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81" r:id="rId2"/>
    <p:sldId id="257" r:id="rId3"/>
    <p:sldId id="322" r:id="rId4"/>
    <p:sldId id="367" r:id="rId5"/>
    <p:sldId id="368" r:id="rId6"/>
    <p:sldId id="327" r:id="rId7"/>
    <p:sldId id="389" r:id="rId8"/>
    <p:sldId id="390" r:id="rId9"/>
    <p:sldId id="388" r:id="rId10"/>
    <p:sldId id="387" r:id="rId11"/>
    <p:sldId id="384" r:id="rId12"/>
    <p:sldId id="385" r:id="rId13"/>
    <p:sldId id="386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2" r:id="rId25"/>
    <p:sldId id="331" r:id="rId26"/>
    <p:sldId id="369" r:id="rId27"/>
    <p:sldId id="370" r:id="rId28"/>
    <p:sldId id="372" r:id="rId29"/>
    <p:sldId id="371" r:id="rId30"/>
    <p:sldId id="375" r:id="rId31"/>
    <p:sldId id="373" r:id="rId32"/>
    <p:sldId id="376" r:id="rId33"/>
    <p:sldId id="374" r:id="rId34"/>
    <p:sldId id="377" r:id="rId35"/>
    <p:sldId id="378" r:id="rId36"/>
    <p:sldId id="379" r:id="rId37"/>
    <p:sldId id="380" r:id="rId38"/>
    <p:sldId id="381" r:id="rId39"/>
    <p:sldId id="382" r:id="rId40"/>
    <p:sldId id="363" r:id="rId4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F1F170-FEF8-6145-9F96-29AD796E7763}">
          <p14:sldIdLst>
            <p14:sldId id="281"/>
          </p14:sldIdLst>
        </p14:section>
        <p14:section name="Overview" id="{8B1F0FA4-C06D-5441-A6F9-7478CA754EA0}">
          <p14:sldIdLst>
            <p14:sldId id="257"/>
            <p14:sldId id="322"/>
            <p14:sldId id="367"/>
            <p14:sldId id="368"/>
            <p14:sldId id="327"/>
            <p14:sldId id="389"/>
            <p14:sldId id="390"/>
            <p14:sldId id="388"/>
            <p14:sldId id="387"/>
            <p14:sldId id="384"/>
            <p14:sldId id="385"/>
            <p14:sldId id="386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2"/>
            <p14:sldId id="331"/>
            <p14:sldId id="369"/>
            <p14:sldId id="370"/>
            <p14:sldId id="372"/>
            <p14:sldId id="371"/>
            <p14:sldId id="375"/>
            <p14:sldId id="373"/>
            <p14:sldId id="376"/>
            <p14:sldId id="374"/>
            <p14:sldId id="377"/>
            <p14:sldId id="378"/>
            <p14:sldId id="379"/>
            <p14:sldId id="380"/>
            <p14:sldId id="381"/>
            <p14:sldId id="382"/>
          </p14:sldIdLst>
        </p14:section>
        <p14:section name="Demos" id="{2F7FB416-3A53-2B4A-8954-A92375898A1E}">
          <p14:sldIdLst>
            <p14:sldId id="3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322B"/>
    <a:srgbClr val="2D8437"/>
    <a:srgbClr val="114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96" autoAdjust="0"/>
    <p:restoredTop sz="97010" autoAdjust="0"/>
  </p:normalViewPr>
  <p:slideViewPr>
    <p:cSldViewPr snapToGrid="0" snapToObjects="1">
      <p:cViewPr varScale="1">
        <p:scale>
          <a:sx n="175" d="100"/>
          <a:sy n="175" d="100"/>
        </p:scale>
        <p:origin x="-120" y="-3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2059A-1D89-6A4E-A734-B3AE40FA8931}" type="datetimeFigureOut">
              <a:rPr lang="en-US" smtClean="0"/>
              <a:t>7/7/14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6E3BF-DA4B-D040-95B1-08DF8FFB2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6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E3BF-DA4B-D040-95B1-08DF8FFB27D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err="1" smtClean="0"/>
              <a:t>can.route</a:t>
            </a:r>
            <a:r>
              <a:rPr lang="en-US" sz="1800" baseline="0" dirty="0" smtClean="0"/>
              <a:t> connects a </a:t>
            </a:r>
            <a:r>
              <a:rPr lang="en-US" sz="1800" baseline="0" dirty="0" err="1" smtClean="0"/>
              <a:t>can.Map</a:t>
            </a:r>
            <a:r>
              <a:rPr lang="en-US" sz="1800" baseline="0" dirty="0" smtClean="0"/>
              <a:t> instance to the url and the url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JavaScript has 10 basic data types.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mutable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JavaScript has 10 basic data types.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mutable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JavaScript has 10 basic data types.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mutable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6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5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4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1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7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7/7/14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8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7/7/14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7/7/14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1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7/7/14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7/7/14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8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7/7/14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7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AA579-7274-0645-A389-D7E6F9605220}" type="datetimeFigureOut">
              <a:rPr lang="en-US" smtClean="0"/>
              <a:t>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6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CanJS Meetup #6 – </a:t>
            </a:r>
            <a:r>
              <a:rPr lang="en-US" dirty="0" err="1" smtClean="0"/>
              <a:t>can.route</a:t>
            </a:r>
            <a:endParaRPr lang="en-US" dirty="0" smtClean="0"/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API</a:t>
            </a:r>
          </a:p>
          <a:p>
            <a:r>
              <a:rPr lang="en-US" dirty="0" smtClean="0"/>
              <a:t>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"/>
            <a:ext cx="9144000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8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42784" y="3335867"/>
            <a:ext cx="1858433" cy="16764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App State</a:t>
            </a:r>
            <a:endParaRPr lang="en-US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26203" y="1600205"/>
            <a:ext cx="3491594" cy="1479547"/>
            <a:chOff x="2754690" y="1600205"/>
            <a:chExt cx="3491594" cy="1479547"/>
          </a:xfrm>
        </p:grpSpPr>
        <p:sp>
          <p:nvSpPr>
            <p:cNvPr id="3" name="Oval 2"/>
            <p:cNvSpPr/>
            <p:nvPr/>
          </p:nvSpPr>
          <p:spPr>
            <a:xfrm>
              <a:off x="275469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Routes</a:t>
              </a:r>
              <a:endParaRPr lang="en-US" sz="2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75615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View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04987" y="247509"/>
            <a:ext cx="4334027" cy="1014933"/>
            <a:chOff x="2225523" y="247509"/>
            <a:chExt cx="4334027" cy="1014933"/>
          </a:xfrm>
        </p:grpSpPr>
        <p:sp>
          <p:nvSpPr>
            <p:cNvPr id="7" name="Oval 6"/>
            <p:cNvSpPr/>
            <p:nvPr/>
          </p:nvSpPr>
          <p:spPr>
            <a:xfrm>
              <a:off x="5501217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DOM</a:t>
              </a:r>
              <a:endParaRPr lang="en-US" sz="2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225523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URL</a:t>
              </a:r>
              <a:endParaRPr lang="en-US" sz="2000" dirty="0"/>
            </a:p>
          </p:txBody>
        </p:sp>
      </p:grpSp>
      <p:pic>
        <p:nvPicPr>
          <p:cNvPr id="11" name="Picture 10" descr="Cursor_and_Mozilla_Firef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48" y="337375"/>
            <a:ext cx="1758043" cy="83072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69298" y="1523485"/>
            <a:ext cx="298982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button </a:t>
            </a:r>
            <a:endParaRPr lang="en-US" sz="1600" spc="-15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6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can</a:t>
            </a:r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-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click</a:t>
            </a:r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en-US" sz="1600" spc="-15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paginate.next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endParaRPr lang="en-US" sz="1600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61257" y="461220"/>
            <a:ext cx="1915886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/#!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74172" y="3713843"/>
            <a:ext cx="2296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pageNum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endParaRPr lang="en-US" dirty="0">
              <a:solidFill>
                <a:srgbClr val="00408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42784" y="3335867"/>
            <a:ext cx="1858433" cy="16764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App State</a:t>
            </a:r>
            <a:endParaRPr lang="en-US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26203" y="1600205"/>
            <a:ext cx="3491594" cy="1479547"/>
            <a:chOff x="2754690" y="1600205"/>
            <a:chExt cx="3491594" cy="1479547"/>
          </a:xfrm>
        </p:grpSpPr>
        <p:sp>
          <p:nvSpPr>
            <p:cNvPr id="3" name="Oval 2"/>
            <p:cNvSpPr/>
            <p:nvPr/>
          </p:nvSpPr>
          <p:spPr>
            <a:xfrm>
              <a:off x="275469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Routes</a:t>
              </a:r>
              <a:endParaRPr lang="en-US" sz="2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75615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View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04987" y="247509"/>
            <a:ext cx="4334027" cy="1014933"/>
            <a:chOff x="2225523" y="247509"/>
            <a:chExt cx="4334027" cy="1014933"/>
          </a:xfrm>
        </p:grpSpPr>
        <p:sp>
          <p:nvSpPr>
            <p:cNvPr id="7" name="Oval 6"/>
            <p:cNvSpPr/>
            <p:nvPr/>
          </p:nvSpPr>
          <p:spPr>
            <a:xfrm>
              <a:off x="5501217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DOM</a:t>
              </a:r>
              <a:endParaRPr lang="en-US" sz="2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225523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URL</a:t>
              </a:r>
              <a:endParaRPr lang="en-US" sz="2000" dirty="0"/>
            </a:p>
          </p:txBody>
        </p:sp>
      </p:grpSp>
      <p:pic>
        <p:nvPicPr>
          <p:cNvPr id="11" name="Picture 10" descr="Cursor_and_Mozilla_Firef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48" y="337375"/>
            <a:ext cx="1758043" cy="83072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69298" y="1523485"/>
            <a:ext cx="298982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button </a:t>
            </a:r>
            <a:endParaRPr lang="en-US" sz="1600" spc="-15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6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can</a:t>
            </a:r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-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click</a:t>
            </a:r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en-US" sz="1600" spc="-15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paginate.next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endParaRPr lang="en-US" sz="1600" spc="-150" dirty="0"/>
          </a:p>
        </p:txBody>
      </p:sp>
      <p:sp>
        <p:nvSpPr>
          <p:cNvPr id="17" name="Rectangle 16"/>
          <p:cNvSpPr/>
          <p:nvPr/>
        </p:nvSpPr>
        <p:spPr>
          <a:xfrm>
            <a:off x="5566531" y="3345035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paginate</a:t>
            </a:r>
            <a:endParaRPr lang="en-US" sz="1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page :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get : </a:t>
            </a:r>
            <a:r>
              <a:rPr lang="en-US" sz="1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1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'offset'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/</a:t>
            </a:r>
          </a:p>
          <a:p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… </a:t>
            </a:r>
            <a:r>
              <a:rPr lang="en-US" sz="1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61257" y="461220"/>
            <a:ext cx="1915886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/#!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74172" y="3713843"/>
            <a:ext cx="2296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pageNum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endParaRPr lang="en-US" dirty="0">
              <a:solidFill>
                <a:srgbClr val="00408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1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42784" y="3335867"/>
            <a:ext cx="1858433" cy="16764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App State</a:t>
            </a:r>
            <a:endParaRPr lang="en-US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26203" y="1600205"/>
            <a:ext cx="3491594" cy="1479547"/>
            <a:chOff x="2754690" y="1600205"/>
            <a:chExt cx="3491594" cy="1479547"/>
          </a:xfrm>
        </p:grpSpPr>
        <p:sp>
          <p:nvSpPr>
            <p:cNvPr id="3" name="Oval 2"/>
            <p:cNvSpPr/>
            <p:nvPr/>
          </p:nvSpPr>
          <p:spPr>
            <a:xfrm>
              <a:off x="275469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Routes</a:t>
              </a:r>
              <a:endParaRPr lang="en-US" sz="2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75615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View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04987" y="247509"/>
            <a:ext cx="4334027" cy="1014933"/>
            <a:chOff x="2225523" y="247509"/>
            <a:chExt cx="4334027" cy="1014933"/>
          </a:xfrm>
        </p:grpSpPr>
        <p:sp>
          <p:nvSpPr>
            <p:cNvPr id="7" name="Oval 6"/>
            <p:cNvSpPr/>
            <p:nvPr/>
          </p:nvSpPr>
          <p:spPr>
            <a:xfrm>
              <a:off x="5501217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DOM</a:t>
              </a:r>
              <a:endParaRPr lang="en-US" sz="2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225523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URL</a:t>
              </a:r>
              <a:endParaRPr lang="en-US" sz="2000" dirty="0"/>
            </a:p>
          </p:txBody>
        </p:sp>
      </p:grpSp>
      <p:pic>
        <p:nvPicPr>
          <p:cNvPr id="11" name="Picture 10" descr="Cursor_and_Mozilla_Firef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48" y="337375"/>
            <a:ext cx="1758043" cy="83072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69298" y="1523485"/>
            <a:ext cx="298982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button </a:t>
            </a:r>
            <a:endParaRPr lang="en-US" sz="1600" spc="-15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6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can</a:t>
            </a:r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-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click</a:t>
            </a:r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en-US" sz="1600" spc="-15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paginate.next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endParaRPr lang="en-US" sz="1600" spc="-150" dirty="0"/>
          </a:p>
        </p:txBody>
      </p:sp>
      <p:sp>
        <p:nvSpPr>
          <p:cNvPr id="17" name="Rectangle 16"/>
          <p:cNvSpPr/>
          <p:nvPr/>
        </p:nvSpPr>
        <p:spPr>
          <a:xfrm>
            <a:off x="5566531" y="3345035"/>
            <a:ext cx="4572000" cy="16619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b-app scope:</a:t>
            </a:r>
            <a:endParaRPr lang="en-US" sz="1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page :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get : </a:t>
            </a:r>
            <a:r>
              <a:rPr lang="en-US" sz="1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1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return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this.attr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"paginate"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        .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attr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"page"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1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r>
              <a:rPr lang="en-US" sz="1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</a:p>
          <a:p>
            <a:r>
              <a:rPr lang="en-US" sz="1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1257" y="461220"/>
            <a:ext cx="1915886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/#!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74172" y="3713843"/>
            <a:ext cx="2296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pageNum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endParaRPr lang="en-US" dirty="0">
              <a:solidFill>
                <a:srgbClr val="00408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9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42784" y="3335867"/>
            <a:ext cx="1858433" cy="16764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App State</a:t>
            </a:r>
            <a:endParaRPr lang="en-US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26203" y="1600205"/>
            <a:ext cx="3491594" cy="1479547"/>
            <a:chOff x="2754690" y="1600205"/>
            <a:chExt cx="3491594" cy="1479547"/>
          </a:xfrm>
        </p:grpSpPr>
        <p:sp>
          <p:nvSpPr>
            <p:cNvPr id="3" name="Oval 2"/>
            <p:cNvSpPr/>
            <p:nvPr/>
          </p:nvSpPr>
          <p:spPr>
            <a:xfrm>
              <a:off x="275469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Routes</a:t>
              </a:r>
              <a:endParaRPr lang="en-US" sz="2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75615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View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04987" y="247509"/>
            <a:ext cx="4334027" cy="1014933"/>
            <a:chOff x="2225523" y="247509"/>
            <a:chExt cx="4334027" cy="1014933"/>
          </a:xfrm>
        </p:grpSpPr>
        <p:sp>
          <p:nvSpPr>
            <p:cNvPr id="7" name="Oval 6"/>
            <p:cNvSpPr/>
            <p:nvPr/>
          </p:nvSpPr>
          <p:spPr>
            <a:xfrm>
              <a:off x="5501217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DOM</a:t>
              </a:r>
              <a:endParaRPr lang="en-US" sz="2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225523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URL</a:t>
              </a:r>
              <a:endParaRPr lang="en-US" sz="2000" dirty="0"/>
            </a:p>
          </p:txBody>
        </p:sp>
      </p:grpSp>
      <p:pic>
        <p:nvPicPr>
          <p:cNvPr id="11" name="Picture 10" descr="Cursor_and_Mozilla_Firef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48" y="337375"/>
            <a:ext cx="1758043" cy="83072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69298" y="1523485"/>
            <a:ext cx="298982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button </a:t>
            </a:r>
            <a:endParaRPr lang="en-US" sz="1600" spc="-15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6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can</a:t>
            </a:r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-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click</a:t>
            </a:r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en-US" sz="1600" spc="-15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paginate.next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endParaRPr lang="en-US" sz="1600" spc="-150" dirty="0"/>
          </a:p>
        </p:txBody>
      </p:sp>
      <p:sp>
        <p:nvSpPr>
          <p:cNvPr id="17" name="Rectangle 16"/>
          <p:cNvSpPr/>
          <p:nvPr/>
        </p:nvSpPr>
        <p:spPr>
          <a:xfrm>
            <a:off x="5566531" y="371514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&lt;!—app-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stache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-&gt;:</a:t>
            </a:r>
            <a:endParaRPr lang="en-US" sz="1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</a:t>
            </a:r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app page</a:t>
            </a:r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1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"{</a:t>
            </a:r>
            <a:r>
              <a:rPr lang="en-US" sz="14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pageNum</a:t>
            </a:r>
            <a:r>
              <a:rPr lang="en-US" sz="1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}"</a:t>
            </a:r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1257" y="461220"/>
            <a:ext cx="1915886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/#!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74172" y="3713843"/>
            <a:ext cx="2296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pageNum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endParaRPr lang="en-US" dirty="0">
              <a:solidFill>
                <a:srgbClr val="00408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4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42784" y="3335867"/>
            <a:ext cx="1858433" cy="16764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App State</a:t>
            </a:r>
            <a:endParaRPr lang="en-US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26203" y="1600205"/>
            <a:ext cx="3491594" cy="1479547"/>
            <a:chOff x="2754690" y="1600205"/>
            <a:chExt cx="3491594" cy="1479547"/>
          </a:xfrm>
        </p:grpSpPr>
        <p:sp>
          <p:nvSpPr>
            <p:cNvPr id="3" name="Oval 2"/>
            <p:cNvSpPr/>
            <p:nvPr/>
          </p:nvSpPr>
          <p:spPr>
            <a:xfrm>
              <a:off x="275469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Routes</a:t>
              </a:r>
              <a:endParaRPr lang="en-US" sz="2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75615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View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04987" y="247509"/>
            <a:ext cx="4334027" cy="1014933"/>
            <a:chOff x="2225523" y="247509"/>
            <a:chExt cx="4334027" cy="1014933"/>
          </a:xfrm>
        </p:grpSpPr>
        <p:sp>
          <p:nvSpPr>
            <p:cNvPr id="7" name="Oval 6"/>
            <p:cNvSpPr/>
            <p:nvPr/>
          </p:nvSpPr>
          <p:spPr>
            <a:xfrm>
              <a:off x="5501217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DOM</a:t>
              </a:r>
              <a:endParaRPr lang="en-US" sz="2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225523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URL</a:t>
              </a:r>
              <a:endParaRPr lang="en-US" sz="2000" dirty="0"/>
            </a:p>
          </p:txBody>
        </p:sp>
      </p:grpSp>
      <p:pic>
        <p:nvPicPr>
          <p:cNvPr id="11" name="Picture 10" descr="Cursor_and_Mozilla_Firef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48" y="337375"/>
            <a:ext cx="1758043" cy="83072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69298" y="1523485"/>
            <a:ext cx="298982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button </a:t>
            </a:r>
            <a:endParaRPr lang="en-US" sz="1600" spc="-15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6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can</a:t>
            </a:r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-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click</a:t>
            </a:r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en-US" sz="1600" spc="-15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paginate.next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endParaRPr lang="en-US" sz="1600" spc="-150" dirty="0"/>
          </a:p>
        </p:txBody>
      </p:sp>
      <p:sp>
        <p:nvSpPr>
          <p:cNvPr id="17" name="Rectangle 16"/>
          <p:cNvSpPr/>
          <p:nvPr/>
        </p:nvSpPr>
        <p:spPr>
          <a:xfrm>
            <a:off x="5566531" y="371514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&lt;!—app-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stache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-&gt;:</a:t>
            </a:r>
            <a:endParaRPr lang="en-US" sz="1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</a:t>
            </a:r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app page</a:t>
            </a:r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1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"{</a:t>
            </a:r>
            <a:r>
              <a:rPr lang="en-US" sz="14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pageNum</a:t>
            </a:r>
            <a:r>
              <a:rPr lang="en-US" sz="1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}"</a:t>
            </a:r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1257" y="461220"/>
            <a:ext cx="1915886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/#!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74172" y="3713843"/>
            <a:ext cx="2296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pageNum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2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30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42784" y="3335867"/>
            <a:ext cx="1858433" cy="16764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App State</a:t>
            </a:r>
            <a:endParaRPr lang="en-US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26203" y="1600205"/>
            <a:ext cx="3491594" cy="1479547"/>
            <a:chOff x="2754690" y="1600205"/>
            <a:chExt cx="3491594" cy="1479547"/>
          </a:xfrm>
        </p:grpSpPr>
        <p:sp>
          <p:nvSpPr>
            <p:cNvPr id="3" name="Oval 2"/>
            <p:cNvSpPr/>
            <p:nvPr/>
          </p:nvSpPr>
          <p:spPr>
            <a:xfrm>
              <a:off x="275469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Routes</a:t>
              </a:r>
              <a:endParaRPr lang="en-US" sz="2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75615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View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04987" y="247509"/>
            <a:ext cx="4334027" cy="1014933"/>
            <a:chOff x="2225523" y="247509"/>
            <a:chExt cx="4334027" cy="1014933"/>
          </a:xfrm>
        </p:grpSpPr>
        <p:sp>
          <p:nvSpPr>
            <p:cNvPr id="7" name="Oval 6"/>
            <p:cNvSpPr/>
            <p:nvPr/>
          </p:nvSpPr>
          <p:spPr>
            <a:xfrm>
              <a:off x="5501217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DOM</a:t>
              </a:r>
              <a:endParaRPr lang="en-US" sz="2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225523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URL</a:t>
              </a:r>
              <a:endParaRPr lang="en-US" sz="2000" dirty="0"/>
            </a:p>
          </p:txBody>
        </p:sp>
      </p:grpSp>
      <p:pic>
        <p:nvPicPr>
          <p:cNvPr id="11" name="Picture 10" descr="Cursor_and_Mozilla_Firef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48" y="337375"/>
            <a:ext cx="1758043" cy="83072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69298" y="1523485"/>
            <a:ext cx="298982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button </a:t>
            </a:r>
            <a:endParaRPr lang="en-US" sz="1600" spc="-15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6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can</a:t>
            </a:r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-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click</a:t>
            </a:r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en-US" sz="1600" spc="-15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paginate.next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endParaRPr lang="en-US" sz="1600" spc="-150" dirty="0"/>
          </a:p>
        </p:txBody>
      </p:sp>
      <p:sp>
        <p:nvSpPr>
          <p:cNvPr id="17" name="Rectangle 16"/>
          <p:cNvSpPr/>
          <p:nvPr/>
        </p:nvSpPr>
        <p:spPr>
          <a:xfrm>
            <a:off x="5566531" y="371514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&lt;!—app-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stache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-&gt;:</a:t>
            </a:r>
            <a:endParaRPr lang="en-US" sz="1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</a:t>
            </a:r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app page</a:t>
            </a:r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1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"{</a:t>
            </a:r>
            <a:r>
              <a:rPr lang="en-US" sz="14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pageNum</a:t>
            </a:r>
            <a:r>
              <a:rPr lang="en-US" sz="1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}"</a:t>
            </a:r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1257" y="461220"/>
            <a:ext cx="1915886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/#!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74172" y="3713843"/>
            <a:ext cx="2296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pageNum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2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172" y="2201575"/>
            <a:ext cx="2624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-15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can.route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16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:</a:t>
            </a:r>
            <a:r>
              <a:rPr lang="en-US" sz="16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pageNum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1337397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42784" y="3335867"/>
            <a:ext cx="1858433" cy="16764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App State</a:t>
            </a:r>
            <a:endParaRPr lang="en-US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26203" y="1600205"/>
            <a:ext cx="3491594" cy="1479547"/>
            <a:chOff x="2754690" y="1600205"/>
            <a:chExt cx="3491594" cy="1479547"/>
          </a:xfrm>
        </p:grpSpPr>
        <p:sp>
          <p:nvSpPr>
            <p:cNvPr id="3" name="Oval 2"/>
            <p:cNvSpPr/>
            <p:nvPr/>
          </p:nvSpPr>
          <p:spPr>
            <a:xfrm>
              <a:off x="275469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Routes</a:t>
              </a:r>
              <a:endParaRPr lang="en-US" sz="2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75615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View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04987" y="247509"/>
            <a:ext cx="4334027" cy="1014933"/>
            <a:chOff x="2225523" y="247509"/>
            <a:chExt cx="4334027" cy="1014933"/>
          </a:xfrm>
        </p:grpSpPr>
        <p:sp>
          <p:nvSpPr>
            <p:cNvPr id="7" name="Oval 6"/>
            <p:cNvSpPr/>
            <p:nvPr/>
          </p:nvSpPr>
          <p:spPr>
            <a:xfrm>
              <a:off x="5501217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DOM</a:t>
              </a:r>
              <a:endParaRPr lang="en-US" sz="2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225523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URL</a:t>
              </a:r>
              <a:endParaRPr lang="en-US" sz="2000" dirty="0"/>
            </a:p>
          </p:txBody>
        </p:sp>
      </p:grpSp>
      <p:pic>
        <p:nvPicPr>
          <p:cNvPr id="11" name="Picture 10" descr="Cursor_and_Mozilla_Firef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48" y="337375"/>
            <a:ext cx="1758043" cy="83072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69298" y="1523485"/>
            <a:ext cx="298982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button </a:t>
            </a:r>
            <a:endParaRPr lang="en-US" sz="1600" spc="-15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6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can</a:t>
            </a:r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-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click</a:t>
            </a:r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en-US" sz="1600" spc="-15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paginate.next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endParaRPr lang="en-US" sz="1600" spc="-150" dirty="0"/>
          </a:p>
        </p:txBody>
      </p:sp>
      <p:sp>
        <p:nvSpPr>
          <p:cNvPr id="17" name="Rectangle 16"/>
          <p:cNvSpPr/>
          <p:nvPr/>
        </p:nvSpPr>
        <p:spPr>
          <a:xfrm>
            <a:off x="5566531" y="371514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&lt;!—app-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stache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-&gt;:</a:t>
            </a:r>
            <a:endParaRPr lang="en-US" sz="1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</a:t>
            </a:r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app page</a:t>
            </a:r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1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"{</a:t>
            </a:r>
            <a:r>
              <a:rPr lang="en-US" sz="14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pageNum</a:t>
            </a:r>
            <a:r>
              <a:rPr lang="en-US" sz="1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}"</a:t>
            </a:r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1257" y="461220"/>
            <a:ext cx="1915886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/#!2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74172" y="3713843"/>
            <a:ext cx="2296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pageNum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endParaRPr lang="en-US" dirty="0">
              <a:solidFill>
                <a:srgbClr val="00408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172" y="2201575"/>
            <a:ext cx="2624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-15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can.route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16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:</a:t>
            </a:r>
            <a:r>
              <a:rPr lang="en-US" sz="16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pageNum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4099412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42784" y="3335867"/>
            <a:ext cx="1858433" cy="16764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App State</a:t>
            </a:r>
            <a:endParaRPr lang="en-US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26203" y="1600205"/>
            <a:ext cx="3491594" cy="1479547"/>
            <a:chOff x="2754690" y="1600205"/>
            <a:chExt cx="3491594" cy="1479547"/>
          </a:xfrm>
        </p:grpSpPr>
        <p:sp>
          <p:nvSpPr>
            <p:cNvPr id="3" name="Oval 2"/>
            <p:cNvSpPr/>
            <p:nvPr/>
          </p:nvSpPr>
          <p:spPr>
            <a:xfrm>
              <a:off x="275469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Routes</a:t>
              </a:r>
              <a:endParaRPr lang="en-US" sz="2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75615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View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04987" y="247509"/>
            <a:ext cx="4334027" cy="1014933"/>
            <a:chOff x="2225523" y="247509"/>
            <a:chExt cx="4334027" cy="1014933"/>
          </a:xfrm>
        </p:grpSpPr>
        <p:sp>
          <p:nvSpPr>
            <p:cNvPr id="7" name="Oval 6"/>
            <p:cNvSpPr/>
            <p:nvPr/>
          </p:nvSpPr>
          <p:spPr>
            <a:xfrm>
              <a:off x="5501217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DOM</a:t>
              </a:r>
              <a:endParaRPr lang="en-US" sz="2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225523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URL</a:t>
              </a:r>
              <a:endParaRPr lang="en-US" sz="2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61257" y="461220"/>
            <a:ext cx="1915886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/#!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74172" y="3713843"/>
            <a:ext cx="2296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pageNum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endParaRPr lang="en-US" dirty="0">
              <a:solidFill>
                <a:srgbClr val="00408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dirty="0"/>
          </a:p>
        </p:txBody>
      </p:sp>
      <p:pic>
        <p:nvPicPr>
          <p:cNvPr id="6" name="Picture 5" descr="Mozilla_Firef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65" y="146050"/>
            <a:ext cx="2146300" cy="927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6589069" y="1213371"/>
            <a:ext cx="2554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1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is-IS" sz="1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a </a:t>
            </a:r>
            <a:r>
              <a:rPr lang="is-IS" sz="14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href</a:t>
            </a:r>
            <a:r>
              <a:rPr lang="is-I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is-I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"#!2"&gt;</a:t>
            </a:r>
            <a:r>
              <a:rPr lang="is-I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next</a:t>
            </a:r>
            <a:r>
              <a:rPr lang="is-I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is-IS" sz="1400" b="1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a</a:t>
            </a:r>
            <a:r>
              <a:rPr lang="is-I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293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42784" y="3335867"/>
            <a:ext cx="1858433" cy="16764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App State</a:t>
            </a:r>
            <a:endParaRPr lang="en-US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26203" y="1600205"/>
            <a:ext cx="3491594" cy="1479547"/>
            <a:chOff x="2754690" y="1600205"/>
            <a:chExt cx="3491594" cy="1479547"/>
          </a:xfrm>
        </p:grpSpPr>
        <p:sp>
          <p:nvSpPr>
            <p:cNvPr id="3" name="Oval 2"/>
            <p:cNvSpPr/>
            <p:nvPr/>
          </p:nvSpPr>
          <p:spPr>
            <a:xfrm>
              <a:off x="275469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Routes</a:t>
              </a:r>
              <a:endParaRPr lang="en-US" sz="2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75615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View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04987" y="247509"/>
            <a:ext cx="4334027" cy="1014933"/>
            <a:chOff x="2225523" y="247509"/>
            <a:chExt cx="4334027" cy="1014933"/>
          </a:xfrm>
        </p:grpSpPr>
        <p:sp>
          <p:nvSpPr>
            <p:cNvPr id="7" name="Oval 6"/>
            <p:cNvSpPr/>
            <p:nvPr/>
          </p:nvSpPr>
          <p:spPr>
            <a:xfrm>
              <a:off x="5501217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DOM</a:t>
              </a:r>
              <a:endParaRPr lang="en-US" sz="2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225523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URL</a:t>
              </a:r>
              <a:endParaRPr lang="en-US" sz="2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61257" y="461220"/>
            <a:ext cx="1915886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/#!2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74172" y="3713843"/>
            <a:ext cx="2296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pageNum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endParaRPr lang="en-US" dirty="0">
              <a:solidFill>
                <a:srgbClr val="00408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dirty="0"/>
          </a:p>
        </p:txBody>
      </p:sp>
      <p:pic>
        <p:nvPicPr>
          <p:cNvPr id="6" name="Picture 5" descr="Mozilla_Firef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65" y="146050"/>
            <a:ext cx="2146300" cy="927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6589069" y="1213371"/>
            <a:ext cx="2554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1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is-IS" sz="1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a </a:t>
            </a:r>
            <a:r>
              <a:rPr lang="is-IS" sz="14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href</a:t>
            </a:r>
            <a:r>
              <a:rPr lang="is-I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is-I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"#!2"&gt;</a:t>
            </a:r>
            <a:r>
              <a:rPr lang="is-I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next</a:t>
            </a:r>
            <a:r>
              <a:rPr lang="is-I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is-IS" sz="1400" b="1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a</a:t>
            </a:r>
            <a:r>
              <a:rPr lang="is-I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4354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42784" y="3335867"/>
            <a:ext cx="1858433" cy="16764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App State</a:t>
            </a:r>
            <a:endParaRPr lang="en-US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26203" y="1600205"/>
            <a:ext cx="3491594" cy="1479547"/>
            <a:chOff x="2754690" y="1600205"/>
            <a:chExt cx="3491594" cy="1479547"/>
          </a:xfrm>
        </p:grpSpPr>
        <p:sp>
          <p:nvSpPr>
            <p:cNvPr id="3" name="Oval 2"/>
            <p:cNvSpPr/>
            <p:nvPr/>
          </p:nvSpPr>
          <p:spPr>
            <a:xfrm>
              <a:off x="275469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Routes</a:t>
              </a:r>
              <a:endParaRPr lang="en-US" sz="2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75615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View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04987" y="247509"/>
            <a:ext cx="4334027" cy="1014933"/>
            <a:chOff x="2225523" y="247509"/>
            <a:chExt cx="4334027" cy="1014933"/>
          </a:xfrm>
        </p:grpSpPr>
        <p:sp>
          <p:nvSpPr>
            <p:cNvPr id="7" name="Oval 6"/>
            <p:cNvSpPr/>
            <p:nvPr/>
          </p:nvSpPr>
          <p:spPr>
            <a:xfrm>
              <a:off x="5501217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DOM</a:t>
              </a:r>
              <a:endParaRPr lang="en-US" sz="2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225523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URL</a:t>
              </a:r>
              <a:endParaRPr lang="en-US" sz="2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61257" y="461220"/>
            <a:ext cx="1915886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/#!2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74172" y="3713843"/>
            <a:ext cx="2296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pageNum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endParaRPr lang="en-US" dirty="0">
              <a:solidFill>
                <a:srgbClr val="00408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172" y="2201575"/>
            <a:ext cx="2624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-15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can.route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16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:</a:t>
            </a:r>
            <a:r>
              <a:rPr lang="en-US" sz="16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pageNum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sz="1600" spc="-150" dirty="0"/>
          </a:p>
        </p:txBody>
      </p:sp>
      <p:pic>
        <p:nvPicPr>
          <p:cNvPr id="6" name="Picture 5" descr="Mozilla_Firef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65" y="146050"/>
            <a:ext cx="2146300" cy="927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6589069" y="1213371"/>
            <a:ext cx="2554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1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is-IS" sz="1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a </a:t>
            </a:r>
            <a:r>
              <a:rPr lang="is-IS" sz="14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href</a:t>
            </a:r>
            <a:r>
              <a:rPr lang="is-I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is-I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"#!2"&gt;</a:t>
            </a:r>
            <a:r>
              <a:rPr lang="is-I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next</a:t>
            </a:r>
            <a:r>
              <a:rPr lang="is-I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is-IS" sz="1400" b="1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a</a:t>
            </a:r>
            <a:r>
              <a:rPr lang="is-I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2353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95711"/>
            <a:ext cx="9144000" cy="1116842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6600"/>
            <a:ext cx="9144000" cy="70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overview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1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42784" y="3335867"/>
            <a:ext cx="1858433" cy="16764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App State</a:t>
            </a:r>
            <a:endParaRPr lang="en-US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26203" y="1600205"/>
            <a:ext cx="3491594" cy="1479547"/>
            <a:chOff x="2754690" y="1600205"/>
            <a:chExt cx="3491594" cy="1479547"/>
          </a:xfrm>
        </p:grpSpPr>
        <p:sp>
          <p:nvSpPr>
            <p:cNvPr id="3" name="Oval 2"/>
            <p:cNvSpPr/>
            <p:nvPr/>
          </p:nvSpPr>
          <p:spPr>
            <a:xfrm>
              <a:off x="275469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Routes</a:t>
              </a:r>
              <a:endParaRPr lang="en-US" sz="2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75615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View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04987" y="247509"/>
            <a:ext cx="4334027" cy="1014933"/>
            <a:chOff x="2225523" y="247509"/>
            <a:chExt cx="4334027" cy="1014933"/>
          </a:xfrm>
        </p:grpSpPr>
        <p:sp>
          <p:nvSpPr>
            <p:cNvPr id="7" name="Oval 6"/>
            <p:cNvSpPr/>
            <p:nvPr/>
          </p:nvSpPr>
          <p:spPr>
            <a:xfrm>
              <a:off x="5501217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DOM</a:t>
              </a:r>
              <a:endParaRPr lang="en-US" sz="2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225523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URL</a:t>
              </a:r>
              <a:endParaRPr lang="en-US" sz="2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61257" y="461220"/>
            <a:ext cx="1915886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/#!2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74172" y="3713843"/>
            <a:ext cx="2296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pageNum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2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172" y="2201575"/>
            <a:ext cx="2624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-15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can.route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16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:</a:t>
            </a:r>
            <a:r>
              <a:rPr lang="en-US" sz="16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pageNum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sz="1600" spc="-150" dirty="0"/>
          </a:p>
        </p:txBody>
      </p:sp>
      <p:pic>
        <p:nvPicPr>
          <p:cNvPr id="6" name="Picture 5" descr="Mozilla_Firef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65" y="146050"/>
            <a:ext cx="2146300" cy="927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6589069" y="1213371"/>
            <a:ext cx="2554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1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is-IS" sz="1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a </a:t>
            </a:r>
            <a:r>
              <a:rPr lang="is-IS" sz="14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href</a:t>
            </a:r>
            <a:r>
              <a:rPr lang="is-I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is-I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"#!2"&gt;</a:t>
            </a:r>
            <a:r>
              <a:rPr lang="is-I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next</a:t>
            </a:r>
            <a:r>
              <a:rPr lang="is-I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is-IS" sz="1400" b="1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a</a:t>
            </a:r>
            <a:r>
              <a:rPr lang="is-I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936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42784" y="3335867"/>
            <a:ext cx="1858433" cy="16764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App State</a:t>
            </a:r>
            <a:endParaRPr lang="en-US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26203" y="1600205"/>
            <a:ext cx="3491594" cy="1479547"/>
            <a:chOff x="2754690" y="1600205"/>
            <a:chExt cx="3491594" cy="1479547"/>
          </a:xfrm>
        </p:grpSpPr>
        <p:sp>
          <p:nvSpPr>
            <p:cNvPr id="3" name="Oval 2"/>
            <p:cNvSpPr/>
            <p:nvPr/>
          </p:nvSpPr>
          <p:spPr>
            <a:xfrm>
              <a:off x="275469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Routes</a:t>
              </a:r>
              <a:endParaRPr lang="en-US" sz="2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75615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View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04987" y="247509"/>
            <a:ext cx="4334027" cy="1014933"/>
            <a:chOff x="2225523" y="247509"/>
            <a:chExt cx="4334027" cy="1014933"/>
          </a:xfrm>
        </p:grpSpPr>
        <p:sp>
          <p:nvSpPr>
            <p:cNvPr id="7" name="Oval 6"/>
            <p:cNvSpPr/>
            <p:nvPr/>
          </p:nvSpPr>
          <p:spPr>
            <a:xfrm>
              <a:off x="5501217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DOM</a:t>
              </a:r>
              <a:endParaRPr lang="en-US" sz="2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225523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URL</a:t>
              </a:r>
              <a:endParaRPr lang="en-US" sz="2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61257" y="461220"/>
            <a:ext cx="1915886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/#!2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74172" y="3713843"/>
            <a:ext cx="2296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pageNum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2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172" y="2201575"/>
            <a:ext cx="2624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-15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can.route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16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:</a:t>
            </a:r>
            <a:r>
              <a:rPr lang="en-US" sz="16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pageNum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sz="1600" spc="-150" dirty="0"/>
          </a:p>
        </p:txBody>
      </p:sp>
      <p:pic>
        <p:nvPicPr>
          <p:cNvPr id="6" name="Picture 5" descr="Mozilla_Firef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65" y="146050"/>
            <a:ext cx="2146300" cy="927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6589069" y="1213371"/>
            <a:ext cx="2554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1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is-IS" sz="1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a </a:t>
            </a:r>
            <a:r>
              <a:rPr lang="is-IS" sz="14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href</a:t>
            </a:r>
            <a:r>
              <a:rPr lang="is-I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is-I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"#!2"&gt;</a:t>
            </a:r>
            <a:r>
              <a:rPr lang="is-I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next</a:t>
            </a:r>
            <a:r>
              <a:rPr lang="is-I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is-IS" sz="1400" b="1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a</a:t>
            </a:r>
            <a:r>
              <a:rPr lang="is-I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566531" y="371514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&lt;!—app-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stache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-&gt;:</a:t>
            </a:r>
            <a:endParaRPr lang="en-US" sz="1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</a:t>
            </a:r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app page</a:t>
            </a:r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1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"{</a:t>
            </a:r>
            <a:r>
              <a:rPr lang="en-US" sz="14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pageNum</a:t>
            </a:r>
            <a:r>
              <a:rPr lang="en-US" sz="1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}"</a:t>
            </a:r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879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42784" y="3335867"/>
            <a:ext cx="1858433" cy="16764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App State</a:t>
            </a:r>
            <a:endParaRPr lang="en-US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26203" y="1600205"/>
            <a:ext cx="3491594" cy="1479547"/>
            <a:chOff x="2754690" y="1600205"/>
            <a:chExt cx="3491594" cy="1479547"/>
          </a:xfrm>
        </p:grpSpPr>
        <p:sp>
          <p:nvSpPr>
            <p:cNvPr id="3" name="Oval 2"/>
            <p:cNvSpPr/>
            <p:nvPr/>
          </p:nvSpPr>
          <p:spPr>
            <a:xfrm>
              <a:off x="275469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Routes</a:t>
              </a:r>
              <a:endParaRPr lang="en-US" sz="2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75615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View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04987" y="247509"/>
            <a:ext cx="4334027" cy="1014933"/>
            <a:chOff x="2225523" y="247509"/>
            <a:chExt cx="4334027" cy="1014933"/>
          </a:xfrm>
        </p:grpSpPr>
        <p:sp>
          <p:nvSpPr>
            <p:cNvPr id="7" name="Oval 6"/>
            <p:cNvSpPr/>
            <p:nvPr/>
          </p:nvSpPr>
          <p:spPr>
            <a:xfrm>
              <a:off x="5501217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DOM</a:t>
              </a:r>
              <a:endParaRPr lang="en-US" sz="2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225523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URL</a:t>
              </a:r>
              <a:endParaRPr lang="en-US" sz="2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61257" y="461220"/>
            <a:ext cx="1915886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/#!2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74172" y="3713843"/>
            <a:ext cx="2296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pageNum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2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172" y="2201575"/>
            <a:ext cx="2624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-15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can.route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16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:</a:t>
            </a:r>
            <a:r>
              <a:rPr lang="en-US" sz="16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pageNum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sz="1600" spc="-150" dirty="0"/>
          </a:p>
        </p:txBody>
      </p:sp>
      <p:pic>
        <p:nvPicPr>
          <p:cNvPr id="6" name="Picture 5" descr="Mozilla_Firef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65" y="146050"/>
            <a:ext cx="2146300" cy="927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6589069" y="1213371"/>
            <a:ext cx="2554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1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is-IS" sz="1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a </a:t>
            </a:r>
            <a:r>
              <a:rPr lang="is-IS" sz="14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href</a:t>
            </a:r>
            <a:r>
              <a:rPr lang="is-I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is-I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"#!2"&gt;</a:t>
            </a:r>
            <a:r>
              <a:rPr lang="is-I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next</a:t>
            </a:r>
            <a:r>
              <a:rPr lang="is-I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is-IS" sz="1400" b="1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a</a:t>
            </a:r>
            <a:r>
              <a:rPr lang="is-I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566531" y="3345035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b-app scope:</a:t>
            </a:r>
            <a:endParaRPr lang="en-US" sz="1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page :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set : </a:t>
            </a:r>
            <a:r>
              <a:rPr lang="en-US" sz="1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this.attr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"paginate"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 .</a:t>
            </a:r>
            <a:r>
              <a:rPr lang="en-US" sz="1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attr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"page"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1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newValue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1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</a:p>
          <a:p>
            <a:r>
              <a:rPr lang="en-US" sz="1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1214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42784" y="3335867"/>
            <a:ext cx="1858433" cy="16764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App State</a:t>
            </a:r>
            <a:endParaRPr lang="en-US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26203" y="1600205"/>
            <a:ext cx="3491594" cy="1479547"/>
            <a:chOff x="2754690" y="1600205"/>
            <a:chExt cx="3491594" cy="1479547"/>
          </a:xfrm>
        </p:grpSpPr>
        <p:sp>
          <p:nvSpPr>
            <p:cNvPr id="3" name="Oval 2"/>
            <p:cNvSpPr/>
            <p:nvPr/>
          </p:nvSpPr>
          <p:spPr>
            <a:xfrm>
              <a:off x="275469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Routes</a:t>
              </a:r>
              <a:endParaRPr lang="en-US" sz="2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75615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View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04987" y="247509"/>
            <a:ext cx="4334027" cy="1014933"/>
            <a:chOff x="2225523" y="247509"/>
            <a:chExt cx="4334027" cy="1014933"/>
          </a:xfrm>
        </p:grpSpPr>
        <p:sp>
          <p:nvSpPr>
            <p:cNvPr id="7" name="Oval 6"/>
            <p:cNvSpPr/>
            <p:nvPr/>
          </p:nvSpPr>
          <p:spPr>
            <a:xfrm>
              <a:off x="5501217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DOM</a:t>
              </a:r>
              <a:endParaRPr lang="en-US" sz="2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225523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URL</a:t>
              </a:r>
              <a:endParaRPr lang="en-US" sz="2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61257" y="461220"/>
            <a:ext cx="1915886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/#!2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74172" y="3713843"/>
            <a:ext cx="2296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pageNum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2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172" y="2201575"/>
            <a:ext cx="2624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-15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can.route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16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:</a:t>
            </a:r>
            <a:r>
              <a:rPr lang="en-US" sz="16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pageNum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sz="1600" spc="-150" dirty="0"/>
          </a:p>
        </p:txBody>
      </p:sp>
      <p:pic>
        <p:nvPicPr>
          <p:cNvPr id="6" name="Picture 5" descr="Mozilla_Firef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65" y="146050"/>
            <a:ext cx="2146300" cy="927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6589069" y="1213371"/>
            <a:ext cx="2554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1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is-IS" sz="1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a </a:t>
            </a:r>
            <a:r>
              <a:rPr lang="is-IS" sz="14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href</a:t>
            </a:r>
            <a:r>
              <a:rPr lang="is-I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is-I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"#!2"&gt;</a:t>
            </a:r>
            <a:r>
              <a:rPr lang="is-I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next</a:t>
            </a:r>
            <a:r>
              <a:rPr lang="is-I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is-IS" sz="1400" b="1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a</a:t>
            </a:r>
            <a:r>
              <a:rPr lang="is-I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566531" y="3345035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paginate</a:t>
            </a:r>
            <a:endParaRPr lang="en-US" sz="1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page :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set: </a:t>
            </a:r>
            <a:r>
              <a:rPr lang="en-US" sz="1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this.attr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'offset'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endParaRPr lang="en-US" sz="1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       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newVal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- </a:t>
            </a:r>
            <a:r>
              <a:rPr lang="en-US" sz="1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1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</a:t>
            </a:r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* </a:t>
            </a:r>
            <a:endParaRPr lang="en-US" sz="1400" dirty="0" smtClean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this.attr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'limit'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))</a:t>
            </a:r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r>
              <a:rPr lang="en-US" sz="1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</a:p>
          <a:p>
            <a:r>
              <a:rPr lang="en-US" sz="1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123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42784" y="3335867"/>
            <a:ext cx="1858433" cy="16764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App State</a:t>
            </a:r>
            <a:endParaRPr lang="en-US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26203" y="1600205"/>
            <a:ext cx="3491594" cy="1479547"/>
            <a:chOff x="2754690" y="1600205"/>
            <a:chExt cx="3491594" cy="1479547"/>
          </a:xfrm>
        </p:grpSpPr>
        <p:sp>
          <p:nvSpPr>
            <p:cNvPr id="3" name="Oval 2"/>
            <p:cNvSpPr/>
            <p:nvPr/>
          </p:nvSpPr>
          <p:spPr>
            <a:xfrm>
              <a:off x="275469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Routes</a:t>
              </a:r>
              <a:endParaRPr lang="en-US" sz="2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75615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View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04987" y="247509"/>
            <a:ext cx="4334027" cy="1014933"/>
            <a:chOff x="2225523" y="247509"/>
            <a:chExt cx="4334027" cy="1014933"/>
          </a:xfrm>
        </p:grpSpPr>
        <p:sp>
          <p:nvSpPr>
            <p:cNvPr id="7" name="Oval 6"/>
            <p:cNvSpPr/>
            <p:nvPr/>
          </p:nvSpPr>
          <p:spPr>
            <a:xfrm>
              <a:off x="5501217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DOM</a:t>
              </a:r>
              <a:endParaRPr lang="en-US" sz="2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225523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URL</a:t>
              </a:r>
              <a:endParaRPr lang="en-US" sz="2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61257" y="461220"/>
            <a:ext cx="1915886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/#!2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74172" y="3713843"/>
            <a:ext cx="2296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pageNum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2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172" y="2201575"/>
            <a:ext cx="2624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-15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can.route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16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:</a:t>
            </a:r>
            <a:r>
              <a:rPr lang="en-US" sz="16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pageNum</a:t>
            </a:r>
            <a:r>
              <a:rPr lang="en-US" sz="1600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16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16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sz="1600" spc="-150" dirty="0"/>
          </a:p>
        </p:txBody>
      </p:sp>
      <p:pic>
        <p:nvPicPr>
          <p:cNvPr id="6" name="Picture 5" descr="Mozilla_Firef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65" y="146050"/>
            <a:ext cx="2146300" cy="927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6589069" y="1213371"/>
            <a:ext cx="2554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1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is-IS" sz="1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a </a:t>
            </a:r>
            <a:r>
              <a:rPr lang="is-IS" sz="14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href</a:t>
            </a:r>
            <a:r>
              <a:rPr lang="is-I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is-I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"#!2"&gt;</a:t>
            </a:r>
            <a:r>
              <a:rPr lang="is-I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next</a:t>
            </a:r>
            <a:r>
              <a:rPr lang="is-I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is-IS" sz="1400" b="1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a</a:t>
            </a:r>
            <a:r>
              <a:rPr lang="is-I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6317797" y="2387084"/>
            <a:ext cx="2770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{{#if </a:t>
            </a:r>
            <a:r>
              <a:rPr lang="en-US" sz="1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paginate.canNext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}}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566531" y="3345035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paginate</a:t>
            </a:r>
            <a:endParaRPr lang="en-US" sz="1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page :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set: </a:t>
            </a:r>
            <a:r>
              <a:rPr lang="en-US" sz="1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this.attr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'offset'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endParaRPr lang="en-US" sz="1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       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newVal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- </a:t>
            </a:r>
            <a:r>
              <a:rPr lang="en-US" sz="1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1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</a:t>
            </a:r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* </a:t>
            </a:r>
            <a:endParaRPr lang="en-US" sz="1400" dirty="0" smtClean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this.attr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'limit'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))</a:t>
            </a:r>
            <a:r>
              <a:rPr lang="en-US" sz="1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r>
              <a:rPr lang="en-US" sz="1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</a:p>
          <a:p>
            <a:r>
              <a:rPr lang="en-US" sz="1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142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95711"/>
            <a:ext cx="9144000" cy="1116842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6600"/>
            <a:ext cx="9144000" cy="70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API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7363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66" y="1271296"/>
            <a:ext cx="8731521" cy="36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location.hash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"#!"</a:t>
            </a:r>
          </a:p>
          <a:p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can.route.attr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{}</a:t>
            </a:r>
          </a:p>
          <a:p>
            <a:endParaRPr lang="fr-FR" sz="2400" dirty="0">
              <a:latin typeface="Monaco"/>
            </a:endParaRPr>
          </a:p>
          <a:p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can.route.attr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fr-FR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"page"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fr-FR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fr-FR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recipes</a:t>
            </a:r>
            <a:r>
              <a:rPr lang="fr-FR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fr-FR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location.hash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"#!page=</a:t>
            </a:r>
            <a:r>
              <a:rPr lang="fr-FR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recipes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</a:t>
            </a:r>
            <a:endParaRPr lang="fr-FR" sz="2400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endParaRPr lang="fr-FR" sz="2400" dirty="0">
              <a:latin typeface="Monaco"/>
            </a:endParaRPr>
          </a:p>
          <a:p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location.hash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r-FR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fr-FR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"#!page=</a:t>
            </a:r>
            <a:r>
              <a:rPr lang="fr-FR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recipes&amp;id</a:t>
            </a:r>
            <a:r>
              <a:rPr lang="fr-FR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=1"</a:t>
            </a:r>
          </a:p>
          <a:p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can.route.attr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{ page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: "</a:t>
            </a:r>
            <a:r>
              <a:rPr lang="fr-FR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recipes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", </a:t>
            </a:r>
            <a:endParaRPr lang="fr-FR" sz="2400" dirty="0" smtClean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                      id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: "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1" }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dirty="0" err="1" smtClean="0">
                <a:latin typeface="Monaco"/>
                <a:cs typeface="Monaco"/>
              </a:rPr>
              <a:t>can.route</a:t>
            </a:r>
            <a:r>
              <a:rPr lang="en-US" sz="4000" dirty="0" err="1" smtClean="0">
                <a:latin typeface="Monaco"/>
                <a:cs typeface="Monaco"/>
              </a:rPr>
              <a:t>.attr</a:t>
            </a:r>
            <a:r>
              <a:rPr lang="en-US" sz="4000" dirty="0" smtClean="0">
                <a:latin typeface="Monaco"/>
                <a:cs typeface="Monaco"/>
              </a:rPr>
              <a:t>()</a:t>
            </a:r>
            <a:endParaRPr lang="en-GB" sz="40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333751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3600" spc="-150" dirty="0" err="1" smtClean="0">
                <a:solidFill>
                  <a:srgbClr val="000000"/>
                </a:solidFill>
                <a:latin typeface="Monaco"/>
                <a:cs typeface="Monaco"/>
              </a:rPr>
              <a:t>can.route.bind</a:t>
            </a:r>
            <a:endParaRPr lang="en-GB" sz="3600" b="1" spc="-150" dirty="0">
              <a:solidFill>
                <a:srgbClr val="C00000"/>
              </a:solidFill>
              <a:latin typeface="Monaco"/>
              <a:cs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8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'change'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how, 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/*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 – The event object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 – Which property changed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	how – 'add', 'remove' or 'set'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 – value after change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 – value before change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*/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905322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Listening to changes 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8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can.route.attr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'genre'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'horror'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 </a:t>
            </a:r>
            <a:r>
              <a:rPr lang="en-US" sz="20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how === "</a:t>
            </a:r>
            <a:r>
              <a:rPr lang="en-US" sz="20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add”</a:t>
            </a:r>
            <a:endParaRPr lang="en-US" sz="2000" i="1" dirty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can.route.attr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'genre'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dirty="0" smtClean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'drama'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0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 how === "set"</a:t>
            </a:r>
          </a:p>
          <a:p>
            <a:pPr marL="0" indent="0">
              <a:buNone/>
            </a:pPr>
            <a:endParaRPr lang="en-US" sz="2000" dirty="0">
              <a:latin typeface="Monaco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can.route.removeAttr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'genre'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 </a:t>
            </a:r>
            <a:r>
              <a:rPr lang="en-US" sz="20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how === "remove"</a:t>
            </a:r>
          </a:p>
        </p:txBody>
      </p:sp>
    </p:spTree>
    <p:extLst>
      <p:ext uri="{BB962C8B-B14F-4D97-AF65-F5344CB8AC3E}">
        <p14:creationId xmlns:p14="http://schemas.microsoft.com/office/powerpoint/2010/main" val="16025494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3600" spc="-150" dirty="0" err="1">
                <a:solidFill>
                  <a:srgbClr val="000000"/>
                </a:solidFill>
                <a:latin typeface="Monaco"/>
                <a:cs typeface="Monaco"/>
              </a:rPr>
              <a:t>can.route.bind</a:t>
            </a:r>
            <a:endParaRPr lang="en-GB" sz="3600" b="1" spc="-150" dirty="0">
              <a:solidFill>
                <a:srgbClr val="C00000"/>
              </a:solidFill>
              <a:latin typeface="Monaco"/>
              <a:cs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8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can.route.bind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400" dirty="0" smtClean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type</a:t>
            </a:r>
            <a:r>
              <a:rPr lang="en-US" sz="2400" dirty="0" smtClean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i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/*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 – The event </a:t>
            </a:r>
            <a:r>
              <a:rPr lang="en-US" sz="24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object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i="1" dirty="0" err="1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 – value after change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 – value before change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*/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067073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can.route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8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dirty="0" smtClean="0"/>
              <a:t>Connects a </a:t>
            </a:r>
            <a:r>
              <a:rPr lang="en-US" sz="2800" dirty="0" err="1" smtClean="0"/>
              <a:t>can.Map</a:t>
            </a:r>
            <a:r>
              <a:rPr lang="en-US" sz="2800" dirty="0" smtClean="0"/>
              <a:t> instance to the URL by translating changes in the URL to changes on the </a:t>
            </a:r>
            <a:r>
              <a:rPr lang="en-US" sz="2800" dirty="0" err="1" smtClean="0"/>
              <a:t>can.Map</a:t>
            </a:r>
            <a:r>
              <a:rPr lang="en-US" sz="2800" dirty="0" smtClean="0"/>
              <a:t> and vice versa.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r>
              <a:rPr lang="en-US" sz="2800" dirty="0" smtClean="0"/>
              <a:t>.</a:t>
            </a:r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6709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3600" spc="-150" dirty="0" err="1" smtClean="0">
                <a:solidFill>
                  <a:srgbClr val="000000"/>
                </a:solidFill>
                <a:latin typeface="Monaco"/>
                <a:cs typeface="Monaco"/>
              </a:rPr>
              <a:t>can.route</a:t>
            </a:r>
            <a:r>
              <a:rPr lang="en-GB" sz="3600" spc="-150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GB" sz="3600" spc="-150" dirty="0" err="1" smtClean="0">
                <a:solidFill>
                  <a:srgbClr val="000000"/>
                </a:solidFill>
                <a:latin typeface="Monaco"/>
                <a:cs typeface="Monaco"/>
              </a:rPr>
              <a:t>str</a:t>
            </a:r>
            <a:r>
              <a:rPr lang="en-GB" sz="3600" spc="-150" dirty="0" smtClean="0">
                <a:solidFill>
                  <a:srgbClr val="000000"/>
                </a:solidFill>
                <a:latin typeface="Monaco"/>
                <a:cs typeface="Monaco"/>
              </a:rPr>
              <a:t>, [defaults])</a:t>
            </a:r>
            <a:endParaRPr lang="en-GB" sz="3600" b="1" spc="-150" dirty="0">
              <a:solidFill>
                <a:srgbClr val="C00000"/>
              </a:solidFill>
              <a:latin typeface="Monaco"/>
              <a:cs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7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513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Sets a “pretty” two way translation between the url and map instance. 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400" i="1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can.route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6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"home"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loc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16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usa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":page"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{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loc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16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usa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":page/:</a:t>
            </a:r>
            <a:r>
              <a:rPr lang="en-US" sz="16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loc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Monaco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location.hash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"#!"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can.route.attr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en-US" sz="1600" b="1" i="1" dirty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//-&gt; {page: "home"</a:t>
            </a:r>
            <a:r>
              <a:rPr lang="en-US" sz="1600" b="1" i="1" dirty="0" smtClean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600" b="1" i="1" dirty="0" err="1" smtClean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loc</a:t>
            </a:r>
            <a:r>
              <a:rPr lang="en-US" sz="1600" b="1" i="1" dirty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: "</a:t>
            </a:r>
            <a:r>
              <a:rPr lang="en-US" sz="1600" b="1" i="1" dirty="0" err="1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usa</a:t>
            </a:r>
            <a:r>
              <a:rPr lang="en-US" sz="1600" b="1" i="1" dirty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"}</a:t>
            </a:r>
          </a:p>
          <a:p>
            <a:pPr marL="0" indent="0">
              <a:buNone/>
            </a:pPr>
            <a:endParaRPr lang="en-US" sz="1600" dirty="0">
              <a:solidFill>
                <a:srgbClr val="114FFA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can.route.attr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16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loc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16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canada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location.hash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i="1" dirty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//-&gt; "#!home/</a:t>
            </a:r>
            <a:r>
              <a:rPr lang="en-US" sz="1600" i="1" dirty="0" err="1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canada</a:t>
            </a:r>
            <a:r>
              <a:rPr lang="en-US" sz="1600" i="1" dirty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"</a:t>
            </a:r>
            <a:endParaRPr lang="en-US" sz="1600" i="1" dirty="0">
              <a:solidFill>
                <a:srgbClr val="114FFA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417762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3600" spc="-150" dirty="0" err="1" smtClean="0">
                <a:solidFill>
                  <a:srgbClr val="000000"/>
                </a:solidFill>
                <a:latin typeface="Monaco"/>
                <a:cs typeface="Monaco"/>
              </a:rPr>
              <a:t>can.route.url</a:t>
            </a:r>
            <a:r>
              <a:rPr lang="en-GB" sz="3600" spc="-150" dirty="0" smtClean="0">
                <a:solidFill>
                  <a:srgbClr val="000000"/>
                </a:solidFill>
                <a:latin typeface="Monaco"/>
                <a:cs typeface="Monaco"/>
              </a:rPr>
              <a:t>( data, [merge])</a:t>
            </a:r>
            <a:endParaRPr lang="en-GB" sz="3600" b="1" spc="-150" dirty="0">
              <a:solidFill>
                <a:srgbClr val="C00000"/>
              </a:solidFill>
              <a:latin typeface="Monaco"/>
              <a:cs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8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1600" dirty="0" smtClean="0">
              <a:latin typeface="Monac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Create a URL based on route data passed to it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400" i="1" dirty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400" i="1" dirty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400" i="1" dirty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can.route.url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 type: </a:t>
            </a:r>
            <a:r>
              <a:rPr lang="en-US" sz="20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'videos'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id: </a:t>
            </a:r>
            <a:r>
              <a:rPr lang="en-US" sz="2000" dirty="0">
                <a:solidFill>
                  <a:srgbClr val="0000CD"/>
                </a:solidFill>
                <a:highlight>
                  <a:srgbClr val="FFFFFF"/>
                </a:highlight>
                <a:latin typeface="Monaco"/>
              </a:rPr>
              <a:t>5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#!type=</a:t>
            </a:r>
            <a:r>
              <a:rPr lang="en-US" sz="2000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videos&amp;id</a:t>
            </a:r>
            <a:r>
              <a:rPr lang="en-US" sz="20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=5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':type/:id'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Monac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can.route.url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 type: </a:t>
            </a:r>
            <a:r>
              <a:rPr lang="en-US" sz="20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'videos'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id: </a:t>
            </a:r>
            <a:r>
              <a:rPr lang="en-US" sz="2000" dirty="0">
                <a:solidFill>
                  <a:srgbClr val="0000CD"/>
                </a:solidFill>
                <a:highlight>
                  <a:srgbClr val="FFFFFF"/>
                </a:highlight>
                <a:latin typeface="Monaco"/>
              </a:rPr>
              <a:t>5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pPr marL="0" indent="0">
              <a:buNone/>
            </a:pPr>
            <a:r>
              <a:rPr lang="ro-RO" sz="2000" dirty="0">
                <a:highlight>
                  <a:srgbClr val="FFFFFF"/>
                </a:highlight>
                <a:latin typeface="Monaco"/>
              </a:rPr>
              <a:t>	</a:t>
            </a:r>
            <a:r>
              <a:rPr lang="ro-RO" sz="20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#!videos/5</a:t>
            </a:r>
          </a:p>
          <a:p>
            <a:pPr marL="0" indent="0">
              <a:buNone/>
            </a:pPr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can.route.url({ type: </a:t>
            </a:r>
            <a:r>
              <a:rPr lang="ro-RO" sz="20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'videos'</a:t>
            </a:r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id: </a:t>
            </a:r>
            <a:r>
              <a:rPr lang="ro-RO" sz="2000" dirty="0">
                <a:solidFill>
                  <a:srgbClr val="0000CD"/>
                </a:solidFill>
                <a:highlight>
                  <a:srgbClr val="FFFFFF"/>
                </a:highlight>
                <a:latin typeface="Monaco"/>
              </a:rPr>
              <a:t>5</a:t>
            </a:r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isNew: </a:t>
            </a:r>
            <a:r>
              <a:rPr lang="ro-RO" sz="2000" b="1" dirty="0">
                <a:solidFill>
                  <a:srgbClr val="585CF6"/>
                </a:solidFill>
                <a:highlight>
                  <a:srgbClr val="FFFFFF"/>
                </a:highlight>
                <a:latin typeface="Monaco"/>
              </a:rPr>
              <a:t>false </a:t>
            </a:r>
            <a:r>
              <a:rPr lang="ro-RO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pPr marL="0" indent="0">
              <a:buNone/>
            </a:pPr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ro-RO" sz="20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#!videos/5&amp;</a:t>
            </a:r>
            <a:r>
              <a:rPr lang="ro-RO" sz="2000" i="1" dirty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isNew</a:t>
            </a:r>
            <a:r>
              <a:rPr lang="ro-RO" sz="20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6752836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3600" spc="-150" dirty="0" err="1" smtClean="0">
                <a:solidFill>
                  <a:srgbClr val="000000"/>
                </a:solidFill>
                <a:latin typeface="Monaco"/>
                <a:cs typeface="Monaco"/>
              </a:rPr>
              <a:t>can.route.url</a:t>
            </a:r>
            <a:r>
              <a:rPr lang="en-GB" sz="3600" spc="-150" dirty="0" smtClean="0">
                <a:solidFill>
                  <a:srgbClr val="000000"/>
                </a:solidFill>
                <a:latin typeface="Monaco"/>
                <a:cs typeface="Monaco"/>
              </a:rPr>
              <a:t>( data, [merge])</a:t>
            </a:r>
            <a:endParaRPr lang="en-GB" sz="3600" b="1" spc="-150" dirty="0">
              <a:solidFill>
                <a:srgbClr val="C00000"/>
              </a:solidFill>
              <a:latin typeface="Monaco"/>
              <a:cs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8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can.route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':recipe/:task'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location.hash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//-&gt; #!recipe3/task1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can.route.url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 recipe: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'recipe2'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 smtClean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/-&gt; "#!recipe=recipe2"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can.route.url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 recipe: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'recipe2'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  <a:r>
              <a:rPr lang="en-US" sz="2400" dirty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 smtClean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/-&gt; "#!recipe2/task1"</a:t>
            </a:r>
            <a:endParaRPr lang="ro-RO" sz="2000" i="1" dirty="0">
              <a:solidFill>
                <a:srgbClr val="114FFA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103998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2800" spc="-150" dirty="0" err="1" smtClean="0">
                <a:solidFill>
                  <a:srgbClr val="000000"/>
                </a:solidFill>
                <a:latin typeface="Monaco"/>
                <a:cs typeface="Monaco"/>
              </a:rPr>
              <a:t>can.route.link</a:t>
            </a:r>
            <a:r>
              <a:rPr lang="en-GB" sz="2800" spc="-150" dirty="0" smtClean="0">
                <a:solidFill>
                  <a:srgbClr val="000000"/>
                </a:solidFill>
                <a:latin typeface="Monaco"/>
                <a:cs typeface="Monaco"/>
              </a:rPr>
              <a:t>(text, data, props, [merge])</a:t>
            </a:r>
            <a:endParaRPr lang="en-GB" sz="2800" b="1" spc="-150" dirty="0">
              <a:solidFill>
                <a:srgbClr val="C00000"/>
              </a:solidFill>
              <a:latin typeface="Monaco"/>
              <a:cs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8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sz="1600" dirty="0" smtClean="0">
              <a:latin typeface="Monac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Similar to </a:t>
            </a:r>
            <a:r>
              <a:rPr lang="en-US" sz="2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can.route.url</a:t>
            </a: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, but will make an entire anchor tag for you with the appropriate URL based on available route data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400" i="1" dirty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':type/:id'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</a:t>
            </a:r>
          </a:p>
          <a:p>
            <a:pPr marL="0" indent="0">
              <a:buNone/>
            </a:pPr>
            <a:endParaRPr lang="en-US" sz="1800" dirty="0">
              <a:latin typeface="Monaco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can.route.link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"My video"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{ 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"videos"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id: </a:t>
            </a:r>
            <a:r>
              <a:rPr lang="en-US" sz="1800" dirty="0">
                <a:solidFill>
                  <a:srgbClr val="0000CD"/>
                </a:solidFill>
                <a:highlight>
                  <a:srgbClr val="FFFFFF"/>
                </a:highlight>
                <a:latin typeface="Monaco"/>
              </a:rPr>
              <a:t>5 </a:t>
            </a:r>
            <a:endParaRPr lang="en-US" sz="1800" dirty="0" smtClean="0">
              <a:solidFill>
                <a:srgbClr val="0000CD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 {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className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"new" </a:t>
            </a:r>
            <a:endParaRPr lang="en-US" sz="1800" dirty="0" smtClean="0">
              <a:solidFill>
                <a:srgbClr val="036A07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800" b="1" dirty="0">
                <a:solidFill>
                  <a:srgbClr val="585CF6"/>
                </a:solidFill>
                <a:highlight>
                  <a:srgbClr val="FFFFFF"/>
                </a:highlight>
                <a:latin typeface="Monaco"/>
              </a:rPr>
              <a:t>false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 </a:t>
            </a:r>
            <a:endParaRPr lang="en-US" sz="1800" b="1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 &lt;a </a:t>
            </a:r>
            <a:r>
              <a:rPr lang="en-US" sz="1800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href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="#!videos/5" class="new"&gt;My Video&lt;/a&gt;</a:t>
            </a:r>
            <a:endParaRPr lang="ro-RO" sz="1800" i="1" dirty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488869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2800" spc="-150" dirty="0" err="1" smtClean="0">
                <a:solidFill>
                  <a:srgbClr val="000000"/>
                </a:solidFill>
                <a:latin typeface="Monaco"/>
                <a:cs typeface="Monaco"/>
              </a:rPr>
              <a:t>can.route.ready</a:t>
            </a:r>
            <a:r>
              <a:rPr lang="en-GB" sz="2800" spc="-150" dirty="0" smtClean="0">
                <a:solidFill>
                  <a:srgbClr val="000000"/>
                </a:solidFill>
                <a:latin typeface="Monaco"/>
                <a:cs typeface="Monaco"/>
              </a:rPr>
              <a:t>()</a:t>
            </a:r>
            <a:endParaRPr lang="en-GB" sz="2800" b="1" spc="-150" dirty="0">
              <a:solidFill>
                <a:srgbClr val="C00000"/>
              </a:solidFill>
              <a:latin typeface="Monaco"/>
              <a:cs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8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Sets up the two-way binding between the hash and the map instance and sets the maps initial values.</a:t>
            </a:r>
          </a:p>
        </p:txBody>
      </p:sp>
    </p:spTree>
    <p:extLst>
      <p:ext uri="{BB962C8B-B14F-4D97-AF65-F5344CB8AC3E}">
        <p14:creationId xmlns:p14="http://schemas.microsoft.com/office/powerpoint/2010/main" val="38243072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66605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957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2800" spc="-150" dirty="0" err="1" smtClean="0">
                <a:solidFill>
                  <a:srgbClr val="000000"/>
                </a:solidFill>
                <a:latin typeface="Monaco"/>
                <a:cs typeface="Monaco"/>
              </a:rPr>
              <a:t>can.route.map</a:t>
            </a:r>
            <a:r>
              <a:rPr lang="en-GB" sz="2800" spc="-150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GB" sz="2800" spc="-150" dirty="0" err="1" smtClean="0">
                <a:solidFill>
                  <a:srgbClr val="000000"/>
                </a:solidFill>
                <a:latin typeface="Monaco"/>
                <a:cs typeface="Monaco"/>
              </a:rPr>
              <a:t>can.Map</a:t>
            </a:r>
            <a:r>
              <a:rPr lang="en-GB" sz="2800" spc="-150" dirty="0" smtClean="0">
                <a:solidFill>
                  <a:srgbClr val="000000"/>
                </a:solidFill>
                <a:latin typeface="Monaco"/>
                <a:cs typeface="Monaco"/>
              </a:rPr>
              <a:t> | </a:t>
            </a:r>
            <a:r>
              <a:rPr lang="en-GB" sz="2800" spc="-150" dirty="0" err="1" smtClean="0">
                <a:solidFill>
                  <a:srgbClr val="000000"/>
                </a:solidFill>
                <a:latin typeface="Monaco"/>
                <a:cs typeface="Monaco"/>
              </a:rPr>
              <a:t>can.map</a:t>
            </a:r>
            <a:r>
              <a:rPr lang="en-GB" sz="2800" spc="-150" dirty="0" smtClean="0">
                <a:solidFill>
                  <a:srgbClr val="000000"/>
                </a:solidFill>
                <a:latin typeface="Monaco"/>
                <a:cs typeface="Monaco"/>
              </a:rPr>
              <a:t>)</a:t>
            </a:r>
            <a:endParaRPr lang="en-GB" sz="2800" b="1" spc="-150" dirty="0">
              <a:solidFill>
                <a:srgbClr val="C00000"/>
              </a:solidFill>
              <a:latin typeface="Monaco"/>
              <a:cs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8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042"/>
            <a:ext cx="8229600" cy="3918459"/>
          </a:xfrm>
        </p:spPr>
        <p:txBody>
          <a:bodyPr>
            <a:normAutofit fontScale="70000" lnSpcReduction="2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Assign the observable </a:t>
            </a:r>
            <a:r>
              <a:rPr lang="en-US" sz="2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can.Map</a:t>
            </a: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 instance that is cross bound to the url.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400" i="1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State </a:t>
            </a:r>
            <a:r>
              <a:rPr lang="en-US" sz="18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can.Map.extend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getItem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Item.findOne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({id: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8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18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itemId</a:t>
            </a:r>
            <a:r>
              <a:rPr lang="en-US" sz="18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)})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state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State()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can.route.map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(state)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Monaco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location.hash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"#!</a:t>
            </a:r>
            <a:r>
              <a:rPr lang="en-US" sz="18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itemId</a:t>
            </a:r>
            <a:r>
              <a:rPr lang="en-US" sz="1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=5"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can.route.ready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Monaco"/>
            </a:endParaRPr>
          </a:p>
          <a:p>
            <a:pPr marL="0" indent="0">
              <a:buNone/>
            </a:pPr>
            <a:r>
              <a:rPr lang="it-IT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state.attr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it-IT" sz="1800" dirty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//-&gt; {</a:t>
            </a:r>
            <a:r>
              <a:rPr lang="it-IT" sz="1800" dirty="0" err="1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itemId</a:t>
            </a:r>
            <a:r>
              <a:rPr lang="it-IT" sz="1800" dirty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: 5}</a:t>
            </a:r>
          </a:p>
          <a:p>
            <a:pPr marL="0" indent="0">
              <a:buNone/>
            </a:pPr>
            <a:r>
              <a:rPr lang="it-IT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can.route.attr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it-IT" sz="1800" dirty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//-&gt; {</a:t>
            </a:r>
            <a:r>
              <a:rPr lang="it-IT" sz="1800" dirty="0" err="1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itemId</a:t>
            </a:r>
            <a:r>
              <a:rPr lang="it-IT" sz="1800" dirty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: 5}</a:t>
            </a:r>
          </a:p>
          <a:p>
            <a:pPr marL="0" indent="0">
              <a:buNone/>
            </a:pPr>
            <a:r>
              <a:rPr lang="it-IT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it-IT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=== 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state </a:t>
            </a:r>
            <a:r>
              <a:rPr lang="it-IT" sz="1800" dirty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//-&gt; false</a:t>
            </a:r>
          </a:p>
          <a:p>
            <a:pPr marL="0" indent="0">
              <a:buNone/>
            </a:pPr>
            <a:endParaRPr lang="it-IT" sz="1800" dirty="0">
              <a:latin typeface="Monaco"/>
            </a:endParaRPr>
          </a:p>
          <a:p>
            <a:pPr marL="0" indent="0">
              <a:buNone/>
            </a:pPr>
            <a:r>
              <a:rPr lang="it-IT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state.getItem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it-IT" sz="1800" dirty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it-IT" sz="1800" dirty="0" err="1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Deferred</a:t>
            </a:r>
            <a:r>
              <a:rPr lang="it-IT" sz="1800" dirty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 </a:t>
            </a:r>
            <a:endParaRPr lang="en-US" sz="1800" i="1" dirty="0" smtClean="0">
              <a:solidFill>
                <a:srgbClr val="114FFA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801666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66605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957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2800" spc="-150" dirty="0" err="1" smtClean="0">
                <a:solidFill>
                  <a:srgbClr val="000000"/>
                </a:solidFill>
                <a:latin typeface="Monaco"/>
                <a:cs typeface="Monaco"/>
              </a:rPr>
              <a:t>can.route.map</a:t>
            </a:r>
            <a:r>
              <a:rPr lang="en-GB" sz="2800" spc="-150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GB" sz="2800" spc="-150" dirty="0" err="1" smtClean="0">
                <a:solidFill>
                  <a:srgbClr val="000000"/>
                </a:solidFill>
                <a:latin typeface="Monaco"/>
                <a:cs typeface="Monaco"/>
              </a:rPr>
              <a:t>can.Map</a:t>
            </a:r>
            <a:r>
              <a:rPr lang="en-GB" sz="2800" spc="-150" dirty="0" smtClean="0">
                <a:solidFill>
                  <a:srgbClr val="000000"/>
                </a:solidFill>
                <a:latin typeface="Monaco"/>
                <a:cs typeface="Monaco"/>
              </a:rPr>
              <a:t> | </a:t>
            </a:r>
            <a:r>
              <a:rPr lang="en-GB" sz="2800" spc="-150" dirty="0" err="1" smtClean="0">
                <a:solidFill>
                  <a:srgbClr val="000000"/>
                </a:solidFill>
                <a:latin typeface="Monaco"/>
                <a:cs typeface="Monaco"/>
              </a:rPr>
              <a:t>can.map</a:t>
            </a:r>
            <a:r>
              <a:rPr lang="en-GB" sz="2800" spc="-150" dirty="0" smtClean="0">
                <a:solidFill>
                  <a:srgbClr val="000000"/>
                </a:solidFill>
                <a:latin typeface="Monaco"/>
                <a:cs typeface="Monaco"/>
              </a:rPr>
              <a:t>)</a:t>
            </a:r>
            <a:endParaRPr lang="en-GB" sz="2800" b="1" spc="-150" dirty="0">
              <a:solidFill>
                <a:srgbClr val="C00000"/>
              </a:solidFill>
              <a:latin typeface="Monaco"/>
              <a:cs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8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042"/>
            <a:ext cx="8229600" cy="3918459"/>
          </a:xfrm>
        </p:spPr>
        <p:txBody>
          <a:bodyPr>
            <a:normAutofit fontScale="77500" lnSpcReduction="2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Assign the observable </a:t>
            </a:r>
            <a:r>
              <a:rPr lang="en-US" sz="2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can.Map</a:t>
            </a: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 instance that is cross bound to the url.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400" i="1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State </a:t>
            </a:r>
            <a:r>
              <a:rPr lang="en-US" sz="18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can.Map.extend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define: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item: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get: 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(old, set){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Item.findOne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({id: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18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itemId</a:t>
            </a:r>
            <a:r>
              <a:rPr lang="en-US" sz="1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)}, set)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can.route.map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(State)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Monaco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location.hash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"#!</a:t>
            </a:r>
            <a:r>
              <a:rPr lang="en-US" sz="18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itemId</a:t>
            </a:r>
            <a:r>
              <a:rPr lang="en-US" sz="1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=5"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can.route.ready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Monaco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can.route.bind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18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item"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item){ ... }) </a:t>
            </a:r>
            <a:endParaRPr lang="en-US" sz="1800" i="1" dirty="0" smtClean="0">
              <a:solidFill>
                <a:srgbClr val="114FFA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404008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66605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957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2800" spc="-150" dirty="0" err="1" smtClean="0">
                <a:solidFill>
                  <a:srgbClr val="000000"/>
                </a:solidFill>
                <a:latin typeface="Monaco"/>
                <a:cs typeface="Monaco"/>
              </a:rPr>
              <a:t>can.route.current</a:t>
            </a:r>
            <a:r>
              <a:rPr lang="en-GB" sz="2800" spc="-150" dirty="0" smtClean="0">
                <a:solidFill>
                  <a:srgbClr val="000000"/>
                </a:solidFill>
                <a:latin typeface="Monaco"/>
                <a:cs typeface="Monaco"/>
              </a:rPr>
              <a:t>(data)</a:t>
            </a:r>
            <a:endParaRPr lang="en-GB" sz="2800" b="1" spc="-150" dirty="0">
              <a:solidFill>
                <a:srgbClr val="C00000"/>
              </a:solidFill>
              <a:latin typeface="Monaco"/>
              <a:cs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8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042"/>
            <a:ext cx="8229600" cy="3918459"/>
          </a:xfrm>
        </p:spPr>
        <p:txBody>
          <a:bodyPr>
            <a:normAutofit fontScale="85000" lnSpcReduction="1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Check if data represents the current route.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400" i="1" dirty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400" i="1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can.route.attr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'id'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5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</a:t>
            </a:r>
            <a:r>
              <a:rPr lang="en-US" sz="2400" dirty="0" smtClean="0">
                <a:solidFill>
                  <a:srgbClr val="114FFA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114FFA"/>
                </a:solidFill>
                <a:highlight>
                  <a:srgbClr val="E8F2FE"/>
                </a:highlight>
                <a:latin typeface="Monaco"/>
              </a:rPr>
              <a:t>/ </a:t>
            </a:r>
            <a:r>
              <a:rPr lang="en-US" sz="2400" dirty="0" err="1">
                <a:solidFill>
                  <a:srgbClr val="114FFA"/>
                </a:solidFill>
                <a:highlight>
                  <a:srgbClr val="E8F2FE"/>
                </a:highlight>
                <a:latin typeface="Monaco"/>
              </a:rPr>
              <a:t>location.hash</a:t>
            </a:r>
            <a:r>
              <a:rPr lang="en-US" sz="2400" dirty="0">
                <a:solidFill>
                  <a:srgbClr val="114FFA"/>
                </a:solidFill>
                <a:highlight>
                  <a:srgbClr val="E8F2FE"/>
                </a:highlight>
                <a:latin typeface="Monaco"/>
              </a:rPr>
              <a:t> -&gt; "#!id=</a:t>
            </a:r>
            <a:r>
              <a:rPr lang="en-US" sz="2400" dirty="0" smtClean="0">
                <a:solidFill>
                  <a:srgbClr val="114FFA"/>
                </a:solidFill>
                <a:highlight>
                  <a:srgbClr val="E8F2FE"/>
                </a:highlight>
                <a:latin typeface="Monaco"/>
              </a:rPr>
              <a:t>5"</a:t>
            </a:r>
          </a:p>
          <a:p>
            <a:pPr marL="0" indent="0">
              <a:buNone/>
            </a:pPr>
            <a:endParaRPr lang="en-US" sz="2400" dirty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can.route.current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400" dirty="0" smtClean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/-</a:t>
            </a:r>
            <a:r>
              <a:rPr lang="en-US" sz="2400" dirty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&gt; true</a:t>
            </a:r>
          </a:p>
          <a:p>
            <a:pPr marL="0" indent="0">
              <a:buNone/>
            </a:pPr>
            <a:r>
              <a:rPr lang="en-US" sz="2400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can.route.current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5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type: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videos'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400" dirty="0" smtClean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/-</a:t>
            </a:r>
            <a:r>
              <a:rPr lang="en-US" sz="2400" dirty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&gt; false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'type'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'videos'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</a:t>
            </a:r>
            <a:r>
              <a:rPr lang="en-US" sz="2400" dirty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// </a:t>
            </a:r>
            <a:r>
              <a:rPr lang="en-US" sz="2400" dirty="0" err="1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location.hash</a:t>
            </a:r>
            <a:r>
              <a:rPr lang="en-US" sz="2400" dirty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 -&gt; #!id=5&amp;type=videos</a:t>
            </a:r>
          </a:p>
          <a:p>
            <a:pPr marL="0" indent="0">
              <a:buNone/>
            </a:pPr>
            <a:r>
              <a:rPr lang="en-US" sz="2400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can.route.current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5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type: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videos'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// -&gt; true</a:t>
            </a:r>
            <a:endParaRPr lang="en-US" sz="2400" i="1" dirty="0" smtClean="0">
              <a:solidFill>
                <a:srgbClr val="114FFA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430512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66605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957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2800" spc="-150" dirty="0" err="1" smtClean="0">
                <a:solidFill>
                  <a:srgbClr val="000000"/>
                </a:solidFill>
                <a:latin typeface="Monaco"/>
                <a:cs typeface="Monaco"/>
              </a:rPr>
              <a:t>can.route.deparam</a:t>
            </a:r>
            <a:r>
              <a:rPr lang="en-GB" sz="2800" spc="-150" dirty="0" smtClean="0">
                <a:solidFill>
                  <a:srgbClr val="000000"/>
                </a:solidFill>
                <a:latin typeface="Monaco"/>
                <a:cs typeface="Monaco"/>
              </a:rPr>
              <a:t>( url )</a:t>
            </a:r>
            <a:endParaRPr lang="en-GB" sz="2800" b="1" spc="-150" dirty="0">
              <a:solidFill>
                <a:srgbClr val="C00000"/>
              </a:solidFill>
              <a:latin typeface="Monaco"/>
              <a:cs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8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042"/>
            <a:ext cx="8229600" cy="391845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Check if data represents the current route.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400" i="1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can.route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":type/:id"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can.route.deparam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"videos/5"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-&gt; { </a:t>
            </a:r>
            <a:endParaRPr lang="fr-FR" sz="2400" dirty="0" smtClean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           id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: 5, </a:t>
            </a:r>
            <a:endParaRPr lang="fr-FR" sz="2400" dirty="0" smtClean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           route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:type/:id", </a:t>
            </a:r>
            <a:endParaRPr lang="fr-FR" sz="2400" dirty="0" smtClean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           type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: "</a:t>
            </a:r>
            <a:r>
              <a:rPr lang="fr-FR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videos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 </a:t>
            </a:r>
            <a:endParaRPr lang="fr-FR" sz="2400" dirty="0" smtClean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          }</a:t>
            </a:r>
            <a:endParaRPr lang="en-US" sz="2400" i="1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531630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66605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957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2800" spc="-150" dirty="0" err="1" smtClean="0">
                <a:solidFill>
                  <a:srgbClr val="000000"/>
                </a:solidFill>
                <a:latin typeface="Monaco"/>
                <a:cs typeface="Monaco"/>
              </a:rPr>
              <a:t>can.route.param</a:t>
            </a:r>
            <a:r>
              <a:rPr lang="en-GB" sz="2800" spc="-150" dirty="0" smtClean="0">
                <a:solidFill>
                  <a:srgbClr val="000000"/>
                </a:solidFill>
                <a:latin typeface="Monaco"/>
                <a:cs typeface="Monaco"/>
              </a:rPr>
              <a:t>( data )</a:t>
            </a:r>
            <a:endParaRPr lang="en-GB" sz="2800" b="1" spc="-150" dirty="0">
              <a:solidFill>
                <a:srgbClr val="C00000"/>
              </a:solidFill>
              <a:latin typeface="Monaco"/>
              <a:cs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8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042"/>
            <a:ext cx="8229600" cy="391845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Get a url path from given data.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400" i="1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can.route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":type/:id"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can.route.param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({type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fr-FR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fr-FR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video</a:t>
            </a:r>
            <a:r>
              <a:rPr lang="fr-FR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id: </a:t>
            </a:r>
            <a:r>
              <a:rPr lang="fr-FR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5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 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fr-FR" sz="2400" dirty="0" smtClean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r-FR" sz="2400" dirty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/ -&gt; "</a:t>
            </a:r>
            <a:r>
              <a:rPr lang="fr-FR" sz="2400" dirty="0" err="1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video</a:t>
            </a:r>
            <a:r>
              <a:rPr lang="fr-FR" sz="2400" dirty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r-FR" sz="2400" dirty="0" smtClean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5"</a:t>
            </a:r>
          </a:p>
          <a:p>
            <a:pPr marL="0" indent="0">
              <a:buNone/>
            </a:pPr>
            <a:endParaRPr lang="fr-FR" sz="2400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fr-FR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</a:t>
            </a:r>
            <a:endParaRPr lang="fr-FR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.</a:t>
            </a:r>
            <a:r>
              <a:rPr lang="fr-FR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param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</a:t>
            </a:r>
            <a:r>
              <a:rPr lang="fr-FR" sz="2400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type: </a:t>
            </a:r>
            <a:r>
              <a:rPr lang="fr-FR" sz="2400" spc="-15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fr-FR" sz="2400" spc="-15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video</a:t>
            </a:r>
            <a:r>
              <a:rPr lang="fr-FR" sz="2400" spc="-15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fr-FR" sz="2400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,id: </a:t>
            </a:r>
            <a:r>
              <a:rPr lang="fr-FR" sz="2400" spc="-15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5</a:t>
            </a:r>
            <a:r>
              <a:rPr lang="fr-FR" sz="2400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,isNew: </a:t>
            </a:r>
            <a:r>
              <a:rPr lang="fr-FR" sz="2400" spc="-150" dirty="0" smtClean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false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pPr marL="0" indent="0">
              <a:buNone/>
            </a:pPr>
            <a:r>
              <a:rPr lang="da-DK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</a:t>
            </a:r>
            <a:r>
              <a:rPr lang="da-DK" sz="2400" dirty="0">
                <a:solidFill>
                  <a:srgbClr val="114FFA"/>
                </a:solidFill>
                <a:highlight>
                  <a:srgbClr val="FFFFFF"/>
                </a:highlight>
                <a:latin typeface="Monaco"/>
              </a:rPr>
              <a:t>// -&gt; "video/5&amp;isNew=false"</a:t>
            </a:r>
            <a:endParaRPr lang="en-US" sz="2400" i="1" dirty="0" smtClean="0">
              <a:solidFill>
                <a:srgbClr val="114FFA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461703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66" y="1271296"/>
            <a:ext cx="8731521" cy="36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location.hash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"#!"</a:t>
            </a:r>
          </a:p>
          <a:p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can.route.attr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{}</a:t>
            </a:r>
          </a:p>
          <a:p>
            <a:endParaRPr lang="fr-FR" sz="2400" dirty="0">
              <a:latin typeface="Monaco"/>
            </a:endParaRPr>
          </a:p>
          <a:p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can.route.attr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fr-FR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"page"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fr-FR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fr-FR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recipes</a:t>
            </a:r>
            <a:r>
              <a:rPr lang="fr-FR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fr-FR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location.hash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"#!page=</a:t>
            </a:r>
            <a:r>
              <a:rPr lang="fr-FR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recipes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</a:t>
            </a:r>
            <a:endParaRPr lang="fr-FR" sz="2400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endParaRPr lang="fr-FR" sz="2400" dirty="0">
              <a:latin typeface="Monaco"/>
            </a:endParaRPr>
          </a:p>
          <a:p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location.hash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r-FR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fr-FR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"#!page=</a:t>
            </a:r>
            <a:r>
              <a:rPr lang="fr-FR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recipes&amp;id</a:t>
            </a:r>
            <a:r>
              <a:rPr lang="fr-FR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=1"</a:t>
            </a:r>
          </a:p>
          <a:p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can.route.attr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{ page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: "</a:t>
            </a:r>
            <a:r>
              <a:rPr lang="fr-FR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recipes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", </a:t>
            </a:r>
            <a:endParaRPr lang="fr-FR" sz="2400" dirty="0" smtClean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                      id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: "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1" }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000" dirty="0" err="1">
                <a:latin typeface="Monaco"/>
                <a:cs typeface="Monaco"/>
              </a:rPr>
              <a:t>can.route</a:t>
            </a:r>
            <a:r>
              <a:rPr lang="en-US" sz="4400" dirty="0">
                <a:latin typeface="Monaco"/>
                <a:cs typeface="Monaco"/>
              </a:rPr>
              <a:t>(</a:t>
            </a:r>
            <a:r>
              <a:rPr lang="en-US" sz="4400" spc="-300" dirty="0" err="1">
                <a:latin typeface="Monaco"/>
                <a:cs typeface="Monaco"/>
              </a:rPr>
              <a:t>route</a:t>
            </a:r>
            <a:r>
              <a:rPr lang="en-US" sz="4400" spc="-300" dirty="0" err="1" smtClean="0">
                <a:latin typeface="Monaco"/>
                <a:cs typeface="Monaco"/>
              </a:rPr>
              <a:t>,defaults</a:t>
            </a:r>
            <a:r>
              <a:rPr lang="en-US" sz="4400" dirty="0">
                <a:latin typeface="Monaco"/>
                <a:cs typeface="Monaco"/>
              </a:rPr>
              <a:t>)</a:t>
            </a:r>
            <a:endParaRPr lang="en-GB" sz="44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517762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95711"/>
            <a:ext cx="9144000" cy="1116842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6600"/>
            <a:ext cx="9144000" cy="70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demos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2363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64" y="1271296"/>
            <a:ext cx="8731521" cy="36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can.route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":page/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: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id"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sz="2000" dirty="0" smtClean="0">
              <a:latin typeface="Monaco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can.route.bind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"id"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id)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000" dirty="0" smtClean="0"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can.route.attr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'page'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 </a:t>
            </a:r>
            <a:r>
              <a:rPr lang="en-US" sz="20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"recipes"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   if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id ){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Recipe.findOne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({id: id})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}</a:t>
            </a:r>
            <a:r>
              <a:rPr lang="en-US" sz="2000" dirty="0" smtClean="0">
                <a:highlight>
                  <a:srgbClr val="FFFFFF"/>
                </a:highlight>
                <a:latin typeface="Monaco"/>
              </a:rPr>
              <a:t>e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}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sz="2000" dirty="0">
              <a:solidFill>
                <a:srgbClr val="5C5C5C"/>
              </a:solidFill>
              <a:highlight>
                <a:srgbClr val="E8F2FE"/>
              </a:highlight>
              <a:latin typeface="Monaco"/>
              <a:cs typeface="Courier"/>
            </a:endParaRPr>
          </a:p>
          <a:p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location.hash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r-F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fr-FR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"#</a:t>
            </a:r>
            <a:r>
              <a:rPr lang="fr-FR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!</a:t>
            </a:r>
            <a:r>
              <a:rPr lang="fr-FR" sz="20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recipes</a:t>
            </a:r>
            <a:r>
              <a:rPr lang="fr-FR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/1</a:t>
            </a:r>
            <a:r>
              <a:rPr lang="fr-FR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000" dirty="0" err="1">
                <a:latin typeface="Monaco"/>
                <a:cs typeface="Monaco"/>
              </a:rPr>
              <a:t>can.route</a:t>
            </a:r>
            <a:r>
              <a:rPr lang="en-US" sz="4800" dirty="0">
                <a:latin typeface="Monaco"/>
                <a:cs typeface="Monaco"/>
              </a:rPr>
              <a:t>(</a:t>
            </a:r>
            <a:r>
              <a:rPr lang="en-US" sz="4800" spc="-300" dirty="0" err="1">
                <a:latin typeface="Monaco"/>
                <a:cs typeface="Monaco"/>
              </a:rPr>
              <a:t>route</a:t>
            </a:r>
            <a:r>
              <a:rPr lang="en-US" sz="4800" spc="-300" dirty="0" err="1" smtClean="0">
                <a:latin typeface="Monaco"/>
                <a:cs typeface="Monaco"/>
              </a:rPr>
              <a:t>,defaults</a:t>
            </a:r>
            <a:r>
              <a:rPr lang="en-US" sz="4800" dirty="0">
                <a:latin typeface="Monaco"/>
                <a:cs typeface="Monaco"/>
              </a:rPr>
              <a:t>)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84198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Why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8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Independence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State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Modularity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Less Code</a:t>
            </a:r>
            <a:endParaRPr lang="en-US" sz="2800" dirty="0"/>
          </a:p>
        </p:txBody>
      </p:sp>
      <p:pic>
        <p:nvPicPr>
          <p:cNvPr id="2" name="Picture 1" descr="Cursor_and_127_0_0_1_8125_canjsmeetups_7_route_bad-tabs_html_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66" y="1182335"/>
            <a:ext cx="4959953" cy="39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207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42784" y="3335867"/>
            <a:ext cx="1858433" cy="16764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App State</a:t>
            </a:r>
            <a:endParaRPr lang="en-US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26203" y="1600205"/>
            <a:ext cx="3491594" cy="1479547"/>
            <a:chOff x="2754690" y="1600205"/>
            <a:chExt cx="3491594" cy="1479547"/>
          </a:xfrm>
        </p:grpSpPr>
        <p:sp>
          <p:nvSpPr>
            <p:cNvPr id="3" name="Oval 2"/>
            <p:cNvSpPr/>
            <p:nvPr/>
          </p:nvSpPr>
          <p:spPr>
            <a:xfrm>
              <a:off x="275469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Routes</a:t>
              </a:r>
              <a:endParaRPr lang="en-US" sz="2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75615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View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04987" y="247509"/>
            <a:ext cx="4334027" cy="1014933"/>
            <a:chOff x="2225523" y="247509"/>
            <a:chExt cx="4334027" cy="1014933"/>
          </a:xfrm>
        </p:grpSpPr>
        <p:sp>
          <p:nvSpPr>
            <p:cNvPr id="7" name="Oval 6"/>
            <p:cNvSpPr/>
            <p:nvPr/>
          </p:nvSpPr>
          <p:spPr>
            <a:xfrm>
              <a:off x="5501217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DOM</a:t>
              </a:r>
              <a:endParaRPr lang="en-US" sz="2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225523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URL</a:t>
              </a:r>
              <a:endParaRPr lang="en-US" sz="20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61257" y="461220"/>
            <a:ext cx="1915886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/#!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74172" y="3713843"/>
            <a:ext cx="2296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pageNum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endParaRPr lang="en-US" dirty="0">
              <a:solidFill>
                <a:srgbClr val="00408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42784" y="3335867"/>
            <a:ext cx="1858433" cy="16764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App State</a:t>
            </a:r>
            <a:endParaRPr lang="en-US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26203" y="1600205"/>
            <a:ext cx="3491594" cy="1479547"/>
            <a:chOff x="2754690" y="1600205"/>
            <a:chExt cx="3491594" cy="1479547"/>
          </a:xfrm>
        </p:grpSpPr>
        <p:sp>
          <p:nvSpPr>
            <p:cNvPr id="3" name="Oval 2"/>
            <p:cNvSpPr/>
            <p:nvPr/>
          </p:nvSpPr>
          <p:spPr>
            <a:xfrm>
              <a:off x="275469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Routes</a:t>
              </a:r>
              <a:endParaRPr lang="en-US" sz="2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75615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View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04987" y="247509"/>
            <a:ext cx="4334027" cy="1014933"/>
            <a:chOff x="2225523" y="247509"/>
            <a:chExt cx="4334027" cy="1014933"/>
          </a:xfrm>
        </p:grpSpPr>
        <p:sp>
          <p:nvSpPr>
            <p:cNvPr id="7" name="Oval 6"/>
            <p:cNvSpPr/>
            <p:nvPr/>
          </p:nvSpPr>
          <p:spPr>
            <a:xfrm>
              <a:off x="5501217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DOM</a:t>
              </a:r>
              <a:endParaRPr lang="en-US" sz="2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225523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URL</a:t>
              </a:r>
              <a:endParaRPr lang="en-US" sz="20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61257" y="461220"/>
            <a:ext cx="1915886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/#!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74172" y="3713843"/>
            <a:ext cx="2296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pageNum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endParaRPr lang="en-US" dirty="0">
              <a:solidFill>
                <a:srgbClr val="00408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0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42784" y="3335867"/>
            <a:ext cx="1858433" cy="16764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App State</a:t>
            </a:r>
            <a:endParaRPr lang="en-US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26203" y="1600205"/>
            <a:ext cx="3491594" cy="1479547"/>
            <a:chOff x="2754690" y="1600205"/>
            <a:chExt cx="3491594" cy="1479547"/>
          </a:xfrm>
        </p:grpSpPr>
        <p:sp>
          <p:nvSpPr>
            <p:cNvPr id="3" name="Oval 2"/>
            <p:cNvSpPr/>
            <p:nvPr/>
          </p:nvSpPr>
          <p:spPr>
            <a:xfrm>
              <a:off x="275469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Routes</a:t>
              </a:r>
              <a:endParaRPr lang="en-US" sz="2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756150" y="1600205"/>
              <a:ext cx="1490134" cy="1479547"/>
            </a:xfrm>
            <a:prstGeom prst="ellipse">
              <a:avLst/>
            </a:prstGeom>
            <a:solidFill>
              <a:srgbClr val="2D84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View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04987" y="247509"/>
            <a:ext cx="4334027" cy="1014933"/>
            <a:chOff x="2225523" y="247509"/>
            <a:chExt cx="4334027" cy="1014933"/>
          </a:xfrm>
        </p:grpSpPr>
        <p:sp>
          <p:nvSpPr>
            <p:cNvPr id="7" name="Oval 6"/>
            <p:cNvSpPr/>
            <p:nvPr/>
          </p:nvSpPr>
          <p:spPr>
            <a:xfrm>
              <a:off x="5501217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DOM</a:t>
              </a:r>
              <a:endParaRPr lang="en-US" sz="2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225523" y="247509"/>
              <a:ext cx="1058333" cy="1014933"/>
            </a:xfrm>
            <a:prstGeom prst="ellipse">
              <a:avLst/>
            </a:prstGeom>
            <a:solidFill>
              <a:srgbClr val="9A32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URL</a:t>
              </a:r>
              <a:endParaRPr lang="en-US" sz="2000" dirty="0"/>
            </a:p>
          </p:txBody>
        </p:sp>
      </p:grpSp>
      <p:pic>
        <p:nvPicPr>
          <p:cNvPr id="11" name="Picture 10" descr="Cursor_and_Mozilla_Firef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48" y="337375"/>
            <a:ext cx="1758043" cy="8307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257" y="468477"/>
            <a:ext cx="1915886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/#!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74172" y="3721100"/>
            <a:ext cx="2296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pageNum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endParaRPr lang="en-US" dirty="0">
              <a:solidFill>
                <a:srgbClr val="00408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6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14051</TotalTime>
  <Words>1780</Words>
  <Application>Microsoft Macintosh PowerPoint</Application>
  <PresentationFormat>On-screen Show (16:9)</PresentationFormat>
  <Paragraphs>471</Paragraphs>
  <Slides>40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Bitovi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Dean</dc:creator>
  <cp:lastModifiedBy>Justin Meyer</cp:lastModifiedBy>
  <cp:revision>232</cp:revision>
  <dcterms:created xsi:type="dcterms:W3CDTF">2013-07-12T15:22:14Z</dcterms:created>
  <dcterms:modified xsi:type="dcterms:W3CDTF">2014-07-08T23:27:42Z</dcterms:modified>
</cp:coreProperties>
</file>