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81" r:id="rId2"/>
    <p:sldId id="257" r:id="rId3"/>
    <p:sldId id="258" r:id="rId4"/>
    <p:sldId id="284" r:id="rId5"/>
    <p:sldId id="321" r:id="rId6"/>
    <p:sldId id="322" r:id="rId7"/>
    <p:sldId id="295" r:id="rId8"/>
    <p:sldId id="323" r:id="rId9"/>
    <p:sldId id="324" r:id="rId10"/>
    <p:sldId id="297" r:id="rId11"/>
    <p:sldId id="325" r:id="rId12"/>
    <p:sldId id="326" r:id="rId13"/>
    <p:sldId id="327" r:id="rId14"/>
    <p:sldId id="328" r:id="rId15"/>
    <p:sldId id="329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50" r:id="rId29"/>
    <p:sldId id="343" r:id="rId30"/>
    <p:sldId id="344" r:id="rId31"/>
    <p:sldId id="345" r:id="rId32"/>
    <p:sldId id="347" r:id="rId33"/>
    <p:sldId id="348" r:id="rId34"/>
    <p:sldId id="330" r:id="rId35"/>
    <p:sldId id="351" r:id="rId36"/>
    <p:sldId id="352" r:id="rId37"/>
    <p:sldId id="353" r:id="rId38"/>
    <p:sldId id="354" r:id="rId39"/>
    <p:sldId id="360" r:id="rId40"/>
    <p:sldId id="355" r:id="rId41"/>
    <p:sldId id="356" r:id="rId42"/>
    <p:sldId id="357" r:id="rId43"/>
    <p:sldId id="358" r:id="rId44"/>
    <p:sldId id="359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70" r:id="rId53"/>
    <p:sldId id="372" r:id="rId54"/>
    <p:sldId id="373" r:id="rId55"/>
    <p:sldId id="374" r:id="rId56"/>
    <p:sldId id="375" r:id="rId57"/>
    <p:sldId id="378" r:id="rId58"/>
    <p:sldId id="376" r:id="rId59"/>
    <p:sldId id="379" r:id="rId60"/>
    <p:sldId id="377" r:id="rId61"/>
    <p:sldId id="380" r:id="rId62"/>
    <p:sldId id="381" r:id="rId63"/>
    <p:sldId id="308" r:id="rId64"/>
    <p:sldId id="316" r:id="rId65"/>
    <p:sldId id="319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F1F170-FEF8-6145-9F96-29AD796E7763}">
          <p14:sldIdLst>
            <p14:sldId id="281"/>
          </p14:sldIdLst>
        </p14:section>
        <p14:section name="Overview" id="{8B1F0FA4-C06D-5441-A6F9-7478CA754EA0}">
          <p14:sldIdLst>
            <p14:sldId id="257"/>
            <p14:sldId id="258"/>
            <p14:sldId id="284"/>
            <p14:sldId id="321"/>
            <p14:sldId id="322"/>
          </p14:sldIdLst>
        </p14:section>
        <p14:section name="Signatures" id="{37A8A952-0A84-B749-B118-03BD282B078D}">
          <p14:sldIdLst>
            <p14:sldId id="295"/>
          </p14:sldIdLst>
        </p14:section>
        <p14:section name="Creating Templates" id="{D8280242-E1BD-EF4D-A9B5-D313BC060679}">
          <p14:sldIdLst>
            <p14:sldId id="323"/>
            <p14:sldId id="324"/>
            <p14:sldId id="297"/>
            <p14:sldId id="325"/>
          </p14:sldIdLst>
        </p14:section>
        <p14:section name="Calling Templates" id="{C06991F0-936F-7446-84DB-12C5E7516DD7}">
          <p14:sldIdLst>
            <p14:sldId id="326"/>
            <p14:sldId id="327"/>
            <p14:sldId id="328"/>
            <p14:sldId id="329"/>
          </p14:sldIdLst>
        </p14:section>
        <p14:section name="Mustache" id="{ECA7908F-292C-084B-BE9E-D7B966EB7269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50"/>
            <p14:sldId id="343"/>
            <p14:sldId id="344"/>
            <p14:sldId id="345"/>
          </p14:sldIdLst>
        </p14:section>
        <p14:section name="Scope" id="{696992A4-F0AE-894D-9190-67F7BCE6E99A}">
          <p14:sldIdLst>
            <p14:sldId id="347"/>
            <p14:sldId id="348"/>
            <p14:sldId id="330"/>
          </p14:sldIdLst>
        </p14:section>
        <p14:section name="Handlebars" id="{7765009C-472E-7348-8FE8-383617758D4F}">
          <p14:sldIdLst>
            <p14:sldId id="351"/>
            <p14:sldId id="352"/>
            <p14:sldId id="353"/>
            <p14:sldId id="354"/>
            <p14:sldId id="360"/>
            <p14:sldId id="355"/>
            <p14:sldId id="356"/>
            <p14:sldId id="357"/>
            <p14:sldId id="358"/>
            <p14:sldId id="359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Helpers" id="{241BE62F-C050-014D-B1EE-F9DF2559E15A}">
          <p14:sldIdLst>
            <p14:sldId id="368"/>
            <p14:sldId id="370"/>
            <p14:sldId id="372"/>
            <p14:sldId id="373"/>
            <p14:sldId id="374"/>
            <p14:sldId id="375"/>
            <p14:sldId id="378"/>
            <p14:sldId id="376"/>
            <p14:sldId id="379"/>
            <p14:sldId id="377"/>
            <p14:sldId id="380"/>
            <p14:sldId id="381"/>
          </p14:sldIdLst>
        </p14:section>
        <p14:section name="view" id="{80D2C84B-4559-3D4B-80F7-65DDDB6C6E20}">
          <p14:sldIdLst>
            <p14:sldId id="308"/>
            <p14:sldId id="316"/>
            <p14:sldId id="3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2" autoAdjust="0"/>
    <p:restoredTop sz="81195" autoAdjust="0"/>
  </p:normalViewPr>
  <p:slideViewPr>
    <p:cSldViewPr snapToGrid="0" snapToObjects="1">
      <p:cViewPr>
        <p:scale>
          <a:sx n="99" d="100"/>
          <a:sy n="99" d="100"/>
        </p:scale>
        <p:origin x="-2296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2059A-1D89-6A4E-A734-B3AE40FA8931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6E3BF-DA4B-D040-95B1-08DF8FFB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 - </a:t>
            </a:r>
            <a:r>
              <a:rPr lang="en-US" sz="1800" baseline="0" dirty="0" err="1" smtClean="0"/>
              <a:t>amd</a:t>
            </a:r>
            <a:endParaRPr lang="en-US" sz="1800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 - steal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 - synchronous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29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39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Progressive rendering!!!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Progressive rendering!!!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Progressive rendering!!!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Progressive rendering!!!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aseline="0" dirty="0" smtClean="0"/>
              <a:t>Progressive rendering!!!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90439479-DD30-4763-9E01-8E4113CB4DA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963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40964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92324" indent="-192324">
              <a:lnSpc>
                <a:spcPct val="93000"/>
              </a:lnSpc>
              <a:spcBef>
                <a:spcPct val="0"/>
              </a:spcBef>
              <a:buSzPct val="45000"/>
              <a:tabLst>
                <a:tab pos="192324" algn="l"/>
                <a:tab pos="602616" algn="l"/>
                <a:tab pos="1012907" algn="l"/>
                <a:tab pos="1423198" algn="l"/>
                <a:tab pos="1833490" algn="l"/>
                <a:tab pos="2243781" algn="l"/>
                <a:tab pos="2654072" algn="l"/>
                <a:tab pos="3064363" algn="l"/>
                <a:tab pos="3474655" algn="l"/>
                <a:tab pos="3884946" algn="l"/>
                <a:tab pos="4295237" algn="l"/>
                <a:tab pos="4705529" algn="l"/>
                <a:tab pos="5115820" algn="l"/>
                <a:tab pos="5526111" algn="l"/>
                <a:tab pos="5936402" algn="l"/>
                <a:tab pos="6346694" algn="l"/>
                <a:tab pos="6756985" algn="l"/>
                <a:tab pos="7167276" algn="l"/>
                <a:tab pos="7577568" algn="l"/>
                <a:tab pos="7987859" algn="l"/>
                <a:tab pos="8398150" algn="l"/>
              </a:tabLst>
            </a:pPr>
            <a:r>
              <a:rPr lang="en-GB" sz="180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And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GB" sz="1800" baseline="0" dirty="0" err="1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can.compute</a:t>
            </a:r>
            <a:r>
              <a:rPr lang="en-GB" sz="1800" baseline="0" dirty="0" smtClean="0">
                <a:latin typeface="Arial" charset="0"/>
                <a:ea typeface="Lucida Sans Unicode" pitchFamily="34" charset="0"/>
                <a:cs typeface="Lucida Sans Unicode" pitchFamily="34" charset="0"/>
              </a:rPr>
              <a:t> can make other values observable</a:t>
            </a:r>
            <a:endParaRPr lang="en-GB" sz="1800" dirty="0"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53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62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The reason is so you can do fun element helpers that listen to when an observable changes.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Make sure you unbind from the compute when the element is removed from the page.</a:t>
            </a:r>
          </a:p>
          <a:p>
            <a:endParaRPr lang="en-US" sz="1800" baseline="0" dirty="0" smtClean="0"/>
          </a:p>
          <a:p>
            <a:r>
              <a:rPr lang="en-US" sz="1800" b="1" baseline="0" dirty="0" smtClean="0"/>
              <a:t>mustache_helpers_3.html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800" baseline="0" dirty="0" smtClean="0"/>
              <a:t>When 2.1 lands, you can register custom element callbacks.  These get called back with the scope.  Scope has a compute method</a:t>
            </a:r>
          </a:p>
          <a:p>
            <a:r>
              <a:rPr lang="en-US" sz="1800" baseline="0" dirty="0" smtClean="0"/>
              <a:t>that creates a get/set compute based upon a mustache key.  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You could implement something close to can-value like above.</a:t>
            </a:r>
          </a:p>
          <a:p>
            <a:endParaRPr lang="en-US" sz="1800" baseline="0" dirty="0" smtClean="0"/>
          </a:p>
          <a:p>
            <a:r>
              <a:rPr lang="en-US" sz="1800" baseline="0" dirty="0" smtClean="0"/>
              <a:t>Make sure you unbind from the compute when the element is removed from the page.</a:t>
            </a:r>
          </a:p>
          <a:p>
            <a:endParaRPr lang="en-US" sz="1800" baseline="0" dirty="0" smtClean="0"/>
          </a:p>
          <a:p>
            <a:r>
              <a:rPr lang="en-US" sz="1800" b="1" baseline="0" dirty="0" err="1" smtClean="0"/>
              <a:t>mustache_attributes.html</a:t>
            </a:r>
            <a:endParaRPr lang="en-US" sz="1800" b="1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20603-011C-D745-B624-B75655956F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0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666723" indent="-256432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025728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436019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46311" indent="-205146" eaLnBrk="0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56602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666893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077185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487476" indent="-205146" defTabSz="410291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fld id="{1D811BB5-ED44-4069-8D02-464FC3BFAC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/>
            <a:endParaRPr lang="en-US"/>
          </a:p>
        </p:txBody>
      </p:sp>
      <p:sp>
        <p:nvSpPr>
          <p:cNvPr id="36868" name="Text Box 2"/>
          <p:cNvSpPr>
            <a:spLocks noGrp="1" noChangeArrowheads="1"/>
          </p:cNvSpPr>
          <p:nvPr>
            <p:ph type="body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Almost every widget that operates on a value needs to expose four common APIs to make it generally useful:</a:t>
            </a:r>
            <a:endParaRPr lang="en-US" sz="1800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5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A579-7274-0645-A389-D7E6F9605220}" type="datetimeFigureOut">
              <a:rPr lang="en-US" smtClean="0"/>
              <a:t>4/8/14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4D1EF-088B-144A-814E-7B150BFD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CanJS </a:t>
            </a:r>
            <a:r>
              <a:rPr lang="en-US" dirty="0" err="1" smtClean="0"/>
              <a:t>Meetup</a:t>
            </a:r>
            <a:r>
              <a:rPr lang="en-US" dirty="0" smtClean="0"/>
              <a:t> #5 – </a:t>
            </a:r>
            <a:r>
              <a:rPr lang="en-US" spc="-150" dirty="0" err="1" smtClean="0"/>
              <a:t>can.mustache</a:t>
            </a:r>
            <a:r>
              <a:rPr lang="en-US" spc="-150" dirty="0" smtClean="0"/>
              <a:t> and </a:t>
            </a:r>
            <a:r>
              <a:rPr lang="en-US" spc="-150" dirty="0" err="1" smtClean="0"/>
              <a:t>can.stache</a:t>
            </a:r>
            <a:endParaRPr lang="en-US" spc="-150" dirty="0" smtClean="0"/>
          </a:p>
          <a:p>
            <a:r>
              <a:rPr lang="en-US" dirty="0" smtClean="0"/>
              <a:t>Overview</a:t>
            </a:r>
          </a:p>
          <a:p>
            <a:r>
              <a:rPr lang="en-US" dirty="0" smtClean="0"/>
              <a:t>Signatures</a:t>
            </a:r>
          </a:p>
          <a:p>
            <a:r>
              <a:rPr lang="en-US" dirty="0" smtClean="0"/>
              <a:t>HTML Hooks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id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-&gt; renderer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script </a:t>
            </a:r>
            <a:r>
              <a:rPr lang="en-US" sz="28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type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'text/mustache'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   </a:t>
            </a:r>
          </a:p>
          <a:p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       </a:t>
            </a:r>
            <a:r>
              <a:rPr lang="en-US" sz="2800" b="1" dirty="0" smtClean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id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8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'hello-template'&gt;</a:t>
            </a:r>
          </a:p>
          <a:p>
            <a:r>
              <a:rPr lang="fi-FI" sz="2800" dirty="0">
                <a:highlight>
                  <a:srgbClr val="FFFFFF"/>
                </a:highlight>
                <a:latin typeface="Monaco"/>
              </a:rPr>
              <a:t>	</a:t>
            </a:r>
            <a:r>
              <a:rPr lang="fi-FI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fi-FI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</a:t>
            </a:r>
            <a:r>
              <a:rPr lang="fi-FI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fi-FI" sz="28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8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script</a:t>
            </a:r>
            <a:r>
              <a:rPr lang="fi-FI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8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8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800" b="1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"hello-template"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fi-FI" sz="2800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800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endParaRPr lang="en-GB" sz="28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315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url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 -&gt; renderer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8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!--templates/</a:t>
            </a:r>
            <a:r>
              <a:rPr lang="en-US" sz="2800" dirty="0" err="1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hello.mustache</a:t>
            </a:r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--&gt;</a:t>
            </a:r>
            <a:endParaRPr lang="fi-FI" sz="2800" dirty="0" smtClean="0">
              <a:highlight>
                <a:srgbClr val="FFFFFF"/>
              </a:highlight>
              <a:latin typeface="Monaco"/>
            </a:endParaRPr>
          </a:p>
          <a:p>
            <a:r>
              <a:rPr lang="fi-FI" sz="28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fi-FI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</a:t>
            </a:r>
            <a:r>
              <a:rPr lang="fi-FI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8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8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800" b="1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800" b="1" spc="-15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templates/</a:t>
            </a:r>
            <a:r>
              <a:rPr lang="en-US" sz="2800" b="1" spc="-15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hello.mustache</a:t>
            </a:r>
            <a:r>
              <a:rPr lang="en-US" sz="28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fi-FI" sz="2800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800" dirty="0">
              <a:solidFill>
                <a:srgbClr val="0000FF"/>
              </a:solidFill>
              <a:highlight>
                <a:srgbClr val="FFFFFF"/>
              </a:highlight>
              <a:latin typeface="Monaco"/>
              <a:cs typeface="Courier New" pitchFamily="49" charset="0"/>
            </a:endParaRPr>
          </a:p>
          <a:p>
            <a:endParaRPr lang="en-GB" sz="28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737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Calling Templates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0546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renderer( [data,] [helpers] ) =&gt; frag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"&lt;h1&gt;{{message}}&lt;/h1&gt;"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endParaRPr lang="en-US" sz="2400" b="1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4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data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400" b="1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"Hello World"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renderer(data)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it-IT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</a:t>
            </a:r>
            <a:r>
              <a:rPr lang="it-IT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it-IT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&lt;h1&gt;Hello World&lt;/h1&gt;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453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renderer( [data,] [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helpers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 ) =&gt; frag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"&lt;h1&gt;{</a:t>
            </a:r>
            <a:r>
              <a:rPr lang="en-US" sz="2400" b="1" spc="-15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{cap message</a:t>
            </a:r>
            <a:r>
              <a:rPr lang="en-US" sz="2400" b="1" spc="-15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}}&lt;/h1&gt;"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endParaRPr lang="en-US" sz="2400" b="1" dirty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data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"Hello World"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24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400" b="1" dirty="0" smtClean="0">
              <a:solidFill>
                <a:srgbClr val="000000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renderer(data,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(text){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text.toUpperCase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pt-B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&lt;h1&gt;HELLO WORLD&lt;/h1&gt;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103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spc="-1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idOrUrl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data, [helpers]) -&gt; frag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&lt;!-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-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hello.mustache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--&gt;</a:t>
            </a:r>
            <a:endParaRPr lang="fi-FI" sz="2400" dirty="0">
              <a:highlight>
                <a:srgbClr val="FFFFFF"/>
              </a:highlight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World"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  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can.view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hello.mustache</a:t>
            </a:r>
            <a:r>
              <a:rPr lang="en-US" sz="2400" b="1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,data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it-IT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</a:t>
            </a:r>
            <a:r>
              <a:rPr lang="it-IT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it-IT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&lt;h1&gt;Hello World&lt;/h1&gt;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5436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1189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Mustache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256883"/>
              </p:ext>
            </p:extLst>
          </p:nvPr>
        </p:nvGraphicFramePr>
        <p:xfrm>
          <a:off x="767072" y="2384732"/>
          <a:ext cx="7892626" cy="3707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2964"/>
                <a:gridCol w="1821744"/>
                <a:gridCol w="551655"/>
                <a:gridCol w="2950712"/>
                <a:gridCol w="1385551"/>
              </a:tblGrid>
              <a:tr h="50689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Insertion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Section</a:t>
                      </a:r>
                      <a:endParaRPr lang="en-US" b="1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r>
                        <a:rPr lang="en-US" dirty="0" smtClean="0"/>
                        <a:t>{{key}}</a:t>
                      </a:r>
                      <a:endParaRPr lang="en-US" dirty="0" smtClean="0">
                        <a:latin typeface="Monaco"/>
                        <a:cs typeface="Monaco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escaped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{{#key}} … {{/key}}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{{{key}}} 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unescaped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{{^key}} … {{/key}}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inverse</a:t>
                      </a:r>
                      <a:endParaRPr lang="en-US" dirty="0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{{&amp;key}}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unescaped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{{&gt;key}}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{{!key}}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63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message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World"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 World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1408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{{{key}}}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{{{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}}}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message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&lt;blink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&gt;Hello&lt;/blink&gt;"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blink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 World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blink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2907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{{&amp;key}}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{{&amp;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message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&lt;blink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&gt;Hello&lt;/blink&gt;"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blink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blink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957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overview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1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2883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86323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{{&gt;partial}}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2039602"/>
            <a:ext cx="7839360" cy="42331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Primary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{{&gt;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title.mustache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title.mustache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&lt;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blink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blink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 smtClean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message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"Hello"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blink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blink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{{&gt;partial}}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731807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12883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286323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{{&gt;partial}}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2039602"/>
            <a:ext cx="7839360" cy="42331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400" b="1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can.mustache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"&lt;h1&gt;{{&gt;title}}&lt;/h1&gt;"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),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partial </a:t>
            </a:r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400" b="1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can.mustache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spc="-3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&lt;blink&gt;{{message}}&lt;/blink</a:t>
            </a:r>
            <a:r>
              <a:rPr lang="en-US" sz="2400" spc="-3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”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endParaRPr lang="en-US" sz="24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message: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partials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partial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//-&gt; &lt;h1&gt;&lt;blink&gt;Hello&lt;/blink&gt;&lt;/h1&gt;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{{&gt;</a:t>
            </a:r>
            <a:r>
              <a:rPr lang="en-US" sz="2800" spc="-15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helperKey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90200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{{!comment}}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{{!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message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message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&lt;blink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&gt;Hello&lt;/blink&gt;"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88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shown}}Hello{{/shown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shown: </a:t>
            </a:r>
            <a:r>
              <a:rPr lang="en-US" sz="2400" dirty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518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shown}}Hello{{/shown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shown: </a:t>
            </a:r>
            <a:r>
              <a:rPr lang="en-US" sz="2400" dirty="0" smtClean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false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9594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items}}Hello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{{/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{items: [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4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8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16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 Hello Hello Hello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603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}}{{.}} {{/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{items: [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4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8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16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2 4 8 16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693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items}}Hi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{{/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{items: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[]}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476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spc="-15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spc="-15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&lt;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{{#name}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 {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{first}} {{last}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 {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{/name}}&lt;/p</a:t>
            </a:r>
            <a:r>
              <a:rPr lang="en-US" sz="24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fi-FI" sz="2400" spc="-15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{name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{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"Chris"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Klanac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Chris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Klanac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694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{{^key}}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{{^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shown}}Hello{{/shown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shown: </a:t>
            </a:r>
            <a:r>
              <a:rPr lang="en-US" sz="2400" dirty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032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can.mustache</a:t>
            </a: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 &amp; </a:t>
            </a:r>
            <a:r>
              <a:rPr lang="en-GB" sz="4400" spc="-150" dirty="0" err="1" smtClean="0">
                <a:solidFill>
                  <a:srgbClr val="000000"/>
                </a:solidFill>
                <a:latin typeface="Lato Regular"/>
                <a:cs typeface="Lato Regular"/>
              </a:rPr>
              <a:t>can.stache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800" i="1" dirty="0" smtClean="0">
                <a:latin typeface="Lato Regular"/>
                <a:cs typeface="Lato Regular"/>
              </a:rPr>
              <a:t>Handlebar and Mustache compatible live-binding </a:t>
            </a:r>
            <a:r>
              <a:rPr lang="en-US" sz="2800" i="1" dirty="0" err="1" smtClean="0">
                <a:latin typeface="Lato Regular"/>
                <a:cs typeface="Lato Regular"/>
              </a:rPr>
              <a:t>templating</a:t>
            </a:r>
            <a:r>
              <a:rPr lang="en-US" sz="2800" i="1" dirty="0" smtClean="0">
                <a:latin typeface="Lato Regular"/>
                <a:cs typeface="Lato Regular"/>
              </a:rPr>
              <a:t> languages.  </a:t>
            </a:r>
            <a:endParaRPr lang="en-GB" sz="2800" i="1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37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{{^key}}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{{^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shown}}Hello{{/shown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shown: </a:t>
            </a:r>
            <a:r>
              <a:rPr lang="en-US" sz="2400" dirty="0" smtClean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false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141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{{^key}} … {{/key}}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{{^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items}}No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Items{{/items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{items: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[]}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highlight>
                  <a:srgbClr val="E8F2FE"/>
                </a:highlight>
                <a:latin typeface="Monaco"/>
              </a:rPr>
              <a:t>No Items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942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Scope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626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0925" y="282209"/>
            <a:ext cx="8749503" cy="5990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{{#siblings}}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 {{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name.last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siblings}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name: {first: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"Justin"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"Meyer"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siblings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: [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"Kim"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Logan"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Kim Meyer</a:t>
            </a:r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spc="-15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 &lt;</a:t>
            </a:r>
            <a:r>
              <a:rPr lang="en-US" sz="2400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Logan Meyer</a:t>
            </a:r>
            <a:r>
              <a:rPr lang="en-US" sz="2400" spc="-15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spc="-15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spc="-15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6192172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517" y="2980864"/>
            <a:ext cx="56482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{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{#siblings}}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{{.}} {{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name.last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siblings}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17517" y="357443"/>
            <a:ext cx="4913545" cy="2023925"/>
            <a:chOff x="217517" y="357443"/>
            <a:chExt cx="4913545" cy="2023925"/>
          </a:xfrm>
        </p:grpSpPr>
        <p:sp>
          <p:nvSpPr>
            <p:cNvPr id="7" name="Oval 6"/>
            <p:cNvSpPr/>
            <p:nvPr/>
          </p:nvSpPr>
          <p:spPr>
            <a:xfrm>
              <a:off x="864187" y="512513"/>
              <a:ext cx="705605" cy="70552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63651" y="512513"/>
              <a:ext cx="705605" cy="70552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38220" y="495943"/>
              <a:ext cx="12928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"Justin"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8" idx="6"/>
              <a:endCxn id="10" idx="1"/>
            </p:cNvCxnSpPr>
            <p:nvPr/>
          </p:nvCxnSpPr>
          <p:spPr>
            <a:xfrm flipV="1">
              <a:off x="3069256" y="680609"/>
              <a:ext cx="768964" cy="1846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872500" y="865275"/>
              <a:ext cx="1154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"Meyer"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8" idx="6"/>
              <a:endCxn id="13" idx="1"/>
            </p:cNvCxnSpPr>
            <p:nvPr/>
          </p:nvCxnSpPr>
          <p:spPr>
            <a:xfrm>
              <a:off x="3069256" y="865275"/>
              <a:ext cx="803244" cy="1846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6"/>
              <a:endCxn id="8" idx="2"/>
            </p:cNvCxnSpPr>
            <p:nvPr/>
          </p:nvCxnSpPr>
          <p:spPr>
            <a:xfrm>
              <a:off x="1569792" y="865275"/>
              <a:ext cx="793859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672426" y="512513"/>
              <a:ext cx="5540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name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3237" y="1615695"/>
              <a:ext cx="745643" cy="667039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30218" y="1257590"/>
              <a:ext cx="923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siblings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>
              <a:stCxn id="7" idx="6"/>
              <a:endCxn id="21" idx="1"/>
            </p:cNvCxnSpPr>
            <p:nvPr/>
          </p:nvCxnSpPr>
          <p:spPr>
            <a:xfrm>
              <a:off x="1569792" y="865275"/>
              <a:ext cx="823445" cy="108394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877163" y="1534589"/>
              <a:ext cx="877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"Kim"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1" idx="3"/>
              <a:endCxn id="26" idx="1"/>
            </p:cNvCxnSpPr>
            <p:nvPr/>
          </p:nvCxnSpPr>
          <p:spPr>
            <a:xfrm flipV="1">
              <a:off x="3138880" y="1719255"/>
              <a:ext cx="738283" cy="22996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900265" y="1949215"/>
              <a:ext cx="1154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5C00"/>
                  </a:solidFill>
                  <a:highlight>
                    <a:srgbClr val="FFFFFF"/>
                  </a:highlight>
                  <a:latin typeface="Monaco"/>
                </a:rPr>
                <a:t>"Logan"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1" idx="3"/>
              <a:endCxn id="28" idx="1"/>
            </p:cNvCxnSpPr>
            <p:nvPr/>
          </p:nvCxnSpPr>
          <p:spPr>
            <a:xfrm>
              <a:off x="3138880" y="1949215"/>
              <a:ext cx="761385" cy="18466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043866" y="357443"/>
              <a:ext cx="6464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first</a:t>
              </a:r>
              <a:endParaRPr 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19200" y="956629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last</a:t>
              </a:r>
              <a:endParaRPr lang="en-US" sz="12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0850" y="1480146"/>
              <a:ext cx="2770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0</a:t>
              </a:r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58975" y="2104369"/>
              <a:ext cx="2770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1</a:t>
              </a:r>
              <a:endParaRPr lang="en-US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7517" y="542109"/>
              <a:ext cx="5540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Monaco"/>
                </a:rPr>
                <a:t>data</a:t>
              </a:r>
              <a:endParaRPr lang="en-US" sz="12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17517" y="874642"/>
              <a:ext cx="64667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/>
          <p:cNvSpPr/>
          <p:nvPr/>
        </p:nvSpPr>
        <p:spPr>
          <a:xfrm>
            <a:off x="219725" y="51239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0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Logan Meyer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219725" y="2994823"/>
            <a:ext cx="5091558" cy="1631216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5992661" y="2500924"/>
            <a:ext cx="2474600" cy="2272103"/>
            <a:chOff x="5992661" y="2500924"/>
            <a:chExt cx="2474600" cy="2272103"/>
          </a:xfrm>
        </p:grpSpPr>
        <p:sp>
          <p:nvSpPr>
            <p:cNvPr id="62" name="Left Bracket 61"/>
            <p:cNvSpPr/>
            <p:nvPr/>
          </p:nvSpPr>
          <p:spPr>
            <a:xfrm rot="5400000">
              <a:off x="7103100" y="1870426"/>
              <a:ext cx="253721" cy="24746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Left Bracket 62"/>
            <p:cNvSpPr/>
            <p:nvPr/>
          </p:nvSpPr>
          <p:spPr>
            <a:xfrm rot="5400000" flipH="1">
              <a:off x="7072936" y="3378703"/>
              <a:ext cx="314049" cy="24746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660938" y="2500924"/>
              <a:ext cx="933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Scope</a:t>
              </a:r>
              <a:endParaRPr lang="en-US" sz="2400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6855553" y="3720314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140620" y="3309563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data.siblings.0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23745" y="3321731"/>
            <a:ext cx="2157554" cy="357164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89845" y="3666067"/>
            <a:ext cx="4352837" cy="29529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721877" y="88039"/>
            <a:ext cx="5091558" cy="1631216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496970" y="3671587"/>
            <a:ext cx="866681" cy="28977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402859" y="3653717"/>
            <a:ext cx="1997551" cy="307649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294009" y="5436067"/>
            <a:ext cx="646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Kim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1871272" y="5436067"/>
            <a:ext cx="954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Meyer</a:t>
            </a:r>
            <a:endParaRPr lang="en-US" sz="2000" dirty="0"/>
          </a:p>
        </p:txBody>
      </p:sp>
      <p:sp>
        <p:nvSpPr>
          <p:cNvPr id="84" name="Rectangle 83"/>
          <p:cNvSpPr/>
          <p:nvPr/>
        </p:nvSpPr>
        <p:spPr>
          <a:xfrm>
            <a:off x="2684723" y="5436067"/>
            <a:ext cx="954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en-US" sz="2000" dirty="0"/>
          </a:p>
        </p:txBody>
      </p:sp>
      <p:sp>
        <p:nvSpPr>
          <p:cNvPr id="85" name="Rectangle 84"/>
          <p:cNvSpPr/>
          <p:nvPr/>
        </p:nvSpPr>
        <p:spPr>
          <a:xfrm>
            <a:off x="6127221" y="3310041"/>
            <a:ext cx="2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data.siblings.1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93101" y="3961366"/>
            <a:ext cx="2088198" cy="31025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855553" y="3720314"/>
            <a:ext cx="738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9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8334E-8 7.28661E-7 L 0.00139 0.0603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30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 animBg="1"/>
      <p:bldP spid="57" grpId="1" animBg="1"/>
      <p:bldP spid="65" grpId="0"/>
      <p:bldP spid="65" grpId="1"/>
      <p:bldP spid="65" grpId="2"/>
      <p:bldP spid="66" grpId="0"/>
      <p:bldP spid="66" grpId="1"/>
      <p:bldP spid="74" grpId="0" animBg="1"/>
      <p:bldP spid="74" grpId="1" animBg="1"/>
      <p:bldP spid="76" grpId="0" animBg="1"/>
      <p:bldP spid="76" grpId="1" animBg="1"/>
      <p:bldP spid="76" grpId="2" animBg="1"/>
      <p:bldP spid="76" grpId="3" animBg="1"/>
      <p:bldP spid="79" grpId="0" animBg="1"/>
      <p:bldP spid="79" grpId="1" animBg="1"/>
      <p:bldP spid="80" grpId="0" animBg="1"/>
      <p:bldP spid="80" grpId="1" animBg="1"/>
      <p:bldP spid="82" grpId="0"/>
      <p:bldP spid="83" grpId="0"/>
      <p:bldP spid="84" grpId="0"/>
      <p:bldP spid="85" grpId="0"/>
      <p:bldP spid="85" grpId="1"/>
      <p:bldP spid="86" grpId="0" animBg="1"/>
      <p:bldP spid="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1189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Handlebars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77538"/>
              </p:ext>
            </p:extLst>
          </p:nvPr>
        </p:nvGraphicFramePr>
        <p:xfrm>
          <a:off x="613121" y="2384732"/>
          <a:ext cx="7892626" cy="3574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861"/>
                <a:gridCol w="1308577"/>
                <a:gridCol w="731264"/>
                <a:gridCol w="2450373"/>
                <a:gridCol w="1385551"/>
              </a:tblGrid>
              <a:tr h="50689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Insertion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Section</a:t>
                      </a:r>
                      <a:endParaRPr lang="en-US" b="1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{{@index}}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{{#if key}}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{{@key}}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{{#unless key}}</a:t>
                      </a:r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unless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{{data name}}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{{else}}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{{log</a:t>
                      </a:r>
                      <a:r>
                        <a:rPr lang="en-US" baseline="0" dirty="0" smtClean="0">
                          <a:latin typeface="Monaco"/>
                          <a:cs typeface="Monaco"/>
                        </a:rPr>
                        <a:t> key</a:t>
                      </a:r>
                      <a:r>
                        <a:rPr lang="en-US" dirty="0" smtClean="0">
                          <a:latin typeface="Monaco"/>
                          <a:cs typeface="Monaco"/>
                        </a:rPr>
                        <a:t>}}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{{#with key}}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endParaRPr lang="en-US" dirty="0"/>
                    </a:p>
                  </a:txBody>
                  <a:tcPr/>
                </a:tc>
              </a:tr>
              <a:tr h="506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Monaco"/>
                          <a:cs typeface="Monaco"/>
                        </a:rPr>
                        <a:t>{{#each key}}</a:t>
                      </a:r>
                      <a:endParaRPr lang="en-US" dirty="0" smtClean="0"/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02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{{#if key}} … {{/if}}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shown}}Hello{{/if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shown: </a:t>
            </a:r>
            <a:r>
              <a:rPr lang="en-US" sz="2400" dirty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30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{{#if key}} … {{/if}}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items}}Hello{{/if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items: [] 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Hello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54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{{#unless key}} … {{/unless}}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unless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shown}}Hi{{/unless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shown: </a:t>
            </a:r>
            <a:r>
              <a:rPr lang="en-US" sz="2400" dirty="0" smtClean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false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Hi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314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{{^unless key}} … {{/unless}}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{{^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unless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shown}}Hi{{/unless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shown: </a:t>
            </a:r>
            <a:r>
              <a:rPr lang="en-US" sz="2400" dirty="0" smtClean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Hi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863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template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800" b="1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can.mustache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"&lt;h1&gt;{{message}}&lt;/h1&gt;"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800" dirty="0" smtClean="0"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 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endParaRPr lang="en-US" sz="2800" b="1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({message: </a:t>
            </a:r>
            <a:r>
              <a:rPr lang="en-U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World"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&lt;h1&gt;Hello World&lt;/h1&gt;</a:t>
            </a:r>
            <a:endParaRPr lang="en-US" sz="2800" dirty="0" smtClean="0"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document.body.appendChild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(frag)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Basic Use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7771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{{else}}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greet}}Hi{{else}}Bye{{/greet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greet: </a:t>
            </a:r>
            <a:r>
              <a:rPr lang="en-US" sz="2400" dirty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Hi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517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{{else}}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greet}}Hi{{else}}Bye{{/greet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greet: </a:t>
            </a:r>
            <a:r>
              <a:rPr lang="en-US" sz="2400" dirty="0" smtClean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false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Bye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061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{{else}}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if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greet}}Hi{{else}}Bye{{/if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greet: </a:t>
            </a:r>
            <a:r>
              <a:rPr lang="en-US" sz="2400" dirty="0" smtClean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false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Bye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02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{{else}}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{{^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greet}}Bye{{else}}Hi{{/greet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h1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greet: </a:t>
            </a:r>
            <a:r>
              <a:rPr lang="en-US" sz="2400" dirty="0" smtClean="0">
                <a:solidFill>
                  <a:srgbClr val="800040"/>
                </a:solidFill>
                <a:highlight>
                  <a:srgbClr val="E8F2FE"/>
                </a:highlight>
                <a:latin typeface="Monaco"/>
              </a:rPr>
              <a:t>true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Hi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h1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45859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9144000" cy="131611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388947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{{else}}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616288"/>
            <a:ext cx="8165994" cy="46564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&lt;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items}}{{.}}{{else}}empty{{/items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</a:p>
          <a:p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&lt;/p&gt;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{ items: [] }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empty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474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9144000" cy="116731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5217" y="278135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{{#with key}} … {{/with}}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89124"/>
            <a:ext cx="7839360" cy="47835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spc="-15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spc="-15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&lt;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#with name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{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{first}} {{last}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 </a:t>
            </a:r>
          </a:p>
          <a:p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{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/with}</a:t>
            </a:r>
            <a:r>
              <a:rPr lang="en-US" sz="2400" spc="-15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}&lt;/p</a:t>
            </a:r>
            <a:r>
              <a:rPr lang="en-US" sz="2400" spc="-15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fi-FI" sz="2400" spc="-15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{name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{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first: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"Chris"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last: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Klanac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Chris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Klanac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959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{{#each key}} … {{/each}}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}}{{.}} {{/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{items: [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4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8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16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2 4 8 16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54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{{#each key}} … {{/each}}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{{#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}}{{.}} {{/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{items: {name: 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"Bitovi"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year: 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2006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en-US" sz="2400" b="1" dirty="0" smtClean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Bitovi 2006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525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6469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9559" y="30429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{{@index}}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89124"/>
            <a:ext cx="7839360" cy="47835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{#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items}}{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{@index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{{/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{items: [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4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8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16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]}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0 1 2 3 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366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06469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9559" y="30429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{{@key}}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89124"/>
            <a:ext cx="7839360" cy="47835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&lt;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{#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items}}{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{@key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 {{/</a:t>
            </a:r>
            <a:r>
              <a:rPr lang="fi-FI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each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</a:p>
          <a:p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fi-FI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p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</a:t>
            </a: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{items: {name: 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"Bitovi"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year: 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2006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en-US" sz="2400" b="1" dirty="0">
              <a:solidFill>
                <a:srgbClr val="0000C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it-IT" sz="2400" dirty="0">
                <a:solidFill>
                  <a:srgbClr val="008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name year 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p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endParaRPr lang="en-GB" sz="2400" dirty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879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template 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 </a:t>
            </a:r>
            <a:endParaRPr lang="en-US" sz="2800" b="1" dirty="0" smtClean="0">
              <a:solidFill>
                <a:srgbClr val="5C5C5C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</a:t>
            </a:r>
            <a:r>
              <a:rPr lang="en-US" sz="28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8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"&lt;h1&gt;{{message}}&lt;/h1&gt;"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8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</a:p>
          <a:p>
            <a:endParaRPr lang="en-US" sz="2800" dirty="0" smtClean="0"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8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 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endParaRPr lang="en-US" sz="2800" b="1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8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({message: </a:t>
            </a:r>
            <a:r>
              <a:rPr lang="en-US" sz="28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World"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8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800" dirty="0">
              <a:latin typeface="Monaco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8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&lt;h1&gt;Hello World&lt;/h1&gt;</a:t>
            </a:r>
            <a:endParaRPr lang="en-US" sz="2800" dirty="0" smtClean="0">
              <a:latin typeface="Monaco"/>
            </a:endParaRPr>
          </a:p>
          <a:p>
            <a:endParaRPr lang="en-US" sz="2800" dirty="0">
              <a:latin typeface="Monaco"/>
            </a:endParaRPr>
          </a:p>
          <a:p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document.body.appendChild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(frag)</a:t>
            </a:r>
            <a:r>
              <a:rPr lang="en-US" sz="28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6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Basic Use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3985040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9144000" cy="84662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9559" y="176018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{{data name}}</a:t>
            </a:r>
            <a:endParaRPr lang="en-US" sz="2800" spc="-15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309537"/>
            <a:ext cx="7839360" cy="47835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</a:p>
          <a:p>
            <a:endParaRPr lang="fi-FI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&lt;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pt-BR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{#todos}}</a:t>
            </a:r>
          </a:p>
          <a:p>
            <a:r>
              <a:rPr lang="es-ES_tradnl" sz="2400" dirty="0">
                <a:highlight>
                  <a:srgbClr val="FFFFFF"/>
                </a:highlight>
                <a:latin typeface="Monaco"/>
              </a:rPr>
              <a:t>    </a:t>
            </a:r>
            <a:r>
              <a:rPr lang="es-ES_tradnl" sz="2400" dirty="0" smtClean="0">
                <a:highlight>
                  <a:srgbClr val="FFFFFF"/>
                </a:highlight>
                <a:latin typeface="Monaco"/>
              </a:rPr>
              <a:t>  &lt;</a:t>
            </a:r>
            <a:r>
              <a:rPr lang="es-ES_tradnl" sz="2400" dirty="0">
                <a:highlight>
                  <a:srgbClr val="FFFFFF"/>
                </a:highlight>
                <a:latin typeface="Monaco"/>
              </a:rPr>
              <a:t>li {{data </a:t>
            </a:r>
            <a:r>
              <a:rPr lang="es-ES_tradnl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"todo"</a:t>
            </a:r>
            <a:r>
              <a:rPr lang="es-ES_trad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es-ES_tradnl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  <a:r>
              <a:rPr lang="es-ES_trad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{{</a:t>
            </a:r>
            <a:r>
              <a:rPr lang="es-ES_tradnl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name</a:t>
            </a:r>
            <a:r>
              <a:rPr lang="es-ES_trad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}}</a:t>
            </a:r>
            <a:r>
              <a:rPr lang="es-ES_tradnl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&lt;/</a:t>
            </a:r>
            <a:r>
              <a:rPr lang="es-ES_tradnl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li</a:t>
            </a:r>
            <a:r>
              <a:rPr lang="es-ES_tradnl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pt-BR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todos}}</a:t>
            </a:r>
          </a:p>
          <a:p>
            <a:r>
              <a:rPr lang="pt-BR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&lt;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/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ul</a:t>
            </a:r>
            <a:r>
              <a:rPr lang="pt-BR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&gt;</a:t>
            </a: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{todos: [{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name: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"dishes"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}, … }</a:t>
            </a:r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latin typeface="Monaco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dishes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li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… </a:t>
            </a:r>
            <a:r>
              <a:rPr lang="en-US" sz="2400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&lt;/</a:t>
            </a:r>
            <a:r>
              <a:rPr lang="en-US" sz="2400" dirty="0" err="1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ul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$(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"li"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).data(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todo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).name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"dishes"</a:t>
            </a:r>
            <a:endParaRPr lang="en-GB" sz="2400" dirty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936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0924" y="4375774"/>
            <a:ext cx="8557065" cy="1178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1189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Helpers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0925" y="2425968"/>
            <a:ext cx="89130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registerHelper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helperName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helper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([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arg...],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options) 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43756" y="4414258"/>
            <a:ext cx="6649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{{helper [arg..] [name=value...] }}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30926" y="4950351"/>
            <a:ext cx="7594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{#helper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[arg..] [name=value...] }}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30926" y="2947700"/>
            <a:ext cx="8557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safeString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value 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453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registerHelper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helperName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helper )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spc="-3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can.stache.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registerHelper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cap"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arg.toUpperCase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endParaRPr lang="en-US" sz="2400" b="1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can.stache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"&lt;h1&gt;{{cap message}}&lt;/h1&gt;"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frag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renderer({message: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endParaRPr lang="en-US" sz="2400" dirty="0"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frag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&lt;h1&gt;HI&lt;/h1&gt;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83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{{helper 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{helper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message}}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"hi"</a:t>
            </a:r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305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{{helper 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{helper message 1 null "ylem"}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arg1, arg2, arg3, arg4)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arg1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"hi"</a:t>
            </a:r>
          </a:p>
          <a:p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arg2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1</a:t>
            </a:r>
            <a:endParaRPr lang="en-US" sz="2400" dirty="0" smtClean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			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arg3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null</a:t>
            </a:r>
          </a:p>
          <a:p>
            <a:r>
              <a:rPr lang="en-US" sz="2400" b="1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			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arg4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"ylem"</a:t>
            </a:r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556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{{helper 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{helper message foo="bar" }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arg1, options 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arg1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"hi"</a:t>
            </a:r>
          </a:p>
          <a:p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options.hash.foo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"bar"</a:t>
            </a:r>
            <a:endParaRPr lang="en-US" sz="24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b="1" dirty="0" smtClean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hi”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921147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{{helper 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{helper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val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=message foo="bar" }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options 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options.hash.val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"hi"</a:t>
            </a:r>
          </a:p>
          <a:p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options.hash.foo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"bar"</a:t>
            </a:r>
            <a:endParaRPr lang="en-US" sz="2400" dirty="0">
              <a:solidFill>
                <a:srgbClr val="008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"hi"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568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{helper 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{helper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message}}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/-&gt;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compute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()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//-&gt; "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hi"</a:t>
            </a:r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new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can.Map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({message: 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"hi"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</a:p>
          <a:p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296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{helper 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448236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{helper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message}}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options 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options.context.message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//-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&gt;"hi"</a:t>
            </a:r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	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options.scope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	.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"message"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400" dirty="0">
                <a:solidFill>
                  <a:srgbClr val="008000"/>
                </a:solidFill>
                <a:highlight>
                  <a:srgbClr val="E8F2FE"/>
                </a:highlight>
                <a:latin typeface="Monaco"/>
              </a:rPr>
              <a:t>/-&gt;"hi"</a:t>
            </a:r>
            <a:endParaRPr lang="en-US" sz="2400" b="1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message: 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hi"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601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{#helper 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8165994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{#helper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}FOO{{/helper}}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options)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is-I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return </a:t>
            </a:r>
            <a:r>
              <a:rPr lang="is-I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arg </a:t>
            </a:r>
            <a:r>
              <a:rPr lang="is-I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=== </a:t>
            </a:r>
            <a:r>
              <a:rPr lang="is-I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"hi" </a:t>
            </a:r>
            <a:r>
              <a:rPr lang="is-I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?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options.fn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options.inverse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message: 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hi"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FOO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718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72153" y="1695059"/>
            <a:ext cx="8731521" cy="484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template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endParaRPr lang="en-US" sz="2400" b="1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can.stache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"&lt;h1&gt;{{message}}&lt;/h1&gt;"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4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4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 </a:t>
            </a:r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endParaRPr lang="en-US" sz="2400" b="1" dirty="0" smtClean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  new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can.Map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({message: </a:t>
            </a:r>
            <a:r>
              <a:rPr lang="en-US" sz="24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"Hello World"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document.body.appendChild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 template(data) 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setTimeout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data.attr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message"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</a:t>
            </a:r>
            <a:r>
              <a:rPr lang="en-US" sz="2400" dirty="0" err="1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"Goodbye</a:t>
            </a:r>
            <a:r>
              <a:rPr lang="en-US" sz="24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 Earth"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</a:t>
            </a:r>
            <a:r>
              <a:rPr lang="en-US" sz="2400" dirty="0">
                <a:solidFill>
                  <a:srgbClr val="004080"/>
                </a:solidFill>
                <a:highlight>
                  <a:srgbClr val="E8F2FE"/>
                </a:highlight>
                <a:latin typeface="Monaco"/>
              </a:rPr>
              <a:t>1000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r>
              <a:rPr lang="en-US" sz="2400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24800" y="350468"/>
            <a:ext cx="8363520" cy="76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9" tIns="40820" rIns="81639" bIns="40820"/>
          <a:lstStyle/>
          <a:p>
            <a:pPr>
              <a:lnSpc>
                <a:spcPct val="101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US" sz="4800" dirty="0" smtClean="0">
                <a:latin typeface="Monaco"/>
                <a:cs typeface="Monaco"/>
              </a:rPr>
              <a:t>Live Binding</a:t>
            </a:r>
            <a:endParaRPr lang="en-GB" sz="4800" b="1" spc="-272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533164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9144000" cy="85945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5217" y="201167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{#helper 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64698"/>
            <a:ext cx="8165994" cy="5208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{{#helper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	FOO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{{else}}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   BAR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{{/helper}}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options)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is-I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return </a:t>
            </a:r>
            <a:r>
              <a:rPr lang="is-I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arg </a:t>
            </a:r>
            <a:r>
              <a:rPr lang="is-I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=== </a:t>
            </a:r>
            <a:r>
              <a:rPr lang="is-I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"hi" </a:t>
            </a:r>
            <a:r>
              <a:rPr lang="is-I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?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options.fn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options.inverse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"HI"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BAR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8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9144000" cy="85945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5217" y="201167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{#helper 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64698"/>
            <a:ext cx="8165994" cy="5208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{{#helper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	FOO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{{else}}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           BAR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{{/helper}}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options)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is-I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return </a:t>
            </a:r>
            <a:r>
              <a:rPr lang="is-I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arg </a:t>
            </a:r>
            <a:r>
              <a:rPr lang="is-I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=== </a:t>
            </a:r>
            <a:r>
              <a:rPr lang="is-I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"hi" </a:t>
            </a:r>
            <a:r>
              <a:rPr lang="is-I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?</a:t>
            </a:r>
          </a:p>
          <a:p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options.fn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 :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options.inverse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"HI"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BAR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873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9144000" cy="85945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55217" y="201167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{#helper 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[arg..] [name=value...] }}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064698"/>
            <a:ext cx="8165994" cy="5208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Template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</a:t>
            </a:r>
            <a:r>
              <a:rPr lang="en-US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{{#helper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	{{message}} {{name}}!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{{/helper}}</a:t>
            </a:r>
            <a:endParaRPr lang="pt-BR" sz="2400" dirty="0">
              <a:solidFill>
                <a:srgbClr val="5C5C5C"/>
              </a:solidFill>
              <a:highlight>
                <a:srgbClr val="FFFFFF"/>
              </a:highlight>
              <a:latin typeface="Monaco"/>
            </a:endParaRPr>
          </a:p>
          <a:p>
            <a:endParaRPr lang="fi-FI" sz="2400" dirty="0">
              <a:solidFill>
                <a:srgbClr val="0000FF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fi-FI" sz="2400" dirty="0" err="1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Helper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	</a:t>
            </a:r>
            <a:r>
              <a:rPr lang="en-US" sz="24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arg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options)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	</a:t>
            </a:r>
            <a:r>
              <a:rPr lang="is-IS" sz="2400" b="1" dirty="0" smtClean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return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options.fn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		name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: </a:t>
            </a:r>
            <a:r>
              <a:rPr lang="en-US" sz="24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cars"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					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		}</a:t>
            </a:r>
          </a:p>
          <a:p>
            <a:endParaRPr lang="en-US" sz="2400" dirty="0">
              <a:latin typeface="Monaco"/>
            </a:endParaRPr>
          </a:p>
          <a:p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Data: 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message: </a:t>
            </a:r>
            <a:r>
              <a:rPr lang="en-US" sz="24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"Hi"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fi-FI" sz="2400" dirty="0" err="1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Result</a:t>
            </a:r>
            <a:r>
              <a:rPr lang="fi-FI" sz="24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: 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Hi </a:t>
            </a:r>
            <a:r>
              <a:rPr lang="fi-FI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cars</a:t>
            </a:r>
            <a:r>
              <a:rPr lang="fi-FI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!</a:t>
            </a:r>
            <a:r>
              <a:rPr lang="fi-FI" sz="24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endParaRPr lang="en-US" sz="2400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430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err="1" smtClean="0">
                <a:latin typeface="Lato Regular"/>
                <a:cs typeface="Lato Regular"/>
              </a:rPr>
              <a:t>can.compute</a:t>
            </a:r>
            <a:r>
              <a:rPr lang="en-US" sz="4400" b="1" spc="-150" dirty="0" smtClean="0">
                <a:latin typeface="Lato Regular"/>
                <a:cs typeface="Lato Regular"/>
              </a:rPr>
              <a:t> &amp; views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3798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5217" y="1408438"/>
            <a:ext cx="6100495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element helpers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US" sz="20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type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"text" 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{{</a:t>
            </a:r>
            <a:r>
              <a:rPr lang="en-US" sz="2000" b="1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value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me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last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}}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/&gt;</a:t>
            </a:r>
          </a:p>
          <a:p>
            <a:endParaRPr lang="en-US" sz="2000" b="1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can.stache.registerHelper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value"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(value)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{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</a:t>
            </a:r>
            <a:r>
              <a:rPr lang="en-US" sz="2000" b="1" dirty="0" smtClean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return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(el){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onchange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{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value.bind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value()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}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142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5217" y="1408438"/>
            <a:ext cx="6100495" cy="11108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9144000" cy="111086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189359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en-GB" sz="4400" spc="-150" dirty="0" smtClean="0">
                <a:solidFill>
                  <a:srgbClr val="000000"/>
                </a:solidFill>
                <a:latin typeface="Lato Regular"/>
                <a:cs typeface="Lato Regular"/>
              </a:rPr>
              <a:t>custom attributes</a:t>
            </a:r>
            <a:endParaRPr lang="en-GB" sz="4400" b="1" spc="-150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408438"/>
            <a:ext cx="7839360" cy="5130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endParaRPr lang="en-US" sz="2000" dirty="0" smtClean="0">
              <a:solidFill>
                <a:srgbClr val="0000FF"/>
              </a:solidFill>
              <a:highlight>
                <a:srgbClr val="E8F2FE"/>
              </a:highlight>
              <a:latin typeface="Monaco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&lt;</a:t>
            </a:r>
            <a:r>
              <a:rPr lang="en-US" sz="2000" dirty="0">
                <a:solidFill>
                  <a:srgbClr val="A31515"/>
                </a:solidFill>
                <a:highlight>
                  <a:srgbClr val="E8F2FE"/>
                </a:highlight>
                <a:latin typeface="Monaco"/>
              </a:rPr>
              <a:t>input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type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"text" </a:t>
            </a:r>
            <a:r>
              <a:rPr lang="en-US" sz="2000" dirty="0">
                <a:solidFill>
                  <a:srgbClr val="FF0000"/>
                </a:solidFill>
                <a:highlight>
                  <a:srgbClr val="E8F2FE"/>
                </a:highlight>
                <a:latin typeface="Monaco"/>
              </a:rPr>
              <a:t>my-value</a:t>
            </a:r>
            <a:r>
              <a:rPr lang="en-US" sz="20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=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me.last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"</a:t>
            </a:r>
            <a:r>
              <a:rPr lang="en-US" sz="2000" b="1" dirty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/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E8F2FE"/>
                </a:highlight>
                <a:latin typeface="Monaco"/>
              </a:rPr>
              <a:t>&gt;</a:t>
            </a:r>
          </a:p>
          <a:p>
            <a:endParaRPr lang="en-US" sz="2000" b="1" dirty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endParaRPr lang="en-US" sz="2000" b="1" dirty="0" smtClean="0">
              <a:solidFill>
                <a:srgbClr val="0000FF"/>
              </a:solidFill>
              <a:highlight>
                <a:srgbClr val="E8F2FE"/>
              </a:highlight>
              <a:latin typeface="Monaco"/>
              <a:cs typeface="Courier New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can.view.attr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"my-value"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(el,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attrData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b="1" dirty="0" err="1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var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b="1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el.getAttribute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"my-value"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value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attrData.scope.compute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attrValue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	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onchange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value(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</a:t>
            </a:r>
            <a:r>
              <a:rPr lang="en-US" sz="2000" dirty="0" smtClean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value.bind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dirty="0">
                <a:solidFill>
                  <a:srgbClr val="005C00"/>
                </a:solidFill>
                <a:highlight>
                  <a:srgbClr val="FFFFFF"/>
                </a:highlight>
                <a:latin typeface="Monaco"/>
              </a:rPr>
              <a:t>"change"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>
                <a:solidFill>
                  <a:srgbClr val="0000C0"/>
                </a:solidFill>
                <a:highlight>
                  <a:srgbClr val="FFFFFF"/>
                </a:highlight>
                <a:latin typeface="Monaco"/>
              </a:rPr>
              <a:t>function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ev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newValue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	})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	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el.value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 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Monaco"/>
              </a:rPr>
              <a:t>value()</a:t>
            </a:r>
            <a:r>
              <a:rPr lang="en-US" sz="2000" dirty="0">
                <a:solidFill>
                  <a:srgbClr val="5C5C5C"/>
                </a:solidFill>
                <a:highlight>
                  <a:srgbClr val="FFFFFF"/>
                </a:highlight>
                <a:latin typeface="Monaco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})</a:t>
            </a:r>
            <a:endParaRPr lang="en-GB" sz="20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328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3865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>
                <a:latin typeface="Lato Regular"/>
                <a:cs typeface="Lato Regular"/>
              </a:rPr>
              <a:t>s</a:t>
            </a:r>
            <a:r>
              <a:rPr lang="en-US" sz="4400" b="1" spc="-150" dirty="0" smtClean="0">
                <a:latin typeface="Lato Regular"/>
                <a:cs typeface="Lato Regular"/>
              </a:rPr>
              <a:t>ignatures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167" y="2001119"/>
            <a:ext cx="8185019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</a:rPr>
              <a:t>Creating Templates</a:t>
            </a:r>
          </a:p>
          <a:p>
            <a:endParaRPr lang="en-US" sz="2800" dirty="0" smtClean="0">
              <a:solidFill>
                <a:srgbClr val="000000"/>
              </a:solidFill>
              <a:highlight>
                <a:srgbClr val="E8F2FE"/>
              </a:highlight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</a:rPr>
              <a:t>Calling Templates</a:t>
            </a:r>
          </a:p>
          <a:p>
            <a:endParaRPr lang="en-US" sz="2800" dirty="0">
              <a:solidFill>
                <a:srgbClr val="000000"/>
              </a:solidFill>
              <a:highlight>
                <a:srgbClr val="E8F2FE"/>
              </a:highlight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</a:rPr>
              <a:t>Mustache</a:t>
            </a:r>
          </a:p>
          <a:p>
            <a:endParaRPr lang="en-US" sz="2800" dirty="0">
              <a:solidFill>
                <a:srgbClr val="000000"/>
              </a:solidFill>
              <a:highlight>
                <a:srgbClr val="E8F2FE"/>
              </a:highlight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</a:rPr>
              <a:t>Handlebars</a:t>
            </a:r>
          </a:p>
          <a:p>
            <a:endParaRPr lang="en-US" sz="2800" dirty="0">
              <a:solidFill>
                <a:srgbClr val="000000"/>
              </a:solidFill>
              <a:highlight>
                <a:srgbClr val="E8F2FE"/>
              </a:highlight>
            </a:endParaRP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</a:rPr>
              <a:t>Helpers</a:t>
            </a:r>
          </a:p>
          <a:p>
            <a:endParaRPr lang="en-US" sz="2800" dirty="0" smtClean="0">
              <a:solidFill>
                <a:srgbClr val="000000"/>
              </a:solidFill>
              <a:highlight>
                <a:srgbClr val="E8F2FE"/>
              </a:highlight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88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94278"/>
            <a:ext cx="9144000" cy="1489123"/>
          </a:xfrm>
          <a:prstGeom prst="rect">
            <a:avLst/>
          </a:prstGeom>
          <a:solidFill>
            <a:srgbClr val="EBD5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15467"/>
            <a:ext cx="9144000" cy="934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spc="-150" dirty="0" smtClean="0">
                <a:latin typeface="Lato Regular"/>
                <a:cs typeface="Lato Regular"/>
              </a:rPr>
              <a:t>Creating Templates</a:t>
            </a:r>
            <a:endParaRPr lang="en-US" sz="4400" b="1" spc="-150" dirty="0"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9221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148912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b="1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424800" y="555711"/>
            <a:ext cx="8363520" cy="7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 </a:t>
            </a:r>
            <a:r>
              <a:rPr lang="en-US" sz="2800" spc="-15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template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 ) -&gt; renderer</a:t>
            </a:r>
            <a:endParaRPr lang="en-US" sz="2800" dirty="0">
              <a:solidFill>
                <a:srgbClr val="000000"/>
              </a:solidFill>
              <a:highlight>
                <a:srgbClr val="E8F2FE"/>
              </a:highlight>
              <a:latin typeface="Monaco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55217" y="1891769"/>
            <a:ext cx="7839360" cy="4380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r>
              <a:rPr lang="en-US" sz="2400" b="1" dirty="0" err="1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var</a:t>
            </a:r>
            <a:r>
              <a:rPr lang="en-US" sz="2400" b="1" dirty="0">
                <a:solidFill>
                  <a:srgbClr val="0000C0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renderer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=</a:t>
            </a:r>
          </a:p>
          <a:p>
            <a:r>
              <a:rPr lang="en-US" sz="2400" b="1" dirty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</a:t>
            </a:r>
            <a:r>
              <a:rPr lang="en-US" sz="2400" b="1" dirty="0" smtClean="0">
                <a:solidFill>
                  <a:srgbClr val="5C5C5C"/>
                </a:solidFill>
                <a:highlight>
                  <a:srgbClr val="E8F2FE"/>
                </a:highlight>
                <a:latin typeface="Monaco"/>
              </a:rPr>
              <a:t>     </a:t>
            </a:r>
            <a:r>
              <a:rPr lang="en-US" sz="2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can.stache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(</a:t>
            </a:r>
            <a:r>
              <a:rPr lang="en-US" sz="2400" b="1" dirty="0">
                <a:solidFill>
                  <a:srgbClr val="005C00"/>
                </a:solidFill>
                <a:highlight>
                  <a:srgbClr val="E8F2FE"/>
                </a:highlight>
                <a:latin typeface="Monaco"/>
              </a:rPr>
              <a:t>"&lt;h1&gt;{{message}}&lt;/h1&gt;"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Monaco"/>
              </a:rPr>
              <a:t>)</a:t>
            </a:r>
            <a:endParaRPr lang="en-GB" sz="2400" dirty="0" smtClean="0">
              <a:solidFill>
                <a:srgbClr val="5C852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8380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5302</TotalTime>
  <Words>2846</Words>
  <Application>Microsoft Macintosh PowerPoint</Application>
  <PresentationFormat>On-screen Show (4:3)</PresentationFormat>
  <Paragraphs>859</Paragraphs>
  <Slides>65</Slides>
  <Notes>63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Dean</dc:creator>
  <cp:lastModifiedBy>Justin Meyer</cp:lastModifiedBy>
  <cp:revision>177</cp:revision>
  <dcterms:created xsi:type="dcterms:W3CDTF">2013-07-12T15:22:14Z</dcterms:created>
  <dcterms:modified xsi:type="dcterms:W3CDTF">2014-04-08T21:50:51Z</dcterms:modified>
</cp:coreProperties>
</file>