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2" r:id="rId1"/>
  </p:sldMasterIdLst>
  <p:notesMasterIdLst>
    <p:notesMasterId r:id="rId16"/>
  </p:notesMasterIdLst>
  <p:handoutMasterIdLst>
    <p:handoutMasterId r:id="rId17"/>
  </p:handoutMasterIdLst>
  <p:sldIdLst>
    <p:sldId id="256" r:id="rId2"/>
    <p:sldId id="269" r:id="rId3"/>
    <p:sldId id="270" r:id="rId4"/>
    <p:sldId id="271" r:id="rId5"/>
    <p:sldId id="272" r:id="rId6"/>
    <p:sldId id="274" r:id="rId7"/>
    <p:sldId id="275" r:id="rId8"/>
    <p:sldId id="276" r:id="rId9"/>
    <p:sldId id="277" r:id="rId10"/>
    <p:sldId id="278" r:id="rId11"/>
    <p:sldId id="279" r:id="rId12"/>
    <p:sldId id="280" r:id="rId13"/>
    <p:sldId id="281" r:id="rId14"/>
    <p:sldId id="282"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p:cViewPr varScale="1">
        <p:scale>
          <a:sx n="85" d="100"/>
          <a:sy n="85" d="100"/>
        </p:scale>
        <p:origin x="96" y="204"/>
      </p:cViewPr>
      <p:guideLst>
        <p:guide orient="horz" pos="2160"/>
        <p:guide pos="3839"/>
      </p:guideLst>
    </p:cSldViewPr>
  </p:slideViewPr>
  <p:notesTextViewPr>
    <p:cViewPr>
      <p:scale>
        <a:sx n="100" d="100"/>
        <a:sy n="100" d="100"/>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5/28/2021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5/28/2021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white">
          <a:xfrm>
            <a:off x="1141413" y="1600200"/>
            <a:ext cx="990295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top graphic" descr="Top border design"/>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23" name="bottom graphic" descr="Bottom border design"/>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bwMode="black">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8E36636D-D922-432D-A958-524484B5923D}" type="datetimeFigureOut">
              <a:rPr lang="en-US"/>
              <a:pPr/>
              <a:t>5/28/2021</a:t>
            </a:fld>
            <a:endParaRPr/>
          </a:p>
        </p:txBody>
      </p:sp>
      <p:sp>
        <p:nvSpPr>
          <p:cNvPr id="22" name="Slide Number Placeholder 21"/>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493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E36636D-D922-432D-A958-524484B5923D}" type="datetimeFigureOut">
              <a:rPr lang="en-US"/>
              <a:pPr/>
              <a:t>5/28/2021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7782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E36636D-D922-432D-A958-524484B5923D}" type="datetimeFigureOut">
              <a:rPr lang="en-US"/>
              <a:pPr/>
              <a:t>5/28/2021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0403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E36636D-D922-432D-A958-524484B5923D}" type="datetimeFigureOut">
              <a:rPr lang="en-US"/>
              <a:pPr/>
              <a:t>5/28/2021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bwMode="black"/>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bwMode="black"/>
        <p:txBody>
          <a:bodyPr/>
          <a:lstStyle>
            <a:lvl1pPr>
              <a:defRPr>
                <a:solidFill>
                  <a:schemeClr val="tx1"/>
                </a:solidFill>
              </a:defRPr>
            </a:lvl1pPr>
          </a:lstStyle>
          <a:p>
            <a:fld id="{8E36636D-D922-432D-A958-524484B5923D}" type="datetimeFigureOut">
              <a:rPr lang="en-US"/>
              <a:pPr/>
              <a:t>5/28/2021</a:t>
            </a:fld>
            <a:endParaRPr/>
          </a:p>
        </p:txBody>
      </p:sp>
      <p:sp>
        <p:nvSpPr>
          <p:cNvPr id="6" name="Slide Number Placeholder 5"/>
          <p:cNvSpPr>
            <a:spLocks noGrp="1"/>
          </p:cNvSpPr>
          <p:nvPr>
            <p:ph type="sldNum" sz="quarter" idx="12"/>
          </p:nvPr>
        </p:nvSpPr>
        <p:spPr bwMode="black"/>
        <p:txBody>
          <a:bodyPr/>
          <a:lstStyle>
            <a:lvl1pPr>
              <a:defRPr>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5872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E36636D-D922-432D-A958-524484B5923D}" type="datetimeFigureOut">
              <a:rPr lang="en-US"/>
              <a:pPr/>
              <a:t>5/28/2021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3606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8E36636D-D922-432D-A958-524484B5923D}" type="datetimeFigureOut">
              <a:rPr lang="en-US"/>
              <a:pPr/>
              <a:t>5/28/2021</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43676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E36636D-D922-432D-A958-524484B5923D}" type="datetimeFigureOut">
              <a:rPr lang="en-US"/>
              <a:pPr/>
              <a:t>5/28/2021</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02319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E36636D-D922-432D-A958-524484B5923D}" type="datetimeFigureOut">
              <a:rPr lang="en-US"/>
              <a:pPr/>
              <a:t>5/28/2021</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70961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descr="Border design"/>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E36636D-D922-432D-A958-524484B5923D}" type="datetimeFigureOut">
              <a:rPr lang="en-US"/>
              <a:pPr/>
              <a:t>5/28/2021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93386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descr="Border design"/>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E36636D-D922-432D-A958-524484B5923D}" type="datetimeFigureOut">
              <a:rPr lang="en-US"/>
              <a:pPr/>
              <a:t>5/28/2021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684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descr="Bottom border design"/>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0" name="top graphic" descr="Top border design"/>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white">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white">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8E36636D-D922-432D-A958-524484B5923D}" type="datetimeFigureOut">
              <a:rPr lang="en-US" smtClean="0"/>
              <a:pPr/>
              <a:t>5/28/2021</a:t>
            </a:fld>
            <a:endParaRPr lang="en-US"/>
          </a:p>
        </p:txBody>
      </p:sp>
      <p:sp>
        <p:nvSpPr>
          <p:cNvPr id="6" name="Slide Number Placeholder 5"/>
          <p:cNvSpPr>
            <a:spLocks noGrp="1"/>
          </p:cNvSpPr>
          <p:nvPr>
            <p:ph type="sldNum" sz="quarter" idx="4"/>
          </p:nvPr>
        </p:nvSpPr>
        <p:spPr bwMode="white">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2208845168"/>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100000"/>
        <a:buFont typeface="Arial"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100000"/>
        <a:buFont typeface="Arial"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2414" y="1700808"/>
            <a:ext cx="9143998" cy="2871192"/>
          </a:xfrm>
        </p:spPr>
        <p:txBody>
          <a:bodyPr/>
          <a:lstStyle/>
          <a:p>
            <a:r>
              <a:rPr lang="en-US" b="1" dirty="0"/>
              <a:t>Face Mask Detection</a:t>
            </a:r>
          </a:p>
        </p:txBody>
      </p:sp>
      <p:sp>
        <p:nvSpPr>
          <p:cNvPr id="3" name="Subtitle 2"/>
          <p:cNvSpPr>
            <a:spLocks noGrp="1"/>
          </p:cNvSpPr>
          <p:nvPr>
            <p:ph type="subTitle" idx="1"/>
          </p:nvPr>
        </p:nvSpPr>
        <p:spPr/>
        <p:txBody>
          <a:bodyPr/>
          <a:lstStyle/>
          <a:p>
            <a:r>
              <a:rPr lang="en-US" b="1" dirty="0">
                <a:solidFill>
                  <a:schemeClr val="bg2">
                    <a:lumMod val="10000"/>
                  </a:schemeClr>
                </a:solidFill>
              </a:rPr>
              <a:t>Minor Project</a:t>
            </a:r>
          </a:p>
        </p:txBody>
      </p:sp>
      <p:sp>
        <p:nvSpPr>
          <p:cNvPr id="4" name="TextBox 3">
            <a:extLst>
              <a:ext uri="{FF2B5EF4-FFF2-40B4-BE49-F238E27FC236}">
                <a16:creationId xmlns:a16="http://schemas.microsoft.com/office/drawing/2014/main" id="{FC87A482-3858-4E0B-A4B0-4E462B295574}"/>
              </a:ext>
            </a:extLst>
          </p:cNvPr>
          <p:cNvSpPr txBox="1"/>
          <p:nvPr/>
        </p:nvSpPr>
        <p:spPr>
          <a:xfrm>
            <a:off x="8902724" y="5029200"/>
            <a:ext cx="3095835" cy="1172629"/>
          </a:xfrm>
          <a:prstGeom prst="rect">
            <a:avLst/>
          </a:prstGeom>
          <a:noFill/>
        </p:spPr>
        <p:txBody>
          <a:bodyPr wrap="square" rtlCol="0">
            <a:spAutoFit/>
          </a:bodyPr>
          <a:lstStyle/>
          <a:p>
            <a:pPr>
              <a:lnSpc>
                <a:spcPct val="90000"/>
              </a:lnSpc>
            </a:pPr>
            <a:r>
              <a:rPr lang="en-IN" dirty="0"/>
              <a:t>Submitted by-</a:t>
            </a:r>
          </a:p>
          <a:p>
            <a:pPr>
              <a:lnSpc>
                <a:spcPct val="90000"/>
              </a:lnSpc>
            </a:pPr>
            <a:r>
              <a:rPr lang="en-IN" dirty="0"/>
              <a:t>Rishu kumar</a:t>
            </a:r>
          </a:p>
          <a:p>
            <a:pPr>
              <a:lnSpc>
                <a:spcPct val="90000"/>
              </a:lnSpc>
            </a:pPr>
            <a:r>
              <a:rPr lang="en-IN" dirty="0"/>
              <a:t>2018IMG-048</a:t>
            </a:r>
          </a:p>
          <a:p>
            <a:pPr>
              <a:lnSpc>
                <a:spcPct val="90000"/>
              </a:lnSpc>
            </a:pPr>
            <a:endParaRPr lang="en-IN" sz="2400" dirty="0"/>
          </a:p>
        </p:txBody>
      </p:sp>
      <p:pic>
        <p:nvPicPr>
          <p:cNvPr id="2050" name="Picture 2" descr="Mask Detection – Veda Labs Blog">
            <a:extLst>
              <a:ext uri="{FF2B5EF4-FFF2-40B4-BE49-F238E27FC236}">
                <a16:creationId xmlns:a16="http://schemas.microsoft.com/office/drawing/2014/main" id="{D0030319-9094-49D1-B6FA-3FBC43BF3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2804" y="3470635"/>
            <a:ext cx="1217291" cy="12241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5780" y="476672"/>
            <a:ext cx="9143538" cy="720080"/>
          </a:xfrm>
          <a:solidFill>
            <a:schemeClr val="bg1"/>
          </a:solidFill>
        </p:spPr>
        <p:txBody>
          <a:bodyPr>
            <a:normAutofit fontScale="90000"/>
          </a:bodyPr>
          <a:lstStyle/>
          <a:p>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dirty="0">
                <a:effectLst/>
                <a:latin typeface="Calibri" panose="020F0502020204030204" pitchFamily="34" charset="0"/>
                <a:ea typeface="Calibri" panose="020F0502020204030204" pitchFamily="34" charset="0"/>
                <a:cs typeface="Mangal" panose="02040503050203030202" pitchFamily="18" charset="0"/>
              </a:rPr>
            </a:br>
            <a:r>
              <a:rPr lang="en-IN" sz="3200" b="1" dirty="0">
                <a:effectLst/>
                <a:latin typeface="Calibri" panose="020F0502020204030204" pitchFamily="34" charset="0"/>
                <a:ea typeface="Calibri" panose="020F0502020204030204" pitchFamily="34" charset="0"/>
                <a:cs typeface="Mangal" panose="02040503050203030202" pitchFamily="18" charset="0"/>
              </a:rPr>
              <a:t>Support Vector Machine</a:t>
            </a:r>
            <a:endParaRPr lang="en-US" b="1" dirty="0"/>
          </a:p>
        </p:txBody>
      </p:sp>
      <p:sp>
        <p:nvSpPr>
          <p:cNvPr id="5" name="Content Placeholder 4"/>
          <p:cNvSpPr>
            <a:spLocks noGrp="1"/>
          </p:cNvSpPr>
          <p:nvPr>
            <p:ph sz="half" idx="1"/>
          </p:nvPr>
        </p:nvSpPr>
        <p:spPr>
          <a:xfrm>
            <a:off x="693812" y="1700808"/>
            <a:ext cx="7812359" cy="4120764"/>
          </a:xfrm>
        </p:spPr>
        <p:txBody>
          <a:bodyPr>
            <a:normAutofit/>
          </a:bodyPr>
          <a:lstStyle/>
          <a:p>
            <a:pPr marL="0" lvl="0" indent="0">
              <a:lnSpc>
                <a:spcPct val="107000"/>
              </a:lnSpc>
              <a:spcAft>
                <a:spcPts val="800"/>
              </a:spcAft>
              <a:buSzPts val="1000"/>
              <a:buNone/>
              <a:tabLst>
                <a:tab pos="228600" algn="l"/>
              </a:tabLst>
            </a:pPr>
            <a:r>
              <a:rPr lang="en-US" sz="2000" b="1" dirty="0">
                <a:latin typeface="Calibri" panose="020F0502020204030204" pitchFamily="34" charset="0"/>
                <a:cs typeface="Calibri" panose="020F0502020204030204" pitchFamily="34" charset="0"/>
              </a:rPr>
              <a:t>Support vector machines (SVMs)</a:t>
            </a:r>
            <a:r>
              <a:rPr lang="en-US" sz="2000" dirty="0">
                <a:latin typeface="Calibri" panose="020F0502020204030204" pitchFamily="34" charset="0"/>
                <a:cs typeface="Calibri" panose="020F0502020204030204" pitchFamily="34" charset="0"/>
              </a:rPr>
              <a:t> are a set of supervised learning methods used for  classification and regression.</a:t>
            </a:r>
          </a:p>
          <a:p>
            <a:pPr marL="342900" lvl="0" indent="-342900">
              <a:lnSpc>
                <a:spcPct val="107000"/>
              </a:lnSpc>
              <a:spcAft>
                <a:spcPts val="800"/>
              </a:spcAft>
              <a:buSzPts val="1000"/>
              <a:buFont typeface="Wingdings" panose="05000000000000000000" pitchFamily="2" charset="2"/>
              <a:buChar char=""/>
              <a:tabLst>
                <a:tab pos="2286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9" name="Rectangle 4">
            <a:extLst>
              <a:ext uri="{FF2B5EF4-FFF2-40B4-BE49-F238E27FC236}">
                <a16:creationId xmlns:a16="http://schemas.microsoft.com/office/drawing/2014/main" id="{B2B496A8-8F3B-4745-94BE-F3650DBB2ACA}"/>
              </a:ext>
            </a:extLst>
          </p:cNvPr>
          <p:cNvSpPr>
            <a:spLocks noChangeArrowheads="1"/>
          </p:cNvSpPr>
          <p:nvPr/>
        </p:nvSpPr>
        <p:spPr bwMode="auto">
          <a:xfrm>
            <a:off x="536284" y="2483024"/>
            <a:ext cx="888253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There are various  advantages of support vector machines ,they ar</a:t>
            </a:r>
            <a:r>
              <a:rPr lang="en-US" altLang="en-US" sz="2000" dirty="0">
                <a:latin typeface="Calibri" panose="020F0502020204030204" pitchFamily="34" charset="0"/>
                <a:cs typeface="Calibri" panose="020F0502020204030204" pitchFamily="34" charset="0"/>
              </a:rPr>
              <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It is </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Effective in high dimensional spaces.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It Uses a subset of training points in its decision function (called support vectors),</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latin typeface="Calibri" panose="020F0502020204030204" pitchFamily="34" charset="0"/>
                <a:cs typeface="Calibri" panose="020F0502020204030204" pitchFamily="34" charset="0"/>
              </a:rPr>
              <a:t>   Thus this makes </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it memory efficient.</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It has versatile nature  </a:t>
            </a:r>
            <a:r>
              <a:rPr lang="en-US" altLang="en-US" sz="2000" dirty="0">
                <a:latin typeface="Calibri" panose="020F0502020204030204" pitchFamily="34" charset="0"/>
                <a:cs typeface="Calibri" panose="020F0502020204030204" pitchFamily="34" charset="0"/>
              </a:rPr>
              <a:t>t</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hat is- different Kernel functions can be specified for the decision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AE61EE81-268E-4F42-B1BC-E081118748E1}"/>
              </a:ext>
            </a:extLst>
          </p:cNvPr>
          <p:cNvPicPr>
            <a:picLocks noChangeAspect="1"/>
          </p:cNvPicPr>
          <p:nvPr/>
        </p:nvPicPr>
        <p:blipFill>
          <a:blip r:embed="rId3"/>
          <a:stretch>
            <a:fillRect/>
          </a:stretch>
        </p:blipFill>
        <p:spPr>
          <a:xfrm>
            <a:off x="8326660" y="1456934"/>
            <a:ext cx="3600400" cy="2304256"/>
          </a:xfrm>
          <a:prstGeom prst="rect">
            <a:avLst/>
          </a:prstGeom>
        </p:spPr>
      </p:pic>
    </p:spTree>
    <p:extLst>
      <p:ext uri="{BB962C8B-B14F-4D97-AF65-F5344CB8AC3E}">
        <p14:creationId xmlns:p14="http://schemas.microsoft.com/office/powerpoint/2010/main" val="196887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5780" y="476672"/>
            <a:ext cx="9143538" cy="720080"/>
          </a:xfrm>
          <a:solidFill>
            <a:schemeClr val="bg1"/>
          </a:solidFill>
        </p:spPr>
        <p:txBody>
          <a:bodyPr>
            <a:normAutofit fontScale="90000"/>
          </a:bodyPr>
          <a:lstStyle/>
          <a:p>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dirty="0">
                <a:effectLst/>
                <a:latin typeface="Calibri" panose="020F0502020204030204" pitchFamily="34" charset="0"/>
                <a:ea typeface="Calibri" panose="020F0502020204030204" pitchFamily="34" charset="0"/>
                <a:cs typeface="Mangal" panose="02040503050203030202" pitchFamily="18" charset="0"/>
              </a:rPr>
            </a:br>
            <a:r>
              <a:rPr lang="en-IN" sz="3200" b="1" dirty="0">
                <a:effectLst/>
                <a:latin typeface="Calibri" panose="020F0502020204030204" pitchFamily="34" charset="0"/>
                <a:ea typeface="Calibri" panose="020F0502020204030204" pitchFamily="34" charset="0"/>
                <a:cs typeface="Mangal" panose="02040503050203030202" pitchFamily="18" charset="0"/>
              </a:rPr>
              <a:t> </a:t>
            </a:r>
            <a:r>
              <a:rPr lang="en-IN" b="1" dirty="0">
                <a:latin typeface="Calibri" panose="020F0502020204030204" pitchFamily="34" charset="0"/>
                <a:ea typeface="Calibri" panose="020F0502020204030204" pitchFamily="34" charset="0"/>
                <a:cs typeface="Mangal" panose="02040503050203030202" pitchFamily="18" charset="0"/>
              </a:rPr>
              <a:t>T</a:t>
            </a:r>
            <a:r>
              <a:rPr lang="en-IN" sz="3200" b="1" dirty="0">
                <a:effectLst/>
                <a:latin typeface="Calibri" panose="020F0502020204030204" pitchFamily="34" charset="0"/>
                <a:ea typeface="Calibri" panose="020F0502020204030204" pitchFamily="34" charset="0"/>
                <a:cs typeface="Mangal" panose="02040503050203030202" pitchFamily="18" charset="0"/>
              </a:rPr>
              <a:t>raining the data using SVM</a:t>
            </a:r>
            <a:endParaRPr lang="en-US" b="1" dirty="0"/>
          </a:p>
        </p:txBody>
      </p:sp>
      <p:sp>
        <p:nvSpPr>
          <p:cNvPr id="6" name="TextBox 5">
            <a:extLst>
              <a:ext uri="{FF2B5EF4-FFF2-40B4-BE49-F238E27FC236}">
                <a16:creationId xmlns:a16="http://schemas.microsoft.com/office/drawing/2014/main" id="{6DFBCF77-0DD5-4D17-BAB4-3CCE51D28C0B}"/>
              </a:ext>
            </a:extLst>
          </p:cNvPr>
          <p:cNvSpPr txBox="1"/>
          <p:nvPr/>
        </p:nvSpPr>
        <p:spPr>
          <a:xfrm>
            <a:off x="354974" y="2108638"/>
            <a:ext cx="8568952" cy="2640723"/>
          </a:xfrm>
          <a:prstGeom prst="rect">
            <a:avLst/>
          </a:prstGeom>
          <a:noFill/>
        </p:spPr>
        <p:txBody>
          <a:bodyPr wrap="square" rtlCol="0">
            <a:spAutoFit/>
          </a:bodyPr>
          <a:lstStyle/>
          <a:p>
            <a:pPr>
              <a:lnSpc>
                <a:spcPct val="90000"/>
              </a:lnSpc>
            </a:pPr>
            <a:r>
              <a:rPr lang="en-IN" sz="2000" dirty="0">
                <a:latin typeface="Calibri" panose="020F0502020204030204" pitchFamily="34" charset="0"/>
                <a:cs typeface="Calibri" panose="020F0502020204030204" pitchFamily="34" charset="0"/>
              </a:rPr>
              <a:t>Before training the data we import the necessary libraries and also load the data that we created in the previous step.</a:t>
            </a:r>
          </a:p>
          <a:p>
            <a:pPr>
              <a:lnSpc>
                <a:spcPct val="90000"/>
              </a:lnSpc>
            </a:pPr>
            <a:endParaRPr lang="en-IN" sz="2400" dirty="0"/>
          </a:p>
          <a:p>
            <a:pPr>
              <a:lnSpc>
                <a:spcPct val="90000"/>
              </a:lnSpc>
            </a:pPr>
            <a:r>
              <a:rPr lang="en-IN" sz="2000" dirty="0">
                <a:effectLst/>
                <a:latin typeface="Calibri" panose="020F0502020204030204" pitchFamily="34" charset="0"/>
                <a:ea typeface="Times New Roman" panose="02020603050405020304" pitchFamily="18" charset="0"/>
                <a:cs typeface="Calibri" panose="020F0502020204030204" pitchFamily="34" charset="0"/>
              </a:rPr>
              <a:t>We then split the our data into training and test set with test size equal to 0.25.And apply SVM classifier to train our model on the training data set using the fit function.</a:t>
            </a:r>
          </a:p>
          <a:p>
            <a:pPr>
              <a:lnSpc>
                <a:spcPct val="90000"/>
              </a:lnSpc>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90000"/>
              </a:lnSpc>
            </a:pPr>
            <a:r>
              <a:rPr lang="en-IN" sz="2000" dirty="0">
                <a:latin typeface="Calibri" panose="020F0502020204030204" pitchFamily="34" charset="0"/>
                <a:ea typeface="Calibri" panose="020F0502020204030204" pitchFamily="34" charset="0"/>
                <a:cs typeface="Mangal" panose="02040503050203030202" pitchFamily="18" charset="0"/>
              </a:rPr>
              <a:t>Now Our model is trained and we can use it to detect face mask on our test data set or on live camera/video recording . The accuracy of our model is 98 %.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8" name="Picture 7">
            <a:extLst>
              <a:ext uri="{FF2B5EF4-FFF2-40B4-BE49-F238E27FC236}">
                <a16:creationId xmlns:a16="http://schemas.microsoft.com/office/drawing/2014/main" id="{253FB85B-C0A6-418A-BAE1-6990B4A54229}"/>
              </a:ext>
            </a:extLst>
          </p:cNvPr>
          <p:cNvPicPr>
            <a:picLocks noChangeAspect="1"/>
          </p:cNvPicPr>
          <p:nvPr/>
        </p:nvPicPr>
        <p:blipFill>
          <a:blip r:embed="rId3"/>
          <a:stretch>
            <a:fillRect/>
          </a:stretch>
        </p:blipFill>
        <p:spPr>
          <a:xfrm>
            <a:off x="8758708" y="1988840"/>
            <a:ext cx="3312368" cy="3240360"/>
          </a:xfrm>
          <a:prstGeom prst="rect">
            <a:avLst/>
          </a:prstGeom>
        </p:spPr>
      </p:pic>
    </p:spTree>
    <p:extLst>
      <p:ext uri="{BB962C8B-B14F-4D97-AF65-F5344CB8AC3E}">
        <p14:creationId xmlns:p14="http://schemas.microsoft.com/office/powerpoint/2010/main" val="57492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3772" y="427155"/>
            <a:ext cx="9143538" cy="720080"/>
          </a:xfrm>
          <a:solidFill>
            <a:schemeClr val="bg1"/>
          </a:solidFill>
        </p:spPr>
        <p:txBody>
          <a:bodyPr>
            <a:normAutofit fontScale="90000"/>
          </a:bodyPr>
          <a:lstStyle/>
          <a:p>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dirty="0">
                <a:effectLst/>
                <a:latin typeface="Calibri" panose="020F0502020204030204" pitchFamily="34" charset="0"/>
                <a:ea typeface="Calibri" panose="020F0502020204030204" pitchFamily="34" charset="0"/>
                <a:cs typeface="Mangal" panose="02040503050203030202" pitchFamily="18" charset="0"/>
              </a:rPr>
            </a:br>
            <a:r>
              <a:rPr lang="en-IN" sz="3200" b="1" dirty="0">
                <a:effectLst/>
                <a:latin typeface="Calibri" panose="020F0502020204030204" pitchFamily="34" charset="0"/>
                <a:ea typeface="Calibri" panose="020F0502020204030204" pitchFamily="34" charset="0"/>
                <a:cs typeface="Mangal" panose="02040503050203030202" pitchFamily="18" charset="0"/>
              </a:rPr>
              <a:t>Step 3: </a:t>
            </a:r>
            <a:r>
              <a:rPr lang="en-IN" b="1" dirty="0">
                <a:latin typeface="Calibri" panose="020F0502020204030204" pitchFamily="34" charset="0"/>
                <a:ea typeface="Calibri" panose="020F0502020204030204" pitchFamily="34" charset="0"/>
                <a:cs typeface="Mangal" panose="02040503050203030202" pitchFamily="18" charset="0"/>
              </a:rPr>
              <a:t>D</a:t>
            </a:r>
            <a:r>
              <a:rPr lang="en-IN" sz="3200" b="1" dirty="0">
                <a:effectLst/>
                <a:latin typeface="Calibri" panose="020F0502020204030204" pitchFamily="34" charset="0"/>
                <a:ea typeface="Calibri" panose="020F0502020204030204" pitchFamily="34" charset="0"/>
                <a:cs typeface="Mangal" panose="02040503050203030202" pitchFamily="18" charset="0"/>
              </a:rPr>
              <a:t>emo on Face Mask  detection</a:t>
            </a:r>
            <a:endParaRPr lang="en-US" b="1" dirty="0"/>
          </a:p>
        </p:txBody>
      </p:sp>
      <p:sp>
        <p:nvSpPr>
          <p:cNvPr id="6" name="TextBox 5">
            <a:extLst>
              <a:ext uri="{FF2B5EF4-FFF2-40B4-BE49-F238E27FC236}">
                <a16:creationId xmlns:a16="http://schemas.microsoft.com/office/drawing/2014/main" id="{6DFBCF77-0DD5-4D17-BAB4-3CCE51D28C0B}"/>
              </a:ext>
            </a:extLst>
          </p:cNvPr>
          <p:cNvSpPr txBox="1"/>
          <p:nvPr/>
        </p:nvSpPr>
        <p:spPr>
          <a:xfrm>
            <a:off x="578518" y="1941722"/>
            <a:ext cx="5400600" cy="923330"/>
          </a:xfrm>
          <a:prstGeom prst="rect">
            <a:avLst/>
          </a:prstGeom>
          <a:noFill/>
        </p:spPr>
        <p:txBody>
          <a:bodyPr wrap="square" rtlCol="0">
            <a:spAutoFit/>
          </a:bodyPr>
          <a:lstStyle/>
          <a:p>
            <a:pPr>
              <a:lnSpc>
                <a:spcPct val="90000"/>
              </a:lnSpc>
            </a:pPr>
            <a:r>
              <a:rPr lang="en-IN" sz="2000" dirty="0">
                <a:latin typeface="Calibri" panose="020F0502020204030204" pitchFamily="34" charset="0"/>
                <a:ea typeface="Calibri" panose="020F0502020204030204" pitchFamily="34" charset="0"/>
                <a:cs typeface="Mangal" panose="02040503050203030202" pitchFamily="18" charset="0"/>
              </a:rPr>
              <a:t>As we can see in the right that when we are not wearing a mask the model detects no face mask and thus it says “</a:t>
            </a:r>
            <a:r>
              <a:rPr lang="en-IN" sz="2000" b="1" dirty="0">
                <a:latin typeface="Calibri" panose="020F0502020204030204" pitchFamily="34" charset="0"/>
                <a:ea typeface="Calibri" panose="020F0502020204030204" pitchFamily="34" charset="0"/>
                <a:cs typeface="Mangal" panose="02040503050203030202" pitchFamily="18" charset="0"/>
              </a:rPr>
              <a:t>NO MASK</a:t>
            </a:r>
            <a:r>
              <a:rPr lang="en-IN" sz="2000" dirty="0">
                <a:latin typeface="Calibri" panose="020F0502020204030204" pitchFamily="34" charset="0"/>
                <a:ea typeface="Calibri" panose="020F0502020204030204" pitchFamily="34" charset="0"/>
                <a:cs typeface="Mangal" panose="02040503050203030202" pitchFamily="18" charset="0"/>
              </a:rPr>
              <a: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F02A186D-FAAA-4BB7-A0BD-357F0DBB08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3173" y="1278412"/>
            <a:ext cx="5011839" cy="3173279"/>
          </a:xfrm>
          <a:prstGeom prst="rect">
            <a:avLst/>
          </a:prstGeom>
          <a:noFill/>
          <a:ln>
            <a:noFill/>
          </a:ln>
        </p:spPr>
      </p:pic>
      <p:sp>
        <p:nvSpPr>
          <p:cNvPr id="5" name="TextBox 4">
            <a:extLst>
              <a:ext uri="{FF2B5EF4-FFF2-40B4-BE49-F238E27FC236}">
                <a16:creationId xmlns:a16="http://schemas.microsoft.com/office/drawing/2014/main" id="{CB206A04-A0BF-4163-9F1F-87B9DD22568B}"/>
              </a:ext>
            </a:extLst>
          </p:cNvPr>
          <p:cNvSpPr txBox="1"/>
          <p:nvPr/>
        </p:nvSpPr>
        <p:spPr>
          <a:xfrm>
            <a:off x="6094412" y="4725144"/>
            <a:ext cx="5400600" cy="923330"/>
          </a:xfrm>
          <a:prstGeom prst="rect">
            <a:avLst/>
          </a:prstGeom>
          <a:noFill/>
        </p:spPr>
        <p:txBody>
          <a:bodyPr wrap="square" rtlCol="0">
            <a:spAutoFit/>
          </a:bodyPr>
          <a:lstStyle/>
          <a:p>
            <a:pPr>
              <a:lnSpc>
                <a:spcPct val="90000"/>
              </a:lnSpc>
            </a:pPr>
            <a:r>
              <a:rPr lang="en-IN" sz="2000" dirty="0">
                <a:effectLst/>
                <a:latin typeface="Calibri" panose="020F0502020204030204" pitchFamily="34" charset="0"/>
                <a:ea typeface="Calibri" panose="020F0502020204030204" pitchFamily="34" charset="0"/>
                <a:cs typeface="Mangal" panose="02040503050203030202" pitchFamily="18" charset="0"/>
              </a:rPr>
              <a:t>Next ,when I put on my mask ,my model detect detects  mask on my face and thus produces output “</a:t>
            </a:r>
            <a:r>
              <a:rPr lang="en-IN" sz="2000" b="1" dirty="0">
                <a:effectLst/>
                <a:latin typeface="Calibri" panose="020F0502020204030204" pitchFamily="34" charset="0"/>
                <a:ea typeface="Calibri" panose="020F0502020204030204" pitchFamily="34" charset="0"/>
                <a:cs typeface="Mangal" panose="02040503050203030202" pitchFamily="18" charset="0"/>
              </a:rPr>
              <a:t>Mask</a:t>
            </a:r>
            <a:r>
              <a:rPr lang="en-IN" sz="2000" dirty="0">
                <a:effectLst/>
                <a:latin typeface="Calibri" panose="020F0502020204030204" pitchFamily="34" charset="0"/>
                <a:ea typeface="Calibri" panose="020F0502020204030204" pitchFamily="34" charset="0"/>
                <a:cs typeface="Mangal" panose="02040503050203030202" pitchFamily="18" charset="0"/>
              </a:rPr>
              <a:t>”</a:t>
            </a:r>
          </a:p>
        </p:txBody>
      </p:sp>
      <p:pic>
        <p:nvPicPr>
          <p:cNvPr id="7" name="Picture 6">
            <a:extLst>
              <a:ext uri="{FF2B5EF4-FFF2-40B4-BE49-F238E27FC236}">
                <a16:creationId xmlns:a16="http://schemas.microsoft.com/office/drawing/2014/main" id="{2717F942-5CD4-4EFC-AF57-9C013418AC7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93813" y="3213808"/>
            <a:ext cx="5011839" cy="2951495"/>
          </a:xfrm>
          <a:prstGeom prst="rect">
            <a:avLst/>
          </a:prstGeom>
          <a:noFill/>
          <a:ln>
            <a:noFill/>
          </a:ln>
        </p:spPr>
      </p:pic>
    </p:spTree>
    <p:extLst>
      <p:ext uri="{BB962C8B-B14F-4D97-AF65-F5344CB8AC3E}">
        <p14:creationId xmlns:p14="http://schemas.microsoft.com/office/powerpoint/2010/main" val="46510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9876" y="489446"/>
            <a:ext cx="6768752" cy="720080"/>
          </a:xfrm>
          <a:solidFill>
            <a:schemeClr val="bg1"/>
          </a:solidFill>
        </p:spPr>
        <p:txBody>
          <a:bodyPr>
            <a:normAutofit fontScale="90000"/>
          </a:bodyPr>
          <a:lstStyle/>
          <a:p>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dirty="0">
                <a:effectLst/>
                <a:latin typeface="Calibri" panose="020F0502020204030204" pitchFamily="34" charset="0"/>
                <a:ea typeface="Calibri" panose="020F0502020204030204" pitchFamily="34" charset="0"/>
                <a:cs typeface="Mangal" panose="02040503050203030202" pitchFamily="18" charset="0"/>
              </a:rPr>
            </a:br>
            <a:r>
              <a:rPr lang="en-IN" sz="3200" dirty="0">
                <a:effectLst/>
                <a:latin typeface="Calibri" panose="020F0502020204030204" pitchFamily="34" charset="0"/>
                <a:ea typeface="Calibri" panose="020F0502020204030204" pitchFamily="34" charset="0"/>
                <a:cs typeface="Mangal" panose="02040503050203030202" pitchFamily="18" charset="0"/>
              </a:rPr>
              <a:t>Conclusion</a:t>
            </a:r>
            <a:endParaRPr lang="en-US" b="1" dirty="0"/>
          </a:p>
        </p:txBody>
      </p:sp>
      <p:sp>
        <p:nvSpPr>
          <p:cNvPr id="3" name="TextBox 2">
            <a:extLst>
              <a:ext uri="{FF2B5EF4-FFF2-40B4-BE49-F238E27FC236}">
                <a16:creationId xmlns:a16="http://schemas.microsoft.com/office/drawing/2014/main" id="{AD74A03A-20D5-4D2D-8765-09879E3D1101}"/>
              </a:ext>
            </a:extLst>
          </p:cNvPr>
          <p:cNvSpPr txBox="1"/>
          <p:nvPr/>
        </p:nvSpPr>
        <p:spPr>
          <a:xfrm>
            <a:off x="765820" y="1772816"/>
            <a:ext cx="7488832" cy="3748719"/>
          </a:xfrm>
          <a:prstGeom prst="rect">
            <a:avLst/>
          </a:prstGeom>
          <a:noFill/>
        </p:spPr>
        <p:txBody>
          <a:bodyPr wrap="square" rtlCol="0">
            <a:spAutoFit/>
          </a:bodyPr>
          <a:lstStyle/>
          <a:p>
            <a:pPr>
              <a:lnSpc>
                <a:spcPct val="90000"/>
              </a:lnSpc>
            </a:pPr>
            <a:r>
              <a:rPr lang="en-IN" sz="2000" dirty="0">
                <a:effectLst/>
                <a:latin typeface="Calibri" panose="020F0502020204030204" pitchFamily="34" charset="0"/>
                <a:ea typeface="Calibri" panose="020F0502020204030204" pitchFamily="34" charset="0"/>
                <a:cs typeface="Mangal" panose="02040503050203030202" pitchFamily="18" charset="0"/>
              </a:rPr>
              <a:t>To alleviate the spread of COVID-19 pandemic, strict measures must be taken. I have implemented a face mask detector using OpenCV and Support Vector Machine learning algorithm.  I have collected two types of data/image first one  was after wearing mask and other one was without wearing any mask .Then we performed our machine learning  algorithm (SVM ) to detect face mask. The model was inferred on images and live video streams. </a:t>
            </a:r>
          </a:p>
          <a:p>
            <a:pPr>
              <a:lnSpc>
                <a:spcPct val="90000"/>
              </a:lnSpc>
            </a:pPr>
            <a:r>
              <a:rPr lang="en-IN" sz="2000" dirty="0">
                <a:effectLst/>
                <a:latin typeface="Calibri" panose="020F0502020204030204" pitchFamily="34" charset="0"/>
                <a:ea typeface="Calibri" panose="020F0502020204030204" pitchFamily="34" charset="0"/>
                <a:cs typeface="Mangal" panose="02040503050203030202" pitchFamily="18" charset="0"/>
              </a:rPr>
              <a:t>                       This face mask detector can be installed in many public places like shopping malls, airports and other heavy traffic places to monitor the public and to avoid the spread of the Corona Virus by inspecting who is following basic rules and who is not .</a:t>
            </a:r>
          </a:p>
          <a:p>
            <a:pPr>
              <a:lnSpc>
                <a:spcPct val="90000"/>
              </a:lnSpc>
            </a:pPr>
            <a:r>
              <a:rPr lang="en-IN" sz="2000" dirty="0">
                <a:latin typeface="Calibri" panose="020F0502020204030204" pitchFamily="34" charset="0"/>
                <a:ea typeface="Calibri" panose="020F0502020204030204" pitchFamily="34" charset="0"/>
                <a:cs typeface="Mangal" panose="02040503050203030202" pitchFamily="18" charset="0"/>
              </a:rPr>
              <a:t>Thus it will helps us to fight against this pandemic.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90000"/>
              </a:lnSpc>
            </a:pPr>
            <a:endParaRPr lang="en-IN" sz="2400" dirty="0"/>
          </a:p>
        </p:txBody>
      </p:sp>
      <p:pic>
        <p:nvPicPr>
          <p:cNvPr id="9" name="Picture 8">
            <a:extLst>
              <a:ext uri="{FF2B5EF4-FFF2-40B4-BE49-F238E27FC236}">
                <a16:creationId xmlns:a16="http://schemas.microsoft.com/office/drawing/2014/main" id="{2601DD42-247B-4580-96F0-BB8C0DA81B5F}"/>
              </a:ext>
            </a:extLst>
          </p:cNvPr>
          <p:cNvPicPr>
            <a:picLocks noChangeAspect="1"/>
          </p:cNvPicPr>
          <p:nvPr/>
        </p:nvPicPr>
        <p:blipFill>
          <a:blip r:embed="rId3"/>
          <a:stretch>
            <a:fillRect/>
          </a:stretch>
        </p:blipFill>
        <p:spPr>
          <a:xfrm>
            <a:off x="8276421" y="1628800"/>
            <a:ext cx="3600400" cy="4032448"/>
          </a:xfrm>
          <a:prstGeom prst="rect">
            <a:avLst/>
          </a:prstGeom>
        </p:spPr>
      </p:pic>
    </p:spTree>
    <p:extLst>
      <p:ext uri="{BB962C8B-B14F-4D97-AF65-F5344CB8AC3E}">
        <p14:creationId xmlns:p14="http://schemas.microsoft.com/office/powerpoint/2010/main" val="162271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tile tx="0" ty="0" sx="100000" sy="100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C80B21-9DF0-4B63-A081-D988FC356DAC}"/>
              </a:ext>
            </a:extLst>
          </p:cNvPr>
          <p:cNvPicPr>
            <a:picLocks noChangeAspect="1"/>
          </p:cNvPicPr>
          <p:nvPr/>
        </p:nvPicPr>
        <p:blipFill>
          <a:blip r:embed="rId3"/>
          <a:stretch>
            <a:fillRect/>
          </a:stretch>
        </p:blipFill>
        <p:spPr>
          <a:xfrm>
            <a:off x="1" y="332656"/>
            <a:ext cx="12188824" cy="5904657"/>
          </a:xfrm>
          <a:prstGeom prst="rect">
            <a:avLst/>
          </a:prstGeom>
        </p:spPr>
      </p:pic>
    </p:spTree>
    <p:extLst>
      <p:ext uri="{BB962C8B-B14F-4D97-AF65-F5344CB8AC3E}">
        <p14:creationId xmlns:p14="http://schemas.microsoft.com/office/powerpoint/2010/main" val="82351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mph" presetSubtype="0" fill="hold" nodeType="clickEffect">
                                  <p:stCondLst>
                                    <p:cond delay="0"/>
                                  </p:stCondLst>
                                  <p:childTnLst>
                                    <p:animClr clrSpc="hsl" dir="cw">
                                      <p:cBhvr override="childStyle">
                                        <p:cTn id="11" dur="500" fill="hold"/>
                                        <p:tgtEl>
                                          <p:spTgt spid="7"/>
                                        </p:tgtEl>
                                        <p:attrNameLst>
                                          <p:attrName>style.color</p:attrName>
                                        </p:attrNameLst>
                                      </p:cBhvr>
                                      <p:by>
                                        <p:hsl h="7200000" s="0" l="0"/>
                                      </p:by>
                                    </p:animClr>
                                    <p:animClr clrSpc="hsl" dir="cw">
                                      <p:cBhvr>
                                        <p:cTn id="12" dur="500" fill="hold"/>
                                        <p:tgtEl>
                                          <p:spTgt spid="7"/>
                                        </p:tgtEl>
                                        <p:attrNameLst>
                                          <p:attrName>fillcolor</p:attrName>
                                        </p:attrNameLst>
                                      </p:cBhvr>
                                      <p:by>
                                        <p:hsl h="7200000" s="0" l="0"/>
                                      </p:by>
                                    </p:animClr>
                                    <p:animClr clrSpc="hsl" dir="cw">
                                      <p:cBhvr>
                                        <p:cTn id="13" dur="500" fill="hold"/>
                                        <p:tgtEl>
                                          <p:spTgt spid="7"/>
                                        </p:tgtEl>
                                        <p:attrNameLst>
                                          <p:attrName>stroke.color</p:attrName>
                                        </p:attrNameLst>
                                      </p:cBhvr>
                                      <p:by>
                                        <p:hsl h="7200000" s="0" l="0"/>
                                      </p:by>
                                    </p:animClr>
                                    <p:set>
                                      <p:cBhvr>
                                        <p:cTn id="14" dur="500" fill="hold"/>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405780" y="609600"/>
            <a:ext cx="10260634" cy="659160"/>
          </a:xfrm>
          <a:solidFill>
            <a:schemeClr val="bg1"/>
          </a:solidFill>
        </p:spPr>
        <p:txBody>
          <a:bodyPr>
            <a:normAutofit/>
          </a:bodyPr>
          <a:lstStyle/>
          <a:p>
            <a:r>
              <a:rPr lang="en-US" sz="3600" b="1" dirty="0">
                <a:solidFill>
                  <a:schemeClr val="accent5">
                    <a:lumMod val="50000"/>
                  </a:schemeClr>
                </a:solidFill>
              </a:rPr>
              <a:t>Object Detection</a:t>
            </a:r>
          </a:p>
        </p:txBody>
      </p:sp>
      <p:sp>
        <p:nvSpPr>
          <p:cNvPr id="14" name="Content Placeholder 13"/>
          <p:cNvSpPr>
            <a:spLocks noGrp="1"/>
          </p:cNvSpPr>
          <p:nvPr>
            <p:ph idx="1"/>
          </p:nvPr>
        </p:nvSpPr>
        <p:spPr>
          <a:xfrm>
            <a:off x="434658" y="1916832"/>
            <a:ext cx="8496944" cy="4464496"/>
          </a:xfrm>
        </p:spPr>
        <p:txBody>
          <a:bodyPr>
            <a:normAutofit/>
          </a:bodyPr>
          <a:lstStyle/>
          <a:p>
            <a:r>
              <a:rPr lang="en-US" sz="2000" dirty="0"/>
              <a:t>Object detection is a computer vision </a:t>
            </a:r>
            <a:r>
              <a:rPr lang="en-IN" sz="2000" dirty="0"/>
              <a:t>and image processing</a:t>
            </a:r>
            <a:r>
              <a:rPr lang="en-US" sz="2000" dirty="0"/>
              <a:t> technique that helps us to recognize and locate objects in an image or video. </a:t>
            </a:r>
          </a:p>
          <a:p>
            <a:r>
              <a:rPr lang="en-US" sz="2000" dirty="0"/>
              <a:t>Object detection can be used to detect objects in a image/video and determine and track their exact locations and labels them. </a:t>
            </a:r>
          </a:p>
          <a:p>
            <a:r>
              <a:rPr lang="en-US" sz="2000" dirty="0"/>
              <a:t>It has application in numerous field of image processing, including picture retrieval or </a:t>
            </a:r>
            <a:r>
              <a:rPr lang="en-IN" sz="2000" dirty="0"/>
              <a:t>recognition</a:t>
            </a:r>
            <a:r>
              <a:rPr lang="en-US" sz="2000" dirty="0"/>
              <a:t>, security, observation, and machine investigation.</a:t>
            </a:r>
          </a:p>
          <a:p>
            <a:r>
              <a:rPr lang="en-US" sz="2000" dirty="0"/>
              <a:t>Here we will see one of its application as Face Mask Detector.</a:t>
            </a:r>
          </a:p>
        </p:txBody>
      </p:sp>
      <p:pic>
        <p:nvPicPr>
          <p:cNvPr id="5" name="Picture 4">
            <a:extLst>
              <a:ext uri="{FF2B5EF4-FFF2-40B4-BE49-F238E27FC236}">
                <a16:creationId xmlns:a16="http://schemas.microsoft.com/office/drawing/2014/main" id="{3EF12911-A1C5-40AF-889F-4D9AA1212786}"/>
              </a:ext>
            </a:extLst>
          </p:cNvPr>
          <p:cNvPicPr>
            <a:picLocks noChangeAspect="1"/>
          </p:cNvPicPr>
          <p:nvPr/>
        </p:nvPicPr>
        <p:blipFill>
          <a:blip r:embed="rId3"/>
          <a:stretch>
            <a:fillRect/>
          </a:stretch>
        </p:blipFill>
        <p:spPr>
          <a:xfrm>
            <a:off x="8935782" y="2060848"/>
            <a:ext cx="3073524" cy="2736304"/>
          </a:xfrm>
          <a:prstGeom prst="rect">
            <a:avLst/>
          </a:prstGeom>
        </p:spPr>
      </p:pic>
    </p:spTree>
    <p:extLst>
      <p:ext uri="{BB962C8B-B14F-4D97-AF65-F5344CB8AC3E}">
        <p14:creationId xmlns:p14="http://schemas.microsoft.com/office/powerpoint/2010/main" val="27230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4">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40000"/>
          </a:blip>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142084" y="908720"/>
            <a:ext cx="7272808" cy="803176"/>
          </a:xfrm>
          <a:solidFill>
            <a:schemeClr val="bg1"/>
          </a:solidFill>
          <a:ln>
            <a:solidFill>
              <a:schemeClr val="bg1"/>
            </a:solidFill>
          </a:ln>
        </p:spPr>
        <p:txBody>
          <a:bodyPr/>
          <a:lstStyle/>
          <a:p>
            <a:r>
              <a:rPr lang="en-US" dirty="0"/>
              <a:t>   </a:t>
            </a:r>
            <a:r>
              <a:rPr lang="en-US" b="1" dirty="0"/>
              <a:t>The need of Face Mask detector</a:t>
            </a:r>
          </a:p>
        </p:txBody>
      </p:sp>
      <p:sp>
        <p:nvSpPr>
          <p:cNvPr id="3" name="Content Placeholder 2">
            <a:extLst>
              <a:ext uri="{FF2B5EF4-FFF2-40B4-BE49-F238E27FC236}">
                <a16:creationId xmlns:a16="http://schemas.microsoft.com/office/drawing/2014/main" id="{BA9E1BC4-6BA8-47C5-80B1-73117CC31250}"/>
              </a:ext>
            </a:extLst>
          </p:cNvPr>
          <p:cNvSpPr>
            <a:spLocks noGrp="1"/>
          </p:cNvSpPr>
          <p:nvPr>
            <p:ph idx="1"/>
          </p:nvPr>
        </p:nvSpPr>
        <p:spPr>
          <a:xfrm>
            <a:off x="1053852" y="2492896"/>
            <a:ext cx="8712968" cy="3168352"/>
          </a:xfrm>
        </p:spPr>
        <p:txBody>
          <a:bodyPr>
            <a:normAutofit fontScale="92500" lnSpcReduction="10000"/>
          </a:bodyPr>
          <a:lstStyle/>
          <a:p>
            <a:r>
              <a:rPr lang="en-IN" sz="2000" dirty="0">
                <a:effectLst/>
                <a:ea typeface="Calibri" panose="020F0502020204030204" pitchFamily="34" charset="0"/>
                <a:cs typeface="Mangal" panose="02040503050203030202" pitchFamily="18" charset="0"/>
              </a:rPr>
              <a:t>The  mankind is facing COVID-19 pandemic that is the most severe event which has startled the world since the year 2020 begin. It is affecting the health and lives of masses, COVID-19 has called for harsh actions to be taken by the government in order to prevent the spread of the disease. Face masks has become one of the most important personal protective equipment. </a:t>
            </a:r>
          </a:p>
          <a:p>
            <a:r>
              <a:rPr lang="en-IN" sz="2000" dirty="0">
                <a:effectLst/>
                <a:ea typeface="Calibri" panose="020F0502020204030204" pitchFamily="34" charset="0"/>
                <a:cs typeface="Mangal" panose="02040503050203030202" pitchFamily="18" charset="0"/>
              </a:rPr>
              <a:t>A face mask detector system can be implemented to check if people are following the safety principle made by the government . </a:t>
            </a:r>
          </a:p>
          <a:p>
            <a:r>
              <a:rPr lang="en-IN" sz="2000" dirty="0">
                <a:effectLst/>
                <a:ea typeface="Calibri" panose="020F0502020204030204" pitchFamily="34" charset="0"/>
                <a:cs typeface="Mangal" panose="02040503050203030202" pitchFamily="18" charset="0"/>
              </a:rPr>
              <a:t>The two steps </a:t>
            </a:r>
            <a:r>
              <a:rPr lang="en-IN" sz="2000" dirty="0">
                <a:ea typeface="Calibri" panose="020F0502020204030204" pitchFamily="34" charset="0"/>
                <a:cs typeface="Mangal" panose="02040503050203030202" pitchFamily="18" charset="0"/>
              </a:rPr>
              <a:t>that </a:t>
            </a:r>
            <a:r>
              <a:rPr lang="en-IN" sz="2000" dirty="0">
                <a:effectLst/>
                <a:ea typeface="Calibri" panose="020F0502020204030204" pitchFamily="34" charset="0"/>
                <a:cs typeface="Mangal" panose="02040503050203030202" pitchFamily="18" charset="0"/>
              </a:rPr>
              <a:t>need to be implemented to spot the presence of a mask on the face is to first detect the face and then detect masks on those faces. </a:t>
            </a:r>
            <a:endParaRPr lang="en-IN" sz="2800" dirty="0"/>
          </a:p>
        </p:txBody>
      </p:sp>
      <p:pic>
        <p:nvPicPr>
          <p:cNvPr id="5" name="Picture 4">
            <a:extLst>
              <a:ext uri="{FF2B5EF4-FFF2-40B4-BE49-F238E27FC236}">
                <a16:creationId xmlns:a16="http://schemas.microsoft.com/office/drawing/2014/main" id="{C0A9428E-5206-4A5E-831F-A52C35F049AA}"/>
              </a:ext>
            </a:extLst>
          </p:cNvPr>
          <p:cNvPicPr>
            <a:picLocks noChangeAspect="1"/>
          </p:cNvPicPr>
          <p:nvPr/>
        </p:nvPicPr>
        <p:blipFill>
          <a:blip r:embed="rId3"/>
          <a:stretch>
            <a:fillRect/>
          </a:stretch>
        </p:blipFill>
        <p:spPr>
          <a:xfrm>
            <a:off x="305545" y="560859"/>
            <a:ext cx="2476500" cy="1847850"/>
          </a:xfrm>
          <a:prstGeom prst="rect">
            <a:avLst/>
          </a:prstGeom>
        </p:spPr>
      </p:pic>
    </p:spTree>
    <p:extLst>
      <p:ext uri="{BB962C8B-B14F-4D97-AF65-F5344CB8AC3E}">
        <p14:creationId xmlns:p14="http://schemas.microsoft.com/office/powerpoint/2010/main" val="338144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25629" y="620688"/>
            <a:ext cx="9143538" cy="1066800"/>
          </a:xfrm>
          <a:solidFill>
            <a:schemeClr val="bg1"/>
          </a:solidFill>
        </p:spPr>
        <p:txBody>
          <a:bodyPr/>
          <a:lstStyle/>
          <a:p>
            <a:r>
              <a:rPr lang="en-US" b="1" dirty="0"/>
              <a:t>Now let see how does Face Mask detection actually works</a:t>
            </a:r>
          </a:p>
        </p:txBody>
      </p:sp>
      <p:sp>
        <p:nvSpPr>
          <p:cNvPr id="8" name="Rectangle 7">
            <a:extLst>
              <a:ext uri="{FF2B5EF4-FFF2-40B4-BE49-F238E27FC236}">
                <a16:creationId xmlns:a16="http://schemas.microsoft.com/office/drawing/2014/main" id="{42F9C75E-090E-4D14-97C3-3FE838594A20}"/>
              </a:ext>
            </a:extLst>
          </p:cNvPr>
          <p:cNvSpPr/>
          <p:nvPr/>
        </p:nvSpPr>
        <p:spPr>
          <a:xfrm>
            <a:off x="1198048" y="2420618"/>
            <a:ext cx="3312368" cy="576064"/>
          </a:xfrm>
          <a:prstGeom prst="rect">
            <a:avLst/>
          </a:prstGeom>
          <a:solidFill>
            <a:schemeClr val="accent6">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000" b="1" dirty="0">
                <a:solidFill>
                  <a:schemeClr val="tx2"/>
                </a:solidFill>
              </a:rPr>
              <a:t>Image Processing</a:t>
            </a:r>
          </a:p>
        </p:txBody>
      </p:sp>
      <p:sp>
        <p:nvSpPr>
          <p:cNvPr id="13" name="Rectangle 12">
            <a:extLst>
              <a:ext uri="{FF2B5EF4-FFF2-40B4-BE49-F238E27FC236}">
                <a16:creationId xmlns:a16="http://schemas.microsoft.com/office/drawing/2014/main" id="{44E88AD3-9EE6-4587-9D36-A183645B2B6B}"/>
              </a:ext>
            </a:extLst>
          </p:cNvPr>
          <p:cNvSpPr/>
          <p:nvPr/>
        </p:nvSpPr>
        <p:spPr>
          <a:xfrm>
            <a:off x="5480154" y="4077072"/>
            <a:ext cx="3312368" cy="576064"/>
          </a:xfrm>
          <a:prstGeom prst="rect">
            <a:avLst/>
          </a:prstGeom>
          <a:solidFill>
            <a:schemeClr val="accent6">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000" b="1" dirty="0">
                <a:solidFill>
                  <a:schemeClr val="tx2"/>
                </a:solidFill>
              </a:rPr>
              <a:t>Feature Extraction</a:t>
            </a:r>
          </a:p>
        </p:txBody>
      </p:sp>
      <p:sp>
        <p:nvSpPr>
          <p:cNvPr id="14" name="Rectangle 13">
            <a:extLst>
              <a:ext uri="{FF2B5EF4-FFF2-40B4-BE49-F238E27FC236}">
                <a16:creationId xmlns:a16="http://schemas.microsoft.com/office/drawing/2014/main" id="{816541FB-2E01-466D-8388-6D2EBC417AE9}"/>
              </a:ext>
            </a:extLst>
          </p:cNvPr>
          <p:cNvSpPr/>
          <p:nvPr/>
        </p:nvSpPr>
        <p:spPr>
          <a:xfrm>
            <a:off x="5480154" y="2420618"/>
            <a:ext cx="3312368" cy="576064"/>
          </a:xfrm>
          <a:prstGeom prst="rect">
            <a:avLst/>
          </a:prstGeom>
          <a:solidFill>
            <a:schemeClr val="accent6">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000" b="1" dirty="0">
                <a:solidFill>
                  <a:schemeClr val="tx2"/>
                </a:solidFill>
              </a:rPr>
              <a:t>Face Detection</a:t>
            </a:r>
          </a:p>
        </p:txBody>
      </p:sp>
      <p:sp>
        <p:nvSpPr>
          <p:cNvPr id="15" name="Rectangle 14">
            <a:extLst>
              <a:ext uri="{FF2B5EF4-FFF2-40B4-BE49-F238E27FC236}">
                <a16:creationId xmlns:a16="http://schemas.microsoft.com/office/drawing/2014/main" id="{343F0B5C-ABB6-4F00-852F-4AB8994B9071}"/>
              </a:ext>
            </a:extLst>
          </p:cNvPr>
          <p:cNvSpPr/>
          <p:nvPr/>
        </p:nvSpPr>
        <p:spPr>
          <a:xfrm>
            <a:off x="1125860" y="4077072"/>
            <a:ext cx="3312368" cy="576064"/>
          </a:xfrm>
          <a:prstGeom prst="rect">
            <a:avLst/>
          </a:prstGeom>
          <a:solidFill>
            <a:schemeClr val="accent6">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000" b="1" dirty="0">
                <a:solidFill>
                  <a:schemeClr val="tx2"/>
                </a:solidFill>
              </a:rPr>
              <a:t>Face Mask Detection</a:t>
            </a:r>
          </a:p>
        </p:txBody>
      </p:sp>
      <p:cxnSp>
        <p:nvCxnSpPr>
          <p:cNvPr id="17" name="Straight Arrow Connector 16">
            <a:extLst>
              <a:ext uri="{FF2B5EF4-FFF2-40B4-BE49-F238E27FC236}">
                <a16:creationId xmlns:a16="http://schemas.microsoft.com/office/drawing/2014/main" id="{E035C12C-8225-446C-B19C-433A11D69408}"/>
              </a:ext>
            </a:extLst>
          </p:cNvPr>
          <p:cNvCxnSpPr/>
          <p:nvPr/>
        </p:nvCxnSpPr>
        <p:spPr>
          <a:xfrm>
            <a:off x="4438228" y="2708650"/>
            <a:ext cx="864096"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BD27A007-6A6D-4975-8BE2-3DC46A2E025D}"/>
              </a:ext>
            </a:extLst>
          </p:cNvPr>
          <p:cNvCxnSpPr>
            <a:cxnSpLocks/>
          </p:cNvCxnSpPr>
          <p:nvPr/>
        </p:nvCxnSpPr>
        <p:spPr>
          <a:xfrm>
            <a:off x="6886500" y="2996682"/>
            <a:ext cx="0" cy="9363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9EBB434F-5234-4EF1-93C3-9AF74EE2F7DB}"/>
              </a:ext>
            </a:extLst>
          </p:cNvPr>
          <p:cNvCxnSpPr>
            <a:cxnSpLocks/>
            <a:stCxn id="13" idx="1"/>
          </p:cNvCxnSpPr>
          <p:nvPr/>
        </p:nvCxnSpPr>
        <p:spPr>
          <a:xfrm flipH="1">
            <a:off x="4546240" y="4365104"/>
            <a:ext cx="9339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8" name="Picture 27">
            <a:extLst>
              <a:ext uri="{FF2B5EF4-FFF2-40B4-BE49-F238E27FC236}">
                <a16:creationId xmlns:a16="http://schemas.microsoft.com/office/drawing/2014/main" id="{42CE421B-7F32-45B7-B8C9-6A6FFC9B29E1}"/>
              </a:ext>
            </a:extLst>
          </p:cNvPr>
          <p:cNvPicPr>
            <a:picLocks noChangeAspect="1"/>
          </p:cNvPicPr>
          <p:nvPr/>
        </p:nvPicPr>
        <p:blipFill>
          <a:blip r:embed="rId3"/>
          <a:stretch>
            <a:fillRect/>
          </a:stretch>
        </p:blipFill>
        <p:spPr>
          <a:xfrm>
            <a:off x="8970352" y="1988840"/>
            <a:ext cx="2884697" cy="3672408"/>
          </a:xfrm>
          <a:prstGeom prst="rect">
            <a:avLst/>
          </a:prstGeom>
        </p:spPr>
      </p:pic>
    </p:spTree>
    <p:extLst>
      <p:ext uri="{BB962C8B-B14F-4D97-AF65-F5344CB8AC3E}">
        <p14:creationId xmlns:p14="http://schemas.microsoft.com/office/powerpoint/2010/main" val="205599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80">
                                          <p:stCondLst>
                                            <p:cond delay="0"/>
                                          </p:stCondLst>
                                        </p:cTn>
                                        <p:tgtEl>
                                          <p:spTgt spid="8"/>
                                        </p:tgtEl>
                                      </p:cBhvr>
                                    </p:animEffect>
                                    <p:anim calcmode="lin" valueType="num">
                                      <p:cBhvr>
                                        <p:cTn id="1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8" dur="26">
                                          <p:stCondLst>
                                            <p:cond delay="650"/>
                                          </p:stCondLst>
                                        </p:cTn>
                                        <p:tgtEl>
                                          <p:spTgt spid="8"/>
                                        </p:tgtEl>
                                      </p:cBhvr>
                                      <p:to x="100000" y="60000"/>
                                    </p:animScale>
                                    <p:animScale>
                                      <p:cBhvr>
                                        <p:cTn id="19" dur="166" decel="50000">
                                          <p:stCondLst>
                                            <p:cond delay="676"/>
                                          </p:stCondLst>
                                        </p:cTn>
                                        <p:tgtEl>
                                          <p:spTgt spid="8"/>
                                        </p:tgtEl>
                                      </p:cBhvr>
                                      <p:to x="100000" y="100000"/>
                                    </p:animScale>
                                    <p:animScale>
                                      <p:cBhvr>
                                        <p:cTn id="20" dur="26">
                                          <p:stCondLst>
                                            <p:cond delay="1312"/>
                                          </p:stCondLst>
                                        </p:cTn>
                                        <p:tgtEl>
                                          <p:spTgt spid="8"/>
                                        </p:tgtEl>
                                      </p:cBhvr>
                                      <p:to x="100000" y="80000"/>
                                    </p:animScale>
                                    <p:animScale>
                                      <p:cBhvr>
                                        <p:cTn id="21" dur="166" decel="50000">
                                          <p:stCondLst>
                                            <p:cond delay="1338"/>
                                          </p:stCondLst>
                                        </p:cTn>
                                        <p:tgtEl>
                                          <p:spTgt spid="8"/>
                                        </p:tgtEl>
                                      </p:cBhvr>
                                      <p:to x="100000" y="100000"/>
                                    </p:animScale>
                                    <p:animScale>
                                      <p:cBhvr>
                                        <p:cTn id="22" dur="26">
                                          <p:stCondLst>
                                            <p:cond delay="1642"/>
                                          </p:stCondLst>
                                        </p:cTn>
                                        <p:tgtEl>
                                          <p:spTgt spid="8"/>
                                        </p:tgtEl>
                                      </p:cBhvr>
                                      <p:to x="100000" y="90000"/>
                                    </p:animScale>
                                    <p:animScale>
                                      <p:cBhvr>
                                        <p:cTn id="23" dur="166" decel="50000">
                                          <p:stCondLst>
                                            <p:cond delay="1668"/>
                                          </p:stCondLst>
                                        </p:cTn>
                                        <p:tgtEl>
                                          <p:spTgt spid="8"/>
                                        </p:tgtEl>
                                      </p:cBhvr>
                                      <p:to x="100000" y="100000"/>
                                    </p:animScale>
                                    <p:animScale>
                                      <p:cBhvr>
                                        <p:cTn id="24" dur="26">
                                          <p:stCondLst>
                                            <p:cond delay="1808"/>
                                          </p:stCondLst>
                                        </p:cTn>
                                        <p:tgtEl>
                                          <p:spTgt spid="8"/>
                                        </p:tgtEl>
                                      </p:cBhvr>
                                      <p:to x="100000" y="95000"/>
                                    </p:animScale>
                                    <p:animScale>
                                      <p:cBhvr>
                                        <p:cTn id="25" dur="166" decel="50000">
                                          <p:stCondLst>
                                            <p:cond delay="1834"/>
                                          </p:stCondLst>
                                        </p:cTn>
                                        <p:tgtEl>
                                          <p:spTgt spid="8"/>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80">
                                          <p:stCondLst>
                                            <p:cond delay="0"/>
                                          </p:stCondLst>
                                        </p:cTn>
                                        <p:tgtEl>
                                          <p:spTgt spid="14"/>
                                        </p:tgtEl>
                                      </p:cBhvr>
                                    </p:animEffect>
                                    <p:anim calcmode="lin" valueType="num">
                                      <p:cBhvr>
                                        <p:cTn id="31"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6" dur="26">
                                          <p:stCondLst>
                                            <p:cond delay="650"/>
                                          </p:stCondLst>
                                        </p:cTn>
                                        <p:tgtEl>
                                          <p:spTgt spid="14"/>
                                        </p:tgtEl>
                                      </p:cBhvr>
                                      <p:to x="100000" y="60000"/>
                                    </p:animScale>
                                    <p:animScale>
                                      <p:cBhvr>
                                        <p:cTn id="37" dur="166" decel="50000">
                                          <p:stCondLst>
                                            <p:cond delay="676"/>
                                          </p:stCondLst>
                                        </p:cTn>
                                        <p:tgtEl>
                                          <p:spTgt spid="14"/>
                                        </p:tgtEl>
                                      </p:cBhvr>
                                      <p:to x="100000" y="100000"/>
                                    </p:animScale>
                                    <p:animScale>
                                      <p:cBhvr>
                                        <p:cTn id="38" dur="26">
                                          <p:stCondLst>
                                            <p:cond delay="1312"/>
                                          </p:stCondLst>
                                        </p:cTn>
                                        <p:tgtEl>
                                          <p:spTgt spid="14"/>
                                        </p:tgtEl>
                                      </p:cBhvr>
                                      <p:to x="100000" y="80000"/>
                                    </p:animScale>
                                    <p:animScale>
                                      <p:cBhvr>
                                        <p:cTn id="39" dur="166" decel="50000">
                                          <p:stCondLst>
                                            <p:cond delay="1338"/>
                                          </p:stCondLst>
                                        </p:cTn>
                                        <p:tgtEl>
                                          <p:spTgt spid="14"/>
                                        </p:tgtEl>
                                      </p:cBhvr>
                                      <p:to x="100000" y="100000"/>
                                    </p:animScale>
                                    <p:animScale>
                                      <p:cBhvr>
                                        <p:cTn id="40" dur="26">
                                          <p:stCondLst>
                                            <p:cond delay="1642"/>
                                          </p:stCondLst>
                                        </p:cTn>
                                        <p:tgtEl>
                                          <p:spTgt spid="14"/>
                                        </p:tgtEl>
                                      </p:cBhvr>
                                      <p:to x="100000" y="90000"/>
                                    </p:animScale>
                                    <p:animScale>
                                      <p:cBhvr>
                                        <p:cTn id="41" dur="166" decel="50000">
                                          <p:stCondLst>
                                            <p:cond delay="1668"/>
                                          </p:stCondLst>
                                        </p:cTn>
                                        <p:tgtEl>
                                          <p:spTgt spid="14"/>
                                        </p:tgtEl>
                                      </p:cBhvr>
                                      <p:to x="100000" y="100000"/>
                                    </p:animScale>
                                    <p:animScale>
                                      <p:cBhvr>
                                        <p:cTn id="42" dur="26">
                                          <p:stCondLst>
                                            <p:cond delay="1808"/>
                                          </p:stCondLst>
                                        </p:cTn>
                                        <p:tgtEl>
                                          <p:spTgt spid="14"/>
                                        </p:tgtEl>
                                      </p:cBhvr>
                                      <p:to x="100000" y="95000"/>
                                    </p:animScale>
                                    <p:animScale>
                                      <p:cBhvr>
                                        <p:cTn id="43" dur="166" decel="50000">
                                          <p:stCondLst>
                                            <p:cond delay="1834"/>
                                          </p:stCondLst>
                                        </p:cTn>
                                        <p:tgtEl>
                                          <p:spTgt spid="14"/>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down)">
                                      <p:cBhvr>
                                        <p:cTn id="48" dur="580">
                                          <p:stCondLst>
                                            <p:cond delay="0"/>
                                          </p:stCondLst>
                                        </p:cTn>
                                        <p:tgtEl>
                                          <p:spTgt spid="13"/>
                                        </p:tgtEl>
                                      </p:cBhvr>
                                    </p:animEffect>
                                    <p:anim calcmode="lin" valueType="num">
                                      <p:cBhvr>
                                        <p:cTn id="49"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4" dur="26">
                                          <p:stCondLst>
                                            <p:cond delay="650"/>
                                          </p:stCondLst>
                                        </p:cTn>
                                        <p:tgtEl>
                                          <p:spTgt spid="13"/>
                                        </p:tgtEl>
                                      </p:cBhvr>
                                      <p:to x="100000" y="60000"/>
                                    </p:animScale>
                                    <p:animScale>
                                      <p:cBhvr>
                                        <p:cTn id="55" dur="166" decel="50000">
                                          <p:stCondLst>
                                            <p:cond delay="676"/>
                                          </p:stCondLst>
                                        </p:cTn>
                                        <p:tgtEl>
                                          <p:spTgt spid="13"/>
                                        </p:tgtEl>
                                      </p:cBhvr>
                                      <p:to x="100000" y="100000"/>
                                    </p:animScale>
                                    <p:animScale>
                                      <p:cBhvr>
                                        <p:cTn id="56" dur="26">
                                          <p:stCondLst>
                                            <p:cond delay="1312"/>
                                          </p:stCondLst>
                                        </p:cTn>
                                        <p:tgtEl>
                                          <p:spTgt spid="13"/>
                                        </p:tgtEl>
                                      </p:cBhvr>
                                      <p:to x="100000" y="80000"/>
                                    </p:animScale>
                                    <p:animScale>
                                      <p:cBhvr>
                                        <p:cTn id="57" dur="166" decel="50000">
                                          <p:stCondLst>
                                            <p:cond delay="1338"/>
                                          </p:stCondLst>
                                        </p:cTn>
                                        <p:tgtEl>
                                          <p:spTgt spid="13"/>
                                        </p:tgtEl>
                                      </p:cBhvr>
                                      <p:to x="100000" y="100000"/>
                                    </p:animScale>
                                    <p:animScale>
                                      <p:cBhvr>
                                        <p:cTn id="58" dur="26">
                                          <p:stCondLst>
                                            <p:cond delay="1642"/>
                                          </p:stCondLst>
                                        </p:cTn>
                                        <p:tgtEl>
                                          <p:spTgt spid="13"/>
                                        </p:tgtEl>
                                      </p:cBhvr>
                                      <p:to x="100000" y="90000"/>
                                    </p:animScale>
                                    <p:animScale>
                                      <p:cBhvr>
                                        <p:cTn id="59" dur="166" decel="50000">
                                          <p:stCondLst>
                                            <p:cond delay="1668"/>
                                          </p:stCondLst>
                                        </p:cTn>
                                        <p:tgtEl>
                                          <p:spTgt spid="13"/>
                                        </p:tgtEl>
                                      </p:cBhvr>
                                      <p:to x="100000" y="100000"/>
                                    </p:animScale>
                                    <p:animScale>
                                      <p:cBhvr>
                                        <p:cTn id="60" dur="26">
                                          <p:stCondLst>
                                            <p:cond delay="1808"/>
                                          </p:stCondLst>
                                        </p:cTn>
                                        <p:tgtEl>
                                          <p:spTgt spid="13"/>
                                        </p:tgtEl>
                                      </p:cBhvr>
                                      <p:to x="100000" y="95000"/>
                                    </p:animScale>
                                    <p:animScale>
                                      <p:cBhvr>
                                        <p:cTn id="61" dur="166" decel="50000">
                                          <p:stCondLst>
                                            <p:cond delay="1834"/>
                                          </p:stCondLst>
                                        </p:cTn>
                                        <p:tgtEl>
                                          <p:spTgt spid="13"/>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down)">
                                      <p:cBhvr>
                                        <p:cTn id="66" dur="580">
                                          <p:stCondLst>
                                            <p:cond delay="0"/>
                                          </p:stCondLst>
                                        </p:cTn>
                                        <p:tgtEl>
                                          <p:spTgt spid="15"/>
                                        </p:tgtEl>
                                      </p:cBhvr>
                                    </p:animEffect>
                                    <p:anim calcmode="lin" valueType="num">
                                      <p:cBhvr>
                                        <p:cTn id="6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72" dur="26">
                                          <p:stCondLst>
                                            <p:cond delay="650"/>
                                          </p:stCondLst>
                                        </p:cTn>
                                        <p:tgtEl>
                                          <p:spTgt spid="15"/>
                                        </p:tgtEl>
                                      </p:cBhvr>
                                      <p:to x="100000" y="60000"/>
                                    </p:animScale>
                                    <p:animScale>
                                      <p:cBhvr>
                                        <p:cTn id="73" dur="166" decel="50000">
                                          <p:stCondLst>
                                            <p:cond delay="676"/>
                                          </p:stCondLst>
                                        </p:cTn>
                                        <p:tgtEl>
                                          <p:spTgt spid="15"/>
                                        </p:tgtEl>
                                      </p:cBhvr>
                                      <p:to x="100000" y="100000"/>
                                    </p:animScale>
                                    <p:animScale>
                                      <p:cBhvr>
                                        <p:cTn id="74" dur="26">
                                          <p:stCondLst>
                                            <p:cond delay="1312"/>
                                          </p:stCondLst>
                                        </p:cTn>
                                        <p:tgtEl>
                                          <p:spTgt spid="15"/>
                                        </p:tgtEl>
                                      </p:cBhvr>
                                      <p:to x="100000" y="80000"/>
                                    </p:animScale>
                                    <p:animScale>
                                      <p:cBhvr>
                                        <p:cTn id="75" dur="166" decel="50000">
                                          <p:stCondLst>
                                            <p:cond delay="1338"/>
                                          </p:stCondLst>
                                        </p:cTn>
                                        <p:tgtEl>
                                          <p:spTgt spid="15"/>
                                        </p:tgtEl>
                                      </p:cBhvr>
                                      <p:to x="100000" y="100000"/>
                                    </p:animScale>
                                    <p:animScale>
                                      <p:cBhvr>
                                        <p:cTn id="76" dur="26">
                                          <p:stCondLst>
                                            <p:cond delay="1642"/>
                                          </p:stCondLst>
                                        </p:cTn>
                                        <p:tgtEl>
                                          <p:spTgt spid="15"/>
                                        </p:tgtEl>
                                      </p:cBhvr>
                                      <p:to x="100000" y="90000"/>
                                    </p:animScale>
                                    <p:animScale>
                                      <p:cBhvr>
                                        <p:cTn id="77" dur="166" decel="50000">
                                          <p:stCondLst>
                                            <p:cond delay="1668"/>
                                          </p:stCondLst>
                                        </p:cTn>
                                        <p:tgtEl>
                                          <p:spTgt spid="15"/>
                                        </p:tgtEl>
                                      </p:cBhvr>
                                      <p:to x="100000" y="100000"/>
                                    </p:animScale>
                                    <p:animScale>
                                      <p:cBhvr>
                                        <p:cTn id="78" dur="26">
                                          <p:stCondLst>
                                            <p:cond delay="1808"/>
                                          </p:stCondLst>
                                        </p:cTn>
                                        <p:tgtEl>
                                          <p:spTgt spid="15"/>
                                        </p:tgtEl>
                                      </p:cBhvr>
                                      <p:to x="100000" y="95000"/>
                                    </p:animScale>
                                    <p:animScale>
                                      <p:cBhvr>
                                        <p:cTn id="79"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23823" y="764704"/>
            <a:ext cx="9143538" cy="850776"/>
          </a:xfrm>
          <a:solidFill>
            <a:schemeClr val="bg1"/>
          </a:solidFill>
        </p:spPr>
        <p:txBody>
          <a:bodyPr/>
          <a:lstStyle/>
          <a:p>
            <a:r>
              <a:rPr lang="en-US" b="1" dirty="0"/>
              <a:t>Image Processing</a:t>
            </a:r>
          </a:p>
        </p:txBody>
      </p:sp>
      <p:sp>
        <p:nvSpPr>
          <p:cNvPr id="5" name="Content Placeholder 4"/>
          <p:cNvSpPr>
            <a:spLocks noGrp="1"/>
          </p:cNvSpPr>
          <p:nvPr>
            <p:ph sz="half" idx="1"/>
          </p:nvPr>
        </p:nvSpPr>
        <p:spPr>
          <a:xfrm>
            <a:off x="1125860" y="1916832"/>
            <a:ext cx="7812359" cy="4088921"/>
          </a:xfrm>
        </p:spPr>
        <p:txBody>
          <a:bodyPr>
            <a:normAutofit/>
          </a:bodyPr>
          <a:lstStyle/>
          <a:p>
            <a:r>
              <a:rPr lang="en-US" sz="2000" dirty="0"/>
              <a:t>Image processing is a method to perform some operations on an image, that helps us to get enhanced image or to extract some useful information from it.</a:t>
            </a:r>
          </a:p>
          <a:p>
            <a:r>
              <a:rPr lang="en-IN" sz="2000" dirty="0">
                <a:effectLst/>
                <a:latin typeface="Calibri" panose="020F0502020204030204" pitchFamily="34" charset="0"/>
                <a:ea typeface="Times New Roman" panose="02020603050405020304" pitchFamily="18" charset="0"/>
              </a:rPr>
              <a:t>In python we have </a:t>
            </a:r>
            <a:r>
              <a:rPr lang="en-IN" sz="2000" dirty="0">
                <a:effectLst/>
                <a:latin typeface="Calibri" panose="020F0502020204030204" pitchFamily="34" charset="0"/>
                <a:ea typeface="Calibri" panose="020F0502020204030204" pitchFamily="34" charset="0"/>
                <a:cs typeface="Mangal" panose="02040503050203030202" pitchFamily="18" charset="0"/>
              </a:rPr>
              <a:t>OpenCV package which will help us to read the image and converts it into array and returns it.</a:t>
            </a:r>
            <a:endParaRPr lang="en-US" sz="2000" dirty="0"/>
          </a:p>
          <a:p>
            <a:r>
              <a:rPr lang="en-IN" sz="2000" dirty="0">
                <a:effectLst/>
                <a:latin typeface="Calibri" panose="020F0502020204030204" pitchFamily="34" charset="0"/>
                <a:ea typeface="Calibri" panose="020F0502020204030204" pitchFamily="34" charset="0"/>
                <a:cs typeface="Calibri" panose="020F0502020204030204" pitchFamily="34" charset="0"/>
              </a:rPr>
              <a:t>Images are group of  RGB colour format that means red ,green and blue. A human see an image with some entity , shape or structure in it , but on the other hand  a computer sees it an array with colour values ranging from 0 to 255.</a:t>
            </a:r>
          </a:p>
          <a:p>
            <a:r>
              <a:rPr lang="en-IN" sz="2000" dirty="0">
                <a:effectLst/>
                <a:latin typeface="Calibri" panose="020F0502020204030204" pitchFamily="34" charset="0"/>
                <a:ea typeface="Calibri" panose="020F0502020204030204" pitchFamily="34" charset="0"/>
                <a:cs typeface="Calibri" panose="020F0502020204030204" pitchFamily="34" charset="0"/>
              </a:rPr>
              <a:t>Thus it become easy for us to implement any algorithm on this array of RGB with the help of </a:t>
            </a:r>
            <a:r>
              <a:rPr lang="en-IN" sz="2000" dirty="0" err="1">
                <a:effectLst/>
                <a:latin typeface="Calibri" panose="020F0502020204030204" pitchFamily="34" charset="0"/>
                <a:ea typeface="Calibri" panose="020F0502020204030204" pitchFamily="34" charset="0"/>
                <a:cs typeface="Calibri" panose="020F0502020204030204" pitchFamily="34" charset="0"/>
              </a:rPr>
              <a:t>Numpy</a:t>
            </a:r>
            <a:r>
              <a:rPr lang="en-IN" sz="2000" dirty="0">
                <a:effectLst/>
                <a:latin typeface="Calibri" panose="020F0502020204030204" pitchFamily="34" charset="0"/>
                <a:ea typeface="Calibri" panose="020F0502020204030204" pitchFamily="34" charset="0"/>
                <a:cs typeface="Calibri" panose="020F0502020204030204" pitchFamily="34" charset="0"/>
              </a:rPr>
              <a:t> library of python.</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07383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9796" y="836712"/>
            <a:ext cx="9143538" cy="720080"/>
          </a:xfrm>
          <a:solidFill>
            <a:schemeClr val="bg1"/>
          </a:solidFill>
        </p:spPr>
        <p:txBody>
          <a:bodyPr>
            <a:normAutofit fontScale="90000"/>
          </a:bodyPr>
          <a:lstStyle/>
          <a:p>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dirty="0">
                <a:effectLst/>
                <a:latin typeface="Calibri" panose="020F0502020204030204" pitchFamily="34" charset="0"/>
                <a:ea typeface="Calibri" panose="020F0502020204030204" pitchFamily="34" charset="0"/>
                <a:cs typeface="Mangal" panose="02040503050203030202" pitchFamily="18" charset="0"/>
              </a:rPr>
            </a:br>
            <a:r>
              <a:rPr lang="en-IN" sz="3200" b="1" dirty="0">
                <a:effectLst/>
                <a:latin typeface="Calibri" panose="020F0502020204030204" pitchFamily="34" charset="0"/>
                <a:ea typeface="Calibri" panose="020F0502020204030204" pitchFamily="34" charset="0"/>
                <a:cs typeface="Mangal" panose="02040503050203030202" pitchFamily="18" charset="0"/>
              </a:rPr>
              <a:t>Steps to perform Image Processing</a:t>
            </a:r>
            <a:endParaRPr lang="en-US" b="1" dirty="0"/>
          </a:p>
        </p:txBody>
      </p:sp>
      <p:sp>
        <p:nvSpPr>
          <p:cNvPr id="5" name="Content Placeholder 4"/>
          <p:cNvSpPr>
            <a:spLocks noGrp="1"/>
          </p:cNvSpPr>
          <p:nvPr>
            <p:ph sz="half" idx="1"/>
          </p:nvPr>
        </p:nvSpPr>
        <p:spPr>
          <a:xfrm>
            <a:off x="405780" y="1880828"/>
            <a:ext cx="7812359" cy="3096344"/>
          </a:xfrm>
        </p:spPr>
        <p:txBody>
          <a:bodyPr>
            <a:normAutofit/>
          </a:bodyPr>
          <a:lstStyle/>
          <a:p>
            <a:pPr marL="342900" lvl="0" indent="-342900">
              <a:lnSpc>
                <a:spcPct val="107000"/>
              </a:lnSpc>
              <a:spcAft>
                <a:spcPts val="800"/>
              </a:spcAft>
              <a:buSzPts val="1000"/>
              <a:buFont typeface="Wingdings" panose="05000000000000000000" pitchFamily="2" charset="2"/>
              <a:buChar char=""/>
              <a:tabLst>
                <a:tab pos="228600" algn="l"/>
              </a:tabLst>
            </a:pPr>
            <a:r>
              <a:rPr lang="en-IN" sz="2000" b="1" dirty="0">
                <a:effectLst/>
                <a:latin typeface="Calibri" panose="020F0502020204030204" pitchFamily="34" charset="0"/>
                <a:ea typeface="Times New Roman" panose="02020603050405020304" pitchFamily="18" charset="0"/>
                <a:cs typeface="Calibri" panose="020F0502020204030204" pitchFamily="34" charset="0"/>
              </a:rPr>
              <a:t>Step1</a:t>
            </a:r>
            <a:r>
              <a:rPr lang="en-IN" sz="2000" dirty="0">
                <a:effectLst/>
                <a:latin typeface="Calibri" panose="020F0502020204030204" pitchFamily="34" charset="0"/>
                <a:ea typeface="Times New Roman" panose="02020603050405020304" pitchFamily="18" charset="0"/>
                <a:cs typeface="Calibri" panose="020F0502020204030204" pitchFamily="34" charset="0"/>
              </a:rPr>
              <a:t>: Load images using python .In python we have </a:t>
            </a:r>
            <a:r>
              <a:rPr lang="en-IN" sz="2000" dirty="0">
                <a:effectLst/>
                <a:latin typeface="Calibri" panose="020F0502020204030204" pitchFamily="34" charset="0"/>
                <a:ea typeface="Calibri" panose="020F0502020204030204" pitchFamily="34" charset="0"/>
                <a:cs typeface="Mangal" panose="02040503050203030202" pitchFamily="18" charset="0"/>
              </a:rPr>
              <a:t>OpenCV which will help us to do this. </a:t>
            </a:r>
            <a:r>
              <a:rPr lang="en-IN" sz="2000" dirty="0">
                <a:latin typeface="Calibri" panose="020F0502020204030204" pitchFamily="34" charset="0"/>
                <a:ea typeface="Calibri" panose="020F0502020204030204" pitchFamily="34" charset="0"/>
                <a:cs typeface="Mangal" panose="02040503050203030202" pitchFamily="18" charset="0"/>
              </a:rPr>
              <a:t>I</a:t>
            </a:r>
            <a:r>
              <a:rPr lang="en-IN" sz="2000" dirty="0">
                <a:effectLst/>
                <a:latin typeface="Calibri" panose="020F0502020204030204" pitchFamily="34" charset="0"/>
                <a:ea typeface="Calibri" panose="020F0502020204030204" pitchFamily="34" charset="0"/>
                <a:cs typeface="Mangal" panose="02040503050203030202" pitchFamily="18" charset="0"/>
              </a:rPr>
              <a:t>t reads the image and converts it into an array </a:t>
            </a:r>
          </a:p>
          <a:p>
            <a:pPr marL="342900" lvl="0" indent="-342900">
              <a:lnSpc>
                <a:spcPct val="107000"/>
              </a:lnSpc>
              <a:spcAft>
                <a:spcPts val="800"/>
              </a:spcAft>
              <a:buSzPts val="1000"/>
              <a:buFont typeface="Wingdings" panose="05000000000000000000" pitchFamily="2" charset="2"/>
              <a:buChar char=""/>
              <a:tabLst>
                <a:tab pos="228600" algn="l"/>
              </a:tabLst>
            </a:pPr>
            <a:r>
              <a:rPr lang="en-IN" sz="2000" b="1" dirty="0">
                <a:effectLst/>
                <a:latin typeface="Calibri" panose="020F0502020204030204" pitchFamily="34" charset="0"/>
                <a:ea typeface="Times New Roman" panose="02020603050405020304" pitchFamily="18" charset="0"/>
                <a:cs typeface="Calibri" panose="020F0502020204030204" pitchFamily="34" charset="0"/>
              </a:rPr>
              <a:t>Step2</a:t>
            </a:r>
            <a:r>
              <a:rPr lang="en-IN" sz="2000" dirty="0">
                <a:effectLst/>
                <a:latin typeface="Calibri" panose="020F0502020204030204" pitchFamily="34" charset="0"/>
                <a:ea typeface="Times New Roman" panose="02020603050405020304" pitchFamily="18" charset="0"/>
                <a:cs typeface="Calibri" panose="020F0502020204030204" pitchFamily="34" charset="0"/>
              </a:rPr>
              <a:t>:Convert  the images into an array using OpenCV</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Wingdings" panose="05000000000000000000" pitchFamily="2" charset="2"/>
              <a:buChar char=""/>
              <a:tabLst>
                <a:tab pos="228600" algn="l"/>
              </a:tabLst>
            </a:pPr>
            <a:r>
              <a:rPr lang="en-IN" sz="2000" b="1" dirty="0">
                <a:effectLst/>
                <a:latin typeface="Calibri" panose="020F0502020204030204" pitchFamily="34" charset="0"/>
                <a:ea typeface="Times New Roman" panose="02020603050405020304" pitchFamily="18" charset="0"/>
                <a:cs typeface="Calibri" panose="020F0502020204030204" pitchFamily="34" charset="0"/>
              </a:rPr>
              <a:t>Step3</a:t>
            </a:r>
            <a:r>
              <a:rPr lang="en-IN" sz="2000" dirty="0">
                <a:effectLst/>
                <a:latin typeface="Calibri" panose="020F0502020204030204" pitchFamily="34" charset="0"/>
                <a:ea typeface="Times New Roman" panose="02020603050405020304" pitchFamily="18" charset="0"/>
                <a:cs typeface="Calibri" panose="020F0502020204030204" pitchFamily="34" charset="0"/>
              </a:rPr>
              <a:t>: And Then we can apply any algorithm on that array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6E806B13-BF3C-4B70-B40C-3208A2C9A1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58509" y="2564904"/>
            <a:ext cx="5010142" cy="3686175"/>
          </a:xfrm>
          <a:prstGeom prst="rect">
            <a:avLst/>
          </a:prstGeom>
          <a:noFill/>
          <a:ln>
            <a:noFill/>
          </a:ln>
        </p:spPr>
      </p:pic>
    </p:spTree>
    <p:extLst>
      <p:ext uri="{BB962C8B-B14F-4D97-AF65-F5344CB8AC3E}">
        <p14:creationId xmlns:p14="http://schemas.microsoft.com/office/powerpoint/2010/main" val="409966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7053" y="764704"/>
            <a:ext cx="9143538" cy="720080"/>
          </a:xfrm>
          <a:solidFill>
            <a:schemeClr val="bg1"/>
          </a:solidFill>
        </p:spPr>
        <p:txBody>
          <a:bodyPr>
            <a:normAutofit fontScale="90000"/>
          </a:bodyPr>
          <a:lstStyle/>
          <a:p>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dirty="0">
                <a:effectLst/>
                <a:latin typeface="Calibri" panose="020F0502020204030204" pitchFamily="34" charset="0"/>
                <a:ea typeface="Calibri" panose="020F0502020204030204" pitchFamily="34" charset="0"/>
                <a:cs typeface="Mangal" panose="02040503050203030202" pitchFamily="18" charset="0"/>
              </a:rPr>
            </a:br>
            <a:r>
              <a:rPr lang="en-US" sz="3600" b="1" dirty="0"/>
              <a:t>OpenCV- A python library</a:t>
            </a:r>
            <a:endParaRPr lang="en-US" b="1" dirty="0"/>
          </a:p>
        </p:txBody>
      </p:sp>
      <p:sp>
        <p:nvSpPr>
          <p:cNvPr id="5" name="Content Placeholder 4"/>
          <p:cNvSpPr>
            <a:spLocks noGrp="1"/>
          </p:cNvSpPr>
          <p:nvPr>
            <p:ph sz="half" idx="1"/>
          </p:nvPr>
        </p:nvSpPr>
        <p:spPr>
          <a:xfrm>
            <a:off x="3718148" y="1972532"/>
            <a:ext cx="7812359" cy="4120764"/>
          </a:xfrm>
        </p:spPr>
        <p:txBody>
          <a:bodyPr>
            <a:normAutofit fontScale="92500" lnSpcReduction="20000"/>
          </a:bodyPr>
          <a:lstStyle/>
          <a:p>
            <a:pPr marL="342900" lvl="0" indent="-342900">
              <a:lnSpc>
                <a:spcPct val="107000"/>
              </a:lnSpc>
              <a:spcAft>
                <a:spcPts val="800"/>
              </a:spcAft>
              <a:buSzPts val="1000"/>
              <a:buFont typeface="Wingdings" panose="05000000000000000000" pitchFamily="2" charset="2"/>
              <a:buChar char=""/>
              <a:tabLst>
                <a:tab pos="228600" algn="l"/>
              </a:tabLst>
            </a:pPr>
            <a:r>
              <a:rPr lang="en-IN" sz="2200" dirty="0">
                <a:effectLst/>
                <a:latin typeface="Calibri" panose="020F0502020204030204" pitchFamily="34" charset="0"/>
                <a:ea typeface="Calibri" panose="020F0502020204030204" pitchFamily="34" charset="0"/>
                <a:cs typeface="Mangal" panose="02040503050203030202" pitchFamily="18" charset="0"/>
              </a:rPr>
              <a:t>Before moving on to Face detection step let us know few points about OpenCV.</a:t>
            </a:r>
          </a:p>
          <a:p>
            <a:pPr marL="342900" lvl="0" indent="-342900">
              <a:lnSpc>
                <a:spcPct val="107000"/>
              </a:lnSpc>
              <a:spcAft>
                <a:spcPts val="800"/>
              </a:spcAft>
              <a:buSzPts val="1000"/>
              <a:buFont typeface="Wingdings" panose="05000000000000000000" pitchFamily="2" charset="2"/>
              <a:buChar char=""/>
              <a:tabLst>
                <a:tab pos="228600" algn="l"/>
              </a:tabLst>
            </a:pPr>
            <a:r>
              <a:rPr lang="en-IN" sz="2200" dirty="0">
                <a:effectLst/>
                <a:latin typeface="Calibri" panose="020F0502020204030204" pitchFamily="34" charset="0"/>
                <a:ea typeface="Calibri" panose="020F0502020204030204" pitchFamily="34" charset="0"/>
                <a:cs typeface="Mangal" panose="02040503050203030202" pitchFamily="18" charset="0"/>
              </a:rPr>
              <a:t>Open Source Computer Vision Library or OpenCV is an open source computer vision and a python library.</a:t>
            </a:r>
          </a:p>
          <a:p>
            <a:pPr marL="342900" lvl="0" indent="-342900">
              <a:lnSpc>
                <a:spcPct val="107000"/>
              </a:lnSpc>
              <a:spcAft>
                <a:spcPts val="800"/>
              </a:spcAft>
              <a:buSzPts val="1000"/>
              <a:buFont typeface="Wingdings" panose="05000000000000000000" pitchFamily="2" charset="2"/>
              <a:buChar char=""/>
              <a:tabLst>
                <a:tab pos="228600" algn="l"/>
              </a:tabLst>
            </a:pPr>
            <a:r>
              <a:rPr lang="en-IN" sz="2200" dirty="0">
                <a:effectLst/>
                <a:latin typeface="Calibri" panose="020F0502020204030204" pitchFamily="34" charset="0"/>
                <a:ea typeface="Calibri" panose="020F0502020204030204" pitchFamily="34" charset="0"/>
                <a:cs typeface="Mangal" panose="02040503050203030202" pitchFamily="18" charset="0"/>
              </a:rPr>
              <a:t>OpenCV has Python, Java, C++ and  MATLAB interfaces and supports most of the reputed OS like Windows, Linux, Mac etc. </a:t>
            </a:r>
          </a:p>
          <a:p>
            <a:pPr marL="342900" lvl="0" indent="-342900">
              <a:lnSpc>
                <a:spcPct val="107000"/>
              </a:lnSpc>
              <a:spcAft>
                <a:spcPts val="800"/>
              </a:spcAft>
              <a:buSzPts val="1000"/>
              <a:buFont typeface="Wingdings" panose="05000000000000000000" pitchFamily="2" charset="2"/>
              <a:buChar char=""/>
              <a:tabLst>
                <a:tab pos="228600" algn="l"/>
              </a:tabLst>
            </a:pPr>
            <a:r>
              <a:rPr lang="en-IN" sz="2200" dirty="0">
                <a:effectLst/>
                <a:latin typeface="Calibri" panose="020F0502020204030204" pitchFamily="34" charset="0"/>
                <a:ea typeface="Calibri" panose="020F0502020204030204" pitchFamily="34" charset="0"/>
                <a:cs typeface="Mangal" panose="02040503050203030202" pitchFamily="18" charset="0"/>
              </a:rPr>
              <a:t>Its help to load images in Python and transforms them into  an array.</a:t>
            </a:r>
          </a:p>
          <a:p>
            <a:pPr marL="342900" lvl="0" indent="-342900">
              <a:lnSpc>
                <a:spcPct val="107000"/>
              </a:lnSpc>
              <a:spcAft>
                <a:spcPts val="800"/>
              </a:spcAft>
              <a:buSzPts val="1000"/>
              <a:buFont typeface="Wingdings" panose="05000000000000000000" pitchFamily="2" charset="2"/>
              <a:buChar char=""/>
              <a:tabLst>
                <a:tab pos="228600" algn="l"/>
              </a:tabLst>
            </a:pPr>
            <a:r>
              <a:rPr lang="en-IN" sz="2200" dirty="0">
                <a:effectLst/>
                <a:latin typeface="Calibri" panose="020F0502020204030204" pitchFamily="34" charset="0"/>
                <a:ea typeface="Calibri" panose="020F0502020204030204" pitchFamily="34" charset="0"/>
                <a:cs typeface="Mangal" panose="02040503050203030202" pitchFamily="18" charset="0"/>
              </a:rPr>
              <a:t>Every index of array represents RGB(Red, Green, Blue) colour pixel  ranging from 0 to 255.</a:t>
            </a:r>
          </a:p>
          <a:p>
            <a:pPr marL="342900" lvl="0" indent="-342900">
              <a:lnSpc>
                <a:spcPct val="107000"/>
              </a:lnSpc>
              <a:spcAft>
                <a:spcPts val="800"/>
              </a:spcAft>
              <a:buSzPts val="1000"/>
              <a:buFont typeface="Wingdings" panose="05000000000000000000" pitchFamily="2" charset="2"/>
              <a:buChar char=""/>
              <a:tabLst>
                <a:tab pos="2286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Wingdings" panose="05000000000000000000" pitchFamily="2" charset="2"/>
              <a:buChar char=""/>
              <a:tabLst>
                <a:tab pos="2286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7" name="Picture 6">
            <a:extLst>
              <a:ext uri="{FF2B5EF4-FFF2-40B4-BE49-F238E27FC236}">
                <a16:creationId xmlns:a16="http://schemas.microsoft.com/office/drawing/2014/main" id="{9C569784-D6C5-49EA-AA63-659EB175B5D7}"/>
              </a:ext>
            </a:extLst>
          </p:cNvPr>
          <p:cNvPicPr>
            <a:picLocks noChangeAspect="1"/>
          </p:cNvPicPr>
          <p:nvPr/>
        </p:nvPicPr>
        <p:blipFill>
          <a:blip r:embed="rId3"/>
          <a:stretch>
            <a:fillRect/>
          </a:stretch>
        </p:blipFill>
        <p:spPr>
          <a:xfrm>
            <a:off x="189756" y="1972532"/>
            <a:ext cx="3105150" cy="1969947"/>
          </a:xfrm>
          <a:prstGeom prst="rect">
            <a:avLst/>
          </a:prstGeom>
        </p:spPr>
      </p:pic>
    </p:spTree>
    <p:extLst>
      <p:ext uri="{BB962C8B-B14F-4D97-AF65-F5344CB8AC3E}">
        <p14:creationId xmlns:p14="http://schemas.microsoft.com/office/powerpoint/2010/main" val="203569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5780" y="476672"/>
            <a:ext cx="9143538" cy="720080"/>
          </a:xfrm>
          <a:solidFill>
            <a:schemeClr val="bg1"/>
          </a:solidFill>
        </p:spPr>
        <p:txBody>
          <a:bodyPr>
            <a:normAutofit fontScale="90000"/>
          </a:bodyPr>
          <a:lstStyle/>
          <a:p>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dirty="0">
                <a:effectLst/>
                <a:latin typeface="Calibri" panose="020F0502020204030204" pitchFamily="34" charset="0"/>
                <a:ea typeface="Calibri" panose="020F0502020204030204" pitchFamily="34" charset="0"/>
                <a:cs typeface="Mangal" panose="02040503050203030202" pitchFamily="18" charset="0"/>
              </a:rPr>
            </a:br>
            <a:r>
              <a:rPr lang="en-IN" sz="3200" b="1" dirty="0">
                <a:effectLst/>
                <a:latin typeface="Calibri" panose="020F0502020204030204" pitchFamily="34" charset="0"/>
                <a:ea typeface="Calibri" panose="020F0502020204030204" pitchFamily="34" charset="0"/>
                <a:cs typeface="Mangal" panose="02040503050203030202" pitchFamily="18" charset="0"/>
              </a:rPr>
              <a:t>Face detection and feature extraction using OpenCV</a:t>
            </a:r>
            <a:endParaRPr lang="en-US" b="1" dirty="0"/>
          </a:p>
        </p:txBody>
      </p:sp>
      <p:sp>
        <p:nvSpPr>
          <p:cNvPr id="5" name="Content Placeholder 4"/>
          <p:cNvSpPr>
            <a:spLocks noGrp="1"/>
          </p:cNvSpPr>
          <p:nvPr>
            <p:ph sz="half" idx="1"/>
          </p:nvPr>
        </p:nvSpPr>
        <p:spPr>
          <a:xfrm>
            <a:off x="477788" y="1484784"/>
            <a:ext cx="7812359" cy="4120764"/>
          </a:xfrm>
        </p:spPr>
        <p:txBody>
          <a:bodyPr>
            <a:normAutofit/>
          </a:bodyPr>
          <a:lstStyle/>
          <a:p>
            <a:pPr marL="0" lvl="0" indent="0">
              <a:lnSpc>
                <a:spcPct val="107000"/>
              </a:lnSpc>
              <a:spcAft>
                <a:spcPts val="800"/>
              </a:spcAft>
              <a:buNone/>
            </a:pPr>
            <a:r>
              <a:rPr lang="en-IN" sz="1900" dirty="0">
                <a:effectLst/>
                <a:latin typeface="Calibri" panose="020F0502020204030204" pitchFamily="34" charset="0"/>
                <a:ea typeface="Calibri" panose="020F0502020204030204" pitchFamily="34" charset="0"/>
                <a:cs typeface="Mangal" panose="02040503050203030202" pitchFamily="18" charset="0"/>
              </a:rPr>
              <a:t>There are four stages of face detection of algorithm , they are---</a:t>
            </a:r>
          </a:p>
          <a:p>
            <a:pPr marL="0" lvl="0" indent="0">
              <a:lnSpc>
                <a:spcPct val="107000"/>
              </a:lnSpc>
              <a:spcAft>
                <a:spcPts val="800"/>
              </a:spcAft>
              <a:buNone/>
            </a:pPr>
            <a:r>
              <a:rPr lang="en-IN" sz="1900" dirty="0">
                <a:effectLst/>
                <a:latin typeface="Times New Roman" panose="02020603050405020304" pitchFamily="18" charset="0"/>
                <a:ea typeface="Times New Roman" panose="02020603050405020304" pitchFamily="18" charset="0"/>
                <a:cs typeface="Mangal" panose="02040503050203030202" pitchFamily="18" charset="0"/>
              </a:rPr>
              <a:t>1) features selection    2)Integral Image</a:t>
            </a:r>
          </a:p>
          <a:p>
            <a:pPr marL="0" lvl="0" indent="0">
              <a:lnSpc>
                <a:spcPct val="107000"/>
              </a:lnSpc>
              <a:spcAft>
                <a:spcPts val="800"/>
              </a:spcAft>
              <a:buNone/>
            </a:pPr>
            <a:r>
              <a:rPr lang="en-IN" sz="1900" dirty="0">
                <a:effectLst/>
                <a:latin typeface="Times New Roman" panose="02020603050405020304" pitchFamily="18" charset="0"/>
                <a:ea typeface="Times New Roman" panose="02020603050405020304" pitchFamily="18" charset="0"/>
                <a:cs typeface="Mangal" panose="02040503050203030202" pitchFamily="18" charset="0"/>
              </a:rPr>
              <a:t>3)</a:t>
            </a:r>
            <a:r>
              <a:rPr lang="en-IN" sz="1900" dirty="0" err="1">
                <a:effectLst/>
                <a:latin typeface="Times New Roman" panose="02020603050405020304" pitchFamily="18" charset="0"/>
                <a:ea typeface="Times New Roman" panose="02020603050405020304" pitchFamily="18" charset="0"/>
                <a:cs typeface="Mangal" panose="02040503050203030202" pitchFamily="18" charset="0"/>
              </a:rPr>
              <a:t>Adaboost</a:t>
            </a:r>
            <a:r>
              <a:rPr lang="en-IN" sz="1900" dirty="0">
                <a:effectLst/>
                <a:latin typeface="Times New Roman" panose="02020603050405020304" pitchFamily="18" charset="0"/>
                <a:ea typeface="Times New Roman" panose="02020603050405020304" pitchFamily="18" charset="0"/>
                <a:cs typeface="Mangal" panose="02040503050203030202" pitchFamily="18" charset="0"/>
              </a:rPr>
              <a:t>                  4)Cascading Classifiers    </a:t>
            </a:r>
            <a:endParaRPr lang="en-IN" sz="19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IN" sz="1900" dirty="0">
                <a:effectLst/>
                <a:latin typeface="Times New Roman" panose="02020603050405020304" pitchFamily="18" charset="0"/>
                <a:ea typeface="Times New Roman" panose="02020603050405020304" pitchFamily="18" charset="0"/>
                <a:cs typeface="Mangal" panose="02040503050203030202" pitchFamily="18" charset="0"/>
              </a:rPr>
              <a:t>We have a</a:t>
            </a:r>
            <a:r>
              <a:rPr lang="en-IN" sz="200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XML file(</a:t>
            </a:r>
            <a:r>
              <a:rPr lang="en-IN" sz="2000" dirty="0" err="1">
                <a:effectLst/>
                <a:latin typeface="Calibri" panose="020F0502020204030204" pitchFamily="34" charset="0"/>
                <a:ea typeface="Calibri" panose="020F0502020204030204" pitchFamily="34" charset="0"/>
                <a:cs typeface="Mangal" panose="02040503050203030202" pitchFamily="18" charset="0"/>
              </a:rPr>
              <a:t>Haar</a:t>
            </a:r>
            <a:r>
              <a:rPr lang="en-IN" sz="2000" dirty="0">
                <a:effectLst/>
                <a:latin typeface="Calibri" panose="020F0502020204030204" pitchFamily="34" charset="0"/>
                <a:ea typeface="Calibri" panose="020F0502020204030204" pitchFamily="34" charset="0"/>
                <a:cs typeface="Mangal" panose="02040503050203030202" pitchFamily="18" charset="0"/>
              </a:rPr>
              <a:t>  Cascade) which  helps to detect face from any image/ video.</a:t>
            </a:r>
          </a:p>
          <a:p>
            <a:pPr marL="342900" lvl="0" indent="-342900">
              <a:lnSpc>
                <a:spcPct val="107000"/>
              </a:lnSpc>
              <a:spcAft>
                <a:spcPts val="80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Mangal" panose="02040503050203030202" pitchFamily="18" charset="0"/>
              </a:rPr>
              <a:t>The below code detect face from image by drawing a rectangle.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Mangal" panose="02040503050203030202" pitchFamily="18" charset="0"/>
              </a:rPr>
              <a:t> </a:t>
            </a:r>
          </a:p>
          <a:p>
            <a:pPr marL="342900" lvl="0" indent="-342900">
              <a:lnSpc>
                <a:spcPct val="107000"/>
              </a:lnSpc>
              <a:spcAft>
                <a:spcPts val="800"/>
              </a:spcAft>
              <a:buSzPts val="1000"/>
              <a:buFont typeface="Wingdings" panose="05000000000000000000" pitchFamily="2" charset="2"/>
              <a:buChar char=""/>
              <a:tabLst>
                <a:tab pos="2286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Wingdings" panose="05000000000000000000" pitchFamily="2" charset="2"/>
              <a:buChar char=""/>
              <a:tabLst>
                <a:tab pos="2286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6" name="Picture 5">
            <a:extLst>
              <a:ext uri="{FF2B5EF4-FFF2-40B4-BE49-F238E27FC236}">
                <a16:creationId xmlns:a16="http://schemas.microsoft.com/office/drawing/2014/main" id="{DFC94FAC-E066-4F38-B8A3-51144FD56E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7040" y="4944979"/>
            <a:ext cx="5731510" cy="1962150"/>
          </a:xfrm>
          <a:prstGeom prst="rect">
            <a:avLst/>
          </a:prstGeom>
          <a:noFill/>
          <a:ln>
            <a:noFill/>
          </a:ln>
        </p:spPr>
      </p:pic>
      <p:pic>
        <p:nvPicPr>
          <p:cNvPr id="8" name="Picture 7">
            <a:extLst>
              <a:ext uri="{FF2B5EF4-FFF2-40B4-BE49-F238E27FC236}">
                <a16:creationId xmlns:a16="http://schemas.microsoft.com/office/drawing/2014/main" id="{C3445711-8608-4437-A93D-6D47859888D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534572" y="3861916"/>
            <a:ext cx="4521939" cy="3022600"/>
          </a:xfrm>
          <a:prstGeom prst="rect">
            <a:avLst/>
          </a:prstGeom>
          <a:noFill/>
          <a:ln>
            <a:noFill/>
          </a:ln>
        </p:spPr>
      </p:pic>
      <p:pic>
        <p:nvPicPr>
          <p:cNvPr id="4" name="Picture 3">
            <a:extLst>
              <a:ext uri="{FF2B5EF4-FFF2-40B4-BE49-F238E27FC236}">
                <a16:creationId xmlns:a16="http://schemas.microsoft.com/office/drawing/2014/main" id="{C8536FC2-5D06-42F8-AC7B-8C2EBEB851D1}"/>
              </a:ext>
            </a:extLst>
          </p:cNvPr>
          <p:cNvPicPr>
            <a:picLocks noChangeAspect="1"/>
          </p:cNvPicPr>
          <p:nvPr/>
        </p:nvPicPr>
        <p:blipFill>
          <a:blip r:embed="rId5"/>
          <a:stretch>
            <a:fillRect/>
          </a:stretch>
        </p:blipFill>
        <p:spPr>
          <a:xfrm>
            <a:off x="7785122" y="1271216"/>
            <a:ext cx="3528392" cy="1872208"/>
          </a:xfrm>
          <a:prstGeom prst="rect">
            <a:avLst/>
          </a:prstGeom>
        </p:spPr>
      </p:pic>
      <p:sp>
        <p:nvSpPr>
          <p:cNvPr id="9" name="TextBox 8">
            <a:extLst>
              <a:ext uri="{FF2B5EF4-FFF2-40B4-BE49-F238E27FC236}">
                <a16:creationId xmlns:a16="http://schemas.microsoft.com/office/drawing/2014/main" id="{AD73372B-3BB3-4139-9EE2-70ECDA103DBE}"/>
              </a:ext>
            </a:extLst>
          </p:cNvPr>
          <p:cNvSpPr txBox="1"/>
          <p:nvPr/>
        </p:nvSpPr>
        <p:spPr>
          <a:xfrm>
            <a:off x="8073714" y="3188738"/>
            <a:ext cx="2951208" cy="313932"/>
          </a:xfrm>
          <a:prstGeom prst="rect">
            <a:avLst/>
          </a:prstGeom>
          <a:noFill/>
        </p:spPr>
        <p:txBody>
          <a:bodyPr wrap="square" rtlCol="0">
            <a:spAutoFit/>
          </a:bodyPr>
          <a:lstStyle/>
          <a:p>
            <a:pPr>
              <a:lnSpc>
                <a:spcPct val="90000"/>
              </a:lnSpc>
            </a:pPr>
            <a:r>
              <a:rPr lang="en-IN" sz="1600" b="1" dirty="0"/>
              <a:t>Feature extraction</a:t>
            </a:r>
          </a:p>
        </p:txBody>
      </p:sp>
      <p:sp>
        <p:nvSpPr>
          <p:cNvPr id="10" name="TextBox 9">
            <a:extLst>
              <a:ext uri="{FF2B5EF4-FFF2-40B4-BE49-F238E27FC236}">
                <a16:creationId xmlns:a16="http://schemas.microsoft.com/office/drawing/2014/main" id="{08FEA24E-6BD5-4E3D-BCF2-4688DD0058CB}"/>
              </a:ext>
            </a:extLst>
          </p:cNvPr>
          <p:cNvSpPr txBox="1"/>
          <p:nvPr/>
        </p:nvSpPr>
        <p:spPr>
          <a:xfrm>
            <a:off x="9837910" y="3557611"/>
            <a:ext cx="2951208" cy="313932"/>
          </a:xfrm>
          <a:prstGeom prst="rect">
            <a:avLst/>
          </a:prstGeom>
          <a:noFill/>
        </p:spPr>
        <p:txBody>
          <a:bodyPr wrap="square" rtlCol="0">
            <a:spAutoFit/>
          </a:bodyPr>
          <a:lstStyle/>
          <a:p>
            <a:pPr>
              <a:lnSpc>
                <a:spcPct val="90000"/>
              </a:lnSpc>
            </a:pPr>
            <a:r>
              <a:rPr lang="en-IN" sz="1600" b="1" dirty="0"/>
              <a:t>Face detection</a:t>
            </a:r>
          </a:p>
        </p:txBody>
      </p:sp>
    </p:spTree>
    <p:extLst>
      <p:ext uri="{BB962C8B-B14F-4D97-AF65-F5344CB8AC3E}">
        <p14:creationId xmlns:p14="http://schemas.microsoft.com/office/powerpoint/2010/main" val="369811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5780" y="476672"/>
            <a:ext cx="9143538" cy="720080"/>
          </a:xfrm>
          <a:solidFill>
            <a:schemeClr val="bg1"/>
          </a:solidFill>
        </p:spPr>
        <p:txBody>
          <a:bodyPr>
            <a:normAutofit fontScale="90000"/>
          </a:bodyPr>
          <a:lstStyle/>
          <a:p>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b="1" dirty="0">
                <a:effectLst/>
                <a:latin typeface="Calibri" panose="020F0502020204030204" pitchFamily="34" charset="0"/>
                <a:ea typeface="Calibri" panose="020F0502020204030204" pitchFamily="34" charset="0"/>
                <a:cs typeface="Calibri" panose="020F0502020204030204" pitchFamily="34" charset="0"/>
              </a:rPr>
            </a:br>
            <a:br>
              <a:rPr lang="en-IN" sz="3200" dirty="0">
                <a:effectLst/>
                <a:latin typeface="Calibri" panose="020F0502020204030204" pitchFamily="34" charset="0"/>
                <a:ea typeface="Calibri" panose="020F0502020204030204" pitchFamily="34" charset="0"/>
                <a:cs typeface="Mangal" panose="02040503050203030202" pitchFamily="18" charset="0"/>
              </a:rPr>
            </a:br>
            <a:r>
              <a:rPr lang="en-IN" b="1" dirty="0">
                <a:latin typeface="Calibri" panose="020F0502020204030204" pitchFamily="34" charset="0"/>
                <a:ea typeface="Calibri" panose="020F0502020204030204" pitchFamily="34" charset="0"/>
                <a:cs typeface="Mangal" panose="02040503050203030202" pitchFamily="18" charset="0"/>
              </a:rPr>
              <a:t>Mask detection on a face</a:t>
            </a:r>
            <a:endParaRPr lang="en-US" b="1" dirty="0"/>
          </a:p>
        </p:txBody>
      </p:sp>
      <p:sp>
        <p:nvSpPr>
          <p:cNvPr id="5" name="Content Placeholder 4"/>
          <p:cNvSpPr>
            <a:spLocks noGrp="1"/>
          </p:cNvSpPr>
          <p:nvPr>
            <p:ph sz="half" idx="1"/>
          </p:nvPr>
        </p:nvSpPr>
        <p:spPr>
          <a:xfrm>
            <a:off x="477788" y="1484784"/>
            <a:ext cx="7812359" cy="4120764"/>
          </a:xfrm>
        </p:spPr>
        <p:txBody>
          <a:bodyPr>
            <a:normAutofit fontScale="92500"/>
          </a:bodyPr>
          <a:lstStyle/>
          <a:p>
            <a:pPr marL="0" indent="0">
              <a:lnSpc>
                <a:spcPct val="107000"/>
              </a:lnSpc>
              <a:buNone/>
            </a:pPr>
            <a:r>
              <a:rPr lang="en-IN" sz="2000" dirty="0">
                <a:effectLst/>
                <a:latin typeface="Calibri" panose="020F0502020204030204" pitchFamily="34" charset="0"/>
                <a:ea typeface="Calibri" panose="020F0502020204030204" pitchFamily="34" charset="0"/>
                <a:cs typeface="Mangal" panose="02040503050203030202" pitchFamily="18" charset="0"/>
              </a:rPr>
              <a:t>     After the detection </a:t>
            </a:r>
            <a:r>
              <a:rPr lang="en-IN" sz="2000" dirty="0">
                <a:latin typeface="Calibri" panose="020F0502020204030204" pitchFamily="34" charset="0"/>
                <a:ea typeface="Calibri" panose="020F0502020204030204" pitchFamily="34" charset="0"/>
                <a:cs typeface="Mangal" panose="02040503050203030202" pitchFamily="18" charset="0"/>
              </a:rPr>
              <a:t>of face next steps of detecting face mask are---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buNone/>
            </a:pPr>
            <a:r>
              <a:rPr lang="en-IN" sz="2000" dirty="0">
                <a:effectLst/>
                <a:latin typeface="Calibri" panose="020F0502020204030204" pitchFamily="34" charset="0"/>
                <a:ea typeface="Calibri" panose="020F0502020204030204" pitchFamily="34" charset="0"/>
                <a:cs typeface="Mangal" panose="02040503050203030202" pitchFamily="18" charset="0"/>
              </a:rPr>
              <a:t>       Step1:Collect face data with and without mask with the help of               camera.</a:t>
            </a:r>
          </a:p>
          <a:p>
            <a:pPr marL="0" indent="0">
              <a:lnSpc>
                <a:spcPct val="107000"/>
              </a:lnSpc>
              <a:buNone/>
            </a:pPr>
            <a:r>
              <a:rPr lang="en-IN" sz="2000" dirty="0">
                <a:latin typeface="Calibri" panose="020F0502020204030204" pitchFamily="34" charset="0"/>
                <a:ea typeface="Calibri" panose="020F0502020204030204" pitchFamily="34"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Step2:Train the data using SVM machine learning Algorithm. </a:t>
            </a:r>
          </a:p>
          <a:p>
            <a:pPr marL="0" indent="0">
              <a:lnSpc>
                <a:spcPct val="107000"/>
              </a:lnSpc>
              <a:buNone/>
            </a:pPr>
            <a:r>
              <a:rPr lang="en-IN" sz="2000" dirty="0">
                <a:latin typeface="Calibri" panose="020F0502020204030204" pitchFamily="34" charset="0"/>
                <a:ea typeface="Calibri" panose="020F0502020204030204" pitchFamily="34"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Step3: </a:t>
            </a:r>
            <a:r>
              <a:rPr lang="en-IN" sz="2000" dirty="0">
                <a:latin typeface="Calibri" panose="020F0502020204030204" pitchFamily="34" charset="0"/>
                <a:ea typeface="Calibri" panose="020F0502020204030204" pitchFamily="34" charset="0"/>
                <a:cs typeface="Mangal" panose="02040503050203030202" pitchFamily="18" charset="0"/>
              </a:rPr>
              <a:t>Now we </a:t>
            </a:r>
            <a:r>
              <a:rPr lang="en-IN" sz="2000" dirty="0">
                <a:effectLst/>
                <a:latin typeface="Calibri" panose="020F0502020204030204" pitchFamily="34" charset="0"/>
                <a:ea typeface="Calibri" panose="020F0502020204030204" pitchFamily="34" charset="0"/>
                <a:cs typeface="Mangal" panose="02040503050203030202" pitchFamily="18" charset="0"/>
              </a:rPr>
              <a:t>can do prediction on live data using  our own Camera.</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Mangal" panose="02040503050203030202" pitchFamily="18" charset="0"/>
              </a:rPr>
              <a:t>  </a:t>
            </a:r>
            <a:r>
              <a:rPr lang="en-IN" dirty="0">
                <a:effectLst/>
                <a:latin typeface="Calibri" panose="020F0502020204030204" pitchFamily="34" charset="0"/>
                <a:ea typeface="Calibri" panose="020F0502020204030204" pitchFamily="34" charset="0"/>
                <a:cs typeface="Mangal" panose="02040503050203030202" pitchFamily="18" charset="0"/>
              </a:rPr>
              <a:t>How to perform step 1—</a:t>
            </a:r>
            <a:r>
              <a:rPr lang="en-IN" sz="2000" dirty="0">
                <a:effectLst/>
                <a:latin typeface="Calibri" panose="020F0502020204030204" pitchFamily="34" charset="0"/>
                <a:ea typeface="Times New Roman" panose="02020603050405020304" pitchFamily="18" charset="0"/>
                <a:cs typeface="Calibri" panose="020F0502020204030204" pitchFamily="34" charset="0"/>
              </a:rPr>
              <a:t>We need a lot of data in the form images of a person wearing a mask and not wearing a mask to implement this project. </a:t>
            </a:r>
            <a:r>
              <a:rPr lang="en-IN" sz="2000" dirty="0">
                <a:effectLst/>
                <a:latin typeface="Calibri" panose="020F0502020204030204" pitchFamily="34" charset="0"/>
                <a:ea typeface="Times New Roman" panose="02020603050405020304" pitchFamily="18" charset="0"/>
              </a:rPr>
              <a:t>So we need to collect data and I am going to collect data using my own camera two time one without mask and the other time after wearing mask</a:t>
            </a:r>
            <a:r>
              <a:rPr lang="en-IN" sz="1800" dirty="0">
                <a:effectLst/>
                <a:latin typeface="Calibri" panose="020F0502020204030204" pitchFamily="34"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Wingdings" panose="05000000000000000000" pitchFamily="2" charset="2"/>
              <a:buChar char=""/>
              <a:tabLst>
                <a:tab pos="2286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7" name="Picture 6">
            <a:extLst>
              <a:ext uri="{FF2B5EF4-FFF2-40B4-BE49-F238E27FC236}">
                <a16:creationId xmlns:a16="http://schemas.microsoft.com/office/drawing/2014/main" id="{C8FC9D72-4825-42A9-89A5-9C7DA4ED578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164948" y="1196752"/>
            <a:ext cx="3441819" cy="2088232"/>
          </a:xfrm>
          <a:prstGeom prst="rect">
            <a:avLst/>
          </a:prstGeom>
          <a:noFill/>
          <a:ln>
            <a:noFill/>
          </a:ln>
        </p:spPr>
      </p:pic>
      <p:pic>
        <p:nvPicPr>
          <p:cNvPr id="10" name="Picture 9">
            <a:extLst>
              <a:ext uri="{FF2B5EF4-FFF2-40B4-BE49-F238E27FC236}">
                <a16:creationId xmlns:a16="http://schemas.microsoft.com/office/drawing/2014/main" id="{8859B81F-42E0-49AB-8125-C0764E1E001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164947" y="3805348"/>
            <a:ext cx="3441819" cy="2088232"/>
          </a:xfrm>
          <a:prstGeom prst="rect">
            <a:avLst/>
          </a:prstGeom>
          <a:noFill/>
          <a:ln>
            <a:noFill/>
          </a:ln>
        </p:spPr>
      </p:pic>
      <p:sp>
        <p:nvSpPr>
          <p:cNvPr id="3" name="TextBox 2">
            <a:extLst>
              <a:ext uri="{FF2B5EF4-FFF2-40B4-BE49-F238E27FC236}">
                <a16:creationId xmlns:a16="http://schemas.microsoft.com/office/drawing/2014/main" id="{FDCFFAB4-CAC3-40A6-97CE-6CE2D4F7BE0F}"/>
              </a:ext>
            </a:extLst>
          </p:cNvPr>
          <p:cNvSpPr txBox="1"/>
          <p:nvPr/>
        </p:nvSpPr>
        <p:spPr>
          <a:xfrm>
            <a:off x="8472853" y="3331092"/>
            <a:ext cx="2951208" cy="313932"/>
          </a:xfrm>
          <a:prstGeom prst="rect">
            <a:avLst/>
          </a:prstGeom>
          <a:noFill/>
        </p:spPr>
        <p:txBody>
          <a:bodyPr wrap="square" rtlCol="0">
            <a:spAutoFit/>
          </a:bodyPr>
          <a:lstStyle/>
          <a:p>
            <a:pPr>
              <a:lnSpc>
                <a:spcPct val="90000"/>
              </a:lnSpc>
            </a:pPr>
            <a:r>
              <a:rPr lang="en-IN" sz="1600" b="1" dirty="0"/>
              <a:t>Collecting data without mask</a:t>
            </a:r>
          </a:p>
        </p:txBody>
      </p:sp>
      <p:sp>
        <p:nvSpPr>
          <p:cNvPr id="11" name="TextBox 10">
            <a:extLst>
              <a:ext uri="{FF2B5EF4-FFF2-40B4-BE49-F238E27FC236}">
                <a16:creationId xmlns:a16="http://schemas.microsoft.com/office/drawing/2014/main" id="{E4A85FFB-61AC-4B65-9C95-EF712DECA27A}"/>
              </a:ext>
            </a:extLst>
          </p:cNvPr>
          <p:cNvSpPr txBox="1"/>
          <p:nvPr/>
        </p:nvSpPr>
        <p:spPr>
          <a:xfrm>
            <a:off x="8472853" y="5896938"/>
            <a:ext cx="2951208" cy="313932"/>
          </a:xfrm>
          <a:prstGeom prst="rect">
            <a:avLst/>
          </a:prstGeom>
          <a:noFill/>
        </p:spPr>
        <p:txBody>
          <a:bodyPr wrap="square" rtlCol="0">
            <a:spAutoFit/>
          </a:bodyPr>
          <a:lstStyle/>
          <a:p>
            <a:pPr>
              <a:lnSpc>
                <a:spcPct val="90000"/>
              </a:lnSpc>
            </a:pPr>
            <a:r>
              <a:rPr lang="en-IN" sz="1600" b="1" dirty="0"/>
              <a:t>Collecting data with mask</a:t>
            </a:r>
          </a:p>
        </p:txBody>
      </p:sp>
    </p:spTree>
    <p:extLst>
      <p:ext uri="{BB962C8B-B14F-4D97-AF65-F5344CB8AC3E}">
        <p14:creationId xmlns:p14="http://schemas.microsoft.com/office/powerpoint/2010/main" val="28250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p:bldP spid="3" grpId="0"/>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iped Border 16x9">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ln>
          <a:solidFill>
            <a:schemeClr val="accent1">
              <a:lumMod val="5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riped black border presentation (widescreen).potx" id="{96522838-024F-4A04-A543-9EF396F770C0}" vid="{BD969DAD-256A-4182-ABA2-1577ED7D3144}"/>
    </a:ext>
  </a:extLst>
</a:theme>
</file>

<file path=ppt/theme/theme2.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Striped black border presentation (widescreen)</Template>
  <TotalTime>0</TotalTime>
  <Words>1230</Words>
  <Application>Microsoft Office PowerPoint</Application>
  <PresentationFormat>Custom</PresentationFormat>
  <Paragraphs>76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Euphemia</vt:lpstr>
      <vt:lpstr>Symbol</vt:lpstr>
      <vt:lpstr>Times New Roman</vt:lpstr>
      <vt:lpstr>Wingdings</vt:lpstr>
      <vt:lpstr>Striped Border 16x9</vt:lpstr>
      <vt:lpstr>Face Mask Detection</vt:lpstr>
      <vt:lpstr>Object Detection</vt:lpstr>
      <vt:lpstr>   The need of Face Mask detector</vt:lpstr>
      <vt:lpstr>Now let see how does Face Mask detection actually works</vt:lpstr>
      <vt:lpstr>Image Processing</vt:lpstr>
      <vt:lpstr>              Steps to perform Image Processing</vt:lpstr>
      <vt:lpstr>              OpenCV- A python library</vt:lpstr>
      <vt:lpstr>              Face detection and feature extraction using OpenCV</vt:lpstr>
      <vt:lpstr>              Mask detection on a face</vt:lpstr>
      <vt:lpstr>              Support Vector Machine</vt:lpstr>
      <vt:lpstr>               Training the data using SVM</vt:lpstr>
      <vt:lpstr>              Step 3: Demo on Face Mask  detection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rishu kumar</dc:creator>
  <cp:lastModifiedBy>rishu kumar</cp:lastModifiedBy>
  <cp:revision>29</cp:revision>
  <dcterms:created xsi:type="dcterms:W3CDTF">2021-05-18T17:45:20Z</dcterms:created>
  <dcterms:modified xsi:type="dcterms:W3CDTF">2021-05-28T07:02:25Z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