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99A399-048D-48B9-8198-E72587CBC976}"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6BEAE-A944-4BEE-860E-F4268C0F3BBC}" type="slidenum">
              <a:rPr lang="en-US" smtClean="0"/>
              <a:t>‹#›</a:t>
            </a:fld>
            <a:endParaRPr lang="en-US"/>
          </a:p>
        </p:txBody>
      </p:sp>
    </p:spTree>
    <p:extLst>
      <p:ext uri="{BB962C8B-B14F-4D97-AF65-F5344CB8AC3E}">
        <p14:creationId xmlns:p14="http://schemas.microsoft.com/office/powerpoint/2010/main" val="137391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9A399-048D-48B9-8198-E72587CBC976}"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6BEAE-A944-4BEE-860E-F4268C0F3BBC}" type="slidenum">
              <a:rPr lang="en-US" smtClean="0"/>
              <a:t>‹#›</a:t>
            </a:fld>
            <a:endParaRPr lang="en-US"/>
          </a:p>
        </p:txBody>
      </p:sp>
    </p:spTree>
    <p:extLst>
      <p:ext uri="{BB962C8B-B14F-4D97-AF65-F5344CB8AC3E}">
        <p14:creationId xmlns:p14="http://schemas.microsoft.com/office/powerpoint/2010/main" val="294565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9A399-048D-48B9-8198-E72587CBC976}"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6BEAE-A944-4BEE-860E-F4268C0F3BBC}" type="slidenum">
              <a:rPr lang="en-US" smtClean="0"/>
              <a:t>‹#›</a:t>
            </a:fld>
            <a:endParaRPr lang="en-US"/>
          </a:p>
        </p:txBody>
      </p:sp>
    </p:spTree>
    <p:extLst>
      <p:ext uri="{BB962C8B-B14F-4D97-AF65-F5344CB8AC3E}">
        <p14:creationId xmlns:p14="http://schemas.microsoft.com/office/powerpoint/2010/main" val="125438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99A399-048D-48B9-8198-E72587CBC976}"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6BEAE-A944-4BEE-860E-F4268C0F3BBC}" type="slidenum">
              <a:rPr lang="en-US" smtClean="0"/>
              <a:t>‹#›</a:t>
            </a:fld>
            <a:endParaRPr lang="en-US"/>
          </a:p>
        </p:txBody>
      </p:sp>
    </p:spTree>
    <p:extLst>
      <p:ext uri="{BB962C8B-B14F-4D97-AF65-F5344CB8AC3E}">
        <p14:creationId xmlns:p14="http://schemas.microsoft.com/office/powerpoint/2010/main" val="82259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9A399-048D-48B9-8198-E72587CBC976}"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6BEAE-A944-4BEE-860E-F4268C0F3BBC}" type="slidenum">
              <a:rPr lang="en-US" smtClean="0"/>
              <a:t>‹#›</a:t>
            </a:fld>
            <a:endParaRPr lang="en-US"/>
          </a:p>
        </p:txBody>
      </p:sp>
    </p:spTree>
    <p:extLst>
      <p:ext uri="{BB962C8B-B14F-4D97-AF65-F5344CB8AC3E}">
        <p14:creationId xmlns:p14="http://schemas.microsoft.com/office/powerpoint/2010/main" val="2403553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99A399-048D-48B9-8198-E72587CBC976}"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6BEAE-A944-4BEE-860E-F4268C0F3BBC}" type="slidenum">
              <a:rPr lang="en-US" smtClean="0"/>
              <a:t>‹#›</a:t>
            </a:fld>
            <a:endParaRPr lang="en-US"/>
          </a:p>
        </p:txBody>
      </p:sp>
    </p:spTree>
    <p:extLst>
      <p:ext uri="{BB962C8B-B14F-4D97-AF65-F5344CB8AC3E}">
        <p14:creationId xmlns:p14="http://schemas.microsoft.com/office/powerpoint/2010/main" val="3214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99A399-048D-48B9-8198-E72587CBC976}" type="datetimeFigureOut">
              <a:rPr lang="en-US" smtClean="0"/>
              <a:t>6/20/2025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96BEAE-A944-4BEE-860E-F4268C0F3BBC}" type="slidenum">
              <a:rPr lang="en-US" smtClean="0"/>
              <a:t>‹#›</a:t>
            </a:fld>
            <a:endParaRPr lang="en-US"/>
          </a:p>
        </p:txBody>
      </p:sp>
    </p:spTree>
    <p:extLst>
      <p:ext uri="{BB962C8B-B14F-4D97-AF65-F5344CB8AC3E}">
        <p14:creationId xmlns:p14="http://schemas.microsoft.com/office/powerpoint/2010/main" val="326042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99A399-048D-48B9-8198-E72587CBC976}" type="datetimeFigureOut">
              <a:rPr lang="en-US" smtClean="0"/>
              <a:t>6/20/2025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96BEAE-A944-4BEE-860E-F4268C0F3BBC}" type="slidenum">
              <a:rPr lang="en-US" smtClean="0"/>
              <a:t>‹#›</a:t>
            </a:fld>
            <a:endParaRPr lang="en-US"/>
          </a:p>
        </p:txBody>
      </p:sp>
    </p:spTree>
    <p:extLst>
      <p:ext uri="{BB962C8B-B14F-4D97-AF65-F5344CB8AC3E}">
        <p14:creationId xmlns:p14="http://schemas.microsoft.com/office/powerpoint/2010/main" val="2308014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9A399-048D-48B9-8198-E72587CBC976}" type="datetimeFigureOut">
              <a:rPr lang="en-US" smtClean="0"/>
              <a:t>6/20/2025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96BEAE-A944-4BEE-860E-F4268C0F3BBC}" type="slidenum">
              <a:rPr lang="en-US" smtClean="0"/>
              <a:t>‹#›</a:t>
            </a:fld>
            <a:endParaRPr lang="en-US"/>
          </a:p>
        </p:txBody>
      </p:sp>
    </p:spTree>
    <p:extLst>
      <p:ext uri="{BB962C8B-B14F-4D97-AF65-F5344CB8AC3E}">
        <p14:creationId xmlns:p14="http://schemas.microsoft.com/office/powerpoint/2010/main" val="295882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9A399-048D-48B9-8198-E72587CBC976}"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6BEAE-A944-4BEE-860E-F4268C0F3BBC}" type="slidenum">
              <a:rPr lang="en-US" smtClean="0"/>
              <a:t>‹#›</a:t>
            </a:fld>
            <a:endParaRPr lang="en-US"/>
          </a:p>
        </p:txBody>
      </p:sp>
    </p:spTree>
    <p:extLst>
      <p:ext uri="{BB962C8B-B14F-4D97-AF65-F5344CB8AC3E}">
        <p14:creationId xmlns:p14="http://schemas.microsoft.com/office/powerpoint/2010/main" val="364387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9A399-048D-48B9-8198-E72587CBC976}"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6BEAE-A944-4BEE-860E-F4268C0F3BBC}" type="slidenum">
              <a:rPr lang="en-US" smtClean="0"/>
              <a:t>‹#›</a:t>
            </a:fld>
            <a:endParaRPr lang="en-US"/>
          </a:p>
        </p:txBody>
      </p:sp>
    </p:spTree>
    <p:extLst>
      <p:ext uri="{BB962C8B-B14F-4D97-AF65-F5344CB8AC3E}">
        <p14:creationId xmlns:p14="http://schemas.microsoft.com/office/powerpoint/2010/main" val="358048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9A399-048D-48B9-8198-E72587CBC976}" type="datetimeFigureOut">
              <a:rPr lang="en-US" smtClean="0"/>
              <a:t>6/20/2025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6BEAE-A944-4BEE-860E-F4268C0F3BBC}" type="slidenum">
              <a:rPr lang="en-US" smtClean="0"/>
              <a:t>‹#›</a:t>
            </a:fld>
            <a:endParaRPr lang="en-US"/>
          </a:p>
        </p:txBody>
      </p:sp>
    </p:spTree>
    <p:extLst>
      <p:ext uri="{BB962C8B-B14F-4D97-AF65-F5344CB8AC3E}">
        <p14:creationId xmlns:p14="http://schemas.microsoft.com/office/powerpoint/2010/main" val="88513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Asthma and COPD Detector using Esp-32</a:t>
            </a:r>
            <a:endParaRPr lang="en-US" b="1" dirty="0"/>
          </a:p>
        </p:txBody>
      </p:sp>
      <p:sp>
        <p:nvSpPr>
          <p:cNvPr id="3" name="Subtitle 2"/>
          <p:cNvSpPr>
            <a:spLocks noGrp="1"/>
          </p:cNvSpPr>
          <p:nvPr>
            <p:ph type="subTitle" idx="1"/>
          </p:nvPr>
        </p:nvSpPr>
        <p:spPr/>
        <p:txBody>
          <a:bodyPr/>
          <a:lstStyle/>
          <a:p>
            <a:r>
              <a:rPr lang="en-US" dirty="0" smtClean="0"/>
              <a:t>By Uryaswi Bhowmick</a:t>
            </a:r>
            <a:endParaRPr lang="en-US" dirty="0"/>
          </a:p>
        </p:txBody>
      </p:sp>
    </p:spTree>
    <p:extLst>
      <p:ext uri="{BB962C8B-B14F-4D97-AF65-F5344CB8AC3E}">
        <p14:creationId xmlns:p14="http://schemas.microsoft.com/office/powerpoint/2010/main" val="310963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17000" b="-17000"/>
          </a:stretch>
        </a:blipFill>
        <a:effectLst/>
      </p:bgPr>
    </p:bg>
    <p:spTree>
      <p:nvGrpSpPr>
        <p:cNvPr id="1" name=""/>
        <p:cNvGrpSpPr/>
        <p:nvPr/>
      </p:nvGrpSpPr>
      <p:grpSpPr>
        <a:xfrm>
          <a:off x="0" y="0"/>
          <a:ext cx="0" cy="0"/>
          <a:chOff x="0" y="0"/>
          <a:chExt cx="0" cy="0"/>
        </a:xfrm>
      </p:grpSpPr>
      <p:sp>
        <p:nvSpPr>
          <p:cNvPr id="3" name="Rectangle 2"/>
          <p:cNvSpPr/>
          <p:nvPr/>
        </p:nvSpPr>
        <p:spPr>
          <a:xfrm>
            <a:off x="2352558" y="2286614"/>
            <a:ext cx="6832082" cy="1569660"/>
          </a:xfrm>
          <a:prstGeom prst="rect">
            <a:avLst/>
          </a:prstGeom>
          <a:noFill/>
        </p:spPr>
        <p:txBody>
          <a:bodyPr wrap="square" lIns="91440" tIns="45720" rIns="91440" bIns="45720">
            <a:spAutoFit/>
          </a:bodyPr>
          <a:lstStyle/>
          <a:p>
            <a:pPr algn="ctr"/>
            <a:r>
              <a:rPr lang="en-US" sz="9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822685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l="-9000" r="-9000"/>
          </a:stretch>
        </a:blipFill>
        <a:effectLst/>
      </p:bgPr>
    </p:bg>
    <p:spTree>
      <p:nvGrpSpPr>
        <p:cNvPr id="1" name=""/>
        <p:cNvGrpSpPr/>
        <p:nvPr/>
      </p:nvGrpSpPr>
      <p:grpSpPr>
        <a:xfrm>
          <a:off x="0" y="0"/>
          <a:ext cx="0" cy="0"/>
          <a:chOff x="0" y="0"/>
          <a:chExt cx="0" cy="0"/>
        </a:xfrm>
      </p:grpSpPr>
      <p:sp>
        <p:nvSpPr>
          <p:cNvPr id="2" name="Rectangle 1"/>
          <p:cNvSpPr/>
          <p:nvPr/>
        </p:nvSpPr>
        <p:spPr>
          <a:xfrm>
            <a:off x="4225802" y="417175"/>
            <a:ext cx="4634474"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INTRODUCTION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5689600" y="1595120"/>
            <a:ext cx="5628640" cy="3693319"/>
          </a:xfrm>
          <a:prstGeom prst="rect">
            <a:avLst/>
          </a:prstGeom>
          <a:noFill/>
        </p:spPr>
        <p:txBody>
          <a:bodyPr wrap="square" rtlCol="0">
            <a:spAutoFit/>
          </a:bodyPr>
          <a:lstStyle/>
          <a:p>
            <a:r>
              <a:rPr lang="en-US" dirty="0"/>
              <a:t>Asthma and COPD are both chronic respiratory diseases that are increasing in prevalence worldwide, affecting millions of people. Asthma, characterized by airway inflammation and narrowing, is more common, while COPD, primarily caused by smoking and characterized by airflow obstruction, is a leading cause of death. Increased awareness, improved diagnosis, and addressing risk factors like smoking and air pollution are crucial to managing these conditions and reducing their </a:t>
            </a:r>
            <a:r>
              <a:rPr lang="en-US" dirty="0" smtClean="0"/>
              <a:t>impact</a:t>
            </a:r>
          </a:p>
          <a:p>
            <a:r>
              <a:rPr lang="en-US" dirty="0"/>
              <a:t>Both asthma and COPD are on the rise globally, posing a significant public health </a:t>
            </a:r>
            <a:r>
              <a:rPr lang="en-US" dirty="0" smtClean="0"/>
              <a:t>challenge</a:t>
            </a:r>
            <a:r>
              <a:rPr lang="en-US" dirty="0"/>
              <a:t> </a:t>
            </a:r>
            <a:r>
              <a:rPr lang="en-US" dirty="0" smtClean="0"/>
              <a:t>where Asthma affects about 262 million people globally and COPD causes about</a:t>
            </a:r>
          </a:p>
          <a:p>
            <a:r>
              <a:rPr lang="en-US" dirty="0" smtClean="0"/>
              <a:t>3.2 million deaths globally </a:t>
            </a:r>
            <a:endParaRPr lang="en-US" dirty="0"/>
          </a:p>
        </p:txBody>
      </p:sp>
    </p:spTree>
    <p:extLst>
      <p:ext uri="{BB962C8B-B14F-4D97-AF65-F5344CB8AC3E}">
        <p14:creationId xmlns:p14="http://schemas.microsoft.com/office/powerpoint/2010/main" val="2580786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a:xfrm>
            <a:off x="3022065" y="295255"/>
            <a:ext cx="5639877"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Problem Statement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1981203" y="1290320"/>
            <a:ext cx="7721600"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Asthma and Chronic Obstructive Pulmonary Disease (COPD) are progressive respiratory conditions that are highly sensitive to environmental triggers such as air pollution, temperature fluctuations, and atmospheric pressure. Despite the growing prevalence of these diseases, especially in urban and polluted regions, most patients lack access to continuous, real-time monitoring systems that can detect early warning signs and prevent exacerbations.</a:t>
            </a:r>
          </a:p>
          <a:p>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Current healthcare solutions are often reactive rather than proactive, relying on manual symptom tracking and occasional checkups, which are insufficient for timely intervention. There is a critical need for a smart, low-cost, and portable system that can continuously monitor environmental and health parameters and alert users to potential risks.</a:t>
            </a:r>
          </a:p>
          <a:p>
            <a:endParaRPr lang="en-US"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chemeClr val="bg1"/>
                </a:solidFill>
                <a:latin typeface="Times New Roman" panose="02020603050405020304" pitchFamily="18" charset="0"/>
                <a:cs typeface="Times New Roman" panose="02020603050405020304" pitchFamily="18" charset="0"/>
              </a:rPr>
              <a:t>This project addresses this gap by developing an </a:t>
            </a:r>
            <a:r>
              <a:rPr lang="en-US" dirty="0" err="1" smtClean="0">
                <a:solidFill>
                  <a:schemeClr val="bg1"/>
                </a:solidFill>
                <a:latin typeface="Times New Roman" panose="02020603050405020304" pitchFamily="18" charset="0"/>
                <a:cs typeface="Times New Roman" panose="02020603050405020304" pitchFamily="18" charset="0"/>
              </a:rPr>
              <a:t>IoT</a:t>
            </a:r>
            <a:r>
              <a:rPr lang="en-US" dirty="0" smtClean="0">
                <a:solidFill>
                  <a:schemeClr val="bg1"/>
                </a:solidFill>
                <a:latin typeface="Times New Roman" panose="02020603050405020304" pitchFamily="18" charset="0"/>
                <a:cs typeface="Times New Roman" panose="02020603050405020304" pitchFamily="18" charset="0"/>
              </a:rPr>
              <a:t>-based solution using ESP32, environmental sensors, MQTT protocol, and a mobile app to enable real-time data acquisition, anomaly detection, and patient alerting — aiming to empower patients and caregivers with actionable health insights.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950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tile tx="0" ty="596900" sx="100000" sy="100000" flip="x" algn="tl"/>
        </a:blipFill>
        <a:effectLst/>
      </p:bgPr>
    </p:bg>
    <p:spTree>
      <p:nvGrpSpPr>
        <p:cNvPr id="1" name=""/>
        <p:cNvGrpSpPr/>
        <p:nvPr/>
      </p:nvGrpSpPr>
      <p:grpSpPr>
        <a:xfrm>
          <a:off x="0" y="0"/>
          <a:ext cx="0" cy="0"/>
          <a:chOff x="0" y="0"/>
          <a:chExt cx="0" cy="0"/>
        </a:xfrm>
      </p:grpSpPr>
      <p:sp>
        <p:nvSpPr>
          <p:cNvPr id="2" name="Rectangle 1"/>
          <p:cNvSpPr/>
          <p:nvPr/>
        </p:nvSpPr>
        <p:spPr>
          <a:xfrm>
            <a:off x="1215730" y="274935"/>
            <a:ext cx="2851743"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Objective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558800" y="1300480"/>
            <a:ext cx="5415280" cy="563231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Real-time Monitoring:</a:t>
            </a:r>
            <a:r>
              <a:rPr lang="en-US" altLang="en-US" dirty="0">
                <a:latin typeface="Arial" panose="020B0604020202020204" pitchFamily="34" charset="0"/>
              </a:rPr>
              <a:t> Continuously monitor environmental parameters such as temperature, pressure, and air quality using ESP32 and sensors (e.g., BMP280 and MQ135).</a:t>
            </a:r>
          </a:p>
          <a:p>
            <a:pPr lvl="0" eaLnBrk="0" fontAlgn="base" hangingPunct="0">
              <a:spcBef>
                <a:spcPct val="0"/>
              </a:spcBef>
              <a:spcAft>
                <a:spcPct val="0"/>
              </a:spcAft>
              <a:buFontTx/>
              <a:buChar char="•"/>
            </a:pPr>
            <a:r>
              <a:rPr lang="en-US" altLang="en-US" b="1" dirty="0">
                <a:latin typeface="Arial" panose="020B0604020202020204" pitchFamily="34" charset="0"/>
              </a:rPr>
              <a:t>User Health Input:</a:t>
            </a:r>
            <a:r>
              <a:rPr lang="en-US" altLang="en-US" dirty="0">
                <a:latin typeface="Arial" panose="020B0604020202020204" pitchFamily="34" charset="0"/>
              </a:rPr>
              <a:t> Allow patients to manually input symptoms like dry cough, throat irritation, or wheezing via the mobile application.</a:t>
            </a:r>
          </a:p>
          <a:p>
            <a:pPr lvl="0" eaLnBrk="0" fontAlgn="base" hangingPunct="0">
              <a:spcBef>
                <a:spcPct val="0"/>
              </a:spcBef>
              <a:spcAft>
                <a:spcPct val="0"/>
              </a:spcAft>
              <a:buFontTx/>
              <a:buChar char="•"/>
            </a:pPr>
            <a:r>
              <a:rPr lang="en-US" altLang="en-US" b="1" dirty="0">
                <a:latin typeface="Arial" panose="020B0604020202020204" pitchFamily="34" charset="0"/>
              </a:rPr>
              <a:t>Environment-Based Alerts:</a:t>
            </a:r>
            <a:r>
              <a:rPr lang="en-US" altLang="en-US" dirty="0">
                <a:latin typeface="Arial" panose="020B0604020202020204" pitchFamily="34" charset="0"/>
              </a:rPr>
              <a:t> Detect when environmental conditions become unfavorable for asthma or COPD patients and immediately trigger alerts via a buzzer connected to the ESP32.</a:t>
            </a:r>
          </a:p>
          <a:p>
            <a:pPr lvl="0" eaLnBrk="0" fontAlgn="base" hangingPunct="0">
              <a:spcBef>
                <a:spcPct val="0"/>
              </a:spcBef>
              <a:spcAft>
                <a:spcPct val="0"/>
              </a:spcAft>
              <a:buFontTx/>
              <a:buChar char="•"/>
            </a:pPr>
            <a:r>
              <a:rPr lang="en-US" altLang="en-US" b="1" dirty="0">
                <a:latin typeface="Arial" panose="020B0604020202020204" pitchFamily="34" charset="0"/>
              </a:rPr>
              <a:t>Remote Communication:</a:t>
            </a:r>
            <a:r>
              <a:rPr lang="en-US" altLang="en-US" dirty="0">
                <a:latin typeface="Arial" panose="020B0604020202020204" pitchFamily="34" charset="0"/>
              </a:rPr>
              <a:t> Establish seamless, bi-directional communication between the ESP32 and the Android mobile app using the MQTT protocol for real-time data transmission and alerts.</a:t>
            </a:r>
          </a:p>
          <a:p>
            <a:pPr lvl="0" eaLnBrk="0" fontAlgn="base" hangingPunct="0">
              <a:spcBef>
                <a:spcPct val="0"/>
              </a:spcBef>
              <a:spcAft>
                <a:spcPct val="0"/>
              </a:spcAft>
              <a:buFontTx/>
              <a:buChar char="•"/>
            </a:pPr>
            <a:r>
              <a:rPr lang="en-US" altLang="en-US" b="1" dirty="0" smtClean="0">
                <a:latin typeface="Arial" panose="020B0604020202020204" pitchFamily="34" charset="0"/>
              </a:rPr>
              <a:t>Mobile </a:t>
            </a:r>
            <a:r>
              <a:rPr lang="en-US" altLang="en-US" b="1" dirty="0">
                <a:latin typeface="Arial" panose="020B0604020202020204" pitchFamily="34" charset="0"/>
              </a:rPr>
              <a:t>Visualization:</a:t>
            </a:r>
            <a:r>
              <a:rPr lang="en-US" altLang="en-US" dirty="0">
                <a:latin typeface="Arial" panose="020B0604020202020204" pitchFamily="34" charset="0"/>
              </a:rPr>
              <a:t> Display sensor data and symptom alerts on the Android app interface, enabling patients to visualize trends and receive timely warnings.</a:t>
            </a:r>
          </a:p>
          <a:p>
            <a:endParaRPr lang="en-US" dirty="0"/>
          </a:p>
        </p:txBody>
      </p:sp>
    </p:spTree>
    <p:extLst>
      <p:ext uri="{BB962C8B-B14F-4D97-AF65-F5344CB8AC3E}">
        <p14:creationId xmlns:p14="http://schemas.microsoft.com/office/powerpoint/2010/main" val="3328574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1227899" y="467975"/>
            <a:ext cx="8943730" cy="923330"/>
          </a:xfrm>
          <a:prstGeom prst="rect">
            <a:avLst/>
          </a:prstGeom>
          <a:noFill/>
        </p:spPr>
        <p:txBody>
          <a:bodyPr wrap="none" lIns="91440" tIns="45720" rIns="91440" bIns="45720">
            <a:spAutoFit/>
          </a:bodyPr>
          <a:lstStyle/>
          <a:p>
            <a:pPr algn="ctr"/>
            <a:r>
              <a:rPr lang="en-US" sz="54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SYSTEM ARCHITECTURE</a:t>
            </a:r>
            <a:endParaRPr lang="en-US" sz="54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972" y="1584959"/>
            <a:ext cx="6539548" cy="4685049"/>
          </a:xfrm>
          <a:prstGeom prst="rect">
            <a:avLst/>
          </a:prstGeom>
        </p:spPr>
      </p:pic>
    </p:spTree>
    <p:extLst>
      <p:ext uri="{BB962C8B-B14F-4D97-AF65-F5344CB8AC3E}">
        <p14:creationId xmlns:p14="http://schemas.microsoft.com/office/powerpoint/2010/main" val="1615070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t="-69000" b="-69000"/>
          </a:stretch>
        </a:blipFill>
        <a:effectLst/>
      </p:bgPr>
    </p:bg>
    <p:spTree>
      <p:nvGrpSpPr>
        <p:cNvPr id="1" name=""/>
        <p:cNvGrpSpPr/>
        <p:nvPr/>
      </p:nvGrpSpPr>
      <p:grpSpPr>
        <a:xfrm>
          <a:off x="0" y="0"/>
          <a:ext cx="0" cy="0"/>
          <a:chOff x="0" y="0"/>
          <a:chExt cx="0" cy="0"/>
        </a:xfrm>
      </p:grpSpPr>
      <p:sp>
        <p:nvSpPr>
          <p:cNvPr id="2" name="Rectangle 1"/>
          <p:cNvSpPr/>
          <p:nvPr/>
        </p:nvSpPr>
        <p:spPr>
          <a:xfrm>
            <a:off x="2206068" y="335895"/>
            <a:ext cx="794243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HARDWARE COMPONENTS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3464560" y="1513841"/>
            <a:ext cx="6096000" cy="5324535"/>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800" b="1" dirty="0" smtClean="0">
                <a:latin typeface="Times New Roman" panose="02020603050405020304" pitchFamily="18" charset="0"/>
                <a:cs typeface="Times New Roman" panose="02020603050405020304" pitchFamily="18" charset="0"/>
              </a:rPr>
              <a:t>ESP32</a:t>
            </a:r>
          </a:p>
          <a:p>
            <a:pPr lvl="0" eaLnBrk="0" fontAlgn="base" hangingPunct="0">
              <a:spcBef>
                <a:spcPct val="0"/>
              </a:spcBef>
              <a:spcAft>
                <a:spcPct val="0"/>
              </a:spcAft>
            </a:pPr>
            <a:endParaRPr lang="en-US" altLang="en-US" sz="28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800" b="1" dirty="0">
                <a:latin typeface="Times New Roman" panose="02020603050405020304" pitchFamily="18" charset="0"/>
                <a:cs typeface="Times New Roman" panose="02020603050405020304" pitchFamily="18" charset="0"/>
              </a:rPr>
              <a:t>MQ135 Air Quality </a:t>
            </a:r>
            <a:r>
              <a:rPr lang="en-US" altLang="en-US" sz="2800" b="1" dirty="0" smtClean="0">
                <a:latin typeface="Times New Roman" panose="02020603050405020304" pitchFamily="18" charset="0"/>
                <a:cs typeface="Times New Roman" panose="02020603050405020304" pitchFamily="18" charset="0"/>
              </a:rPr>
              <a:t>Sensor</a:t>
            </a:r>
          </a:p>
          <a:p>
            <a:pPr lvl="0" eaLnBrk="0" fontAlgn="base" hangingPunct="0">
              <a:spcBef>
                <a:spcPct val="0"/>
              </a:spcBef>
              <a:spcAft>
                <a:spcPct val="0"/>
              </a:spcAft>
            </a:pPr>
            <a:endParaRPr lang="en-US" altLang="en-US" sz="28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800" b="1" dirty="0">
                <a:latin typeface="Times New Roman" panose="02020603050405020304" pitchFamily="18" charset="0"/>
                <a:cs typeface="Times New Roman" panose="02020603050405020304" pitchFamily="18" charset="0"/>
              </a:rPr>
              <a:t>BMP280 </a:t>
            </a:r>
            <a:r>
              <a:rPr lang="en-US" altLang="en-US" sz="2800" b="1" dirty="0" smtClean="0">
                <a:latin typeface="Times New Roman" panose="02020603050405020304" pitchFamily="18" charset="0"/>
                <a:cs typeface="Times New Roman" panose="02020603050405020304" pitchFamily="18" charset="0"/>
              </a:rPr>
              <a:t>Sensor</a:t>
            </a:r>
          </a:p>
          <a:p>
            <a:pPr lvl="0" eaLnBrk="0" fontAlgn="base" hangingPunct="0">
              <a:spcBef>
                <a:spcPct val="0"/>
              </a:spcBef>
              <a:spcAft>
                <a:spcPct val="0"/>
              </a:spcAft>
            </a:pPr>
            <a:endParaRPr lang="en-US" altLang="en-US" sz="28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800" b="1" dirty="0" smtClean="0">
                <a:latin typeface="Times New Roman" panose="02020603050405020304" pitchFamily="18" charset="0"/>
                <a:cs typeface="Times New Roman" panose="02020603050405020304" pitchFamily="18" charset="0"/>
              </a:rPr>
              <a:t>Buzzer</a:t>
            </a:r>
          </a:p>
          <a:p>
            <a:pPr lvl="0" eaLnBrk="0" fontAlgn="base" hangingPunct="0">
              <a:spcBef>
                <a:spcPct val="0"/>
              </a:spcBef>
              <a:spcAft>
                <a:spcPct val="0"/>
              </a:spcAft>
            </a:pPr>
            <a:endParaRPr lang="en-US" altLang="en-US" sz="28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800" b="1" dirty="0" err="1" smtClean="0">
                <a:latin typeface="Times New Roman" panose="02020603050405020304" pitchFamily="18" charset="0"/>
                <a:cs typeface="Times New Roman" panose="02020603050405020304" pitchFamily="18" charset="0"/>
              </a:rPr>
              <a:t>IoT</a:t>
            </a:r>
            <a:r>
              <a:rPr lang="en-US" altLang="en-US" sz="2800" b="1" dirty="0" smtClean="0">
                <a:latin typeface="Times New Roman" panose="02020603050405020304" pitchFamily="18" charset="0"/>
                <a:cs typeface="Times New Roman" panose="02020603050405020304" pitchFamily="18" charset="0"/>
              </a:rPr>
              <a:t> Coach kit</a:t>
            </a:r>
          </a:p>
          <a:p>
            <a:pPr lvl="0" eaLnBrk="0" fontAlgn="base" hangingPunct="0">
              <a:spcBef>
                <a:spcPct val="0"/>
              </a:spcBef>
              <a:spcAft>
                <a:spcPct val="0"/>
              </a:spcAft>
              <a:buFontTx/>
              <a:buChar char="•"/>
            </a:pPr>
            <a:endParaRPr lang="en-US" altLang="en-US" sz="28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800" b="1" dirty="0" err="1" smtClean="0">
                <a:latin typeface="Times New Roman" panose="02020603050405020304" pitchFamily="18" charset="0"/>
                <a:cs typeface="Times New Roman" panose="02020603050405020304" pitchFamily="18" charset="0"/>
              </a:rPr>
              <a:t>Oled</a:t>
            </a:r>
            <a:r>
              <a:rPr lang="en-US" altLang="en-US" sz="2800" b="1" dirty="0" smtClean="0">
                <a:latin typeface="Times New Roman" panose="02020603050405020304" pitchFamily="18" charset="0"/>
                <a:cs typeface="Times New Roman" panose="02020603050405020304" pitchFamily="18" charset="0"/>
              </a:rPr>
              <a:t> Display</a:t>
            </a:r>
            <a:endParaRPr lang="en-US" altLang="en-US" sz="28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227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443044" y="274935"/>
            <a:ext cx="7121180"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ANDROID APP FEATURES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2560320" y="1960880"/>
            <a:ext cx="6664960"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Real-time dashboard for sensor readings</a:t>
            </a:r>
          </a:p>
          <a:p>
            <a:pPr marL="285750" indent="-285750">
              <a:buFont typeface="Arial" panose="020B0604020202020204" pitchFamily="34" charset="0"/>
              <a:buChar char="•"/>
            </a:pPr>
            <a:r>
              <a:rPr lang="en-US" sz="3200" dirty="0" smtClean="0"/>
              <a:t>Graphs for monitoring</a:t>
            </a:r>
          </a:p>
          <a:p>
            <a:pPr marL="285750" indent="-285750">
              <a:buFont typeface="Arial" panose="020B0604020202020204" pitchFamily="34" charset="0"/>
              <a:buChar char="•"/>
            </a:pPr>
            <a:r>
              <a:rPr lang="en-US" sz="3200" dirty="0" smtClean="0"/>
              <a:t>Alerts for air quality anomalies</a:t>
            </a:r>
          </a:p>
          <a:p>
            <a:pPr marL="285750" indent="-285750">
              <a:buFont typeface="Arial" panose="020B0604020202020204" pitchFamily="34" charset="0"/>
              <a:buChar char="•"/>
            </a:pPr>
            <a:r>
              <a:rPr lang="en-US" sz="3200" dirty="0" smtClean="0"/>
              <a:t>Patient suggestions using LLM along with health report generation</a:t>
            </a:r>
          </a:p>
          <a:p>
            <a:pPr marL="285750"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2657230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ectangle 1"/>
          <p:cNvSpPr/>
          <p:nvPr/>
        </p:nvSpPr>
        <p:spPr>
          <a:xfrm>
            <a:off x="498266" y="559415"/>
            <a:ext cx="10911000"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ADVANTAGES AND LIMITATIONS</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498266" y="2174240"/>
            <a:ext cx="4988134" cy="2031325"/>
          </a:xfrm>
          <a:prstGeom prst="rect">
            <a:avLst/>
          </a:prstGeom>
          <a:noFill/>
        </p:spPr>
        <p:txBody>
          <a:bodyPr wrap="square" rtlCol="0">
            <a:spAutoFit/>
          </a:bodyPr>
          <a:lstStyle/>
          <a:p>
            <a:r>
              <a:rPr lang="en-US" b="1" dirty="0" smtClean="0"/>
              <a:t>Advantages</a:t>
            </a:r>
          </a:p>
          <a:p>
            <a:endParaRPr lang="en-US" dirty="0" smtClean="0"/>
          </a:p>
          <a:p>
            <a:pPr marL="285750" indent="-285750">
              <a:buFont typeface="Arial" panose="020B0604020202020204" pitchFamily="34" charset="0"/>
              <a:buChar char="•"/>
            </a:pPr>
            <a:r>
              <a:rPr lang="en-US" dirty="0" smtClean="0"/>
              <a:t>Performs real time monitoring for patients with asthma and </a:t>
            </a:r>
            <a:r>
              <a:rPr lang="en-US" dirty="0" err="1" smtClean="0"/>
              <a:t>copd</a:t>
            </a:r>
            <a:endParaRPr lang="en-US" dirty="0" smtClean="0"/>
          </a:p>
          <a:p>
            <a:pPr marL="285750" indent="-285750">
              <a:buFont typeface="Arial" panose="020B0604020202020204" pitchFamily="34" charset="0"/>
              <a:buChar char="•"/>
            </a:pPr>
            <a:r>
              <a:rPr lang="en-US" dirty="0" smtClean="0"/>
              <a:t>Scalable for  smart healthcare</a:t>
            </a:r>
          </a:p>
          <a:p>
            <a:pPr marL="285750" indent="-285750">
              <a:buFont typeface="Arial" panose="020B0604020202020204" pitchFamily="34" charset="0"/>
              <a:buChar char="•"/>
            </a:pPr>
            <a:r>
              <a:rPr lang="en-US" dirty="0" smtClean="0"/>
              <a:t>Gives suggestion based on environmental data</a:t>
            </a:r>
          </a:p>
          <a:p>
            <a:pPr marL="285750" indent="-285750">
              <a:buFont typeface="Arial" panose="020B0604020202020204" pitchFamily="34" charset="0"/>
              <a:buChar char="•"/>
            </a:pPr>
            <a:r>
              <a:rPr lang="en-US" dirty="0" smtClean="0"/>
              <a:t>Alerts user remotely, if an anomaly is detected</a:t>
            </a:r>
            <a:endParaRPr lang="en-US" dirty="0"/>
          </a:p>
        </p:txBody>
      </p:sp>
      <p:sp>
        <p:nvSpPr>
          <p:cNvPr id="4" name="TextBox 3"/>
          <p:cNvSpPr txBox="1"/>
          <p:nvPr/>
        </p:nvSpPr>
        <p:spPr>
          <a:xfrm>
            <a:off x="5953760" y="1381760"/>
            <a:ext cx="5892800" cy="5632311"/>
          </a:xfrm>
          <a:prstGeom prst="rect">
            <a:avLst/>
          </a:prstGeom>
          <a:noFill/>
        </p:spPr>
        <p:txBody>
          <a:bodyPr wrap="square" rtlCol="0">
            <a:spAutoFit/>
          </a:bodyPr>
          <a:lstStyle/>
          <a:p>
            <a:r>
              <a:rPr lang="en-US" b="1" dirty="0" smtClean="0"/>
              <a:t>Limitations</a:t>
            </a:r>
          </a:p>
          <a:p>
            <a:endParaRPr lang="en-US" b="1" dirty="0" smtClean="0"/>
          </a:p>
          <a:p>
            <a:pPr marL="285750" indent="-285750">
              <a:buFont typeface="Arial" panose="020B0604020202020204" pitchFamily="34" charset="0"/>
              <a:buChar char="•"/>
            </a:pPr>
            <a:r>
              <a:rPr lang="en-US" b="1" dirty="0" smtClean="0"/>
              <a:t>Lack of dataset</a:t>
            </a:r>
            <a:r>
              <a:rPr lang="en-US" dirty="0" smtClean="0"/>
              <a:t>: Due to lack of dataset, an ML model couldn’t be trained  for accurate anomaly detection</a:t>
            </a:r>
          </a:p>
          <a:p>
            <a:pPr marL="285750" lvl="0" indent="-285750" eaLnBrk="0" fontAlgn="base" hangingPunct="0">
              <a:spcBef>
                <a:spcPct val="0"/>
              </a:spcBef>
              <a:spcAft>
                <a:spcPct val="0"/>
              </a:spcAft>
              <a:buFont typeface="Arial" panose="020B0604020202020204" pitchFamily="34" charset="0"/>
              <a:buChar char="•"/>
            </a:pPr>
            <a:r>
              <a:rPr lang="en-US" altLang="en-US" b="1" dirty="0"/>
              <a:t>Requires Heavy Computational Resources (for AI/ML):</a:t>
            </a:r>
            <a:r>
              <a:rPr lang="en-US" altLang="en-US" dirty="0"/>
              <a:t> Advanced features like anomaly detection using machine learning or AI require cloud-based or high-performance computing resources, which may not be feasible on low-power edge devices like the ESP32.</a:t>
            </a:r>
          </a:p>
          <a:p>
            <a:pPr marL="285750" lvl="0" indent="-285750" eaLnBrk="0" fontAlgn="base" hangingPunct="0">
              <a:spcBef>
                <a:spcPct val="0"/>
              </a:spcBef>
              <a:spcAft>
                <a:spcPct val="0"/>
              </a:spcAft>
              <a:buFont typeface="Arial" panose="020B0604020202020204" pitchFamily="34" charset="0"/>
              <a:buChar char="•"/>
            </a:pPr>
            <a:r>
              <a:rPr lang="en-US" altLang="en-US" b="1" dirty="0"/>
              <a:t>Internet Dependency:</a:t>
            </a:r>
            <a:r>
              <a:rPr lang="en-US" altLang="en-US" dirty="0"/>
              <a:t> MQTT communication requires a stable internet connection for real-time data transmission between the ESP32 and mobile app.</a:t>
            </a:r>
          </a:p>
          <a:p>
            <a:pPr marL="285750" lvl="0" indent="-285750" eaLnBrk="0" fontAlgn="base" hangingPunct="0">
              <a:spcBef>
                <a:spcPct val="0"/>
              </a:spcBef>
              <a:spcAft>
                <a:spcPct val="0"/>
              </a:spcAft>
              <a:buFont typeface="Arial" panose="020B0604020202020204" pitchFamily="34" charset="0"/>
              <a:buChar char="•"/>
            </a:pPr>
            <a:r>
              <a:rPr lang="en-US" altLang="en-US" b="1" dirty="0"/>
              <a:t>Limited On-Device Processing:</a:t>
            </a:r>
            <a:r>
              <a:rPr lang="en-US" altLang="en-US" dirty="0"/>
              <a:t> The ESP32 has limited memory and processing power, restricting the complexity of onboard algorithms.</a:t>
            </a:r>
          </a:p>
          <a:p>
            <a:pPr marL="285750" lvl="0" indent="-285750" eaLnBrk="0" fontAlgn="base" hangingPunct="0">
              <a:spcBef>
                <a:spcPct val="0"/>
              </a:spcBef>
              <a:spcAft>
                <a:spcPct val="0"/>
              </a:spcAft>
              <a:buFont typeface="Arial" panose="020B0604020202020204" pitchFamily="34" charset="0"/>
              <a:buChar char="•"/>
            </a:pPr>
            <a:r>
              <a:rPr lang="en-US" altLang="en-US" b="1" dirty="0"/>
              <a:t>Manual Symptom Input:</a:t>
            </a:r>
            <a:r>
              <a:rPr lang="en-US" altLang="en-US" dirty="0"/>
              <a:t> User-entered health symptoms (e.g., cough, throat irritation) are subjective and not automatically sensed.</a:t>
            </a:r>
            <a:endParaRPr lang="en-US" dirty="0" smtClean="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2908456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46000"/>
          </a:blip>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3421528" y="427335"/>
            <a:ext cx="4434547"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FUTURE SCOPE</a:t>
            </a:r>
          </a:p>
        </p:txBody>
      </p:sp>
      <p:sp>
        <p:nvSpPr>
          <p:cNvPr id="3" name="TextBox 2"/>
          <p:cNvSpPr txBox="1"/>
          <p:nvPr/>
        </p:nvSpPr>
        <p:spPr>
          <a:xfrm>
            <a:off x="2174240" y="1869440"/>
            <a:ext cx="7609840" cy="3816429"/>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Add GPS for location-based </a:t>
            </a:r>
            <a:r>
              <a:rPr lang="en-US" altLang="en-US" sz="2800" dirty="0" smtClean="0">
                <a:latin typeface="Times New Roman" panose="02020603050405020304" pitchFamily="18" charset="0"/>
                <a:cs typeface="Times New Roman" panose="02020603050405020304" pitchFamily="18" charset="0"/>
              </a:rPr>
              <a:t>alerts</a:t>
            </a:r>
          </a:p>
          <a:p>
            <a:pPr lvl="0" eaLnBrk="0" fontAlgn="base" hangingPunct="0">
              <a:spcBef>
                <a:spcPct val="0"/>
              </a:spcBef>
              <a:spcAft>
                <a:spcPct val="0"/>
              </a:spcAft>
              <a:buFontTx/>
              <a:buChar char="•"/>
            </a:pPr>
            <a:r>
              <a:rPr lang="en-US" altLang="en-US" sz="2800" dirty="0" smtClean="0">
                <a:latin typeface="Times New Roman" panose="02020603050405020304" pitchFamily="18" charset="0"/>
                <a:cs typeface="Times New Roman" panose="02020603050405020304" pitchFamily="18" charset="0"/>
              </a:rPr>
              <a:t>Annotate and create our own dataset that includes data from each patient and environmental data</a:t>
            </a:r>
            <a:endParaRPr lang="en-US" altLang="en-US" sz="28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Train AI model </a:t>
            </a:r>
            <a:r>
              <a:rPr lang="en-US" altLang="en-US" sz="2800" dirty="0" smtClean="0">
                <a:latin typeface="Times New Roman" panose="02020603050405020304" pitchFamily="18" charset="0"/>
                <a:cs typeface="Times New Roman" panose="02020603050405020304" pitchFamily="18" charset="0"/>
              </a:rPr>
              <a:t>correlating </a:t>
            </a:r>
            <a:r>
              <a:rPr lang="en-US" altLang="en-US" sz="2800" dirty="0">
                <a:latin typeface="Times New Roman" panose="02020603050405020304" pitchFamily="18" charset="0"/>
                <a:cs typeface="Times New Roman" panose="02020603050405020304" pitchFamily="18" charset="0"/>
              </a:rPr>
              <a:t>patient </a:t>
            </a:r>
            <a:r>
              <a:rPr lang="en-US" altLang="en-US" sz="2800" dirty="0" smtClean="0">
                <a:latin typeface="Times New Roman" panose="02020603050405020304" pitchFamily="18" charset="0"/>
                <a:cs typeface="Times New Roman" panose="02020603050405020304" pitchFamily="18" charset="0"/>
              </a:rPr>
              <a:t>data and environmental data to predict asthma </a:t>
            </a:r>
            <a:r>
              <a:rPr lang="en-US" altLang="en-US" sz="2800" dirty="0" smtClean="0">
                <a:latin typeface="Times New Roman" panose="02020603050405020304" pitchFamily="18" charset="0"/>
                <a:cs typeface="Times New Roman" panose="02020603050405020304" pitchFamily="18" charset="0"/>
              </a:rPr>
              <a:t>and </a:t>
            </a:r>
            <a:r>
              <a:rPr lang="en-US" altLang="en-US" sz="2800" dirty="0" err="1" smtClean="0">
                <a:latin typeface="Times New Roman" panose="02020603050405020304" pitchFamily="18" charset="0"/>
                <a:cs typeface="Times New Roman" panose="02020603050405020304" pitchFamily="18" charset="0"/>
              </a:rPr>
              <a:t>copd</a:t>
            </a:r>
            <a:r>
              <a:rPr lang="en-US" altLang="en-US" sz="2800" dirty="0" smtClean="0">
                <a:latin typeface="Times New Roman" panose="02020603050405020304" pitchFamily="18" charset="0"/>
                <a:cs typeface="Times New Roman" panose="02020603050405020304" pitchFamily="18" charset="0"/>
              </a:rPr>
              <a:t> beforehand</a:t>
            </a:r>
            <a:endParaRPr lang="en-US" altLang="en-US" sz="28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Integrate cloud analytics &amp; </a:t>
            </a:r>
            <a:r>
              <a:rPr lang="en-US" altLang="en-US" sz="2800" dirty="0" smtClean="0">
                <a:latin typeface="Times New Roman" panose="02020603050405020304" pitchFamily="18" charset="0"/>
                <a:cs typeface="Times New Roman" panose="02020603050405020304" pitchFamily="18" charset="0"/>
              </a:rPr>
              <a:t>reports</a:t>
            </a:r>
          </a:p>
          <a:p>
            <a:pPr lvl="0" eaLnBrk="0" fontAlgn="base" hangingPunct="0">
              <a:spcBef>
                <a:spcPct val="0"/>
              </a:spcBef>
              <a:spcAft>
                <a:spcPct val="0"/>
              </a:spcAft>
              <a:buFontTx/>
              <a:buChar char="•"/>
            </a:pPr>
            <a:endParaRPr lang="en-US" alt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2318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572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Asthma and COPD Detector using Esp-32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Asthma and COPD Detector using Esp-32</dc:title>
  <dc:creator>Microsoft account</dc:creator>
  <cp:lastModifiedBy>Microsoft account</cp:lastModifiedBy>
  <cp:revision>13</cp:revision>
  <dcterms:created xsi:type="dcterms:W3CDTF">2025-06-19T13:54:34Z</dcterms:created>
  <dcterms:modified xsi:type="dcterms:W3CDTF">2025-06-20T15:45:07Z</dcterms:modified>
</cp:coreProperties>
</file>