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4" r:id="rId3"/>
    <p:sldId id="265" r:id="rId4"/>
    <p:sldId id="262" r:id="rId5"/>
    <p:sldId id="267" r:id="rId6"/>
    <p:sldId id="261" r:id="rId7"/>
    <p:sldId id="268" r:id="rId8"/>
    <p:sldId id="269" r:id="rId9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1"/>
    <a:srgbClr val="AE0001"/>
    <a:srgbClr val="EEBA30"/>
    <a:srgbClr val="E6E6E6"/>
    <a:srgbClr val="EA4706"/>
    <a:srgbClr val="F7D23C"/>
    <a:srgbClr val="071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338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91395-010A-4129-83E2-A48481EDB105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4BAAE-0E11-4043-8622-95A6FFB07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BAAE-0E11-4043-8622-95A6FFB07FD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6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BAAE-0E11-4043-8622-95A6FFB07F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616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BAAE-0E11-4043-8622-95A6FFB07F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755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BAAE-0E11-4043-8622-95A6FFB07F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73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4BAAE-0E11-4043-8622-95A6FFB07F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5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344A-D44E-4737-8FA3-C87F28BA3435}" type="datetime1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7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3930-A301-40F6-8378-13243FB16173}" type="datetime1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7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A289-D220-40E5-A14A-77DD1D7726EA}" type="datetime1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69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C1E57-A193-49F5-9751-95FA656E7A65}" type="datetime1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89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E697D-3D04-4450-B218-4657146B68B6}" type="datetime1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8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117F-5384-4E40-A526-00D297609753}" type="datetime1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90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38CE-4AA6-4114-81D1-B1ACD109BE3B}" type="datetime1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26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625D-E144-4004-BC4D-CA52F9ADF029}" type="datetime1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1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D1D6-2E0C-47CC-8727-E87CED035EC4}" type="datetime1">
              <a:rPr lang="pt-BR" smtClean="0"/>
              <a:t>11/05/2024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6019-0DB8-4047-80C9-D41D985C09C8}" type="datetime1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8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E4515-67AB-4CFA-9013-D99763C92071}" type="datetime1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DO TAILWIND CSS PARA BRUXOS - GUILHERME ALVES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03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3BFD-44E0-4B18-96E1-6F3AE95D821B}" type="datetime1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DO TAILWIND CSS PARA BRUXOS - GUILHERME ALVES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E308-9BFE-4FF6-B7EA-F0A52E55AF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9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itsbygui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linkedin.com/in/guilhermealvessilv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ED8633C-7CE1-710E-C750-5F7B40D13CA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711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7C6845-1F01-42E5-032F-2D1336EDD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4972"/>
            <a:ext cx="9601199" cy="960119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3339251-D6B8-8EE1-D5C8-3F186EB8671C}"/>
              </a:ext>
            </a:extLst>
          </p:cNvPr>
          <p:cNvSpPr txBox="1"/>
          <p:nvPr/>
        </p:nvSpPr>
        <p:spPr>
          <a:xfrm>
            <a:off x="-1" y="1132746"/>
            <a:ext cx="9601200" cy="1015663"/>
          </a:xfrm>
          <a:prstGeom prst="rect">
            <a:avLst/>
          </a:prstGeom>
          <a:noFill/>
          <a:effectLst>
            <a:glow rad="139700">
              <a:srgbClr val="AE0001"/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effectLst>
                  <a:glow rad="63500">
                    <a:srgbClr val="EA4706"/>
                  </a:glow>
                </a:effectLst>
                <a:latin typeface="Witch Magic" panose="03000600000000000000" pitchFamily="66" charset="0"/>
              </a:rPr>
              <a:t>O CóDIGO DA MAGIA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F02702C-1FB9-DE47-1B34-52E6E577B42D}"/>
              </a:ext>
            </a:extLst>
          </p:cNvPr>
          <p:cNvSpPr/>
          <p:nvPr/>
        </p:nvSpPr>
        <p:spPr>
          <a:xfrm>
            <a:off x="1" y="2743556"/>
            <a:ext cx="9601199" cy="541416"/>
          </a:xfrm>
          <a:prstGeom prst="rect">
            <a:avLst/>
          </a:prstGeom>
          <a:solidFill>
            <a:srgbClr val="AE000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148CDB-164D-B17B-876D-0F09B050051B}"/>
              </a:ext>
            </a:extLst>
          </p:cNvPr>
          <p:cNvSpPr txBox="1"/>
          <p:nvPr/>
        </p:nvSpPr>
        <p:spPr>
          <a:xfrm>
            <a:off x="1158288" y="2767241"/>
            <a:ext cx="7284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Impact" panose="020B0806030902050204" pitchFamily="34" charset="0"/>
              </a:rPr>
              <a:t>DOMINANDO O            TAILWIND CSS COMO UM BRUXO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35FB8D-C368-7CE0-8F1F-D65197C060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0590"/>
          <a:stretch/>
        </p:blipFill>
        <p:spPr>
          <a:xfrm>
            <a:off x="3176438" y="2568925"/>
            <a:ext cx="702027" cy="890678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3FD59939-8A78-28E1-3666-05B25697DF21}"/>
              </a:ext>
            </a:extLst>
          </p:cNvPr>
          <p:cNvSpPr/>
          <p:nvPr/>
        </p:nvSpPr>
        <p:spPr>
          <a:xfrm>
            <a:off x="3047999" y="103362"/>
            <a:ext cx="3505200" cy="5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/>
              </a:solidFill>
              <a:latin typeface="Witch Magic" panose="03000600000000000000" pitchFamily="66" charset="0"/>
            </a:endParaRPr>
          </a:p>
          <a:p>
            <a:pPr algn="ctr"/>
            <a:r>
              <a:rPr lang="pt-BR" dirty="0">
                <a:solidFill>
                  <a:schemeClr val="bg1"/>
                </a:solidFill>
                <a:latin typeface="Bookman Old Style" panose="02050604050505020204" pitchFamily="18" charset="0"/>
              </a:rPr>
              <a:t>Guilherme A. Silva</a:t>
            </a:r>
          </a:p>
          <a:p>
            <a:pPr algn="ctr"/>
            <a:endParaRPr lang="pt-BR" sz="1050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27AA481-7151-7317-8985-C672E95E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1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DAEEB8-ECBD-B0B4-3799-14AEC2A989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C9D2480-B139-0935-7D74-14D0BE457CF5}"/>
              </a:ext>
            </a:extLst>
          </p:cNvPr>
          <p:cNvSpPr txBox="1">
            <a:spLocks/>
          </p:cNvSpPr>
          <p:nvPr/>
        </p:nvSpPr>
        <p:spPr>
          <a:xfrm>
            <a:off x="0" y="6815763"/>
            <a:ext cx="9601200" cy="2624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BÁSICOS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417DF3-E963-F5F8-D6FC-4571746A6658}"/>
              </a:ext>
            </a:extLst>
          </p:cNvPr>
          <p:cNvSpPr/>
          <p:nvPr/>
        </p:nvSpPr>
        <p:spPr>
          <a:xfrm>
            <a:off x="1083735" y="1570335"/>
            <a:ext cx="6874932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700" b="0" cap="none" spc="0" dirty="0">
                <a:ln w="57150">
                  <a:solidFill>
                    <a:srgbClr val="EEBA3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04386F-7C96-BBD3-2343-2C4AA0D71958}"/>
              </a:ext>
            </a:extLst>
          </p:cNvPr>
          <p:cNvSpPr/>
          <p:nvPr/>
        </p:nvSpPr>
        <p:spPr>
          <a:xfrm>
            <a:off x="1540933" y="8415867"/>
            <a:ext cx="6620934" cy="321733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B68034-A9A9-3471-0366-97702D06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2" y="9236740"/>
            <a:ext cx="8281035" cy="2474384"/>
          </a:xfrm>
        </p:spPr>
        <p:txBody>
          <a:bodyPr>
            <a:normAutofit/>
          </a:bodyPr>
          <a:lstStyle/>
          <a:p>
            <a:pPr algn="ctr"/>
            <a:r>
              <a:rPr lang="pt-BR" sz="2700" dirty="0">
                <a:solidFill>
                  <a:schemeClr val="bg1"/>
                </a:solidFill>
                <a:latin typeface="+mn-lt"/>
              </a:rPr>
              <a:t>Aprenda os fundamentos do </a:t>
            </a:r>
            <a:r>
              <a:rPr lang="pt-BR" sz="2700" dirty="0" err="1">
                <a:solidFill>
                  <a:schemeClr val="bg1"/>
                </a:solidFill>
                <a:latin typeface="+mn-lt"/>
              </a:rPr>
              <a:t>Tailwind</a:t>
            </a:r>
            <a:r>
              <a:rPr lang="pt-BR" sz="2700" dirty="0">
                <a:solidFill>
                  <a:schemeClr val="bg1"/>
                </a:solidFill>
                <a:latin typeface="+mn-lt"/>
              </a:rPr>
              <a:t> CSS com exemplos práticos dos principais seletores básicos, permitindo que você defina cores de fundo, cores de texto e espaçamento interno de forma simples e direta.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AD2B0-EAE9-91D7-3D24-23143AAE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EEBA30"/>
                </a:solidFill>
              </a:rPr>
              <a:t>2</a:t>
            </a:fld>
            <a:endParaRPr lang="pt-BR" dirty="0">
              <a:solidFill>
                <a:srgbClr val="EEBA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7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7397ED-B021-ED43-B600-E7FF0F1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1" y="2364392"/>
            <a:ext cx="8822584" cy="2474384"/>
          </a:xfrm>
        </p:spPr>
        <p:txBody>
          <a:bodyPr>
            <a:normAutofit fontScale="90000"/>
          </a:bodyPr>
          <a:lstStyle/>
          <a:p>
            <a:r>
              <a:rPr lang="pt-BR" sz="3000" dirty="0">
                <a:latin typeface="+mn-lt"/>
              </a:rPr>
              <a:t>Os seletores básicos do </a:t>
            </a:r>
            <a:r>
              <a:rPr lang="pt-BR" sz="3000" dirty="0" err="1">
                <a:latin typeface="+mn-lt"/>
              </a:rPr>
              <a:t>Tailwind</a:t>
            </a:r>
            <a:r>
              <a:rPr lang="pt-BR" sz="3000" dirty="0">
                <a:latin typeface="+mn-lt"/>
              </a:rPr>
              <a:t> CSS são a base para estilizar elementos HTML de forma simples e rápida. Aqui estão alguns exemplos: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E594A1-0484-AE71-6607-9BC406794A09}"/>
              </a:ext>
            </a:extLst>
          </p:cNvPr>
          <p:cNvSpPr txBox="1">
            <a:spLocks/>
          </p:cNvSpPr>
          <p:nvPr/>
        </p:nvSpPr>
        <p:spPr>
          <a:xfrm>
            <a:off x="1174739" y="1069136"/>
            <a:ext cx="7264719" cy="80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740001"/>
                </a:solidFill>
                <a:latin typeface="Impact" panose="020B0806030902050204" pitchFamily="34" charset="0"/>
              </a:rPr>
              <a:t>SELETORES BÁSICOS</a:t>
            </a:r>
            <a:br>
              <a:rPr lang="pt-BR" sz="4000" dirty="0">
                <a:latin typeface="Impact" panose="020B0806030902050204" pitchFamily="34" charset="0"/>
              </a:rPr>
            </a:b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A5DA40-9C06-C760-0A32-C9EC02B895B6}"/>
              </a:ext>
            </a:extLst>
          </p:cNvPr>
          <p:cNvSpPr/>
          <p:nvPr/>
        </p:nvSpPr>
        <p:spPr>
          <a:xfrm>
            <a:off x="492024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9544E9-B8A4-71B8-12E3-2EB737EB8664}"/>
              </a:ext>
            </a:extLst>
          </p:cNvPr>
          <p:cNvSpPr txBox="1">
            <a:spLocks/>
          </p:cNvSpPr>
          <p:nvPr/>
        </p:nvSpPr>
        <p:spPr>
          <a:xfrm>
            <a:off x="690691" y="3926416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1. </a:t>
            </a:r>
            <a:r>
              <a:rPr lang="pt-BR" sz="2500" b="1" dirty="0" err="1">
                <a:latin typeface="+mn-lt"/>
              </a:rPr>
              <a:t>bg</a:t>
            </a:r>
            <a:r>
              <a:rPr lang="pt-BR" sz="2500" b="1" dirty="0">
                <a:latin typeface="+mn-lt"/>
              </a:rPr>
              <a:t>-{cor}: </a:t>
            </a:r>
            <a:r>
              <a:rPr lang="pt-BR" sz="2500" dirty="0">
                <a:latin typeface="+mn-lt"/>
              </a:rPr>
              <a:t>Define a cor de fundo do elemento. Por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466D22C-194D-00DA-869A-A0D518E65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524" y="4510855"/>
            <a:ext cx="4997151" cy="1865603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5E7A718D-3F37-1F40-3FD0-69F75265AC8D}"/>
              </a:ext>
            </a:extLst>
          </p:cNvPr>
          <p:cNvSpPr txBox="1">
            <a:spLocks/>
          </p:cNvSpPr>
          <p:nvPr/>
        </p:nvSpPr>
        <p:spPr>
          <a:xfrm>
            <a:off x="690691" y="6383295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2. </a:t>
            </a:r>
            <a:r>
              <a:rPr lang="pt-BR" sz="2500" b="1" dirty="0" err="1">
                <a:latin typeface="+mn-lt"/>
              </a:rPr>
              <a:t>text</a:t>
            </a:r>
            <a:r>
              <a:rPr lang="pt-BR" sz="2500" b="1" dirty="0">
                <a:latin typeface="+mn-lt"/>
              </a:rPr>
              <a:t>-{cor}: </a:t>
            </a:r>
            <a:r>
              <a:rPr lang="pt-BR" sz="2500" dirty="0">
                <a:latin typeface="+mn-lt"/>
              </a:rPr>
              <a:t>Define a cor do texto do elemento.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D583780-39DB-5210-FC76-854FFF30B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86" y="7005180"/>
            <a:ext cx="4834027" cy="1804704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AF0F05B5-09B9-42D4-B10C-237EE55B5D84}"/>
              </a:ext>
            </a:extLst>
          </p:cNvPr>
          <p:cNvSpPr txBox="1">
            <a:spLocks/>
          </p:cNvSpPr>
          <p:nvPr/>
        </p:nvSpPr>
        <p:spPr>
          <a:xfrm>
            <a:off x="690691" y="8925415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3. p-{valor}: </a:t>
            </a:r>
            <a:r>
              <a:rPr lang="pt-BR" sz="2500" dirty="0">
                <a:latin typeface="+mn-lt"/>
              </a:rPr>
              <a:t>Define o espaçamento interno do elemento.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925947D-E5C9-9769-0543-6C324DE0E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46" y="9542903"/>
            <a:ext cx="4377107" cy="1634120"/>
          </a:xfrm>
          <a:prstGeom prst="rect">
            <a:avLst/>
          </a:prstGeom>
        </p:spPr>
      </p:pic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75F5DD79-689E-C3F9-F6AA-E28E8A2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740001"/>
                </a:solidFill>
              </a:rPr>
              <a:t>SELETORES DO TAILWIND CSS PARA BRUXOS - GUILHERME ALVES</a:t>
            </a:r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E7B6C69E-04D2-7DAF-6644-2B72DA11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740001"/>
                </a:solidFill>
              </a:rPr>
              <a:t>3</a:t>
            </a:fld>
            <a:endParaRPr lang="pt-BR" dirty="0">
              <a:solidFill>
                <a:srgbClr val="74000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E6052F9-21DD-9F43-1EC4-C4735BE66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6" y="11212064"/>
            <a:ext cx="3894667" cy="3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9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DAEEB8-ECBD-B0B4-3799-14AEC2A989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C9D2480-B139-0935-7D74-14D0BE457CF5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601200" cy="2624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</a:t>
            </a:r>
          </a:p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LAYOUT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417DF3-E963-F5F8-D6FC-4571746A6658}"/>
              </a:ext>
            </a:extLst>
          </p:cNvPr>
          <p:cNvSpPr/>
          <p:nvPr/>
        </p:nvSpPr>
        <p:spPr>
          <a:xfrm>
            <a:off x="1083735" y="1570335"/>
            <a:ext cx="6874932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700" dirty="0">
                <a:ln w="57150">
                  <a:solidFill>
                    <a:srgbClr val="EEBA3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28700" b="0" cap="none" spc="0" dirty="0">
              <a:ln w="57150">
                <a:solidFill>
                  <a:srgbClr val="EEBA30"/>
                </a:solidFill>
              </a:ln>
              <a:noFill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04386F-7C96-BBD3-2343-2C4AA0D71958}"/>
              </a:ext>
            </a:extLst>
          </p:cNvPr>
          <p:cNvSpPr/>
          <p:nvPr/>
        </p:nvSpPr>
        <p:spPr>
          <a:xfrm>
            <a:off x="1540933" y="8415867"/>
            <a:ext cx="6620934" cy="321733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F615E3-374F-BE0E-1E92-EC640302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2" y="9592340"/>
            <a:ext cx="8281035" cy="247438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dirty="0">
                <a:solidFill>
                  <a:schemeClr val="bg1"/>
                </a:solidFill>
                <a:latin typeface="+mn-lt"/>
              </a:rPr>
              <a:t>Domine o controle de layout em suas páginas web com os poderosos seletores de layout do </a:t>
            </a:r>
            <a:r>
              <a:rPr lang="pt-BR" sz="2700" dirty="0" err="1">
                <a:solidFill>
                  <a:schemeClr val="bg1"/>
                </a:solidFill>
                <a:latin typeface="+mn-lt"/>
              </a:rPr>
              <a:t>Tailwind</a:t>
            </a:r>
            <a:r>
              <a:rPr lang="pt-BR" sz="2700" dirty="0">
                <a:solidFill>
                  <a:schemeClr val="bg1"/>
                </a:solidFill>
                <a:latin typeface="+mn-lt"/>
              </a:rPr>
              <a:t> CSS. Descubra como criar contêineres flexíveis, distribuir itens ao longo do eixo principal e alinhá-los ao longo do eixo transversal com facilidade.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B76AE-8CAF-4BE5-E8F3-F1E327FC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EEBA30"/>
                </a:solidFill>
              </a:rPr>
              <a:t>4</a:t>
            </a:fld>
            <a:endParaRPr lang="pt-BR" dirty="0">
              <a:solidFill>
                <a:srgbClr val="EEBA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3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7397ED-B021-ED43-B600-E7FF0F1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24" y="1958192"/>
            <a:ext cx="8822584" cy="2474384"/>
          </a:xfrm>
        </p:spPr>
        <p:txBody>
          <a:bodyPr>
            <a:normAutofit fontScale="90000"/>
          </a:bodyPr>
          <a:lstStyle/>
          <a:p>
            <a:r>
              <a:rPr lang="pt-BR" sz="3000" dirty="0">
                <a:latin typeface="+mn-lt"/>
              </a:rPr>
              <a:t>Os seletores de layout do </a:t>
            </a:r>
            <a:r>
              <a:rPr lang="pt-BR" sz="3000" dirty="0" err="1">
                <a:latin typeface="+mn-lt"/>
              </a:rPr>
              <a:t>Tailwind</a:t>
            </a:r>
            <a:r>
              <a:rPr lang="pt-BR" sz="3000" dirty="0">
                <a:latin typeface="+mn-lt"/>
              </a:rPr>
              <a:t> CSS ajudam a controlar o posicionamento e dimensionamento dos elementos na página.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E594A1-0484-AE71-6607-9BC406794A09}"/>
              </a:ext>
            </a:extLst>
          </p:cNvPr>
          <p:cNvSpPr txBox="1">
            <a:spLocks/>
          </p:cNvSpPr>
          <p:nvPr/>
        </p:nvSpPr>
        <p:spPr>
          <a:xfrm>
            <a:off x="1197394" y="1038969"/>
            <a:ext cx="7264719" cy="80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740001"/>
                </a:solidFill>
                <a:latin typeface="Impact" panose="020B0806030902050204" pitchFamily="34" charset="0"/>
              </a:rPr>
              <a:t>SELETORES DE LAYOUT</a:t>
            </a:r>
            <a:br>
              <a:rPr lang="pt-BR" sz="4000" dirty="0">
                <a:latin typeface="Impact" panose="020B0806030902050204" pitchFamily="34" charset="0"/>
              </a:rPr>
            </a:b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A5DA40-9C06-C760-0A32-C9EC02B895B6}"/>
              </a:ext>
            </a:extLst>
          </p:cNvPr>
          <p:cNvSpPr/>
          <p:nvPr/>
        </p:nvSpPr>
        <p:spPr>
          <a:xfrm>
            <a:off x="492024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9544E9-B8A4-71B8-12E3-2EB737EB8664}"/>
              </a:ext>
            </a:extLst>
          </p:cNvPr>
          <p:cNvSpPr txBox="1">
            <a:spLocks/>
          </p:cNvSpPr>
          <p:nvPr/>
        </p:nvSpPr>
        <p:spPr>
          <a:xfrm>
            <a:off x="690691" y="2995083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1. </a:t>
            </a:r>
            <a:r>
              <a:rPr lang="pt-BR" sz="2500" b="1" dirty="0" err="1">
                <a:latin typeface="+mn-lt"/>
              </a:rPr>
              <a:t>flex</a:t>
            </a:r>
            <a:r>
              <a:rPr lang="pt-BR" sz="2500" b="1" dirty="0">
                <a:latin typeface="+mn-lt"/>
              </a:rPr>
              <a:t>: </a:t>
            </a:r>
            <a:r>
              <a:rPr lang="pt-BR" sz="2500" dirty="0">
                <a:latin typeface="+mn-lt"/>
              </a:rPr>
              <a:t>Define um elemento como um container flexível.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E7A718D-3F37-1F40-3FD0-69F75265AC8D}"/>
              </a:ext>
            </a:extLst>
          </p:cNvPr>
          <p:cNvSpPr txBox="1">
            <a:spLocks/>
          </p:cNvSpPr>
          <p:nvPr/>
        </p:nvSpPr>
        <p:spPr>
          <a:xfrm>
            <a:off x="690691" y="5577332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2. </a:t>
            </a:r>
            <a:r>
              <a:rPr lang="pt-BR" sz="2500" b="1" dirty="0" err="1">
                <a:latin typeface="+mn-lt"/>
              </a:rPr>
              <a:t>justify</a:t>
            </a:r>
            <a:r>
              <a:rPr lang="pt-BR" sz="2500" b="1" dirty="0">
                <a:latin typeface="+mn-lt"/>
              </a:rPr>
              <a:t>-{valor}: </a:t>
            </a:r>
            <a:r>
              <a:rPr lang="pt-BR" sz="2500" dirty="0">
                <a:latin typeface="+mn-lt"/>
              </a:rPr>
              <a:t>Define como os itens flexíveis são distribuídos ao longo do eixo principal.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0F05B5-09B9-42D4-B10C-237EE55B5D84}"/>
              </a:ext>
            </a:extLst>
          </p:cNvPr>
          <p:cNvSpPr txBox="1">
            <a:spLocks/>
          </p:cNvSpPr>
          <p:nvPr/>
        </p:nvSpPr>
        <p:spPr>
          <a:xfrm>
            <a:off x="690691" y="8497908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3. </a:t>
            </a:r>
            <a:r>
              <a:rPr lang="pt-BR" sz="2500" b="1" dirty="0" err="1">
                <a:latin typeface="+mn-lt"/>
              </a:rPr>
              <a:t>items</a:t>
            </a:r>
            <a:r>
              <a:rPr lang="pt-BR" sz="2500" b="1" dirty="0">
                <a:latin typeface="+mn-lt"/>
              </a:rPr>
              <a:t>-{valor}: </a:t>
            </a:r>
            <a:r>
              <a:rPr lang="pt-BR" sz="2500" dirty="0">
                <a:latin typeface="+mn-lt"/>
              </a:rPr>
              <a:t>Define como os itens flexíveis são alinhados ao longo do eixo transversal. Exemplo:</a:t>
            </a: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D0CEFF3-6CDA-24CD-21C4-0D25AB25B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75" y="3719706"/>
            <a:ext cx="2731179" cy="185720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43C6D16-08F5-D8FC-9DA7-406DFF42E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58" y="6614978"/>
            <a:ext cx="3260212" cy="166015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F4FB6FD3-02D5-C35A-7D12-B6357AAC7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4667" y="9806517"/>
            <a:ext cx="2871865" cy="1590682"/>
          </a:xfrm>
          <a:prstGeom prst="rect">
            <a:avLst/>
          </a:prstGeom>
        </p:spPr>
      </p:pic>
      <p:sp>
        <p:nvSpPr>
          <p:cNvPr id="25" name="Espaço Reservado para Número de Slide 24">
            <a:extLst>
              <a:ext uri="{FF2B5EF4-FFF2-40B4-BE49-F238E27FC236}">
                <a16:creationId xmlns:a16="http://schemas.microsoft.com/office/drawing/2014/main" id="{9AAD3C78-7C39-CBCE-4F5B-9B511D6E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740001"/>
                </a:solidFill>
              </a:rPr>
              <a:t>5</a:t>
            </a:fld>
            <a:endParaRPr lang="pt-BR" dirty="0">
              <a:solidFill>
                <a:srgbClr val="740001"/>
              </a:solidFill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4C619B9-0BAC-BE1C-0557-D99453746D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6" y="11584432"/>
            <a:ext cx="3894667" cy="366142"/>
          </a:xfrm>
          <a:prstGeom prst="rect">
            <a:avLst/>
          </a:prstGeom>
        </p:spPr>
      </p:pic>
      <p:sp>
        <p:nvSpPr>
          <p:cNvPr id="29" name="Espaço Reservado para Rodapé 16">
            <a:extLst>
              <a:ext uri="{FF2B5EF4-FFF2-40B4-BE49-F238E27FC236}">
                <a16:creationId xmlns:a16="http://schemas.microsoft.com/office/drawing/2014/main" id="{D4CE3255-9303-13B6-AF10-78713789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9552" y="12137808"/>
            <a:ext cx="3240405" cy="681567"/>
          </a:xfrm>
        </p:spPr>
        <p:txBody>
          <a:bodyPr/>
          <a:lstStyle/>
          <a:p>
            <a:r>
              <a:rPr lang="pt-BR" dirty="0">
                <a:solidFill>
                  <a:srgbClr val="740001"/>
                </a:solidFill>
              </a:rPr>
              <a:t>SELETORES DO TAILWIND CSS PARA BRUXOS - GUILHERME ALVES</a:t>
            </a:r>
          </a:p>
        </p:txBody>
      </p:sp>
    </p:spTree>
    <p:extLst>
      <p:ext uri="{BB962C8B-B14F-4D97-AF65-F5344CB8AC3E}">
        <p14:creationId xmlns:p14="http://schemas.microsoft.com/office/powerpoint/2010/main" val="231954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DAEEB8-ECBD-B0B4-3799-14AEC2A989F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C9D2480-B139-0935-7D74-14D0BE457CF5}"/>
              </a:ext>
            </a:extLst>
          </p:cNvPr>
          <p:cNvSpPr txBox="1">
            <a:spLocks/>
          </p:cNvSpPr>
          <p:nvPr/>
        </p:nvSpPr>
        <p:spPr>
          <a:xfrm>
            <a:off x="0" y="6400800"/>
            <a:ext cx="9601200" cy="2624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SELETORES DE ESPAÇAMENTO</a:t>
            </a:r>
            <a:b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</a:br>
            <a:endParaRPr lang="pt-BR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417DF3-E963-F5F8-D6FC-4571746A6658}"/>
              </a:ext>
            </a:extLst>
          </p:cNvPr>
          <p:cNvSpPr/>
          <p:nvPr/>
        </p:nvSpPr>
        <p:spPr>
          <a:xfrm>
            <a:off x="1083735" y="1570335"/>
            <a:ext cx="6874932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700" b="0" cap="none" spc="0" dirty="0">
                <a:ln w="57150">
                  <a:solidFill>
                    <a:srgbClr val="EEBA30"/>
                  </a:solidFill>
                </a:ln>
                <a:noFill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004386F-7C96-BBD3-2343-2C4AA0D71958}"/>
              </a:ext>
            </a:extLst>
          </p:cNvPr>
          <p:cNvSpPr/>
          <p:nvPr/>
        </p:nvSpPr>
        <p:spPr>
          <a:xfrm>
            <a:off x="1540933" y="8415867"/>
            <a:ext cx="6620934" cy="321733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7A468-EF6C-9D24-0559-7F32B8EE7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82" y="9592340"/>
            <a:ext cx="8281035" cy="2474384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700" dirty="0">
                <a:solidFill>
                  <a:schemeClr val="bg1"/>
                </a:solidFill>
                <a:latin typeface="+mn-lt"/>
              </a:rPr>
              <a:t>Explore os seletores de espaçamento do </a:t>
            </a:r>
            <a:r>
              <a:rPr lang="pt-BR" sz="2700" dirty="0" err="1">
                <a:solidFill>
                  <a:schemeClr val="bg1"/>
                </a:solidFill>
                <a:latin typeface="+mn-lt"/>
              </a:rPr>
              <a:t>Tailwind</a:t>
            </a:r>
            <a:r>
              <a:rPr lang="pt-BR" sz="2700" dirty="0">
                <a:solidFill>
                  <a:schemeClr val="bg1"/>
                </a:solidFill>
                <a:latin typeface="+mn-lt"/>
              </a:rPr>
              <a:t> CSS e aprenda como controlar a margem ao redor dos elementos, bem como a margem superior e inferior de forma rápida e intuitiva. Além disso, descubra como centralizar elementos horizontalmente em seus layouts com um simples class.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4C5AA-3F26-34EB-3451-CD085D9D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EEBA30"/>
                </a:solidFill>
              </a:rPr>
              <a:t>6</a:t>
            </a:fld>
            <a:endParaRPr lang="pt-BR" dirty="0">
              <a:solidFill>
                <a:srgbClr val="EEBA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1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7397ED-B021-ED43-B600-E7FF0F1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91" y="1512000"/>
            <a:ext cx="8822584" cy="2474384"/>
          </a:xfrm>
        </p:spPr>
        <p:txBody>
          <a:bodyPr>
            <a:normAutofit/>
          </a:bodyPr>
          <a:lstStyle/>
          <a:p>
            <a:r>
              <a:rPr lang="pt-BR" sz="2700" dirty="0">
                <a:latin typeface="+mn-lt"/>
              </a:rPr>
              <a:t>Os seletores de espaçamento do </a:t>
            </a:r>
            <a:r>
              <a:rPr lang="pt-BR" sz="2700" dirty="0" err="1">
                <a:latin typeface="+mn-lt"/>
              </a:rPr>
              <a:t>Tailwind</a:t>
            </a:r>
            <a:r>
              <a:rPr lang="pt-BR" sz="2700" dirty="0">
                <a:latin typeface="+mn-lt"/>
              </a:rPr>
              <a:t> CSS facilitam o controle do espaçamento entre os elementos.</a:t>
            </a: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E594A1-0484-AE71-6607-9BC406794A09}"/>
              </a:ext>
            </a:extLst>
          </p:cNvPr>
          <p:cNvSpPr txBox="1">
            <a:spLocks/>
          </p:cNvSpPr>
          <p:nvPr/>
        </p:nvSpPr>
        <p:spPr>
          <a:xfrm>
            <a:off x="1168240" y="1058021"/>
            <a:ext cx="7264719" cy="80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740001"/>
                </a:solidFill>
                <a:latin typeface="Impact" panose="020B0806030902050204" pitchFamily="34" charset="0"/>
              </a:rPr>
              <a:t>SELETORES DE ESPAÇAMENTO</a:t>
            </a:r>
            <a:br>
              <a:rPr lang="pt-BR" sz="4000" dirty="0">
                <a:latin typeface="Impact" panose="020B0806030902050204" pitchFamily="34" charset="0"/>
              </a:rPr>
            </a:b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A5DA40-9C06-C760-0A32-C9EC02B895B6}"/>
              </a:ext>
            </a:extLst>
          </p:cNvPr>
          <p:cNvSpPr/>
          <p:nvPr/>
        </p:nvSpPr>
        <p:spPr>
          <a:xfrm>
            <a:off x="492024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9544E9-B8A4-71B8-12E3-2EB737EB8664}"/>
              </a:ext>
            </a:extLst>
          </p:cNvPr>
          <p:cNvSpPr txBox="1">
            <a:spLocks/>
          </p:cNvSpPr>
          <p:nvPr/>
        </p:nvSpPr>
        <p:spPr>
          <a:xfrm>
            <a:off x="690691" y="3074024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1. m-{valor}: </a:t>
            </a:r>
            <a:r>
              <a:rPr lang="pt-BR" sz="2500" dirty="0">
                <a:latin typeface="+mn-lt"/>
              </a:rPr>
              <a:t>Define a margem ao redor do elemento.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E7A718D-3F37-1F40-3FD0-69F75265AC8D}"/>
              </a:ext>
            </a:extLst>
          </p:cNvPr>
          <p:cNvSpPr txBox="1">
            <a:spLocks/>
          </p:cNvSpPr>
          <p:nvPr/>
        </p:nvSpPr>
        <p:spPr>
          <a:xfrm>
            <a:off x="690691" y="5656273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2. </a:t>
            </a:r>
            <a:r>
              <a:rPr lang="pt-BR" sz="2500" b="1" dirty="0" err="1">
                <a:latin typeface="+mn-lt"/>
              </a:rPr>
              <a:t>mt</a:t>
            </a:r>
            <a:r>
              <a:rPr lang="pt-BR" sz="2500" b="1" dirty="0">
                <a:latin typeface="+mn-lt"/>
              </a:rPr>
              <a:t>-{valor}: </a:t>
            </a:r>
            <a:r>
              <a:rPr lang="pt-BR" sz="2500" dirty="0">
                <a:latin typeface="+mn-lt"/>
              </a:rPr>
              <a:t>Define a margem superior do elemento. Exemplo:</a:t>
            </a:r>
            <a:br>
              <a:rPr lang="pt-BR" sz="3000" dirty="0">
                <a:latin typeface="+mn-lt"/>
              </a:rPr>
            </a:b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F0F05B5-09B9-42D4-B10C-237EE55B5D84}"/>
              </a:ext>
            </a:extLst>
          </p:cNvPr>
          <p:cNvSpPr txBox="1">
            <a:spLocks/>
          </p:cNvSpPr>
          <p:nvPr/>
        </p:nvSpPr>
        <p:spPr>
          <a:xfrm>
            <a:off x="690691" y="8241995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500" b="1" dirty="0">
                <a:latin typeface="+mn-lt"/>
              </a:rPr>
              <a:t>3. </a:t>
            </a:r>
            <a:r>
              <a:rPr lang="pt-BR" sz="2500" b="1" dirty="0" err="1">
                <a:latin typeface="+mn-lt"/>
              </a:rPr>
              <a:t>mx</a:t>
            </a:r>
            <a:r>
              <a:rPr lang="pt-BR" sz="2500" b="1" dirty="0">
                <a:latin typeface="+mn-lt"/>
              </a:rPr>
              <a:t>-auto: </a:t>
            </a:r>
            <a:r>
              <a:rPr lang="pt-BR" sz="2500" dirty="0">
                <a:latin typeface="+mn-lt"/>
              </a:rPr>
              <a:t>Centraliza horizontalmente o elemento dentro do seu container. Exemplo:</a:t>
            </a: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09296C-E1EA-0E2D-FEF9-A4FF18C16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3986384"/>
            <a:ext cx="4800600" cy="150844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D0E3293-D8B9-DB37-8545-854ED90E0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352" y="6830753"/>
            <a:ext cx="5294497" cy="129990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C2E04FE-01F3-7B62-86E8-D83EC7DC2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527" y="9479187"/>
            <a:ext cx="6240146" cy="1237192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AE5E2CF4-BA04-C955-6F23-6F4CC40F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rgbClr val="740001"/>
                </a:solidFill>
              </a:rPr>
              <a:t>SELETORES DO TAILWIND CSS PARA BRUXOS - GUILHERME ALVES</a:t>
            </a:r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1F8C70DE-0771-A007-7CAB-33BAB66D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740001"/>
                </a:solidFill>
              </a:rPr>
              <a:t>7</a:t>
            </a:fld>
            <a:endParaRPr lang="pt-BR" dirty="0">
              <a:solidFill>
                <a:srgbClr val="740001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9EC8EEB-981A-62F2-3700-66DD47DF9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6" y="11212064"/>
            <a:ext cx="3894667" cy="3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3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7397ED-B021-ED43-B600-E7FF0F18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24" y="1872425"/>
            <a:ext cx="8822584" cy="2474384"/>
          </a:xfrm>
        </p:spPr>
        <p:txBody>
          <a:bodyPr>
            <a:normAutofit/>
          </a:bodyPr>
          <a:lstStyle/>
          <a:p>
            <a:pPr algn="ctr"/>
            <a:r>
              <a:rPr lang="pt-BR" sz="2400" dirty="0">
                <a:latin typeface="+mn-lt"/>
              </a:rPr>
              <a:t>Obrigado por ler este </a:t>
            </a:r>
            <a:r>
              <a:rPr lang="pt-BR" sz="2400" dirty="0" err="1">
                <a:latin typeface="+mn-lt"/>
              </a:rPr>
              <a:t>eBook</a:t>
            </a:r>
            <a:r>
              <a:rPr lang="pt-BR" sz="2400" dirty="0">
                <a:latin typeface="+mn-lt"/>
              </a:rPr>
              <a:t> sobre </a:t>
            </a:r>
            <a:r>
              <a:rPr lang="pt-BR" sz="2400" dirty="0" err="1">
                <a:latin typeface="+mn-lt"/>
              </a:rPr>
              <a:t>Tailwind</a:t>
            </a:r>
            <a:r>
              <a:rPr lang="pt-BR" sz="2400" dirty="0">
                <a:latin typeface="+mn-lt"/>
              </a:rPr>
              <a:t> CSS! Esperamos que tenha sido uma fonte valiosa de conhecimento para você dominar este poderoso framework de CSS utilitário.</a:t>
            </a: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5E594A1-0484-AE71-6607-9BC406794A09}"/>
              </a:ext>
            </a:extLst>
          </p:cNvPr>
          <p:cNvSpPr txBox="1">
            <a:spLocks/>
          </p:cNvSpPr>
          <p:nvPr/>
        </p:nvSpPr>
        <p:spPr>
          <a:xfrm>
            <a:off x="1168240" y="1058021"/>
            <a:ext cx="7264719" cy="800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740001"/>
                </a:solidFill>
                <a:latin typeface="Impact" panose="020B0806030902050204" pitchFamily="34" charset="0"/>
              </a:rPr>
              <a:t>AGRADECIMENTOS</a:t>
            </a:r>
            <a:br>
              <a:rPr lang="pt-BR" sz="4000" dirty="0">
                <a:latin typeface="Impact" panose="020B0806030902050204" pitchFamily="34" charset="0"/>
              </a:rPr>
            </a:b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A5DA40-9C06-C760-0A32-C9EC02B895B6}"/>
              </a:ext>
            </a:extLst>
          </p:cNvPr>
          <p:cNvSpPr/>
          <p:nvPr/>
        </p:nvSpPr>
        <p:spPr>
          <a:xfrm>
            <a:off x="492024" y="0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740001"/>
              </a:gs>
              <a:gs pos="100000">
                <a:srgbClr val="AE0001"/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1F8C70DE-0771-A007-7CAB-33BAB66D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E308-9BFE-4FF6-B7EA-F0A52E55AF68}" type="slidenum">
              <a:rPr lang="pt-BR" smtClean="0">
                <a:solidFill>
                  <a:srgbClr val="740001"/>
                </a:solidFill>
              </a:rPr>
              <a:t>8</a:t>
            </a:fld>
            <a:endParaRPr lang="pt-BR" dirty="0">
              <a:solidFill>
                <a:srgbClr val="740001"/>
              </a:solidFill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9EC8EEB-981A-62F2-3700-66DD47DF9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266" y="11212064"/>
            <a:ext cx="3894667" cy="36614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FC5397D-B4A0-18A9-78A5-3D67AE685934}"/>
              </a:ext>
            </a:extLst>
          </p:cNvPr>
          <p:cNvSpPr txBox="1">
            <a:spLocks/>
          </p:cNvSpPr>
          <p:nvPr/>
        </p:nvSpPr>
        <p:spPr>
          <a:xfrm>
            <a:off x="535627" y="3318624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600" dirty="0">
                <a:latin typeface="+mn-lt"/>
              </a:rPr>
              <a:t>Se você tiver alguma dúvida, sugestão ou apenas quiser compartilhar suas experiências, ficaremos felizes em ouvir de você. Não hesite em entrar em contato através dos seguintes meios:</a:t>
            </a:r>
            <a:br>
              <a:rPr lang="pt-BR" sz="3000" dirty="0">
                <a:latin typeface="+mn-lt"/>
              </a:rPr>
            </a:br>
            <a:br>
              <a:rPr lang="pt-BR" dirty="0"/>
            </a:br>
            <a:endParaRPr lang="pt-BR" dirty="0"/>
          </a:p>
        </p:txBody>
      </p:sp>
      <p:pic>
        <p:nvPicPr>
          <p:cNvPr id="9" name="Imagem 8">
            <a:hlinkClick r:id="rId4"/>
            <a:extLst>
              <a:ext uri="{FF2B5EF4-FFF2-40B4-BE49-F238E27FC236}">
                <a16:creationId xmlns:a16="http://schemas.microsoft.com/office/drawing/2014/main" id="{F7459D23-E3CE-F506-CF02-D0F309E9C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70" y="4843206"/>
            <a:ext cx="1202267" cy="1202267"/>
          </a:xfrm>
          <a:prstGeom prst="rect">
            <a:avLst/>
          </a:prstGeom>
        </p:spPr>
      </p:pic>
      <p:sp>
        <p:nvSpPr>
          <p:cNvPr id="11" name="CaixaDeTexto 10">
            <a:hlinkClick r:id="rId4"/>
            <a:extLst>
              <a:ext uri="{FF2B5EF4-FFF2-40B4-BE49-F238E27FC236}">
                <a16:creationId xmlns:a16="http://schemas.microsoft.com/office/drawing/2014/main" id="{CD0AD674-B45E-2EE9-86D0-44C5E39DF103}"/>
              </a:ext>
            </a:extLst>
          </p:cNvPr>
          <p:cNvSpPr txBox="1"/>
          <p:nvPr/>
        </p:nvSpPr>
        <p:spPr>
          <a:xfrm>
            <a:off x="4009230" y="5182730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Confira Meu </a:t>
            </a:r>
            <a:r>
              <a:rPr lang="pt-BR" sz="2800" b="1" dirty="0" err="1"/>
              <a:t>Linkedin</a:t>
            </a:r>
            <a:endParaRPr lang="pt-BR" sz="2800" b="1" dirty="0"/>
          </a:p>
        </p:txBody>
      </p:sp>
      <p:pic>
        <p:nvPicPr>
          <p:cNvPr id="15" name="Imagem 14">
            <a:hlinkClick r:id="rId6"/>
            <a:extLst>
              <a:ext uri="{FF2B5EF4-FFF2-40B4-BE49-F238E27FC236}">
                <a16:creationId xmlns:a16="http://schemas.microsoft.com/office/drawing/2014/main" id="{D63AF8E5-9ABD-D0D8-5DEB-CB46A715C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570" y="6549147"/>
            <a:ext cx="1202267" cy="1202267"/>
          </a:xfrm>
          <a:prstGeom prst="rect">
            <a:avLst/>
          </a:prstGeom>
        </p:spPr>
      </p:pic>
      <p:sp>
        <p:nvSpPr>
          <p:cNvPr id="20" name="CaixaDeTexto 19">
            <a:hlinkClick r:id="rId6"/>
            <a:extLst>
              <a:ext uri="{FF2B5EF4-FFF2-40B4-BE49-F238E27FC236}">
                <a16:creationId xmlns:a16="http://schemas.microsoft.com/office/drawing/2014/main" id="{DC9A9203-C387-3859-0821-0FE6ED206B97}"/>
              </a:ext>
            </a:extLst>
          </p:cNvPr>
          <p:cNvSpPr txBox="1"/>
          <p:nvPr/>
        </p:nvSpPr>
        <p:spPr>
          <a:xfrm>
            <a:off x="4030132" y="6927682"/>
            <a:ext cx="43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Confira Meu GitHub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9FD8673-5DB1-7056-5160-9B0D11EC145A}"/>
              </a:ext>
            </a:extLst>
          </p:cNvPr>
          <p:cNvSpPr txBox="1">
            <a:spLocks/>
          </p:cNvSpPr>
          <p:nvPr/>
        </p:nvSpPr>
        <p:spPr>
          <a:xfrm>
            <a:off x="389308" y="8107971"/>
            <a:ext cx="8822584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60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2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i="1" dirty="0">
                <a:latin typeface="+mn-lt"/>
              </a:rPr>
              <a:t>Sua participação e feedback são muito importantes para min. Continue aprendendo, criando e explorando as possibilidades infinitas do </a:t>
            </a:r>
            <a:r>
              <a:rPr lang="pt-BR" sz="2400" i="1" dirty="0" err="1">
                <a:latin typeface="+mn-lt"/>
              </a:rPr>
              <a:t>Tailwind</a:t>
            </a:r>
            <a:r>
              <a:rPr lang="pt-BR" sz="2400" i="1" dirty="0">
                <a:latin typeface="+mn-lt"/>
              </a:rPr>
              <a:t> CSS!</a:t>
            </a:r>
            <a:endParaRPr lang="pt-BR" sz="4400" i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C5EACAB-15DE-411A-4997-360D06A40310}"/>
              </a:ext>
            </a:extLst>
          </p:cNvPr>
          <p:cNvSpPr/>
          <p:nvPr/>
        </p:nvSpPr>
        <p:spPr>
          <a:xfrm>
            <a:off x="3047999" y="11925200"/>
            <a:ext cx="3505200" cy="561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rgbClr val="740001"/>
              </a:solidFill>
              <a:latin typeface="Witch Magic" panose="03000600000000000000" pitchFamily="66" charset="0"/>
            </a:endParaRPr>
          </a:p>
          <a:p>
            <a:pPr algn="ctr"/>
            <a:r>
              <a:rPr lang="pt-BR" dirty="0">
                <a:solidFill>
                  <a:srgbClr val="740001"/>
                </a:solidFill>
                <a:latin typeface="Bookman Old Style" panose="02050604050505020204" pitchFamily="18" charset="0"/>
              </a:rPr>
              <a:t>Guilherme A. Silva</a:t>
            </a:r>
          </a:p>
          <a:p>
            <a:pPr algn="ctr"/>
            <a:endParaRPr lang="pt-BR" sz="1050" dirty="0">
              <a:solidFill>
                <a:srgbClr val="740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26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</TotalTime>
  <Words>548</Words>
  <Application>Microsoft Office PowerPoint</Application>
  <PresentationFormat>Papel A3 (297 x 420 mm)</PresentationFormat>
  <Paragraphs>54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Impact</vt:lpstr>
      <vt:lpstr>Witch Magic</vt:lpstr>
      <vt:lpstr>Tema do Office</vt:lpstr>
      <vt:lpstr>Apresentação do PowerPoint</vt:lpstr>
      <vt:lpstr>Aprenda os fundamentos do Tailwind CSS com exemplos práticos dos principais seletores básicos, permitindo que você defina cores de fundo, cores de texto e espaçamento interno de forma simples e direta.</vt:lpstr>
      <vt:lpstr>Os seletores básicos do Tailwind CSS são a base para estilizar elementos HTML de forma simples e rápida. Aqui estão alguns exemplos:   </vt:lpstr>
      <vt:lpstr>Domine o controle de layout em suas páginas web com os poderosos seletores de layout do Tailwind CSS. Descubra como criar contêineres flexíveis, distribuir itens ao longo do eixo principal e alinhá-los ao longo do eixo transversal com facilidade. </vt:lpstr>
      <vt:lpstr>Os seletores de layout do Tailwind CSS ajudam a controlar o posicionamento e dimensionamento dos elementos na página.   </vt:lpstr>
      <vt:lpstr>Explore os seletores de espaçamento do Tailwind CSS e aprenda como controlar a margem ao redor dos elementos, bem como a margem superior e inferior de forma rápida e intuitiva. Além disso, descubra como centralizar elementos horizontalmente em seus layouts com um simples class. </vt:lpstr>
      <vt:lpstr>Os seletores de espaçamento do Tailwind CSS facilitam o controle do espaçamento entre os elementos.  </vt:lpstr>
      <vt:lpstr>Obrigado por ler este eBook sobre Tailwind CSS! Esperamos que tenha sido uma fonte valiosa de conhecimento para você dominar este poderoso framework de CSS utilitário.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Alves</dc:creator>
  <cp:lastModifiedBy>Guilherme Alves</cp:lastModifiedBy>
  <cp:revision>6</cp:revision>
  <dcterms:created xsi:type="dcterms:W3CDTF">2024-05-08T02:06:52Z</dcterms:created>
  <dcterms:modified xsi:type="dcterms:W3CDTF">2024-05-11T14:30:17Z</dcterms:modified>
</cp:coreProperties>
</file>