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062400" cy="3246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6"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7"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8"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39" name="PlaceHolder 5"/>
          <p:cNvSpPr>
            <a:spLocks noGrp="1"/>
          </p:cNvSpPr>
          <p:nvPr>
            <p:ph type="sldNum"/>
          </p:nvPr>
        </p:nvSpPr>
        <p:spPr>
          <a:xfrm>
            <a:off x="4399200" y="9555480"/>
            <a:ext cx="3372840" cy="502560"/>
          </a:xfrm>
          <a:prstGeom prst="rect">
            <a:avLst/>
          </a:prstGeom>
        </p:spPr>
        <p:txBody>
          <a:bodyPr lIns="0" rIns="0" tIns="0" bIns="0" anchor="b"/>
          <a:p>
            <a:pPr algn="r"/>
            <a:fld id="{61897F4A-B468-473E-98F0-31073A2792A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body"/>
          </p:nvPr>
        </p:nvSpPr>
        <p:spPr>
          <a:xfrm>
            <a:off x="685800" y="4343400"/>
            <a:ext cx="5484960" cy="411336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5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96FEED4-2DE0-4417-84B7-02963F22F5D8}" type="slidenum">
              <a:rPr b="0" lang="en-US" sz="1200" spc="-1" strike="noStrike">
                <a:solidFill>
                  <a:srgbClr val="000000"/>
                </a:solidFill>
                <a:uFill>
                  <a:solidFill>
                    <a:srgbClr val="ffffff"/>
                  </a:solidFill>
                </a:uFill>
                <a:latin typeface="Trebuchet MS"/>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2103120" y="7595640"/>
            <a:ext cx="378558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2103120" y="17429400"/>
            <a:ext cx="378558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2150064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5"/>
          <p:cNvSpPr>
            <a:spLocks noGrp="1"/>
          </p:cNvSpPr>
          <p:nvPr>
            <p:ph type="body"/>
          </p:nvPr>
        </p:nvSpPr>
        <p:spPr>
          <a:xfrm>
            <a:off x="210312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2103120" y="7595640"/>
            <a:ext cx="378558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2103120" y="7595640"/>
            <a:ext cx="378558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3" name="" descr=""/>
          <p:cNvPicPr/>
          <p:nvPr/>
        </p:nvPicPr>
        <p:blipFill>
          <a:blip r:embed="rId2"/>
          <a:stretch/>
        </p:blipFill>
        <p:spPr>
          <a:xfrm>
            <a:off x="9232560" y="7595280"/>
            <a:ext cx="23596200" cy="18826920"/>
          </a:xfrm>
          <a:prstGeom prst="rect">
            <a:avLst/>
          </a:prstGeom>
          <a:ln>
            <a:noFill/>
          </a:ln>
        </p:spPr>
      </p:pic>
      <p:pic>
        <p:nvPicPr>
          <p:cNvPr id="34" name="" descr=""/>
          <p:cNvPicPr/>
          <p:nvPr/>
        </p:nvPicPr>
        <p:blipFill>
          <a:blip r:embed="rId3"/>
          <a:stretch/>
        </p:blipFill>
        <p:spPr>
          <a:xfrm>
            <a:off x="9232560" y="7595280"/>
            <a:ext cx="23596200" cy="18826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subTitle"/>
          </p:nvPr>
        </p:nvSpPr>
        <p:spPr>
          <a:xfrm>
            <a:off x="2103120" y="7595640"/>
            <a:ext cx="37855800" cy="1882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body"/>
          </p:nvPr>
        </p:nvSpPr>
        <p:spPr>
          <a:xfrm>
            <a:off x="2103120" y="7595640"/>
            <a:ext cx="378558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0312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 name="PlaceHolder 3"/>
          <p:cNvSpPr>
            <a:spLocks noGrp="1"/>
          </p:cNvSpPr>
          <p:nvPr>
            <p:ph type="body"/>
          </p:nvPr>
        </p:nvSpPr>
        <p:spPr>
          <a:xfrm>
            <a:off x="2150064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2103120" y="1294920"/>
            <a:ext cx="37855800" cy="25127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210312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4"/>
          <p:cNvSpPr>
            <a:spLocks noGrp="1"/>
          </p:cNvSpPr>
          <p:nvPr>
            <p:ph type="body"/>
          </p:nvPr>
        </p:nvSpPr>
        <p:spPr>
          <a:xfrm>
            <a:off x="2150064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210312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2150064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03120" y="1294920"/>
            <a:ext cx="37855800" cy="5420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2103120" y="17429400"/>
            <a:ext cx="378558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0"/>
            <a:ext cx="42060960" cy="324597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1545560" y="2503080"/>
            <a:ext cx="18950400" cy="1364400"/>
          </a:xfrm>
          <a:prstGeom prst="rect">
            <a:avLst/>
          </a:prstGeom>
          <a:noFill/>
          <a:ln>
            <a:noFill/>
          </a:ln>
        </p:spPr>
        <p:style>
          <a:lnRef idx="0"/>
          <a:fillRef idx="0"/>
          <a:effectRef idx="0"/>
          <a:fontRef idx="minor"/>
        </p:style>
        <p:txBody>
          <a:bodyPr lIns="0" rIns="0" tIns="0" bIns="0"/>
          <a:p>
            <a:pPr algn="ctr">
              <a:lnSpc>
                <a:spcPct val="100000"/>
              </a:lnSpc>
            </a:pPr>
            <a:r>
              <a:rPr b="1" lang="en-US" sz="8000" spc="-1" strike="noStrike" cap="all">
                <a:solidFill>
                  <a:srgbClr val="000000"/>
                </a:solidFill>
                <a:uFill>
                  <a:solidFill>
                    <a:srgbClr val="ffffff"/>
                  </a:solidFill>
                </a:uFill>
                <a:latin typeface="Trebuchet MS"/>
                <a:ea typeface="DejaVu Sans"/>
              </a:rPr>
              <a:t>BREW.AI</a:t>
            </a:r>
            <a:endParaRPr b="0" lang="en-US" sz="1800" spc="-1" strike="noStrike">
              <a:solidFill>
                <a:srgbClr val="000000"/>
              </a:solidFill>
              <a:uFill>
                <a:solidFill>
                  <a:srgbClr val="ffffff"/>
                </a:solidFill>
              </a:uFill>
              <a:latin typeface="Arial"/>
            </a:endParaRPr>
          </a:p>
        </p:txBody>
      </p:sp>
      <p:sp>
        <p:nvSpPr>
          <p:cNvPr id="41" name="CustomShape 2"/>
          <p:cNvSpPr/>
          <p:nvPr/>
        </p:nvSpPr>
        <p:spPr>
          <a:xfrm>
            <a:off x="11545560" y="3868920"/>
            <a:ext cx="18950400" cy="1990080"/>
          </a:xfrm>
          <a:prstGeom prst="rect">
            <a:avLst/>
          </a:prstGeom>
          <a:noFill/>
          <a:ln>
            <a:noFill/>
          </a:ln>
        </p:spPr>
        <p:style>
          <a:lnRef idx="0"/>
          <a:fillRef idx="0"/>
          <a:effectRef idx="0"/>
          <a:fontRef idx="minor"/>
        </p:style>
        <p:txBody>
          <a:bodyPr lIns="0" rIns="0" tIns="0" bIns="0"/>
          <a:p>
            <a:pPr algn="ctr">
              <a:lnSpc>
                <a:spcPct val="100000"/>
              </a:lnSpc>
            </a:pPr>
            <a:r>
              <a:rPr b="0" lang="en-US" sz="5400" spc="-1" strike="noStrike">
                <a:solidFill>
                  <a:srgbClr val="ff6600"/>
                </a:solidFill>
                <a:uFill>
                  <a:solidFill>
                    <a:srgbClr val="ffffff"/>
                  </a:solidFill>
                </a:uFill>
                <a:latin typeface="Trebuchet MS"/>
                <a:ea typeface="DejaVu Sans"/>
              </a:rPr>
              <a:t>The adaptive brewing solution</a:t>
            </a:r>
            <a:endParaRPr b="0" lang="en-US" sz="1800" spc="-1" strike="noStrike">
              <a:solidFill>
                <a:srgbClr val="000000"/>
              </a:solidFill>
              <a:uFill>
                <a:solidFill>
                  <a:srgbClr val="ffffff"/>
                </a:solidFill>
              </a:uFill>
              <a:latin typeface="Arial"/>
            </a:endParaRPr>
          </a:p>
        </p:txBody>
      </p:sp>
      <p:sp>
        <p:nvSpPr>
          <p:cNvPr id="42" name="CustomShape 3"/>
          <p:cNvSpPr/>
          <p:nvPr/>
        </p:nvSpPr>
        <p:spPr>
          <a:xfrm>
            <a:off x="11521440" y="13533120"/>
            <a:ext cx="9221040" cy="201700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PROJECT DESCTIPTION</a:t>
            </a:r>
            <a:endParaRPr b="0" lang="en-US" sz="1800" spc="-1" strike="noStrike">
              <a:solidFill>
                <a:srgbClr val="000000"/>
              </a:solidFill>
              <a:uFill>
                <a:solidFill>
                  <a:srgbClr val="ffffff"/>
                </a:solidFill>
              </a:uFill>
              <a:latin typeface="Arial"/>
            </a:endParaRPr>
          </a:p>
          <a:p>
            <a:pPr>
              <a:lnSpc>
                <a:spcPct val="100000"/>
              </a:lnSpc>
            </a:pPr>
            <a:r>
              <a:rPr b="0" lang="en-US" sz="4400" spc="-1" strike="noStrike">
                <a:solidFill>
                  <a:srgbClr val="000000"/>
                </a:solidFill>
                <a:uFill>
                  <a:solidFill>
                    <a:srgbClr val="ffffff"/>
                  </a:solidFill>
                </a:uFill>
                <a:latin typeface="Trebuchet MS"/>
                <a:ea typeface="DejaVu Sans"/>
              </a:rPr>
              <a:t>Body. Lorem ipsum dolor sit amet, consectetur adipiscing elit. Etiam tristique consequat laoreet. Nunc fermentum pulvinar ornare. Fusce ac nunc in leo blandit sagittis fermentum eu sem. Curabitur ligula odio, facilisis in tincidunt vel, scelerisque quis nulla. Vivamus interdum magna quis mauris facilisis ornare. Nunc eget lectus massa, quis ullamcorper libero. Pellentesque habitant morbi tristique senectus et netus et malesuada fames ac turpis egestas. Praesent volutpat ipsum eu justo aliquam lacinia. Sed interdum ipsum vitae dui dapibus pharetra. Donec ac eros et turpis mollis pharetra. Sed eu arcu neque. Integer auctor nibh eu sem viverra et consectetur justo tristique. Sed non urna</a:t>
            </a:r>
            <a:r>
              <a:rPr b="0" lang="en-US" sz="3000" spc="-1" strike="noStrike">
                <a:solidFill>
                  <a:srgbClr val="000000"/>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3" name="CustomShape 4"/>
          <p:cNvSpPr/>
          <p:nvPr/>
        </p:nvSpPr>
        <p:spPr>
          <a:xfrm>
            <a:off x="21305520" y="5486400"/>
            <a:ext cx="9221040" cy="194389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PROJECT FEATURES</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Reinforcement Learning Using the Keras Library</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Python and Java Codebase</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Raspberry Pi Device Controller</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Android App Interface</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Raspberry Pi to Android Bluetooth Connection</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Bluez Module for Controller Bluetooth Connection</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Measurement of CO2, Temperature, Specific Gravity Data During Brewing</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Stores Batch Data in sqlite3 database</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Stirring and Heating Capabilities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4" name="CustomShape 5"/>
          <p:cNvSpPr/>
          <p:nvPr/>
        </p:nvSpPr>
        <p:spPr>
          <a:xfrm>
            <a:off x="970200" y="4330800"/>
            <a:ext cx="8561880" cy="2703204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AI REQUIREMENTS</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ea typeface="DejaVu Sans"/>
              </a:rPr>
              <a:t>The Artificial Intelligence portion needed to </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Symbol"/>
              <a:buChar char=""/>
            </a:pPr>
            <a:r>
              <a:rPr b="0" lang="en-US" sz="44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Control brewing process from start to finish</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Adapt from user feedback</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Have a general design to be adaptable to different recipies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4400" spc="-1" strike="noStrike">
                <a:solidFill>
                  <a:srgbClr val="ff6600"/>
                </a:solidFill>
                <a:uFill>
                  <a:solidFill>
                    <a:srgbClr val="ffffff"/>
                  </a:solidFill>
                </a:uFill>
                <a:latin typeface="Trebuchet MS"/>
                <a:ea typeface="DejaVu Sans"/>
              </a:rPr>
              <a:t>DESIGN CHOICES</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ea typeface="DejaVu Sans"/>
              </a:rPr>
              <a:t>To handle these constraints, we employed </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 state action design, so the AI makes decisions about what action to take at a given time step.</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Reinforcement learning to incorporate the user’s rating of the final product into the learning process</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 neural network solution, to void strict dimension issues with a static design</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ea typeface="DejaVu Sans"/>
              </a:rPr>
              <a:t>This led to a general Q-Learning agent which approximates the Q-table in the neural network.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5" name="CustomShape 6"/>
          <p:cNvSpPr/>
          <p:nvPr/>
        </p:nvSpPr>
        <p:spPr>
          <a:xfrm>
            <a:off x="982800" y="2820960"/>
            <a:ext cx="8549280" cy="2102760"/>
          </a:xfrm>
          <a:prstGeom prst="rect">
            <a:avLst/>
          </a:prstGeom>
          <a:noFill/>
          <a:ln>
            <a:noFill/>
          </a:ln>
        </p:spPr>
        <p:style>
          <a:lnRef idx="0"/>
          <a:fillRef idx="0"/>
          <a:effectRef idx="0"/>
          <a:fontRef idx="minor"/>
        </p:style>
        <p:txBody>
          <a:bodyPr lIns="0" rIns="0" tIns="0" bIns="0"/>
          <a:p>
            <a:pPr>
              <a:lnSpc>
                <a:spcPct val="100000"/>
              </a:lnSpc>
            </a:pPr>
            <a:r>
              <a:rPr b="0" lang="en-US" sz="5400" spc="-1" strike="noStrike">
                <a:solidFill>
                  <a:srgbClr val="000000"/>
                </a:solidFill>
                <a:uFill>
                  <a:solidFill>
                    <a:srgbClr val="ffffff"/>
                  </a:solidFill>
                </a:uFill>
                <a:latin typeface="Trebuchet MS"/>
                <a:ea typeface="DejaVu Sans"/>
              </a:rPr>
              <a:t>The Learning  Algorithm</a:t>
            </a:r>
            <a:endParaRPr b="0" lang="en-US" sz="1800" spc="-1" strike="noStrike">
              <a:solidFill>
                <a:srgbClr val="000000"/>
              </a:solidFill>
              <a:uFill>
                <a:solidFill>
                  <a:srgbClr val="ffffff"/>
                </a:solidFill>
              </a:uFill>
              <a:latin typeface="Arial"/>
            </a:endParaRPr>
          </a:p>
        </p:txBody>
      </p:sp>
      <p:sp>
        <p:nvSpPr>
          <p:cNvPr id="46" name="CustomShape 7"/>
          <p:cNvSpPr/>
          <p:nvPr/>
        </p:nvSpPr>
        <p:spPr>
          <a:xfrm>
            <a:off x="32527800" y="14371560"/>
            <a:ext cx="8551080" cy="2145240"/>
          </a:xfrm>
          <a:prstGeom prst="rect">
            <a:avLst/>
          </a:prstGeom>
          <a:noFill/>
          <a:ln>
            <a:noFill/>
          </a:ln>
        </p:spPr>
        <p:style>
          <a:lnRef idx="0"/>
          <a:fillRef idx="0"/>
          <a:effectRef idx="0"/>
          <a:fontRef idx="minor"/>
        </p:style>
      </p:sp>
      <p:sp>
        <p:nvSpPr>
          <p:cNvPr id="47" name="CustomShape 8"/>
          <p:cNvSpPr/>
          <p:nvPr/>
        </p:nvSpPr>
        <p:spPr>
          <a:xfrm>
            <a:off x="32527800" y="14904720"/>
            <a:ext cx="8551080" cy="100900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37321"/>
                </a:solidFill>
                <a:uFill>
                  <a:solidFill>
                    <a:srgbClr val="ffffff"/>
                  </a:solidFill>
                </a:uFill>
                <a:latin typeface="Trebuchet MS"/>
                <a:ea typeface="DejaVu Sans"/>
              </a:rPr>
              <a:t>BUSINESS APPLICATIONS</a:t>
            </a:r>
            <a:endParaRPr b="0" lang="en-US" sz="1800" spc="-1" strike="noStrike">
              <a:solidFill>
                <a:srgbClr val="000000"/>
              </a:solidFill>
              <a:uFill>
                <a:solidFill>
                  <a:srgbClr val="ffffff"/>
                </a:solidFill>
              </a:uFill>
              <a:latin typeface="Arial"/>
            </a:endParaRPr>
          </a:p>
          <a:p>
            <a:pPr marL="457200" indent="-45576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Nullam vehicula luctus augue, rutrum faucibus massa pharetra eu. Nulla facilisi. </a:t>
            </a:r>
            <a:endParaRPr b="0" lang="en-US" sz="1800" spc="-1" strike="noStrike">
              <a:solidFill>
                <a:srgbClr val="000000"/>
              </a:solidFill>
              <a:uFill>
                <a:solidFill>
                  <a:srgbClr val="ffffff"/>
                </a:solidFill>
              </a:uFill>
              <a:latin typeface="Arial"/>
            </a:endParaRPr>
          </a:p>
          <a:p>
            <a:pPr marL="457200" indent="-45576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Sed posuere gravida felis, sed pulvinar urna suscipit et. Suspendisse diam tortor, mollis eu accumsan eget, elementum id justo. </a:t>
            </a:r>
            <a:endParaRPr b="0" lang="en-US" sz="1800" spc="-1" strike="noStrike">
              <a:solidFill>
                <a:srgbClr val="000000"/>
              </a:solidFill>
              <a:uFill>
                <a:solidFill>
                  <a:srgbClr val="ffffff"/>
                </a:solidFill>
              </a:uFill>
              <a:latin typeface="Arial"/>
            </a:endParaRPr>
          </a:p>
          <a:p>
            <a:pPr marL="457200" indent="-45576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Vivamus pulvinar varius lacus, vel egestas ligula gravida volutpat. </a:t>
            </a:r>
            <a:endParaRPr b="0" lang="en-US" sz="1800" spc="-1" strike="noStrike">
              <a:solidFill>
                <a:srgbClr val="000000"/>
              </a:solidFill>
              <a:uFill>
                <a:solidFill>
                  <a:srgbClr val="ffffff"/>
                </a:solidFill>
              </a:uFill>
              <a:latin typeface="Arial"/>
            </a:endParaRPr>
          </a:p>
          <a:p>
            <a:pPr marL="457200" indent="-455760">
              <a:lnSpc>
                <a:spcPct val="100000"/>
              </a:lnSpc>
              <a:buClr>
                <a:srgbClr val="ffffff"/>
              </a:buClr>
              <a:buFont typeface="Arial"/>
              <a:buChar char="•"/>
            </a:pPr>
            <a:r>
              <a:rPr b="0" lang="en-US" sz="3000" spc="-1" strike="noStrike">
                <a:solidFill>
                  <a:srgbClr val="ffffff"/>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8" name="CustomShape 9"/>
          <p:cNvSpPr/>
          <p:nvPr/>
        </p:nvSpPr>
        <p:spPr>
          <a:xfrm>
            <a:off x="11260440" y="5221440"/>
            <a:ext cx="9221040" cy="757908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ea typeface="DejaVu Sans"/>
              </a:rPr>
              <a:t>PICTURE OF BETA</a:t>
            </a:r>
            <a:endParaRPr b="0" lang="en-US" sz="1800" spc="-1" strike="noStrike">
              <a:solidFill>
                <a:srgbClr val="000000"/>
              </a:solidFill>
              <a:uFill>
                <a:solidFill>
                  <a:srgbClr val="ffffff"/>
                </a:solidFill>
              </a:uFill>
              <a:latin typeface="Arial"/>
            </a:endParaRPr>
          </a:p>
        </p:txBody>
      </p:sp>
      <p:sp>
        <p:nvSpPr>
          <p:cNvPr id="49" name="CustomShape 10"/>
          <p:cNvSpPr/>
          <p:nvPr/>
        </p:nvSpPr>
        <p:spPr>
          <a:xfrm>
            <a:off x="21227400" y="22503600"/>
            <a:ext cx="9221040" cy="757908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ea typeface="DejaVu Sans"/>
              </a:rPr>
              <a:t>INTERFACE SCREENSHOTS</a:t>
            </a:r>
            <a:endParaRPr b="0" lang="en-US" sz="1800" spc="-1" strike="noStrike">
              <a:solidFill>
                <a:srgbClr val="000000"/>
              </a:solidFill>
              <a:uFill>
                <a:solidFill>
                  <a:srgbClr val="ffffff"/>
                </a:solidFill>
              </a:uFill>
              <a:latin typeface="Arial"/>
            </a:endParaRPr>
          </a:p>
        </p:txBody>
      </p:sp>
      <p:sp>
        <p:nvSpPr>
          <p:cNvPr id="50" name="CustomShape 11"/>
          <p:cNvSpPr/>
          <p:nvPr/>
        </p:nvSpPr>
        <p:spPr>
          <a:xfrm>
            <a:off x="32735520" y="3200400"/>
            <a:ext cx="8228520" cy="10240200"/>
          </a:xfrm>
          <a:prstGeom prst="rect">
            <a:avLst/>
          </a:prstGeom>
          <a:solidFill>
            <a:srgbClr val="729fcf"/>
          </a:solidFill>
          <a:ln>
            <a:solidFill>
              <a:srgbClr val="aea79f"/>
            </a:solidFill>
          </a:ln>
        </p:spPr>
        <p:style>
          <a:lnRef idx="0"/>
          <a:fillRef idx="0"/>
          <a:effectRef idx="0"/>
          <a:fontRef idx="minor"/>
        </p:style>
      </p:sp>
      <p:sp>
        <p:nvSpPr>
          <p:cNvPr id="51" name="CustomShape 12"/>
          <p:cNvSpPr/>
          <p:nvPr/>
        </p:nvSpPr>
        <p:spPr>
          <a:xfrm>
            <a:off x="33320160" y="7955280"/>
            <a:ext cx="7222680" cy="5208480"/>
          </a:xfrm>
          <a:prstGeom prst="rect">
            <a:avLst/>
          </a:prstGeom>
          <a:noFill/>
          <a:ln>
            <a:noFill/>
          </a:ln>
        </p:spPr>
        <p:style>
          <a:lnRef idx="0"/>
          <a:fillRef idx="0"/>
          <a:effectRef idx="0"/>
          <a:fontRef idx="minor"/>
        </p:style>
        <p:txBody>
          <a:bodyPr lIns="90000" rIns="90000" tIns="45000" bIns="45000"/>
          <a:p>
            <a:r>
              <a:rPr b="0" lang="en-US" sz="3600" spc="-1" strike="noStrike">
                <a:solidFill>
                  <a:srgbClr val="000000"/>
                </a:solidFill>
                <a:uFill>
                  <a:solidFill>
                    <a:srgbClr val="ffffff"/>
                  </a:solidFill>
                </a:uFill>
                <a:latin typeface="Arial"/>
                <a:ea typeface="DejaVu Sans"/>
              </a:rPr>
              <a:t>TEAM MEMBERS</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Cody Holliday</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Aravind Parasurama</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parsura</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Connor Yates</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yatesco@oregonstate.edu</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PROJECT MENTOR</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Dale McCauley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SPONSOR</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College of Business InnovationX</a:t>
            </a:r>
            <a:endParaRPr b="0" lang="en-US" sz="1800" spc="-1" strike="noStrike">
              <a:solidFill>
                <a:srgbClr val="000000"/>
              </a:solidFill>
              <a:uFill>
                <a:solidFill>
                  <a:srgbClr val="ffffff"/>
                </a:solidFill>
              </a:uFill>
              <a:latin typeface="Arial"/>
            </a:endParaRPr>
          </a:p>
        </p:txBody>
      </p:sp>
      <p:sp>
        <p:nvSpPr>
          <p:cNvPr id="52" name="CustomShape 13"/>
          <p:cNvSpPr/>
          <p:nvPr/>
        </p:nvSpPr>
        <p:spPr>
          <a:xfrm>
            <a:off x="33375600" y="5088240"/>
            <a:ext cx="6948360" cy="854280"/>
          </a:xfrm>
          <a:prstGeom prst="rect">
            <a:avLst/>
          </a:prstGeom>
          <a:noFill/>
          <a:ln>
            <a:noFill/>
          </a:ln>
        </p:spPr>
        <p:style>
          <a:lnRef idx="0"/>
          <a:fillRef idx="0"/>
          <a:effectRef idx="0"/>
          <a:fontRef idx="minor"/>
        </p:style>
        <p:txBody>
          <a:bodyPr lIns="90000" rIns="90000" tIns="45000" bIns="45000"/>
          <a:p>
            <a:r>
              <a:rPr b="0" lang="en-US" sz="5400" spc="-1" strike="noStrike">
                <a:solidFill>
                  <a:srgbClr val="000000"/>
                </a:solidFill>
                <a:uFill>
                  <a:solidFill>
                    <a:srgbClr val="ffffff"/>
                  </a:solidFill>
                </a:uFill>
                <a:latin typeface="Arial"/>
                <a:ea typeface="DejaVu Sans"/>
              </a:rPr>
              <a:t>TEAM PICTURE</a:t>
            </a:r>
            <a:endParaRPr b="0" lang="en-US" sz="1800" spc="-1" strike="noStrike">
              <a:solidFill>
                <a:srgbClr val="000000"/>
              </a:solidFill>
              <a:uFill>
                <a:solidFill>
                  <a:srgbClr val="ffffff"/>
                </a:solidFill>
              </a:uFill>
              <a:latin typeface="Arial"/>
            </a:endParaRPr>
          </a:p>
        </p:txBody>
      </p:sp>
      <p:pic>
        <p:nvPicPr>
          <p:cNvPr id="53" name="" descr=""/>
          <p:cNvPicPr/>
          <p:nvPr/>
        </p:nvPicPr>
        <p:blipFill>
          <a:blip r:embed="rId1"/>
          <a:stretch/>
        </p:blipFill>
        <p:spPr>
          <a:xfrm>
            <a:off x="279000" y="10515600"/>
            <a:ext cx="10235880" cy="7680240"/>
          </a:xfrm>
          <a:prstGeom prst="rect">
            <a:avLst/>
          </a:prstGeom>
          <a:ln>
            <a:noFill/>
          </a:ln>
        </p:spPr>
      </p:pic>
      <p:sp>
        <p:nvSpPr>
          <p:cNvPr id="54" name="CustomShape 14"/>
          <p:cNvSpPr/>
          <p:nvPr/>
        </p:nvSpPr>
        <p:spPr>
          <a:xfrm>
            <a:off x="1005840" y="18430920"/>
            <a:ext cx="8777520" cy="1227960"/>
          </a:xfrm>
          <a:prstGeom prst="rect">
            <a:avLst/>
          </a:prstGeom>
          <a:noFill/>
          <a:ln>
            <a:noFill/>
          </a:ln>
        </p:spPr>
        <p:style>
          <a:lnRef idx="0"/>
          <a:fillRef idx="0"/>
          <a:effectRef idx="0"/>
          <a:fontRef idx="minor"/>
        </p:style>
        <p:txBody>
          <a:bodyPr lIns="90000" rIns="90000" tIns="45000" bIns="45000"/>
          <a:p>
            <a:r>
              <a:rPr b="0" lang="en-US" sz="3000" spc="-1" strike="noStrike">
                <a:solidFill>
                  <a:srgbClr val="000000"/>
                </a:solidFill>
                <a:uFill>
                  <a:solidFill>
                    <a:srgbClr val="ffffff"/>
                  </a:solidFill>
                </a:uFill>
                <a:latin typeface="Nimbus Sans"/>
                <a:ea typeface="DejaVu Sans"/>
              </a:rPr>
              <a:t>Figure 1: A flowchart providing a high-level description on how the user feedback is incorporated into the decision-making process.</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416</TotalTime>
  <Application>LibreOffice/5.1.6.2$Linux_X86_64 LibreOffice_project/10m0$Build-2</Application>
  <Words>1146</Words>
  <Paragraphs>30</Paragraphs>
  <Company>Oregon State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2015-11-20T18:35:10Z</dcterms:created>
  <dc:creator>Jack Forkey</dc:creator>
  <dc:description/>
  <dc:language>en-US</dc:language>
  <cp:lastModifiedBy/>
  <dcterms:modified xsi:type="dcterms:W3CDTF">2017-03-17T08:30:50Z</dcterms:modified>
  <cp:revision>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Oregon State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