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99" r:id="rId6"/>
    <p:sldId id="2583" r:id="rId7"/>
    <p:sldId id="2582" r:id="rId8"/>
    <p:sldId id="2606" r:id="rId9"/>
    <p:sldId id="2593" r:id="rId10"/>
    <p:sldId id="2594" r:id="rId11"/>
    <p:sldId id="2595" r:id="rId12"/>
    <p:sldId id="2610" r:id="rId13"/>
    <p:sldId id="2609" r:id="rId14"/>
    <p:sldId id="2596" r:id="rId15"/>
    <p:sldId id="2605" r:id="rId16"/>
    <p:sldId id="2591" r:id="rId17"/>
    <p:sldId id="2604" r:id="rId18"/>
    <p:sldId id="2601" r:id="rId19"/>
    <p:sldId id="2586" r:id="rId20"/>
    <p:sldId id="2584" r:id="rId21"/>
    <p:sldId id="2611" r:id="rId22"/>
    <p:sldId id="2585" r:id="rId23"/>
    <p:sldId id="2602" r:id="rId24"/>
    <p:sldId id="2587" r:id="rId25"/>
    <p:sldId id="2603" r:id="rId26"/>
    <p:sldId id="2590" r:id="rId27"/>
    <p:sldId id="2600" r:id="rId28"/>
    <p:sldId id="2592" r:id="rId2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559B2EA-F5EB-404C-ACD3-8FA653F686FE}">
          <p14:sldIdLst>
            <p14:sldId id="256"/>
            <p14:sldId id="2599"/>
            <p14:sldId id="2583"/>
            <p14:sldId id="2582"/>
            <p14:sldId id="2606"/>
            <p14:sldId id="2593"/>
            <p14:sldId id="2594"/>
            <p14:sldId id="2595"/>
            <p14:sldId id="2610"/>
            <p14:sldId id="2609"/>
            <p14:sldId id="2596"/>
            <p14:sldId id="2605"/>
            <p14:sldId id="2591"/>
            <p14:sldId id="2604"/>
            <p14:sldId id="2601"/>
            <p14:sldId id="2586"/>
            <p14:sldId id="2584"/>
            <p14:sldId id="2611"/>
          </p14:sldIdLst>
        </p14:section>
        <p14:section name="Bonusfolien" id="{4FF70747-72D9-4C22-9773-84D1D8092FD9}">
          <p14:sldIdLst>
            <p14:sldId id="2585"/>
            <p14:sldId id="2602"/>
            <p14:sldId id="2587"/>
            <p14:sldId id="2603"/>
            <p14:sldId id="2590"/>
            <p14:sldId id="2600"/>
            <p14:sldId id="2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0F0E0E"/>
    <a:srgbClr val="0B0B0B"/>
    <a:srgbClr val="070707"/>
    <a:srgbClr val="0A0A0A"/>
    <a:srgbClr val="1A1A1A"/>
    <a:srgbClr val="181616"/>
    <a:srgbClr val="100F0F"/>
    <a:srgbClr val="000000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5382" autoAdjust="0"/>
  </p:normalViewPr>
  <p:slideViewPr>
    <p:cSldViewPr snapToGrid="0">
      <p:cViewPr varScale="1">
        <p:scale>
          <a:sx n="71" d="100"/>
          <a:sy n="71" d="100"/>
        </p:scale>
        <p:origin x="111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22.10.2024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22.10.2024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65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31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22.10.2024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22.10.2024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22.10.2024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22.10.2024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22.10.2024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22.10.2024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22.10.2024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22.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10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  <p:pic>
        <p:nvPicPr>
          <p:cNvPr id="8" name="Picture 2" descr="NodeMCU ESP32 | Joy-IT">
            <a:extLst>
              <a:ext uri="{FF2B5EF4-FFF2-40B4-BE49-F238E27FC236}">
                <a16:creationId xmlns:a16="http://schemas.microsoft.com/office/drawing/2014/main" id="{7F089D39-6A03-EF6E-B437-F074B2A8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57" y="1759602"/>
            <a:ext cx="1969615" cy="196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236259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792431"/>
            <a:ext cx="6195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3964152" y="3143998"/>
            <a:ext cx="1726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Datenbanken</a:t>
            </a:r>
            <a:endParaRPr lang="en-US" u="sng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2180523" y="2729797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Server</a:t>
            </a:r>
            <a:endParaRPr lang="en-US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324903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REST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2056854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4111321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8" name="Grafik 7" descr="Ein Bild, das Elektrisches Bauelement, Elektronisches Bauteil, Elektronik, passives Bauelement enthält.&#10;&#10;Automatisch generierte Beschreibung">
            <a:extLst>
              <a:ext uri="{FF2B5EF4-FFF2-40B4-BE49-F238E27FC236}">
                <a16:creationId xmlns:a16="http://schemas.microsoft.com/office/drawing/2014/main" id="{9CB9F298-EBC3-3EAD-641E-F12643486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22905" r="19055" b="19358"/>
          <a:stretch/>
        </p:blipFill>
        <p:spPr>
          <a:xfrm>
            <a:off x="5662374" y="1349477"/>
            <a:ext cx="6150451" cy="41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1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4A3553-9AFB-3424-3832-8327FE1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313"/>
          <a:stretch/>
        </p:blipFill>
        <p:spPr>
          <a:xfrm>
            <a:off x="4760110" y="1289050"/>
            <a:ext cx="6822290" cy="45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80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8" y="1437554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C2D77A-3433-E2FB-4E43-D0800364C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55214" r="67967" b="8777"/>
          <a:stretch/>
        </p:blipFill>
        <p:spPr bwMode="auto">
          <a:xfrm>
            <a:off x="6096000" y="3418353"/>
            <a:ext cx="1691149" cy="19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  <p:pic>
        <p:nvPicPr>
          <p:cNvPr id="8" name="Inhaltsplatzhalter 7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57ECAF8D-BC15-7EC1-9CB0-1ADE9AFCD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6268"/>
            <a:ext cx="10972800" cy="4986139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</a:t>
            </a:r>
            <a:r>
              <a:rPr lang="de-AT" dirty="0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€ 62,07 pro Person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€ 186,21 insgesamt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€ 41,21 für Hardware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€ 15 für Domainkosten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€ 130 fürs drucken der DA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22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EF3B5A-2835-08BB-C980-A20F22EF9E91}"/>
              </a:ext>
            </a:extLst>
          </p:cNvPr>
          <p:cNvSpPr txBox="1"/>
          <p:nvPr/>
        </p:nvSpPr>
        <p:spPr>
          <a:xfrm>
            <a:off x="1905000" y="2875002"/>
            <a:ext cx="964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Zusatzfolien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7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89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kontinuierliches</a:t>
            </a:r>
            <a:r>
              <a:rPr lang="en-US" dirty="0"/>
              <a:t>  Monitoring auf </a:t>
            </a:r>
            <a:r>
              <a:rPr lang="en-US" dirty="0" err="1"/>
              <a:t>besondere</a:t>
            </a:r>
            <a:r>
              <a:rPr lang="en-US" dirty="0"/>
              <a:t> </a:t>
            </a:r>
            <a:r>
              <a:rPr lang="en-US" dirty="0" err="1"/>
              <a:t>Zustände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742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349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566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A565820-7A84-1BBA-CB6C-D935E213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4" y="993057"/>
            <a:ext cx="11299543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Server-Struktur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77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Temperatur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Luftfeuchtigkeit/-druck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Erschütterung</a:t>
            </a:r>
            <a:endParaRPr lang="de-DE" b="0" i="0" dirty="0">
              <a:effectLst/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je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</a:p>
          <a:p>
            <a:pPr marL="457200" lvl="1" indent="0">
              <a:buNone/>
            </a:pP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7" name="Grafik 6" descr="Ein Bild, das Text, Schrift, Grün, Grafiken enthält.&#10;&#10;Automatisch generierte Beschreibung">
            <a:extLst>
              <a:ext uri="{FF2B5EF4-FFF2-40B4-BE49-F238E27FC236}">
                <a16:creationId xmlns:a16="http://schemas.microsoft.com/office/drawing/2014/main" id="{BB3329D1-48C7-94F5-D68C-8796277FB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46" y="1141214"/>
            <a:ext cx="2354461" cy="2354461"/>
          </a:xfrm>
          <a:prstGeom prst="rect">
            <a:avLst/>
          </a:prstGeom>
        </p:spPr>
      </p:pic>
      <p:pic>
        <p:nvPicPr>
          <p:cNvPr id="10" name="Grafik 9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D5DB498B-8B11-E80E-56FC-E602297D0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12" name="Grafik 11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5FC52199-4A3F-3E14-874F-7564EE6BF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14" name="Grafik 1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F4B79455-BB9C-413C-9CEB-C51B694642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6" name="Grafik 15" descr="Ein Bild, das Text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4A1CF2A3-C671-DF8D-6D25-6E8CA96ED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72" y="3725305"/>
            <a:ext cx="2367163" cy="23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696485" y="2858894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A.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  <p:pic>
        <p:nvPicPr>
          <p:cNvPr id="8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05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9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60AD6521AC94094D79EF685B712E2" ma:contentTypeVersion="17" ma:contentTypeDescription="Ein neues Dokument erstellen." ma:contentTypeScope="" ma:versionID="f6e9042ae1bf6ac704b1b913dfc4a2f3">
  <xsd:schema xmlns:xsd="http://www.w3.org/2001/XMLSchema" xmlns:xs="http://www.w3.org/2001/XMLSchema" xmlns:p="http://schemas.microsoft.com/office/2006/metadata/properties" xmlns:ns3="8c5829c6-aac1-4f1e-b1e2-fbed17fe0519" xmlns:ns4="1a2ca174-3ffa-4801-8f05-6cc015117562" targetNamespace="http://schemas.microsoft.com/office/2006/metadata/properties" ma:root="true" ma:fieldsID="7246b0f695e7409bfa53e534d82f2228" ns3:_="" ns4:_="">
    <xsd:import namespace="8c5829c6-aac1-4f1e-b1e2-fbed17fe0519"/>
    <xsd:import namespace="1a2ca174-3ffa-4801-8f05-6cc01511756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829c6-aac1-4f1e-b1e2-fbed17fe05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ca174-3ffa-4801-8f05-6cc015117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2ca174-3ffa-4801-8f05-6cc015117562" xsi:nil="true"/>
  </documentManagement>
</p:properties>
</file>

<file path=customXml/itemProps1.xml><?xml version="1.0" encoding="utf-8"?>
<ds:datastoreItem xmlns:ds="http://schemas.openxmlformats.org/officeDocument/2006/customXml" ds:itemID="{797E5D2C-0DBD-4D3E-AAB8-5797BC572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5829c6-aac1-4f1e-b1e2-fbed17fe0519"/>
    <ds:schemaRef ds:uri="1a2ca174-3ffa-4801-8f05-6cc0151175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1a2ca174-3ffa-4801-8f05-6cc015117562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c5829c6-aac1-4f1e-b1e2-fbed17fe0519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Breitbild</PresentationFormat>
  <Paragraphs>212</Paragraphs>
  <Slides>25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Ziele</vt:lpstr>
      <vt:lpstr>Partner/Aufgabenstellung</vt:lpstr>
      <vt:lpstr>SDGs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Fortschritt - Kampl</vt:lpstr>
      <vt:lpstr>Fortschritt - Schrempf</vt:lpstr>
      <vt:lpstr>Fortschritt - Gekle</vt:lpstr>
      <vt:lpstr>PM – Meilensteine Gantt-Diagramm</vt:lpstr>
      <vt:lpstr>PM - Kostenabschätzung</vt:lpstr>
      <vt:lpstr>Literatur</vt:lpstr>
      <vt:lpstr>PowerPoint-Präsentation</vt:lpstr>
      <vt:lpstr>PM - Meilensteine</vt:lpstr>
      <vt:lpstr>PM - Meilensteine</vt:lpstr>
      <vt:lpstr>PM - Meilensteine</vt:lpstr>
      <vt:lpstr>PM - Meilensteine</vt:lpstr>
      <vt:lpstr>PM – Wie wird es gelebt</vt:lpstr>
      <vt:lpstr>PM – Wie wird es gelebt</vt:lpstr>
      <vt:lpstr>Server-Struktur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149</cp:revision>
  <cp:lastPrinted>2020-04-02T17:36:48Z</cp:lastPrinted>
  <dcterms:created xsi:type="dcterms:W3CDTF">2012-09-14T17:11:23Z</dcterms:created>
  <dcterms:modified xsi:type="dcterms:W3CDTF">2024-10-22T09:07:22Z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0x0101005F460AD6521AC94094D79EF685B712E2</vt:lpwstr>
  </property>
</Properties>
</file>