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599" r:id="rId6"/>
    <p:sldId id="2582" r:id="rId7"/>
    <p:sldId id="2583" r:id="rId8"/>
    <p:sldId id="2593" r:id="rId9"/>
    <p:sldId id="2594" r:id="rId10"/>
    <p:sldId id="2595" r:id="rId11"/>
    <p:sldId id="2597" r:id="rId12"/>
    <p:sldId id="2598" r:id="rId13"/>
    <p:sldId id="2596" r:id="rId14"/>
    <p:sldId id="2584" r:id="rId15"/>
    <p:sldId id="2585" r:id="rId16"/>
    <p:sldId id="2587" r:id="rId17"/>
    <p:sldId id="2586" r:id="rId18"/>
    <p:sldId id="2590" r:id="rId19"/>
    <p:sldId id="2600" r:id="rId20"/>
    <p:sldId id="2592" r:id="rId21"/>
    <p:sldId id="2591" r:id="rId22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AE00"/>
    <a:srgbClr val="660033"/>
    <a:srgbClr val="437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16306C-2B8C-459A-BBDB-FF6F14E5ED1D}" v="1353" dt="2024-05-30T14:47:45.429"/>
    <p1510:client id="{8476E580-8AF5-46A6-9CDA-20A9570603F6}" v="667" dt="2024-05-30T14:55:07.549"/>
    <p1510:client id="{C11B7DAD-4C93-4749-A727-7A62A86082A9}" v="208" dt="2024-05-30T14:51:57.1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3806" autoAdjust="0"/>
  </p:normalViewPr>
  <p:slideViewPr>
    <p:cSldViewPr snapToGrid="0">
      <p:cViewPr>
        <p:scale>
          <a:sx n="81" d="100"/>
          <a:sy n="81" d="100"/>
        </p:scale>
        <p:origin x="744" y="10"/>
      </p:cViewPr>
      <p:guideLst>
        <p:guide orient="horz" pos="2160"/>
        <p:guide pos="3840"/>
      </p:guideLst>
    </p:cSldViewPr>
  </p:slideViewPr>
  <p:notesTextViewPr>
    <p:cViewPr>
      <p:scale>
        <a:sx n="50" d="100"/>
        <a:sy n="5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6" y="1"/>
            <a:ext cx="3075647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999" y="1"/>
            <a:ext cx="3075646" cy="511486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4597EA2D-D11E-4F11-940E-96FC3DC86B48}" type="datetimeFigureOut">
              <a:rPr lang="de-DE" smtClean="0"/>
              <a:pPr/>
              <a:t>17.06.2024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6" y="9721499"/>
            <a:ext cx="3075647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999" y="9721499"/>
            <a:ext cx="3075646" cy="511485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ED1FD422-38C1-46E5-AEB3-FCA53D65A208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3358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9" y="1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/>
          <a:lstStyle>
            <a:lvl1pPr algn="r">
              <a:defRPr sz="1300"/>
            </a:lvl1pPr>
          </a:lstStyle>
          <a:p>
            <a:fld id="{25FA59D5-1C02-4780-AF81-09ADAD492357}" type="datetimeFigureOut">
              <a:rPr lang="de-AT" smtClean="0"/>
              <a:pPr/>
              <a:t>17.06.2024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519" tIns="47259" rIns="94519" bIns="47259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1" y="4861442"/>
            <a:ext cx="5679440" cy="4605576"/>
          </a:xfrm>
          <a:prstGeom prst="rect">
            <a:avLst/>
          </a:prstGeom>
        </p:spPr>
        <p:txBody>
          <a:bodyPr vert="horz" lIns="94519" tIns="47259" rIns="94519" bIns="47259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l">
              <a:defRPr sz="13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9" y="9721106"/>
            <a:ext cx="3076364" cy="511731"/>
          </a:xfrm>
          <a:prstGeom prst="rect">
            <a:avLst/>
          </a:prstGeom>
        </p:spPr>
        <p:txBody>
          <a:bodyPr vert="horz" lIns="94519" tIns="47259" rIns="94519" bIns="47259" rtlCol="0" anchor="b"/>
          <a:lstStyle>
            <a:lvl1pPr algn="r">
              <a:defRPr sz="1300"/>
            </a:lvl1pPr>
          </a:lstStyle>
          <a:p>
            <a:fld id="{7AA6D168-C717-485B-B0C8-699ECBDF2CFF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733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39700" y="766763"/>
            <a:ext cx="6819900" cy="3836987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93239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Mündlich überliefert: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Motivation der Themenwahl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Erläuterung der Problemstellung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AT" dirty="0"/>
              <a:t>Erläuterung des Lösungsansatzes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95234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6158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9856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818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23586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6D168-C717-485B-B0C8-699ECBDF2CFF}" type="slidenum">
              <a:rPr lang="de-AT" smtClean="0"/>
              <a:pPr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0053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928597ED-9065-5D09-AC6A-99C18FACB1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9463" y="1748436"/>
            <a:ext cx="699661" cy="5034146"/>
          </a:xfrm>
          <a:prstGeom prst="rect">
            <a:avLst/>
          </a:prstGeom>
        </p:spPr>
      </p:pic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DBAB2-6CCA-40C7-8885-2C056A77E284}" type="datetime1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/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14" name="Textfeld 13"/>
          <p:cNvSpPr txBox="1"/>
          <p:nvPr userDrawn="1"/>
        </p:nvSpPr>
        <p:spPr>
          <a:xfrm>
            <a:off x="1967541" y="6381328"/>
            <a:ext cx="26882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www.</a:t>
            </a:r>
            <a:r>
              <a:rPr lang="de-AT" sz="16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htl-</a:t>
            </a:r>
            <a:r>
              <a:rPr lang="de-AT" sz="1600">
                <a:solidFill>
                  <a:schemeClr val="tx2"/>
                </a:solidFill>
                <a:latin typeface="Adobe Gothic Std B" pitchFamily="34" charset="-128"/>
                <a:ea typeface="Adobe Gothic Std B" pitchFamily="34" charset="-128"/>
              </a:rPr>
              <a:t>leoben</a:t>
            </a:r>
            <a:r>
              <a:rPr lang="de-AT" sz="1100">
                <a:solidFill>
                  <a:schemeClr val="bg1">
                    <a:lumMod val="50000"/>
                  </a:schemeClr>
                </a:solidFill>
                <a:latin typeface="Adobe Gothic Std B" pitchFamily="34" charset="-128"/>
                <a:ea typeface="Adobe Gothic Std B" pitchFamily="34" charset="-128"/>
              </a:rPr>
              <a:t>.at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09A13F7-1B40-44C3-A85B-099760F609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67408" y="260648"/>
            <a:ext cx="6417221" cy="129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0571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9BFD04A-F08C-614C-0399-23A0201740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052739"/>
            <a:ext cx="10972800" cy="507342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B591F-AE7F-406B-977E-415D708CD05B}" type="datetime1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9" name="Gerade Verbindung 8"/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8"/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>
            <a:extLst>
              <a:ext uri="{FF2B5EF4-FFF2-40B4-BE49-F238E27FC236}">
                <a16:creationId xmlns:a16="http://schemas.microsoft.com/office/drawing/2014/main" id="{0EAD9D94-C426-47EB-AAB7-45A933A82B3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896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FA87CC69-4D37-CB93-ED08-F76FC07625E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8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03179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D4213-31A7-43A9-B381-650B72838F3D}" type="datetime1">
              <a:rPr lang="de-AT" smtClean="0"/>
              <a:t>17.06.2024</a:t>
            </a:fld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26" name="Gerade Verbindung 8">
            <a:extLst>
              <a:ext uri="{FF2B5EF4-FFF2-40B4-BE49-F238E27FC236}">
                <a16:creationId xmlns:a16="http://schemas.microsoft.com/office/drawing/2014/main" id="{B231FD8D-BD46-413B-B98F-46B87457439F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8">
            <a:extLst>
              <a:ext uri="{FF2B5EF4-FFF2-40B4-BE49-F238E27FC236}">
                <a16:creationId xmlns:a16="http://schemas.microsoft.com/office/drawing/2014/main" id="{FF9F6E03-68AB-4FB8-BF89-42F3F9730FF5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>
            <a:extLst>
              <a:ext uri="{FF2B5EF4-FFF2-40B4-BE49-F238E27FC236}">
                <a16:creationId xmlns:a16="http://schemas.microsoft.com/office/drawing/2014/main" id="{F7F529DC-F329-4803-9417-F73C6EB664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30" name="Fußzeilenplatzhalter 4">
            <a:extLst>
              <a:ext uri="{FF2B5EF4-FFF2-40B4-BE49-F238E27FC236}">
                <a16:creationId xmlns:a16="http://schemas.microsoft.com/office/drawing/2014/main" id="{61780AA7-F848-43F9-AE0D-14BBE9A6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3524516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10427D4-9A4A-741D-9F50-8D02AA1533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3340" y="0"/>
            <a:ext cx="3175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941989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1705316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9" y="941989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9" y="1705316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23C63-4118-48BA-956A-11DEEC1AA07D}" type="datetime1">
              <a:rPr lang="de-AT" smtClean="0"/>
              <a:t>17.06.2024</a:t>
            </a:fld>
            <a:endParaRPr lang="de-AT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  <p:cxnSp>
        <p:nvCxnSpPr>
          <p:cNvPr id="12" name="Gerade Verbindung 8">
            <a:extLst>
              <a:ext uri="{FF2B5EF4-FFF2-40B4-BE49-F238E27FC236}">
                <a16:creationId xmlns:a16="http://schemas.microsoft.com/office/drawing/2014/main" id="{D2F1EB9E-8380-425B-B884-1A5E1DD9E9F2}"/>
              </a:ext>
            </a:extLst>
          </p:cNvPr>
          <p:cNvCxnSpPr/>
          <p:nvPr userDrawn="1"/>
        </p:nvCxnSpPr>
        <p:spPr>
          <a:xfrm>
            <a:off x="623392" y="980728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">
            <a:extLst>
              <a:ext uri="{FF2B5EF4-FFF2-40B4-BE49-F238E27FC236}">
                <a16:creationId xmlns:a16="http://schemas.microsoft.com/office/drawing/2014/main" id="{C32164E0-C3F5-4411-BA01-05D65208091F}"/>
              </a:ext>
            </a:extLst>
          </p:cNvPr>
          <p:cNvCxnSpPr/>
          <p:nvPr userDrawn="1"/>
        </p:nvCxnSpPr>
        <p:spPr>
          <a:xfrm>
            <a:off x="623392" y="6237312"/>
            <a:ext cx="11616000" cy="0"/>
          </a:xfrm>
          <a:prstGeom prst="line">
            <a:avLst/>
          </a:prstGeom>
          <a:ln w="19050">
            <a:gradFill>
              <a:gsLst>
                <a:gs pos="0">
                  <a:srgbClr val="DDEBCF"/>
                </a:gs>
                <a:gs pos="50000">
                  <a:srgbClr val="9CB86E"/>
                </a:gs>
                <a:gs pos="100000">
                  <a:srgbClr val="156B13"/>
                </a:gs>
              </a:gsLst>
              <a:lin ang="5400000" scaled="0"/>
            </a:gradFill>
          </a:ln>
          <a:scene3d>
            <a:camera prst="orthographicFront"/>
            <a:lightRig rig="threePt" dir="t"/>
          </a:scene3d>
          <a:sp3d extrusionH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Grafik 14">
            <a:extLst>
              <a:ext uri="{FF2B5EF4-FFF2-40B4-BE49-F238E27FC236}">
                <a16:creationId xmlns:a16="http://schemas.microsoft.com/office/drawing/2014/main" id="{F6DD4E8E-8063-4486-9BB4-F573C25FB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69600" y="6357600"/>
            <a:ext cx="1835834" cy="370800"/>
          </a:xfrm>
          <a:prstGeom prst="rect">
            <a:avLst/>
          </a:prstGeom>
        </p:spPr>
      </p:pic>
      <p:sp>
        <p:nvSpPr>
          <p:cNvPr id="16" name="Fußzeilenplatzhalter 4">
            <a:extLst>
              <a:ext uri="{FF2B5EF4-FFF2-40B4-BE49-F238E27FC236}">
                <a16:creationId xmlns:a16="http://schemas.microsoft.com/office/drawing/2014/main" id="{155BF4B4-4484-4D9C-BFD8-E75462DA4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39617" y="6356353"/>
            <a:ext cx="8160907" cy="365125"/>
          </a:xfrm>
        </p:spPr>
        <p:txBody>
          <a:bodyPr/>
          <a:lstStyle>
            <a:lvl1pPr>
              <a:defRPr sz="1600" b="1"/>
            </a:lvl1pPr>
          </a:lstStyle>
          <a:p>
            <a:r>
              <a:rPr lang="de-AT"/>
              <a:t>Diplomarbeit Name, Name</a:t>
            </a:r>
          </a:p>
        </p:txBody>
      </p:sp>
    </p:spTree>
    <p:extLst>
      <p:ext uri="{BB962C8B-B14F-4D97-AF65-F5344CB8AC3E}">
        <p14:creationId xmlns:p14="http://schemas.microsoft.com/office/powerpoint/2010/main" val="1030467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6D3EE-23A3-40C2-AAE3-0430D418E6CE}" type="datetime1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721962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E2F795-10B4-41AA-AEDE-F815B308DCDB}" type="datetime1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8417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B355E-663F-46F6-A58A-7E827B834F26}" type="datetime1">
              <a:rPr lang="de-AT" smtClean="0"/>
              <a:t>17.06.2024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Diplomarbeit Name, Name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D6803-3BAA-44F6-A698-23D950C9713B}" type="slidenum">
              <a:rPr lang="de-AT" smtClean="0"/>
              <a:pPr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84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8" r:id="rId5"/>
    <p:sldLayoutId id="2147483659" r:id="rId6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za.com/p/thermo-container/export/" TargetMode="External"/><Relationship Id="rId2" Type="http://schemas.openxmlformats.org/officeDocument/2006/relationships/hyperlink" Target="https://www.worldshipping.org/news/world-shipping-council-releases-containers-lost-at-sea-report-2023-update#:~:text=The%20WSC%20Containers%20Lost%20at,at%20more%20than%20%247%20trill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26"/>
          <p:cNvSpPr txBox="1">
            <a:spLocks noChangeArrowheads="1"/>
          </p:cNvSpPr>
          <p:nvPr/>
        </p:nvSpPr>
        <p:spPr>
          <a:xfrm>
            <a:off x="2392906" y="1940944"/>
            <a:ext cx="9366887" cy="1215211"/>
          </a:xfrm>
          <a:prstGeom prst="rect">
            <a:avLst/>
          </a:prstGeom>
        </p:spPr>
        <p:txBody>
          <a:bodyPr/>
          <a:lstStyle/>
          <a:p>
            <a:r>
              <a:rPr lang="de-AT" sz="3200" b="1" dirty="0">
                <a:solidFill>
                  <a:srgbClr val="9BBB59"/>
                </a:solidFill>
              </a:rPr>
              <a:t>Container Tracking und Umweltdaten</a:t>
            </a:r>
            <a:br>
              <a:rPr lang="de-AT" sz="3200" b="1" dirty="0">
                <a:solidFill>
                  <a:srgbClr val="9BBB59"/>
                </a:solidFill>
              </a:rPr>
            </a:br>
            <a:r>
              <a:rPr lang="de-AT" sz="3200" b="1" dirty="0">
                <a:solidFill>
                  <a:srgbClr val="9BBB59"/>
                </a:solidFill>
              </a:rPr>
              <a:t>Erfassung</a:t>
            </a:r>
          </a:p>
          <a:p>
            <a:pPr lvl="0">
              <a:spcBef>
                <a:spcPct val="0"/>
              </a:spcBef>
              <a:defRPr/>
            </a:pPr>
            <a:endParaRPr lang="de-DE" sz="3200" dirty="0">
              <a:solidFill>
                <a:srgbClr val="0070C0"/>
              </a:solidFill>
            </a:endParaRPr>
          </a:p>
        </p:txBody>
      </p:sp>
      <p:sp>
        <p:nvSpPr>
          <p:cNvPr id="7" name="Text Box 1030">
            <a:extLst>
              <a:ext uri="{FF2B5EF4-FFF2-40B4-BE49-F238E27FC236}">
                <a16:creationId xmlns:a16="http://schemas.microsoft.com/office/drawing/2014/main" id="{ED76D2C5-1C5A-49E1-B111-D7EA454A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8088" y="4572008"/>
            <a:ext cx="63738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r>
              <a:rPr lang="nl-NL" sz="2000"/>
              <a:t>Luca Gekle, Maximilian Kampl, Marko Schrempf </a:t>
            </a:r>
          </a:p>
        </p:txBody>
      </p:sp>
      <p:sp>
        <p:nvSpPr>
          <p:cNvPr id="8" name="Text Box 1030">
            <a:extLst>
              <a:ext uri="{FF2B5EF4-FFF2-40B4-BE49-F238E27FC236}">
                <a16:creationId xmlns:a16="http://schemas.microsoft.com/office/drawing/2014/main" id="{7CF2A42E-995E-450D-9017-7EE5A0A26C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14" y="4917056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/>
          <a:p>
            <a:pPr algn="r"/>
            <a:fld id="{8EA2BAE2-6757-47A9-8E17-82B3704991C6}" type="datetime4">
              <a:rPr lang="de-AT" smtClean="0"/>
              <a:t>17. Juni 2024</a:t>
            </a:fld>
            <a:endParaRPr lang="de-AT"/>
          </a:p>
        </p:txBody>
      </p:sp>
      <p:sp>
        <p:nvSpPr>
          <p:cNvPr id="5" name="Text Box 1030">
            <a:extLst>
              <a:ext uri="{FF2B5EF4-FFF2-40B4-BE49-F238E27FC236}">
                <a16:creationId xmlns:a16="http://schemas.microsoft.com/office/drawing/2014/main" id="{549EEA25-235A-4DB2-B18D-8226E1B72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5322640"/>
            <a:ext cx="63738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/>
              <a:t>DI (FH) Günther Hutter, </a:t>
            </a:r>
            <a:r>
              <a:rPr lang="de-DE" err="1"/>
              <a:t>MSc</a:t>
            </a:r>
            <a:r>
              <a:rPr lang="de-DE"/>
              <a:t>.</a:t>
            </a:r>
            <a:r>
              <a:rPr lang="de-AT"/>
              <a:t> </a:t>
            </a:r>
            <a:br>
              <a:rPr lang="de-AT"/>
            </a:br>
            <a:r>
              <a:rPr lang="de-AT"/>
              <a:t>DI Dr. Georg Judmaier</a:t>
            </a:r>
          </a:p>
        </p:txBody>
      </p:sp>
      <p:sp>
        <p:nvSpPr>
          <p:cNvPr id="9" name="Text Box 1030">
            <a:extLst>
              <a:ext uri="{FF2B5EF4-FFF2-40B4-BE49-F238E27FC236}">
                <a16:creationId xmlns:a16="http://schemas.microsoft.com/office/drawing/2014/main" id="{0CE138CF-753E-4573-B47E-8055A445E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90" y="6042494"/>
            <a:ext cx="63738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Ins="5400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AT"/>
              <a:t>HTL Leoben</a:t>
            </a:r>
          </a:p>
        </p:txBody>
      </p:sp>
      <p:pic>
        <p:nvPicPr>
          <p:cNvPr id="3" name="Grafik 2" descr="Ein Bild, das Schrift, Logo, Kreis, Grafiken enthält.&#10;&#10;Automatisch generierte Beschreibung">
            <a:extLst>
              <a:ext uri="{FF2B5EF4-FFF2-40B4-BE49-F238E27FC236}">
                <a16:creationId xmlns:a16="http://schemas.microsoft.com/office/drawing/2014/main" id="{28724446-B8DE-5393-0578-31426B976E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5131" y="2937163"/>
            <a:ext cx="3474663" cy="3474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03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0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10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7733" t="12999" r="61013" b="-2628"/>
          <a:stretch/>
        </p:blipFill>
        <p:spPr>
          <a:xfrm>
            <a:off x="-65238" y="4243"/>
            <a:ext cx="12257237" cy="6215588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F7C3085A-533C-DB90-AD2E-7651C3651DE6}"/>
              </a:ext>
            </a:extLst>
          </p:cNvPr>
          <p:cNvSpPr txBox="1"/>
          <p:nvPr/>
        </p:nvSpPr>
        <p:spPr>
          <a:xfrm>
            <a:off x="4054365" y="4560415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 dirty="0">
                <a:solidFill>
                  <a:schemeClr val="bg1"/>
                </a:solidFill>
              </a:rPr>
              <a:t>Marko D. Schrempf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E92D5336-A687-27D1-A333-56AA233821B3}"/>
              </a:ext>
            </a:extLst>
          </p:cNvPr>
          <p:cNvSpPr txBox="1"/>
          <p:nvPr/>
        </p:nvSpPr>
        <p:spPr>
          <a:xfrm>
            <a:off x="9289300" y="2092293"/>
            <a:ext cx="619584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Datenbanken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2169B9D-39DF-FE69-ACB0-EFC861E9739F}"/>
              </a:ext>
            </a:extLst>
          </p:cNvPr>
          <p:cNvSpPr txBox="1"/>
          <p:nvPr/>
        </p:nvSpPr>
        <p:spPr>
          <a:xfrm>
            <a:off x="4269928" y="2061515"/>
            <a:ext cx="13972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Server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88CAA3-9209-69FD-59D9-09A5DC3D4208}"/>
              </a:ext>
            </a:extLst>
          </p:cNvPr>
          <p:cNvSpPr txBox="1"/>
          <p:nvPr/>
        </p:nvSpPr>
        <p:spPr>
          <a:xfrm>
            <a:off x="1067851" y="2092887"/>
            <a:ext cx="7434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REST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676A8B8-023B-B506-DDAB-BE98F12AD70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689" y="1824838"/>
            <a:ext cx="1971959" cy="197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74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Literatur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REST API Design </a:t>
            </a:r>
            <a:r>
              <a:rPr lang="de-DE" dirty="0" err="1"/>
              <a:t>Rulebook</a:t>
            </a:r>
            <a:endParaRPr lang="de-DE" dirty="0"/>
          </a:p>
          <a:p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ChatGpt</a:t>
            </a:r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-Abfragen</a:t>
            </a: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Webseiten:</a:t>
            </a:r>
          </a:p>
          <a:p>
            <a:pPr lvl="1"/>
            <a:r>
              <a:rPr lang="de-DE" dirty="0" err="1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wip</a:t>
            </a:r>
            <a:endParaRPr lang="de-DE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  <a:p>
            <a:r>
              <a:rPr lang="de-DE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Datenblätter: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Esp32, Arduino Nano, Raspberry Zero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BME280</a:t>
            </a:r>
          </a:p>
          <a:p>
            <a:pPr lvl="1"/>
            <a:r>
              <a:rPr lang="de-AT" dirty="0">
                <a:solidFill>
                  <a:srgbClr val="002021"/>
                </a:solidFill>
                <a:highlight>
                  <a:srgbClr val="FFFFFF"/>
                </a:highlight>
                <a:latin typeface="Google Sans"/>
              </a:rPr>
              <a:t>GY-NEO6MV2</a:t>
            </a:r>
          </a:p>
          <a:p>
            <a:pPr lvl="1"/>
            <a:endParaRPr lang="de-AT" dirty="0">
              <a:solidFill>
                <a:srgbClr val="002021"/>
              </a:solidFill>
              <a:highlight>
                <a:srgbClr val="FFFFFF"/>
              </a:highlight>
              <a:latin typeface="Google Sans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29837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DE"/>
              <a:t>2024-02-23: Genehmigung der DA</a:t>
            </a:r>
          </a:p>
          <a:p>
            <a:pPr lvl="1"/>
            <a:r>
              <a:rPr lang="de-DE"/>
              <a:t>Einreichen des Antrags durch die Schüler</a:t>
            </a:r>
          </a:p>
          <a:p>
            <a:pPr lvl="1"/>
            <a:r>
              <a:rPr lang="de-DE"/>
              <a:t>DA Dokumentation wurde ausgefüllt und unterschrieben</a:t>
            </a:r>
          </a:p>
          <a:p>
            <a:r>
              <a:rPr lang="de-DE"/>
              <a:t>2024-05-09: Projekthandbuch fertig</a:t>
            </a:r>
          </a:p>
          <a:p>
            <a:pPr lvl="1"/>
            <a:r>
              <a:rPr lang="de-DE"/>
              <a:t>Zielsetzung ausgefüllt</a:t>
            </a:r>
          </a:p>
          <a:p>
            <a:pPr lvl="1"/>
            <a:r>
              <a:rPr lang="de-DE"/>
              <a:t>Projektplan ausgefüllt</a:t>
            </a:r>
          </a:p>
          <a:p>
            <a:r>
              <a:rPr lang="de-DE"/>
              <a:t>2024-06-01: Hardware Komponenten Recherche abgeschlossen</a:t>
            </a:r>
          </a:p>
          <a:p>
            <a:pPr lvl="1"/>
            <a:r>
              <a:rPr lang="de-DE"/>
              <a:t>Bestimmung der Komponenten</a:t>
            </a:r>
          </a:p>
          <a:p>
            <a:pPr lvl="1"/>
            <a:r>
              <a:rPr lang="de-DE"/>
              <a:t>Preisrechnung</a:t>
            </a:r>
          </a:p>
          <a:p>
            <a:pPr lvl="1"/>
            <a:r>
              <a:rPr lang="de-DE"/>
              <a:t>Terminrechnung</a:t>
            </a:r>
          </a:p>
          <a:p>
            <a:r>
              <a:rPr lang="de-DE"/>
              <a:t>2024-06-17: Datenbanken fertig</a:t>
            </a:r>
          </a:p>
          <a:p>
            <a:pPr lvl="1"/>
            <a:r>
              <a:rPr lang="de-DE"/>
              <a:t>Allgemeine Container Informationen</a:t>
            </a:r>
          </a:p>
          <a:p>
            <a:pPr lvl="1"/>
            <a:r>
              <a:rPr lang="de-DE"/>
              <a:t>Sensor Daten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5704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Meilensteine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/>
              <a:t>2024-07-04: Fertige Server Architektur</a:t>
            </a:r>
          </a:p>
          <a:p>
            <a:pPr lvl="1"/>
            <a:r>
              <a:rPr lang="de-DE"/>
              <a:t>Server ist einsatzfähig</a:t>
            </a:r>
          </a:p>
          <a:p>
            <a:pPr lvl="1"/>
            <a:r>
              <a:rPr lang="de-DE"/>
              <a:t>REST-Schnittstelle</a:t>
            </a:r>
          </a:p>
          <a:p>
            <a:pPr lvl="1"/>
            <a:r>
              <a:rPr lang="de-DE"/>
              <a:t>Zugriff kann von überall gestattet werden</a:t>
            </a:r>
          </a:p>
          <a:p>
            <a:r>
              <a:rPr lang="de-DE"/>
              <a:t>2024-09-04: Prototyp ist funktionell</a:t>
            </a:r>
          </a:p>
          <a:p>
            <a:pPr lvl="1"/>
            <a:r>
              <a:rPr lang="de-DE"/>
              <a:t>Hardware Komponenten gekauft und geliefert</a:t>
            </a:r>
          </a:p>
          <a:p>
            <a:pPr lvl="1"/>
            <a:r>
              <a:rPr lang="de-DE"/>
              <a:t>Löten der Komponenten</a:t>
            </a:r>
          </a:p>
          <a:p>
            <a:pPr lvl="1"/>
            <a:r>
              <a:rPr lang="de-DE"/>
              <a:t>Datenübertragung mittels MQTT</a:t>
            </a:r>
          </a:p>
          <a:p>
            <a:r>
              <a:rPr lang="de-DE"/>
              <a:t>2025-01-31: Webanwendung funktionell</a:t>
            </a:r>
          </a:p>
          <a:p>
            <a:pPr lvl="1"/>
            <a:r>
              <a:rPr lang="de-DE"/>
              <a:t>Datenabfrage möglich</a:t>
            </a:r>
          </a:p>
          <a:p>
            <a:pPr lvl="1"/>
            <a:r>
              <a:rPr lang="de-DE"/>
              <a:t>Einloggen / Ausloggen möglich</a:t>
            </a:r>
          </a:p>
          <a:p>
            <a:pPr lvl="1"/>
            <a:r>
              <a:rPr lang="de-DE"/>
              <a:t>Ansprechendes GUI</a:t>
            </a:r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00808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PM - </a:t>
            </a:r>
            <a:r>
              <a:rPr lang="de-AT"/>
              <a:t>Kostenabschätzung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28378C-21E0-453B-B255-71BAC911E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Gehalt (nach Kollektivvertrag)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IN-Web-Pro"/>
              </a:rPr>
              <a:t>€ 2.192,25 pro Person</a:t>
            </a:r>
            <a:endParaRPr lang="de-AT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DIN-Web-Pro"/>
            </a:endParaRP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€ 6.576,75 insgesamt</a:t>
            </a:r>
          </a:p>
          <a:p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Hardware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Wissende Kosten: € 70,86</a:t>
            </a:r>
          </a:p>
          <a:p>
            <a:pPr lvl="2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3 Prototypen je: € 23,62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Esp32: € 13,89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GPS-Sensor: € 1,11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Vibrationssensor: € 2,72</a:t>
            </a:r>
          </a:p>
          <a:p>
            <a:pPr lvl="3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BME 280: € 5,90</a:t>
            </a:r>
          </a:p>
          <a:p>
            <a:pPr lvl="1"/>
            <a:r>
              <a:rPr lang="de-AT" dirty="0">
                <a:solidFill>
                  <a:srgbClr val="000000"/>
                </a:solidFill>
                <a:highlight>
                  <a:srgbClr val="FFFFFF"/>
                </a:highlight>
                <a:latin typeface="DIN-Web-Pro"/>
              </a:rPr>
              <a:t>Maximale Kosten € 200,00</a:t>
            </a:r>
          </a:p>
          <a:p>
            <a:pPr marL="457200" lvl="1" indent="0">
              <a:buNone/>
            </a:pPr>
            <a:endParaRPr lang="de-AT" dirty="0">
              <a:solidFill>
                <a:srgbClr val="000000"/>
              </a:solidFill>
              <a:highlight>
                <a:srgbClr val="FFFFFF"/>
              </a:highlight>
              <a:latin typeface="DIN-Web-Pro"/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9627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96C6BA-99A1-43F4-92B8-B6D762EF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wird es gelebt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ADA028-308D-430B-A45B-407D875A2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B38338F-922C-40A7-B140-637B82770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80B0DDF-6C21-FE6A-55EC-2C986A8C10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29"/>
          <a:stretch/>
        </p:blipFill>
        <p:spPr>
          <a:xfrm>
            <a:off x="668594" y="993057"/>
            <a:ext cx="11307904" cy="52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3565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532958-F680-A24A-59E2-366E54AE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PM – </a:t>
            </a:r>
            <a:r>
              <a:rPr lang="de-AT" dirty="0"/>
              <a:t>Wie wird es gelebt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3224FF-609B-7B4D-F203-682916FBA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6686C6E-ADF3-97AC-FA73-AFDB5F923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16</a:t>
            </a:fld>
            <a:endParaRPr lang="de-AT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78456ED-308B-B9D8-94D5-8A00BBAA6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4597" y="1065552"/>
            <a:ext cx="6642806" cy="513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6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705578-676D-FCCF-F067-38289B99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Struktur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AFE89A80-B440-BF16-0152-F50CC3E17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3760" y="1095711"/>
            <a:ext cx="7844479" cy="5073650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E335B-B2E2-9F37-0D30-DC4008320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Gekle,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505ED6E-17E1-8489-2A55-B1355FDF1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50432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75182-9F7E-DDB8-1BCE-29DCCA84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Bereits erledigt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4F27B7-30D2-20B0-4444-C74E11AB2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/>
              <a:t>Container DB</a:t>
            </a:r>
          </a:p>
          <a:p>
            <a:r>
              <a:rPr lang="de-AT"/>
              <a:t>REST-Schnittstelle</a:t>
            </a:r>
          </a:p>
          <a:p>
            <a:r>
              <a:rPr lang="de-AT"/>
              <a:t>Authentifizierungsserver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09A3E5-E9D9-C916-501D-1EB289F7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</a:t>
            </a:r>
            <a:r>
              <a:rPr lang="de-AT" b="0"/>
              <a:t> </a:t>
            </a:r>
            <a:r>
              <a:rPr lang="de-AT"/>
              <a:t>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3248E37-7A5A-CF99-7DD3-0E77067C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18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8161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E865A-CD1F-7E82-F37A-F92D30B05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E194B9-AB3E-DD46-627F-B7836C81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Insgesamt werden 250 Millionen Container jährlich weltweit transportiert </a:t>
            </a:r>
            <a:r>
              <a:rPr lang="de-DE" sz="1600" dirty="0">
                <a:hlinkClick r:id="rId2"/>
              </a:rPr>
              <a:t>[1]</a:t>
            </a:r>
            <a:endParaRPr lang="de-DE" sz="1600" dirty="0"/>
          </a:p>
          <a:p>
            <a:pPr lvl="1"/>
            <a:r>
              <a:rPr lang="en-US" dirty="0"/>
              <a:t>11.000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de-DE" dirty="0"/>
              <a:t>Temperatur</a:t>
            </a:r>
            <a:r>
              <a:rPr lang="en-US" dirty="0" err="1"/>
              <a:t>gesteuert</a:t>
            </a:r>
            <a:r>
              <a:rPr lang="en-US" dirty="0"/>
              <a:t> </a:t>
            </a:r>
            <a:r>
              <a:rPr lang="en-US" sz="1600" dirty="0">
                <a:hlinkClick r:id="rId3"/>
              </a:rPr>
              <a:t>[2]</a:t>
            </a:r>
            <a:endParaRPr lang="en-US" sz="1600" dirty="0"/>
          </a:p>
          <a:p>
            <a:pPr lvl="1"/>
            <a:r>
              <a:rPr lang="en-US" dirty="0"/>
              <a:t>1566 </a:t>
            </a:r>
            <a:r>
              <a:rPr lang="en-US" dirty="0" err="1"/>
              <a:t>gehen</a:t>
            </a:r>
            <a:r>
              <a:rPr lang="en-US" dirty="0"/>
              <a:t> </a:t>
            </a:r>
            <a:r>
              <a:rPr lang="en-US" dirty="0" err="1"/>
              <a:t>verloren</a:t>
            </a:r>
            <a:r>
              <a:rPr lang="en-US" dirty="0"/>
              <a:t> </a:t>
            </a:r>
            <a:r>
              <a:rPr lang="de-DE" sz="1600" dirty="0">
                <a:hlinkClick r:id="rId2"/>
              </a:rPr>
              <a:t>[1]</a:t>
            </a:r>
            <a:endParaRPr lang="en-US" sz="1600" dirty="0"/>
          </a:p>
          <a:p>
            <a:r>
              <a:rPr lang="en-US" dirty="0" err="1"/>
              <a:t>Wir</a:t>
            </a:r>
            <a:r>
              <a:rPr lang="en-US" dirty="0"/>
              <a:t> </a:t>
            </a:r>
            <a:r>
              <a:rPr lang="en-US" dirty="0" err="1"/>
              <a:t>wollen</a:t>
            </a:r>
            <a:r>
              <a:rPr lang="en-US" dirty="0"/>
              <a:t> es </a:t>
            </a:r>
            <a:r>
              <a:rPr lang="en-US" dirty="0" err="1"/>
              <a:t>Kunden</a:t>
            </a:r>
            <a:r>
              <a:rPr lang="en-US" dirty="0"/>
              <a:t> </a:t>
            </a:r>
            <a:r>
              <a:rPr lang="en-US" dirty="0" err="1"/>
              <a:t>ermöglichen</a:t>
            </a:r>
            <a:r>
              <a:rPr lang="en-US" dirty="0"/>
              <a:t> auf </a:t>
            </a:r>
            <a:r>
              <a:rPr lang="en-US" dirty="0" err="1"/>
              <a:t>Extremfälle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reagieren</a:t>
            </a:r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AC01B4F-0F70-CF7B-89F5-E2F7614CE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Diplomarbeit Name, 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113CE34-3BAE-2923-74DC-FC3ED5248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3135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Partner/Aufgabenstellung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CONTRUDE Gekle,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AT" dirty="0"/>
              <a:t>HTL Leoben</a:t>
            </a:r>
          </a:p>
          <a:p>
            <a:r>
              <a:rPr lang="de-AT" dirty="0"/>
              <a:t>Container Tracken</a:t>
            </a:r>
          </a:p>
          <a:p>
            <a:pPr lvl="1"/>
            <a:r>
              <a:rPr lang="de-AT" dirty="0"/>
              <a:t>Prototypen bauen (Kampl)</a:t>
            </a:r>
          </a:p>
          <a:p>
            <a:pPr lvl="1"/>
            <a:r>
              <a:rPr lang="de-AT" dirty="0"/>
              <a:t>Positionierung ermitteln (</a:t>
            </a:r>
            <a:r>
              <a:rPr lang="de-AT" dirty="0" err="1"/>
              <a:t>Gekle</a:t>
            </a:r>
            <a:r>
              <a:rPr lang="de-AT" dirty="0"/>
              <a:t>)</a:t>
            </a:r>
          </a:p>
          <a:p>
            <a:r>
              <a:rPr lang="de-AT" dirty="0"/>
              <a:t>Umweltdaten auslesen</a:t>
            </a:r>
          </a:p>
          <a:p>
            <a:pPr lvl="1"/>
            <a:r>
              <a:rPr lang="de-AT" dirty="0"/>
              <a:t>Daten persistieren (Schrempf)</a:t>
            </a:r>
          </a:p>
          <a:p>
            <a:pPr lvl="1"/>
            <a:r>
              <a:rPr lang="de-AT" dirty="0"/>
              <a:t>Daten in Webanwendung anzeigen (</a:t>
            </a:r>
            <a:r>
              <a:rPr lang="de-AT" dirty="0" err="1"/>
              <a:t>Gekle</a:t>
            </a:r>
            <a:r>
              <a:rPr lang="de-AT" dirty="0"/>
              <a:t>)</a:t>
            </a:r>
          </a:p>
          <a:p>
            <a:pPr lvl="1"/>
            <a:endParaRPr lang="de-AT" dirty="0"/>
          </a:p>
          <a:p>
            <a:pPr lvl="1"/>
            <a:endParaRPr lang="de-AT" dirty="0"/>
          </a:p>
          <a:p>
            <a:pPr lvl="1"/>
            <a:endParaRPr lang="de-AT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0119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/>
              <a:t>Ziele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/>
              <a:t>Auslesen der Umweltdaten</a:t>
            </a:r>
          </a:p>
          <a:p>
            <a:pPr lvl="1"/>
            <a:r>
              <a:rPr lang="de-DE"/>
              <a:t>Temperatur, Luftfeuchtigkeit und -druck, Erschütterung</a:t>
            </a:r>
          </a:p>
          <a:p>
            <a:r>
              <a:rPr lang="de-DE"/>
              <a:t>Bau von 3 Prototypen welche</a:t>
            </a:r>
          </a:p>
          <a:p>
            <a:pPr lvl="1"/>
            <a:r>
              <a:rPr lang="de-DE"/>
              <a:t>Umweltdaten auslesen</a:t>
            </a:r>
          </a:p>
          <a:p>
            <a:pPr lvl="1"/>
            <a:r>
              <a:rPr lang="de-DE"/>
              <a:t>Position aussenden mittels Bluetooth</a:t>
            </a:r>
          </a:p>
          <a:p>
            <a:pPr lvl="1"/>
            <a:r>
              <a:rPr lang="de-DE"/>
              <a:t>Daten senden mittels MQTT</a:t>
            </a:r>
          </a:p>
          <a:p>
            <a:r>
              <a:rPr lang="de-DE"/>
              <a:t>Tracken von Container mittels GPS</a:t>
            </a:r>
          </a:p>
          <a:p>
            <a:r>
              <a:rPr lang="de-DE"/>
              <a:t>Ermittlung der Position der Container durch Dijkstra Algorithmus</a:t>
            </a:r>
          </a:p>
          <a:p>
            <a:pPr lvl="1"/>
            <a:r>
              <a:rPr lang="de-DE"/>
              <a:t>Verminderung der Falschplatzierung, von Containern, auf nahezu 5%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5678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5</a:t>
            </a:fld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040" y="3592391"/>
            <a:ext cx="11151149" cy="2210532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2C02EBB2-2ED8-2B8D-5537-060691018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158" y="188640"/>
            <a:ext cx="10270380" cy="720080"/>
          </a:xfrm>
        </p:spPr>
        <p:txBody>
          <a:bodyPr/>
          <a:lstStyle/>
          <a:p>
            <a:r>
              <a:rPr lang="de-AT" dirty="0"/>
              <a:t>Aufgabenverteilung</a:t>
            </a:r>
          </a:p>
        </p:txBody>
      </p:sp>
      <p:pic>
        <p:nvPicPr>
          <p:cNvPr id="10" name="ship-horn-3">
            <a:hlinkClick r:id="" action="ppaction://media"/>
            <a:extLst>
              <a:ext uri="{FF2B5EF4-FFF2-40B4-BE49-F238E27FC236}">
                <a16:creationId xmlns:a16="http://schemas.microsoft.com/office/drawing/2014/main" id="{456E7DA7-30C4-3257-4A64-2D21CDC8DC9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9695.3974"/>
                  <p14:fade out="500"/>
                </p14:media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32372" y="1442830"/>
            <a:ext cx="487363" cy="48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814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848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showWhenStopped="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/>
              <a:pPr/>
              <a:t>6</a:t>
            </a:fld>
            <a:endParaRPr lang="de-AT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4243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57915" t="10370"/>
          <a:stretch/>
        </p:blipFill>
        <p:spPr>
          <a:xfrm>
            <a:off x="-4560570" y="4243"/>
            <a:ext cx="16504920" cy="6215588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EC16E687-6F06-16D0-683A-2FBD79806AA5}"/>
              </a:ext>
            </a:extLst>
          </p:cNvPr>
          <p:cNvSpPr txBox="1"/>
          <p:nvPr/>
        </p:nvSpPr>
        <p:spPr>
          <a:xfrm>
            <a:off x="6736771" y="2853672"/>
            <a:ext cx="23005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Graphentheorie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075FD3A-A752-CFC5-0852-D94E43E87EC1}"/>
              </a:ext>
            </a:extLst>
          </p:cNvPr>
          <p:cNvSpPr txBox="1"/>
          <p:nvPr/>
        </p:nvSpPr>
        <p:spPr>
          <a:xfrm>
            <a:off x="3977296" y="4828613"/>
            <a:ext cx="2432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800" b="1" u="sng" dirty="0">
                <a:solidFill>
                  <a:schemeClr val="bg1"/>
                </a:solidFill>
              </a:rPr>
              <a:t>Luca A. </a:t>
            </a:r>
            <a:r>
              <a:rPr lang="de-AT" sz="2800" b="1" u="sng" dirty="0" err="1">
                <a:solidFill>
                  <a:schemeClr val="bg1"/>
                </a:solidFill>
              </a:rPr>
              <a:t>Gekle</a:t>
            </a:r>
            <a:endParaRPr lang="de-AT" sz="2800" b="1" u="sng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FA7538C5-7129-F57C-2954-B244E55BC650}"/>
              </a:ext>
            </a:extLst>
          </p:cNvPr>
          <p:cNvSpPr txBox="1"/>
          <p:nvPr/>
        </p:nvSpPr>
        <p:spPr>
          <a:xfrm>
            <a:off x="6656200" y="1929341"/>
            <a:ext cx="238108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AT" sz="2000" u="sng" dirty="0">
                <a:solidFill>
                  <a:schemeClr val="bg1"/>
                </a:solidFill>
              </a:rPr>
              <a:t>Webanwendung</a:t>
            </a:r>
            <a:endParaRPr lang="de-AT" sz="1800" u="sng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9A1AF46-E1B1-C0DE-2697-027461477475}"/>
              </a:ext>
            </a:extLst>
          </p:cNvPr>
          <p:cNvSpPr txBox="1"/>
          <p:nvPr/>
        </p:nvSpPr>
        <p:spPr>
          <a:xfrm>
            <a:off x="9577038" y="3989987"/>
            <a:ext cx="24469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u="sng" dirty="0">
                <a:solidFill>
                  <a:schemeClr val="bg1"/>
                </a:solidFill>
              </a:rPr>
              <a:t>Positionsalgorithmus</a:t>
            </a:r>
            <a:endParaRPr lang="en-US" u="sng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8324E7F-A72A-9E82-083C-525E7DF48D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836" b="22456"/>
          <a:stretch/>
        </p:blipFill>
        <p:spPr bwMode="auto">
          <a:xfrm>
            <a:off x="4477559" y="1514056"/>
            <a:ext cx="940565" cy="2654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8D8256A8-F5C0-7A58-52BE-3EAB38187F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64"/>
          <a:stretch/>
        </p:blipFill>
        <p:spPr bwMode="auto">
          <a:xfrm>
            <a:off x="5583755" y="1527434"/>
            <a:ext cx="633531" cy="3340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584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32619" y="-2178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7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724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1649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Hardware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Sensorik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1716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/>
      <p:bldP spid="17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CONTRUDE </a:t>
            </a:r>
            <a:r>
              <a:rPr lang="de-AT" dirty="0" err="1"/>
              <a:t>Gekle</a:t>
            </a:r>
            <a:r>
              <a:rPr lang="de-AT" dirty="0"/>
              <a:t>, Kampl, Schrempf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8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57" y="1588522"/>
            <a:ext cx="559134" cy="559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33000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Hardware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Sensorik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00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FD16DE7-27A8-13EC-C34D-F44A01912A4F}"/>
              </a:ext>
            </a:extLst>
          </p:cNvPr>
          <p:cNvSpPr/>
          <p:nvPr/>
        </p:nvSpPr>
        <p:spPr>
          <a:xfrm>
            <a:off x="-65238" y="0"/>
            <a:ext cx="12257237" cy="6858000"/>
          </a:xfrm>
          <a:prstGeom prst="rect">
            <a:avLst/>
          </a:prstGeom>
          <a:solidFill>
            <a:schemeClr val="bg1">
              <a:lumMod val="8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AT" sz="1800">
                <a:solidFill>
                  <a:schemeClr val="bg1"/>
                </a:solidFill>
              </a:rPr>
              <a:t>Luca Alexander Gekle</a:t>
            </a:r>
            <a:endParaRPr lang="de-AT" sz="1800" dirty="0">
              <a:solidFill>
                <a:schemeClr val="bg1"/>
              </a:solidFill>
            </a:endParaRP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0B7009-2B0F-747C-568D-AC20F983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>
                <a:solidFill>
                  <a:schemeClr val="bg1"/>
                </a:solidFill>
              </a:rPr>
              <a:t>Diplomarbeit Name, Name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8DFB85E-29D1-B262-44AB-6AE9AD2CC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D6803-3BAA-44F6-A698-23D950C9713B}" type="slidenum">
              <a:rPr lang="de-AT" smtClean="0">
                <a:solidFill>
                  <a:schemeClr val="bg1"/>
                </a:solidFill>
              </a:rPr>
              <a:pPr/>
              <a:t>9</a:t>
            </a:fld>
            <a:endParaRPr lang="de-AT">
              <a:solidFill>
                <a:schemeClr val="bg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35BFC3E-6502-D5D2-F643-8AE4DCE6143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8203" t="12999" r="30542" b="-2628"/>
          <a:stretch/>
        </p:blipFill>
        <p:spPr>
          <a:xfrm>
            <a:off x="-65238" y="4243"/>
            <a:ext cx="12257238" cy="6215588"/>
          </a:xfrm>
          <a:prstGeom prst="rect">
            <a:avLst/>
          </a:prstGeom>
        </p:spPr>
      </p:pic>
      <p:pic>
        <p:nvPicPr>
          <p:cNvPr id="2050" name="Picture 2" descr="NodeMCU ESP32 | Joy-IT">
            <a:extLst>
              <a:ext uri="{FF2B5EF4-FFF2-40B4-BE49-F238E27FC236}">
                <a16:creationId xmlns:a16="http://schemas.microsoft.com/office/drawing/2014/main" id="{47BFFC31-3014-823D-0EC2-60D597478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6902" y="1452596"/>
            <a:ext cx="2190340" cy="2190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294659C0-537B-4E41-1DDA-E4A6658C91C4}"/>
              </a:ext>
            </a:extLst>
          </p:cNvPr>
          <p:cNvSpPr txBox="1"/>
          <p:nvPr/>
        </p:nvSpPr>
        <p:spPr>
          <a:xfrm>
            <a:off x="4202226" y="4547416"/>
            <a:ext cx="2800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b="1" u="sng" dirty="0">
                <a:solidFill>
                  <a:schemeClr val="bg1"/>
                </a:solidFill>
              </a:rPr>
              <a:t>Maximilian S. Kampl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17CEDA6-1464-BC12-5806-AA3351A735EC}"/>
              </a:ext>
            </a:extLst>
          </p:cNvPr>
          <p:cNvSpPr txBox="1"/>
          <p:nvPr/>
        </p:nvSpPr>
        <p:spPr>
          <a:xfrm>
            <a:off x="2926369" y="1675665"/>
            <a:ext cx="15021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Hardware</a:t>
            </a:r>
            <a:endParaRPr lang="en-US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3307A70-E881-1B52-C8DC-34BD98ADE26D}"/>
              </a:ext>
            </a:extLst>
          </p:cNvPr>
          <p:cNvSpPr txBox="1"/>
          <p:nvPr/>
        </p:nvSpPr>
        <p:spPr>
          <a:xfrm>
            <a:off x="5592292" y="2147656"/>
            <a:ext cx="14100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Sensorik</a:t>
            </a:r>
            <a:endParaRPr lang="en-US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1CB33F9-8673-CAEE-CB6E-2AACC970E80E}"/>
              </a:ext>
            </a:extLst>
          </p:cNvPr>
          <p:cNvSpPr txBox="1"/>
          <p:nvPr/>
        </p:nvSpPr>
        <p:spPr>
          <a:xfrm>
            <a:off x="10344157" y="3070971"/>
            <a:ext cx="789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2000" dirty="0">
                <a:solidFill>
                  <a:schemeClr val="bg1"/>
                </a:solidFill>
              </a:rPr>
              <a:t>MQTT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55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B5F8F8BE0F772449AA3E28E2051A517F" ma:contentTypeVersion="0" ma:contentTypeDescription="Ein neues Dokument erstellen." ma:contentTypeScope="" ma:versionID="0d260f8c1711e932026baa77adf3512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0627edd4f09c1f414843cf0643fb7b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62B322D-2084-418A-8960-B074ADC5B6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C214F1-4297-4767-8275-0DA039616A9F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1B09AE3-FA1D-40C8-A6CE-A2D9F55131C8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519</Words>
  <Application>Microsoft Office PowerPoint</Application>
  <PresentationFormat>Breitbild</PresentationFormat>
  <Paragraphs>158</Paragraphs>
  <Slides>18</Slides>
  <Notes>7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Adobe Gothic Std B</vt:lpstr>
      <vt:lpstr>Arial</vt:lpstr>
      <vt:lpstr>Calibri</vt:lpstr>
      <vt:lpstr>DIN-Web-Pro</vt:lpstr>
      <vt:lpstr>Google Sans</vt:lpstr>
      <vt:lpstr>Larissa</vt:lpstr>
      <vt:lpstr>PowerPoint-Präsentation</vt:lpstr>
      <vt:lpstr>Problem</vt:lpstr>
      <vt:lpstr>Partner/Aufgabenstellung</vt:lpstr>
      <vt:lpstr>Ziele</vt:lpstr>
      <vt:lpstr>Aufgabenverteilung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Literatur</vt:lpstr>
      <vt:lpstr>PM - Meilensteine</vt:lpstr>
      <vt:lpstr>PM - Meilensteine</vt:lpstr>
      <vt:lpstr>PM - Kostenabschätzung</vt:lpstr>
      <vt:lpstr>PM – Wie wird es gelebt</vt:lpstr>
      <vt:lpstr>PM – Wie wird es gelebt</vt:lpstr>
      <vt:lpstr>Struktur</vt:lpstr>
      <vt:lpstr>Bereits erledigt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alexandra</dc:creator>
  <cp:lastModifiedBy>Ahren Eraston</cp:lastModifiedBy>
  <cp:revision>101</cp:revision>
  <cp:lastPrinted>2020-04-02T17:36:48Z</cp:lastPrinted>
  <dcterms:created xsi:type="dcterms:W3CDTF">2012-09-14T17:11:23Z</dcterms:created>
  <dcterms:modified xsi:type="dcterms:W3CDTF">2024-06-17T08:46:40Z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0x010100B5F8F8BE0F772449AA3E28E2051A517F</vt:lpwstr>
  </property>
</Properties>
</file>