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69" r:id="rId6"/>
    <p:sldId id="270" r:id="rId7"/>
    <p:sldId id="263" r:id="rId8"/>
    <p:sldId id="264" r:id="rId9"/>
    <p:sldId id="265" r:id="rId10"/>
    <p:sldId id="267" r:id="rId11"/>
    <p:sldId id="266" r:id="rId12"/>
    <p:sldId id="2593" r:id="rId13"/>
    <p:sldId id="2594" r:id="rId14"/>
    <p:sldId id="2609" r:id="rId15"/>
    <p:sldId id="2596" r:id="rId16"/>
    <p:sldId id="2614" r:id="rId17"/>
    <p:sldId id="271" r:id="rId18"/>
    <p:sldId id="257" r:id="rId19"/>
    <p:sldId id="258" r:id="rId20"/>
    <p:sldId id="259" r:id="rId21"/>
    <p:sldId id="260" r:id="rId22"/>
    <p:sldId id="261" r:id="rId23"/>
    <p:sldId id="262" r:id="rId24"/>
    <p:sldId id="2613" r:id="rId25"/>
    <p:sldId id="2611" r:id="rId26"/>
    <p:sldId id="2610" r:id="rId27"/>
    <p:sldId id="2612" r:id="rId28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69570F11-3822-4C11-9E48-33D9D5A8F1CF}">
          <p14:sldIdLst>
            <p14:sldId id="256"/>
          </p14:sldIdLst>
        </p14:section>
        <p14:section name="Kampl" id="{E0F68117-275F-4E49-9EE0-760336180ECC}">
          <p14:sldIdLst>
            <p14:sldId id="269"/>
          </p14:sldIdLst>
        </p14:section>
        <p14:section name="Schrempf" id="{5BC1B50B-1FA2-4080-9327-AC5829A578FD}">
          <p14:sldIdLst>
            <p14:sldId id="270"/>
            <p14:sldId id="263"/>
            <p14:sldId id="264"/>
            <p14:sldId id="265"/>
            <p14:sldId id="267"/>
            <p14:sldId id="266"/>
            <p14:sldId id="2593"/>
            <p14:sldId id="2594"/>
            <p14:sldId id="2609"/>
            <p14:sldId id="2596"/>
            <p14:sldId id="2614"/>
          </p14:sldIdLst>
        </p14:section>
        <p14:section name="Gekle" id="{1498EEE0-9AA7-42F6-9085-4B26EBB008AF}">
          <p14:sldIdLst>
            <p14:sldId id="271"/>
          </p14:sldIdLst>
        </p14:section>
        <p14:section name="Zusatz" id="{2D0687EC-8608-4738-AB4A-6BCBAC6A7ACE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Quellen" id="{A4F17D96-1AFC-4B41-BE0C-A5A12B24EAC5}">
          <p14:sldIdLst>
            <p14:sldId id="2613"/>
            <p14:sldId id="2611"/>
            <p14:sldId id="2610"/>
            <p14:sldId id="26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4" autoAdjust="0"/>
    <p:restoredTop sz="86911" autoAdjust="0"/>
  </p:normalViewPr>
  <p:slideViewPr>
    <p:cSldViewPr snapToGrid="0">
      <p:cViewPr>
        <p:scale>
          <a:sx n="75" d="100"/>
          <a:sy n="75" d="100"/>
        </p:scale>
        <p:origin x="1476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18.04.2025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18.04.2025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3.9</a:t>
            </a:r>
          </a:p>
          <a:p>
            <a:r>
              <a:rPr lang="de-AT" dirty="0"/>
              <a:t>8.4</a:t>
            </a:r>
          </a:p>
          <a:p>
            <a:r>
              <a:rPr lang="de-AT" dirty="0"/>
              <a:t>9.4</a:t>
            </a:r>
          </a:p>
          <a:p>
            <a:r>
              <a:rPr lang="de-AT" dirty="0"/>
              <a:t>12.6</a:t>
            </a:r>
          </a:p>
          <a:p>
            <a:r>
              <a:rPr lang="de-AT" dirty="0"/>
              <a:t>12.7</a:t>
            </a:r>
          </a:p>
          <a:p>
            <a:r>
              <a:rPr lang="de-AT" dirty="0"/>
              <a:t>14.1</a:t>
            </a:r>
          </a:p>
          <a:p>
            <a:r>
              <a:rPr lang="de-AT" dirty="0"/>
              <a:t>14.3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263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3324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53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 dirty="0"/>
              <a:t>CONTRUDE Schrempf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AF41BCF-DE93-46E8-96C4-64339D157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800" y="259200"/>
            <a:ext cx="6224367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Schrempf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614C7656-561A-4230-AE49-F934B21548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18.04.2025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Schrempf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16B0F48-B7CD-4678-8B22-ED12B938C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18.04.2025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 dirty="0"/>
              <a:t>CONTRUDE Schrempf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F5378A7E-CD4F-4738-BF47-8D1B09A913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69600" y="6357600"/>
            <a:ext cx="1780861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18.04.2025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CONTRUDE Schrempf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0.png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seeklogo.com/vector-logo/273749/node-js" TargetMode="External"/><Relationship Id="rId3" Type="http://schemas.openxmlformats.org/officeDocument/2006/relationships/hyperlink" Target="https://www.sdgwatch.at/" TargetMode="External"/><Relationship Id="rId7" Type="http://schemas.openxmlformats.org/officeDocument/2006/relationships/hyperlink" Target="https://de.wikipedia.org/wiki/Datei:Octicons-mark-github.svg" TargetMode="External"/><Relationship Id="rId2" Type="http://schemas.openxmlformats.org/officeDocument/2006/relationships/hyperlink" Target="https://de.cleanpng.com/png-fsa3f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icons.dev/icons/docker" TargetMode="External"/><Relationship Id="rId5" Type="http://schemas.openxmlformats.org/officeDocument/2006/relationships/hyperlink" Target="https://www.svgrepo.com/svg/353829/grafana" TargetMode="External"/><Relationship Id="rId4" Type="http://schemas.openxmlformats.org/officeDocument/2006/relationships/hyperlink" Target="https://thenounproject.com/icon/database-7670737" TargetMode="External"/><Relationship Id="rId9" Type="http://schemas.openxmlformats.org/officeDocument/2006/relationships/hyperlink" Target="https://techicons.dev/icons/traefikproxy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3638349" y="1928802"/>
            <a:ext cx="8121446" cy="2571768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Container-Tracking und Umweltdatenerfassung</a:t>
            </a:r>
          </a:p>
          <a:p>
            <a:r>
              <a:rPr lang="de-AT" sz="3200" b="1" dirty="0">
                <a:solidFill>
                  <a:srgbClr val="9BBB59"/>
                </a:solidFill>
              </a:rPr>
              <a:t>(CONTRUDE)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Marko D. Schrempf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de-AT" dirty="0"/>
              <a:t>24.04.2025</a:t>
            </a:r>
          </a:p>
        </p:txBody>
      </p:sp>
      <p:pic>
        <p:nvPicPr>
          <p:cNvPr id="2" name="Grafik 1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9105BFC2-A95C-12DF-BE3C-A5E6F4E39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  <p:sp>
        <p:nvSpPr>
          <p:cNvPr id="10" name="Text Box 1030">
            <a:extLst>
              <a:ext uri="{FF2B5EF4-FFF2-40B4-BE49-F238E27FC236}">
                <a16:creationId xmlns:a16="http://schemas.microsoft.com/office/drawing/2014/main" id="{A5084817-B96A-F289-FEA3-6B759757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dirty="0"/>
              <a:t>DI (FH) Günther Hutter, </a:t>
            </a:r>
            <a:r>
              <a:rPr lang="de-DE" dirty="0" err="1"/>
              <a:t>MSc</a:t>
            </a:r>
            <a:r>
              <a:rPr lang="de-DE" dirty="0"/>
              <a:t>.</a:t>
            </a:r>
            <a:r>
              <a:rPr lang="de-AT" dirty="0"/>
              <a:t> </a:t>
            </a:r>
            <a:br>
              <a:rPr lang="de-AT" dirty="0"/>
            </a:br>
            <a:r>
              <a:rPr lang="de-AT" dirty="0"/>
              <a:t>DI Dr. Georg Judmaier</a:t>
            </a:r>
          </a:p>
        </p:txBody>
      </p:sp>
      <p:sp>
        <p:nvSpPr>
          <p:cNvPr id="11" name="Text Box 1030">
            <a:extLst>
              <a:ext uri="{FF2B5EF4-FFF2-40B4-BE49-F238E27FC236}">
                <a16:creationId xmlns:a16="http://schemas.microsoft.com/office/drawing/2014/main" id="{88076CAF-EF1B-E370-739C-CE87A956B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 dirty="0"/>
              <a:t>HTL Leoben</a:t>
            </a:r>
          </a:p>
        </p:txBody>
      </p:sp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57D13955-3BE4-0631-6F62-68C80BFF97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9606" t="21903" r="1"/>
          <a:stretch/>
        </p:blipFill>
        <p:spPr>
          <a:xfrm>
            <a:off x="-1" y="0"/>
            <a:ext cx="12192003" cy="621020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FEBAFA5-31D2-A43A-2D69-4F30A04E1BB0}"/>
              </a:ext>
            </a:extLst>
          </p:cNvPr>
          <p:cNvSpPr txBox="1"/>
          <p:nvPr/>
        </p:nvSpPr>
        <p:spPr>
          <a:xfrm>
            <a:off x="4870338" y="4697970"/>
            <a:ext cx="24513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u="sng" dirty="0">
                <a:solidFill>
                  <a:schemeClr val="bg1"/>
                </a:solidFill>
              </a:rPr>
              <a:t>Datenbanken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7F06AD-4A85-4643-3EA2-73D7B05B82D0}"/>
              </a:ext>
            </a:extLst>
          </p:cNvPr>
          <p:cNvSpPr txBox="1"/>
          <p:nvPr/>
        </p:nvSpPr>
        <p:spPr>
          <a:xfrm>
            <a:off x="4266613" y="1315587"/>
            <a:ext cx="13325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700" b="1" dirty="0" err="1">
                <a:solidFill>
                  <a:schemeClr val="bg1"/>
                </a:solidFill>
              </a:rPr>
              <a:t>Grafana</a:t>
            </a:r>
            <a:endParaRPr lang="de-AT" sz="2700" b="1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E430D6F-0BB0-3285-06D1-818B910C073D}"/>
              </a:ext>
            </a:extLst>
          </p:cNvPr>
          <p:cNvSpPr txBox="1"/>
          <p:nvPr/>
        </p:nvSpPr>
        <p:spPr>
          <a:xfrm>
            <a:off x="10271650" y="3592572"/>
            <a:ext cx="151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err="1">
                <a:solidFill>
                  <a:schemeClr val="bg1"/>
                </a:solidFill>
              </a:rPr>
              <a:t>InfluxDB</a:t>
            </a:r>
            <a:endParaRPr lang="de-AT" sz="2800" b="1" dirty="0">
              <a:solidFill>
                <a:schemeClr val="bg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E8EB274-CDE4-ED05-45AE-90A31003CF6E}"/>
              </a:ext>
            </a:extLst>
          </p:cNvPr>
          <p:cNvSpPr txBox="1"/>
          <p:nvPr/>
        </p:nvSpPr>
        <p:spPr>
          <a:xfrm>
            <a:off x="5635336" y="2903842"/>
            <a:ext cx="1251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MySQL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2D9AA00-21D8-2D88-C951-438396530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9617"/>
          <a:stretch/>
        </p:blipFill>
        <p:spPr>
          <a:xfrm>
            <a:off x="6838444" y="836730"/>
            <a:ext cx="2822127" cy="313042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64C4E91-376A-9D71-E12A-422B8A1E5D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307013" y="2277949"/>
            <a:ext cx="1251787" cy="125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11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785166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369" t="12999" r="30542" b="-2628"/>
          <a:stretch/>
        </p:blipFill>
        <p:spPr>
          <a:xfrm>
            <a:off x="0" y="140765"/>
            <a:ext cx="12192000" cy="621558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1FC52FF-2F4E-CDEE-722F-CEF136DEA853}"/>
              </a:ext>
            </a:extLst>
          </p:cNvPr>
          <p:cNvSpPr txBox="1"/>
          <p:nvPr/>
        </p:nvSpPr>
        <p:spPr>
          <a:xfrm>
            <a:off x="5381909" y="4708492"/>
            <a:ext cx="1428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u="sng" dirty="0">
                <a:solidFill>
                  <a:schemeClr val="bg1"/>
                </a:solidFill>
              </a:rPr>
              <a:t>CI / CD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3AA30D8-C09C-6074-6945-762F39EA4768}"/>
              </a:ext>
            </a:extLst>
          </p:cNvPr>
          <p:cNvSpPr txBox="1"/>
          <p:nvPr/>
        </p:nvSpPr>
        <p:spPr>
          <a:xfrm>
            <a:off x="287249" y="2604164"/>
            <a:ext cx="1251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Docker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B9D554-46BE-A81F-8F3E-A1AE3AD4194A}"/>
              </a:ext>
            </a:extLst>
          </p:cNvPr>
          <p:cNvSpPr txBox="1"/>
          <p:nvPr/>
        </p:nvSpPr>
        <p:spPr>
          <a:xfrm>
            <a:off x="10174630" y="3167390"/>
            <a:ext cx="1251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GitHub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0CC855B5-2AD1-9076-4133-31CBDEF09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2876" r="2675"/>
          <a:stretch/>
        </p:blipFill>
        <p:spPr>
          <a:xfrm>
            <a:off x="2378074" y="1563370"/>
            <a:ext cx="2317751" cy="274454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E32713F-636D-C868-B362-47D6F7551D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7801" y="1683101"/>
            <a:ext cx="2244991" cy="224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8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899" t="12999" r="61013" b="-2628"/>
          <a:stretch/>
        </p:blipFill>
        <p:spPr>
          <a:xfrm>
            <a:off x="0" y="168884"/>
            <a:ext cx="12191999" cy="6215588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09E4CF0-7E47-7E58-54A8-CA28129FDEB2}"/>
              </a:ext>
            </a:extLst>
          </p:cNvPr>
          <p:cNvSpPr txBox="1"/>
          <p:nvPr/>
        </p:nvSpPr>
        <p:spPr>
          <a:xfrm>
            <a:off x="5459394" y="4698004"/>
            <a:ext cx="1273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u="sng" dirty="0">
                <a:solidFill>
                  <a:schemeClr val="bg1"/>
                </a:solidFill>
              </a:rPr>
              <a:t>Server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8686699-6EF5-4576-C79D-7AE4D8446B5F}"/>
              </a:ext>
            </a:extLst>
          </p:cNvPr>
          <p:cNvSpPr txBox="1"/>
          <p:nvPr/>
        </p:nvSpPr>
        <p:spPr>
          <a:xfrm>
            <a:off x="2187729" y="2627215"/>
            <a:ext cx="903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REST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8229502-697E-E096-ACE2-8EF8929D9A40}"/>
              </a:ext>
            </a:extLst>
          </p:cNvPr>
          <p:cNvSpPr txBox="1"/>
          <p:nvPr/>
        </p:nvSpPr>
        <p:spPr>
          <a:xfrm>
            <a:off x="9320531" y="2154796"/>
            <a:ext cx="1678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81091B3-15D3-0705-8634-8C0AA4D825F5}"/>
              </a:ext>
            </a:extLst>
          </p:cNvPr>
          <p:cNvSpPr txBox="1"/>
          <p:nvPr/>
        </p:nvSpPr>
        <p:spPr>
          <a:xfrm>
            <a:off x="9521304" y="3076229"/>
            <a:ext cx="1322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>
                <a:solidFill>
                  <a:schemeClr val="bg1"/>
                </a:solidFill>
              </a:rPr>
              <a:t>Node.js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46F89C6-5C85-021A-F9E3-ABC5724CC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78582" y="1799742"/>
            <a:ext cx="1929449" cy="217816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559902E9-CD37-13C7-4740-779015762F35}"/>
              </a:ext>
            </a:extLst>
          </p:cNvPr>
          <p:cNvSpPr txBox="1"/>
          <p:nvPr/>
        </p:nvSpPr>
        <p:spPr>
          <a:xfrm>
            <a:off x="799031" y="2627215"/>
            <a:ext cx="1249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b="1" dirty="0" err="1">
                <a:solidFill>
                  <a:schemeClr val="bg1"/>
                </a:solidFill>
              </a:rPr>
              <a:t>Traefik</a:t>
            </a:r>
            <a:endParaRPr lang="de-AT" sz="2800" b="1" dirty="0">
              <a:solidFill>
                <a:schemeClr val="bg1"/>
              </a:solidFill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B36E630-A147-BC3A-1CF4-5F075B9FA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68204" y="2041448"/>
            <a:ext cx="1984896" cy="19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100F6D-DC30-BB35-5CD0-BAF5C0E5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Datenbanken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1994D2-F083-3680-B02E-D09542927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MySQL</a:t>
            </a:r>
          </a:p>
          <a:p>
            <a:pPr lvl="1"/>
            <a:r>
              <a:rPr lang="de-AT" dirty="0"/>
              <a:t>Schiff</a:t>
            </a:r>
          </a:p>
          <a:p>
            <a:pPr lvl="1"/>
            <a:r>
              <a:rPr lang="de-AT" dirty="0"/>
              <a:t>Container</a:t>
            </a:r>
          </a:p>
          <a:p>
            <a:pPr lvl="1"/>
            <a:r>
              <a:rPr lang="de-AT" dirty="0"/>
              <a:t>Grenzwerte</a:t>
            </a:r>
          </a:p>
          <a:p>
            <a:pPr lvl="1"/>
            <a:r>
              <a:rPr lang="de-AT" dirty="0"/>
              <a:t>User</a:t>
            </a:r>
          </a:p>
          <a:p>
            <a:r>
              <a:rPr lang="de-AT" dirty="0" err="1"/>
              <a:t>InfluxDB</a:t>
            </a:r>
            <a:endParaRPr lang="de-AT" dirty="0"/>
          </a:p>
          <a:p>
            <a:pPr lvl="1"/>
            <a:r>
              <a:rPr lang="de-AT" dirty="0"/>
              <a:t>Sensoren</a:t>
            </a:r>
          </a:p>
          <a:p>
            <a:r>
              <a:rPr lang="de-AT" dirty="0" err="1"/>
              <a:t>Grafana</a:t>
            </a:r>
            <a:endParaRPr lang="de-AT" dirty="0"/>
          </a:p>
          <a:p>
            <a:pPr lvl="1"/>
            <a:r>
              <a:rPr lang="de-AT" dirty="0"/>
              <a:t>Telegraf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C9F0AB6-B175-7DDE-CF3D-7757212F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D01695-6E33-AEA9-547B-A78322DEB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  <p:pic>
        <p:nvPicPr>
          <p:cNvPr id="11" name="Grafik 10" descr="Ein Bild, das Text, Screenshot, parallel, Diagramm enthält.&#10;&#10;KI-generierte Inhalte können fehlerhaft sein.">
            <a:extLst>
              <a:ext uri="{FF2B5EF4-FFF2-40B4-BE49-F238E27FC236}">
                <a16:creationId xmlns:a16="http://schemas.microsoft.com/office/drawing/2014/main" id="{54623918-AF64-857E-06A7-67366A504E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9"/>
          <a:stretch/>
        </p:blipFill>
        <p:spPr>
          <a:xfrm>
            <a:off x="2997200" y="1370531"/>
            <a:ext cx="9194800" cy="443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3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0ED54-6BA7-7AD0-CF25-D233D1101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75CB23-6987-043B-F44C-3B9929D9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79DDD22-D887-74A7-4B44-05247FE1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055217-FECC-75B9-AA33-0BA86660717A}"/>
              </a:ext>
            </a:extLst>
          </p:cNvPr>
          <p:cNvSpPr txBox="1"/>
          <p:nvPr/>
        </p:nvSpPr>
        <p:spPr>
          <a:xfrm>
            <a:off x="746646" y="2828835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Gekle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576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3CE102D-CC78-4BE1-BDB4-67D0F8D5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884CDD-B6BF-5A0E-36BE-3463B7C6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15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4B73665-3D46-BD7A-F384-EC7A37F3E3EA}"/>
              </a:ext>
            </a:extLst>
          </p:cNvPr>
          <p:cNvSpPr txBox="1"/>
          <p:nvPr/>
        </p:nvSpPr>
        <p:spPr>
          <a:xfrm>
            <a:off x="800434" y="2882623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Zusatz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3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E26C7-4C51-12BD-B6ED-59ED0456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</a:t>
            </a:r>
            <a:r>
              <a:rPr lang="de-AT" noProof="0" dirty="0"/>
              <a:t>–</a:t>
            </a:r>
            <a:r>
              <a:rPr lang="de-DE" dirty="0"/>
              <a:t> Meilensteine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98BAD1-D334-3EB5-39F2-5148AD4E9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2024-02-23: Genehmigung der DA</a:t>
            </a:r>
          </a:p>
          <a:p>
            <a:pPr lvl="1"/>
            <a:r>
              <a:rPr lang="de-DE" sz="2800" dirty="0"/>
              <a:t>Einreichen des Antrags durch die Schüler</a:t>
            </a:r>
          </a:p>
          <a:p>
            <a:pPr lvl="1"/>
            <a:r>
              <a:rPr lang="de-DE" sz="2800" dirty="0"/>
              <a:t>DA Dokumentation wurde ausgefüllt und unterschrieben</a:t>
            </a:r>
          </a:p>
          <a:p>
            <a:r>
              <a:rPr lang="de-DE" sz="3200" dirty="0"/>
              <a:t>2024-05-09: Projektplan Grobentwurf fertig</a:t>
            </a:r>
          </a:p>
          <a:p>
            <a:pPr lvl="1"/>
            <a:r>
              <a:rPr lang="de-DE" sz="2800" dirty="0"/>
              <a:t>Zielsetzung ausgefüllt</a:t>
            </a:r>
          </a:p>
          <a:p>
            <a:pPr lvl="1"/>
            <a:r>
              <a:rPr lang="de-DE" sz="2800" dirty="0"/>
              <a:t>Projektplan ausgefüllt</a:t>
            </a:r>
          </a:p>
          <a:p>
            <a:r>
              <a:rPr lang="de-DE" sz="3200" dirty="0"/>
              <a:t>2024-06-01: Hardware Komponenten Recherche fertig</a:t>
            </a:r>
          </a:p>
          <a:p>
            <a:pPr lvl="1"/>
            <a:r>
              <a:rPr lang="de-DE" sz="2800" dirty="0"/>
              <a:t>Bestimmung der Komponenten</a:t>
            </a:r>
          </a:p>
          <a:p>
            <a:pPr lvl="1"/>
            <a:r>
              <a:rPr lang="de-DE" sz="2800" dirty="0"/>
              <a:t>Preisrechnung</a:t>
            </a:r>
          </a:p>
          <a:p>
            <a:pPr lvl="1"/>
            <a:r>
              <a:rPr lang="de-DE" sz="2800" dirty="0"/>
              <a:t>Terminrechnung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87C74A-4E8C-97BD-B263-9ECDD3FA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1C692A-074F-9345-4CEE-48C0116B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5892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04182-9A1C-D7E8-6042-EDDB2477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</a:t>
            </a:r>
            <a:r>
              <a:rPr lang="de-AT" noProof="0" dirty="0"/>
              <a:t>–</a:t>
            </a:r>
            <a:r>
              <a:rPr lang="de-DE" dirty="0"/>
              <a:t> Meilensteine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FFA03D-AD87-DE6E-5C59-97B054813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2024-06-17: Datenbanken fertig</a:t>
            </a:r>
            <a:endParaRPr lang="en-GB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624"/>
              </a:spcBef>
              <a:buSzPts val="2600"/>
            </a:pPr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Allgemeine Container Informationen</a:t>
            </a:r>
            <a:endParaRPr lang="en-GB" sz="2800" dirty="0">
              <a:effectLst/>
            </a:endParaRPr>
          </a:p>
          <a:p>
            <a:pPr lvl="1"/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Sensor Daten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2024-06-24: Erstpräsentation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pPr lvl="1"/>
            <a:r>
              <a:rPr lang="de-DE" sz="2800" dirty="0"/>
              <a:t>Gantt-Diagramm erstellen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2024-07-04: Server Architektur fertig</a:t>
            </a:r>
          </a:p>
          <a:p>
            <a:pPr lvl="1"/>
            <a:r>
              <a:rPr lang="de-DE" sz="2800" dirty="0"/>
              <a:t>Server ist einsatzfähig</a:t>
            </a:r>
          </a:p>
          <a:p>
            <a:pPr lvl="1"/>
            <a:r>
              <a:rPr lang="de-DE" sz="2800" dirty="0"/>
              <a:t>REST-Schnittstelle</a:t>
            </a:r>
          </a:p>
          <a:p>
            <a:pPr lvl="1"/>
            <a:r>
              <a:rPr lang="de-DE" sz="2800" dirty="0"/>
              <a:t>Zugriff kann von überall gestattet werden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4214A7-8620-D9B8-3FED-82856E7D3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839904-ECA7-79B3-C0EF-868137B9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1025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08D63-14D9-FB7A-7F5E-DBD26DA9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</a:t>
            </a:r>
            <a:r>
              <a:rPr lang="de-AT" noProof="0" dirty="0"/>
              <a:t>–</a:t>
            </a:r>
            <a:r>
              <a:rPr lang="de-DE" dirty="0"/>
              <a:t> Meilensteine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C92B48-A3B2-FA7C-965F-05D4644F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3200" dirty="0"/>
              <a:t>2024-09-04: Prototyp funktionell</a:t>
            </a:r>
          </a:p>
          <a:p>
            <a:pPr lvl="1"/>
            <a:r>
              <a:rPr lang="de-DE" sz="2800" dirty="0"/>
              <a:t>Hardware Komponenten gekauft und geliefert</a:t>
            </a:r>
          </a:p>
          <a:p>
            <a:pPr lvl="1"/>
            <a:r>
              <a:rPr lang="de-DE" sz="2800" dirty="0"/>
              <a:t>Löten der Komponenten</a:t>
            </a:r>
          </a:p>
          <a:p>
            <a:pPr lvl="1"/>
            <a:r>
              <a:rPr lang="de-DE" sz="2800" dirty="0"/>
              <a:t>Datenübertragung mittels MQTT</a:t>
            </a:r>
          </a:p>
          <a:p>
            <a:r>
              <a:rPr lang="de-DE" sz="3200" dirty="0"/>
              <a:t>2024-10-23: Zweitpräsentation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r>
              <a:rPr lang="de-DE" sz="3200" dirty="0"/>
              <a:t>2024-11-03: Positionsalgorithmus funktionell</a:t>
            </a:r>
          </a:p>
          <a:p>
            <a:pPr lvl="1"/>
            <a:r>
              <a:rPr lang="de-DE" sz="2800" dirty="0"/>
              <a:t>Ungefähre Position des Containers</a:t>
            </a:r>
          </a:p>
          <a:p>
            <a:pPr lvl="1"/>
            <a:r>
              <a:rPr lang="de-DE" sz="2800" dirty="0"/>
              <a:t>Entfernung zu benachbarten Containern ermitteln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F6F857-2994-C8CD-13E0-FC23FA81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BFEAC2-79B3-54F2-A284-E5D35994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0840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DCE68-0D3F-8C2C-0D12-EEB46A71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</a:t>
            </a:r>
            <a:r>
              <a:rPr lang="de-AT" noProof="0" dirty="0"/>
              <a:t>–</a:t>
            </a:r>
            <a:r>
              <a:rPr lang="de-DE" dirty="0"/>
              <a:t> Meilensteine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37814D-07B7-2CD5-114B-36749EC8A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2024-11-30: (</a:t>
            </a:r>
            <a:r>
              <a:rPr lang="de-DE" sz="3200" dirty="0" err="1"/>
              <a:t>Directed</a:t>
            </a:r>
            <a:r>
              <a:rPr lang="de-DE" sz="3200" dirty="0"/>
              <a:t> </a:t>
            </a:r>
            <a:r>
              <a:rPr lang="de-DE" sz="3200" dirty="0" err="1"/>
              <a:t>Draggable</a:t>
            </a:r>
            <a:r>
              <a:rPr lang="de-DE" sz="3200" dirty="0"/>
              <a:t>) Graph Visualisierung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Container Entfernungen zu anderen visualisieren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Bewegbare Knoten</a:t>
            </a:r>
          </a:p>
          <a:p>
            <a:r>
              <a:rPr lang="de-DE" sz="3200" dirty="0"/>
              <a:t>2025-01-31: Webanwendung funktionell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Datenabfrage möglich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Ansprechende GUI</a:t>
            </a:r>
          </a:p>
          <a:p>
            <a:r>
              <a:rPr lang="de-DE" sz="3200" dirty="0"/>
              <a:t>2025-03-07: Finale Abgabe der 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Korrektur gelesen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Alle drei Subthemen fertig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 eingereicht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A8227C-DF98-8867-4DC3-48318CD7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75833A-3DE0-18E2-4BDF-A4E7798E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8451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417CB-DF6E-E3A5-3875-512C33CCF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2CE70A-AB7F-9FB8-1238-36251B35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73C6D1-C9D7-B5C5-51BE-B5809B31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C359754-3DB4-8E09-668F-FC5835B6A37E}"/>
              </a:ext>
            </a:extLst>
          </p:cNvPr>
          <p:cNvSpPr txBox="1"/>
          <p:nvPr/>
        </p:nvSpPr>
        <p:spPr>
          <a:xfrm>
            <a:off x="746646" y="2828835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Kampl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61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2F495-BAD0-3200-6FE9-D6D86085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CCEE14-815E-B183-E17D-8CF5C1206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Whitney"/>
              </a:rPr>
              <a:t>O’Reilly Media – </a:t>
            </a:r>
            <a:r>
              <a:rPr lang="de-DE" b="0" i="0" dirty="0">
                <a:effectLst/>
                <a:latin typeface="Whitney"/>
              </a:rPr>
              <a:t>R</a:t>
            </a:r>
            <a:r>
              <a:rPr lang="de-DE" dirty="0"/>
              <a:t>EST API Design </a:t>
            </a:r>
            <a:r>
              <a:rPr lang="de-DE" dirty="0" err="1"/>
              <a:t>Rulebook</a:t>
            </a:r>
            <a:endParaRPr lang="de-DE" dirty="0"/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ChatGPT-Abfragen</a:t>
            </a:r>
            <a:endParaRPr lang="en-GB" b="0" i="0" dirty="0">
              <a:effectLst/>
              <a:latin typeface="Whitney"/>
            </a:endParaRPr>
          </a:p>
          <a:p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1E70FB5-6AEA-CB48-FBE9-FA154C08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5BC961-EB07-901E-E92D-797D7661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0846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323336-2F30-F983-6641-76E2DC2B1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793A73-DEA9-6129-2C09-B1002840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21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4D7153C-DF57-5578-2AF4-03F4140B1A50}"/>
              </a:ext>
            </a:extLst>
          </p:cNvPr>
          <p:cNvSpPr txBox="1"/>
          <p:nvPr/>
        </p:nvSpPr>
        <p:spPr>
          <a:xfrm>
            <a:off x="800434" y="2882623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Bildquellen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02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067B21-04AA-B863-1BC5-21EBEE42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Bildquellen – Kampl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F320DB-58E5-EDF5-0697-843A43B8D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DB105E-8365-A55C-B819-3BC49335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CB3D7D-C8D2-F222-6263-523FEE1E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1335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B6435-9459-7B22-BE3B-A911C632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Bildquellen – Schrempf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00844-670E-9E47-9B44-DF36393CB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>
                <a:hlinkClick r:id="rId2"/>
              </a:rPr>
              <a:t>https://de.cleanpng.com/png-fsa3fn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3"/>
              </a:rPr>
              <a:t>https://www.sdgwatch.at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4"/>
              </a:rPr>
              <a:t>https://thenounproject.com/icon/database-7670737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5"/>
              </a:rPr>
              <a:t>https://www.svgrepo.com/svg/353829/grafana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6"/>
              </a:rPr>
              <a:t>https://techicons.dev/icons/docker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7"/>
              </a:rPr>
              <a:t>https://de.wikipedia.org/wiki/Datei:Octicons-mark-github.svg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8"/>
              </a:rPr>
              <a:t>https://seeklogo.com/vector-logo/273749/node-js</a:t>
            </a:r>
            <a:r>
              <a:rPr lang="de-AT" dirty="0"/>
              <a:t> [18.04.2025]</a:t>
            </a:r>
          </a:p>
          <a:p>
            <a:r>
              <a:rPr lang="de-AT" dirty="0">
                <a:hlinkClick r:id="rId9"/>
              </a:rPr>
              <a:t>https://techicons.dev/icons/traefikproxy</a:t>
            </a:r>
            <a:r>
              <a:rPr lang="de-AT" dirty="0"/>
              <a:t> [18.04.2025]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711875-828F-B56B-63D6-725C06E6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D391DE-B06F-7794-3334-D47E78600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1466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3AA73-C052-59B9-1B4F-A641524F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Gekle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49581-8698-82EA-9B49-664D01556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C5C890-B07D-8FE6-DF7D-DD73167FE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F4B31A-7C85-6AED-BB12-8F0C0526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5649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DFD0A-D36D-ACC8-D36E-EDA9AC056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0D565B-30BB-71C7-A535-F9F0DE2C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9E96B53-59D2-0BD0-9B19-8F2518C6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654E3C-C2C3-566E-62C2-117E1E54897F}"/>
              </a:ext>
            </a:extLst>
          </p:cNvPr>
          <p:cNvSpPr txBox="1"/>
          <p:nvPr/>
        </p:nvSpPr>
        <p:spPr>
          <a:xfrm>
            <a:off x="746646" y="2828835"/>
            <a:ext cx="6075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>
                <a:solidFill>
                  <a:srgbClr val="9BBB59"/>
                </a:solidFill>
              </a:rPr>
              <a:t>Schrempf</a:t>
            </a:r>
            <a:endParaRPr lang="en-US" sz="6600" dirty="0">
              <a:solidFill>
                <a:srgbClr val="9BBB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845B7-7ED3-B255-4E30-13435858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– </a:t>
            </a:r>
            <a:r>
              <a:rPr lang="de-AT" dirty="0"/>
              <a:t>Wie es gelebt wird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C024CE-C767-86AB-AD63-C1D34C63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9839E2-35D9-BBAE-ACA9-3F68CFFF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  <p:pic>
        <p:nvPicPr>
          <p:cNvPr id="16" name="Inhaltsplatzhalter 12">
            <a:extLst>
              <a:ext uri="{FF2B5EF4-FFF2-40B4-BE49-F238E27FC236}">
                <a16:creationId xmlns:a16="http://schemas.microsoft.com/office/drawing/2014/main" id="{FA4D4C28-FA30-FC72-B1BC-8F0F7112F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54" r="463"/>
          <a:stretch/>
        </p:blipFill>
        <p:spPr>
          <a:xfrm>
            <a:off x="969158" y="1107186"/>
            <a:ext cx="10972800" cy="505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6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49DA35-2781-03E1-F25E-DDC6B938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– </a:t>
            </a:r>
            <a:r>
              <a:rPr lang="de-AT" dirty="0"/>
              <a:t>Wie es gelebt wird</a:t>
            </a:r>
            <a:endParaRPr lang="en-GB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E596D1-9F7A-B0C2-C9C1-25D2B6569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B75EBF-81AA-FF8B-72CD-4D4A9329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E47CC65-0E74-331A-E0CB-CE620FA55F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968" y="1010178"/>
            <a:ext cx="6564760" cy="519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6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ED4FE-F453-1A0B-FC43-FFECBF7A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noProof="0" dirty="0"/>
              <a:t>PM – Meilensteine</a:t>
            </a:r>
          </a:p>
        </p:txBody>
      </p:sp>
      <p:pic>
        <p:nvPicPr>
          <p:cNvPr id="9" name="Inhaltsplatzhalter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233F7DD-54B2-FADC-2093-23C9441AB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8" y="1193679"/>
            <a:ext cx="10972800" cy="487771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D283AE-F295-A0F2-448E-3F74D751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E816ED-3A58-94DE-A458-2E334303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927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FD8EF-8DAF-75A8-8CCD-B8CA09CA3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PM – S</a:t>
            </a:r>
            <a:r>
              <a:rPr lang="de-DE" dirty="0"/>
              <a:t>DGs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78F3CC-65D7-AF33-5453-1F4DE896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Schrempf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C9F08A-73F6-12CF-178F-56CF9D20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7</a:t>
            </a:fld>
            <a:endParaRPr lang="de-AT"/>
          </a:p>
        </p:txBody>
      </p:sp>
      <p:pic>
        <p:nvPicPr>
          <p:cNvPr id="6" name="Picture 8" descr="A blue sign with white fish and waves&#10;&#10;AI-generated content may be incorrect.">
            <a:extLst>
              <a:ext uri="{FF2B5EF4-FFF2-40B4-BE49-F238E27FC236}">
                <a16:creationId xmlns:a16="http://schemas.microsoft.com/office/drawing/2014/main" id="{CD125B35-B061-EFF3-125C-4663C3B71E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0" r="21651"/>
          <a:stretch/>
        </p:blipFill>
        <p:spPr>
          <a:xfrm>
            <a:off x="6604011" y="3724394"/>
            <a:ext cx="2354460" cy="2335807"/>
          </a:xfrm>
          <a:prstGeom prst="rect">
            <a:avLst/>
          </a:prstGeom>
        </p:spPr>
      </p:pic>
      <p:pic>
        <p:nvPicPr>
          <p:cNvPr id="7" name="Grafik 6" descr="Ein Bild, das Text, Schrift, Grafiken, Logo enthält.&#10;&#10;Automatisch generierte Beschreibung">
            <a:extLst>
              <a:ext uri="{FF2B5EF4-FFF2-40B4-BE49-F238E27FC236}">
                <a16:creationId xmlns:a16="http://schemas.microsoft.com/office/drawing/2014/main" id="{BFFEC34F-C99A-31DA-B8C3-C460DC6826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564" y="1141214"/>
            <a:ext cx="2354461" cy="2354461"/>
          </a:xfrm>
          <a:prstGeom prst="rect">
            <a:avLst/>
          </a:prstGeom>
        </p:spPr>
      </p:pic>
      <p:pic>
        <p:nvPicPr>
          <p:cNvPr id="8" name="Grafik 7" descr="Ein Bild, das Text, Design, Grafiken, Schrift enthält.&#10;&#10;Automatisch generierte Beschreibung">
            <a:extLst>
              <a:ext uri="{FF2B5EF4-FFF2-40B4-BE49-F238E27FC236}">
                <a16:creationId xmlns:a16="http://schemas.microsoft.com/office/drawing/2014/main" id="{D607CA33-4C16-6B26-E936-B2A243C7E1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082" y="1141214"/>
            <a:ext cx="2354461" cy="2354461"/>
          </a:xfrm>
          <a:prstGeom prst="rect">
            <a:avLst/>
          </a:prstGeom>
        </p:spPr>
      </p:pic>
      <p:pic>
        <p:nvPicPr>
          <p:cNvPr id="9" name="Grafik 8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FCA18A1-70CD-5304-FCF4-52AC2A6469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305" y="3724394"/>
            <a:ext cx="2354461" cy="23544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587999-879E-BD10-91C2-BD0E80178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046" y="1137439"/>
            <a:ext cx="2354460" cy="235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31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34E77-6CC8-0C7B-1278-B30D02EB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PM – Serverstruktur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5B48C0-4C73-B595-3773-BEA423F48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4E41D4-323E-085A-04E0-2B4FEFE9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8</a:t>
            </a:fld>
            <a:endParaRPr lang="de-AT"/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2D06313-21D7-B3D0-8437-21D2FF069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7312" y="996950"/>
            <a:ext cx="9324620" cy="5245099"/>
          </a:xfrm>
        </p:spPr>
      </p:pic>
    </p:spTree>
    <p:extLst>
      <p:ext uri="{BB962C8B-B14F-4D97-AF65-F5344CB8AC3E}">
        <p14:creationId xmlns:p14="http://schemas.microsoft.com/office/powerpoint/2010/main" val="335455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9</a:t>
            </a:fld>
            <a:endParaRPr lang="de-AT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 dirty="0"/>
              <a:t>Aufgaben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86A33BC9-6424-8333-96E8-C7E8837F74E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220568"/>
            <a:ext cx="12192000" cy="2416864"/>
          </a:xfrm>
          <a:prstGeom prst="rect">
            <a:avLst/>
          </a:prstGeom>
        </p:spPr>
      </p:pic>
      <p:pic>
        <p:nvPicPr>
          <p:cNvPr id="3" name="ship-horn-3">
            <a:hlinkClick r:id="" action="ppaction://media"/>
            <a:extLst>
              <a:ext uri="{FF2B5EF4-FFF2-40B4-BE49-F238E27FC236}">
                <a16:creationId xmlns:a16="http://schemas.microsoft.com/office/drawing/2014/main" id="{2E806C81-B31F-3802-9E24-8723CBC0BEB2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25476" y="1037136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B09AE3-FA1D-40C8-A6CE-A2D9F55131C8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C214F1-4297-4767-8275-0DA039616A9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Breitbild</PresentationFormat>
  <Paragraphs>154</Paragraphs>
  <Slides>24</Slides>
  <Notes>5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Adobe Gothic Std B</vt:lpstr>
      <vt:lpstr>Arial</vt:lpstr>
      <vt:lpstr>Calibri</vt:lpstr>
      <vt:lpstr>Google Sans</vt:lpstr>
      <vt:lpstr>Whitney</vt:lpstr>
      <vt:lpstr>Larissa</vt:lpstr>
      <vt:lpstr>PowerPoint-Präsentation</vt:lpstr>
      <vt:lpstr>PowerPoint-Präsentation</vt:lpstr>
      <vt:lpstr>PowerPoint-Präsentation</vt:lpstr>
      <vt:lpstr>PM – Wie es gelebt wird</vt:lpstr>
      <vt:lpstr>PM – Wie es gelebt wird</vt:lpstr>
      <vt:lpstr>PM – Meilensteine</vt:lpstr>
      <vt:lpstr>PM – SDGs</vt:lpstr>
      <vt:lpstr>PM – Serverstruktur</vt:lpstr>
      <vt:lpstr>Aufgaben</vt:lpstr>
      <vt:lpstr>PowerPoint-Präsentation</vt:lpstr>
      <vt:lpstr>PowerPoint-Präsentation</vt:lpstr>
      <vt:lpstr>PowerPoint-Präsentation</vt:lpstr>
      <vt:lpstr>Datenbanken</vt:lpstr>
      <vt:lpstr>PowerPoint-Präsentation</vt:lpstr>
      <vt:lpstr>PowerPoint-Präsentation</vt:lpstr>
      <vt:lpstr>PM – Meilensteine</vt:lpstr>
      <vt:lpstr>PM – Meilensteine</vt:lpstr>
      <vt:lpstr>PM – Meilensteine</vt:lpstr>
      <vt:lpstr>PM – Meilensteine</vt:lpstr>
      <vt:lpstr>Literatur</vt:lpstr>
      <vt:lpstr>PowerPoint-Präsentation</vt:lpstr>
      <vt:lpstr>Bildquellen – Kampl</vt:lpstr>
      <vt:lpstr>Bildquellen – Schrempf</vt:lpstr>
      <vt:lpstr>Gekle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Schrempf Marko</cp:lastModifiedBy>
  <cp:revision>328</cp:revision>
  <cp:lastPrinted>2020-04-02T17:36:48Z</cp:lastPrinted>
  <dcterms:created xsi:type="dcterms:W3CDTF">2012-09-14T17:11:23Z</dcterms:created>
  <dcterms:modified xsi:type="dcterms:W3CDTF">2025-04-18T20:41:38Z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