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70" r:id="rId7"/>
    <p:sldId id="263" r:id="rId8"/>
    <p:sldId id="264" r:id="rId9"/>
    <p:sldId id="265" r:id="rId10"/>
    <p:sldId id="267" r:id="rId11"/>
    <p:sldId id="266" r:id="rId12"/>
    <p:sldId id="2593" r:id="rId13"/>
    <p:sldId id="2594" r:id="rId14"/>
    <p:sldId id="2609" r:id="rId15"/>
    <p:sldId id="2596" r:id="rId16"/>
    <p:sldId id="271" r:id="rId17"/>
    <p:sldId id="257" r:id="rId18"/>
    <p:sldId id="258" r:id="rId19"/>
    <p:sldId id="259" r:id="rId20"/>
    <p:sldId id="260" r:id="rId21"/>
    <p:sldId id="261" r:id="rId22"/>
    <p:sldId id="262" r:id="rId23"/>
    <p:sldId id="2610" r:id="rId2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69570F11-3822-4C11-9E48-33D9D5A8F1CF}">
          <p14:sldIdLst>
            <p14:sldId id="256"/>
          </p14:sldIdLst>
        </p14:section>
        <p14:section name="Kampl" id="{E0F68117-275F-4E49-9EE0-760336180ECC}">
          <p14:sldIdLst>
            <p14:sldId id="269"/>
          </p14:sldIdLst>
        </p14:section>
        <p14:section name="Schrempf" id="{5BC1B50B-1FA2-4080-9327-AC5829A578FD}">
          <p14:sldIdLst>
            <p14:sldId id="270"/>
            <p14:sldId id="263"/>
            <p14:sldId id="264"/>
            <p14:sldId id="265"/>
            <p14:sldId id="267"/>
            <p14:sldId id="266"/>
            <p14:sldId id="2593"/>
            <p14:sldId id="2594"/>
            <p14:sldId id="2609"/>
            <p14:sldId id="2596"/>
          </p14:sldIdLst>
        </p14:section>
        <p14:section name="Gekle" id="{1498EEE0-9AA7-42F6-9085-4B26EBB008AF}">
          <p14:sldIdLst>
            <p14:sldId id="271"/>
          </p14:sldIdLst>
        </p14:section>
        <p14:section name="Zusatz" id="{2D0687EC-8608-4738-AB4A-6BCBAC6A7ACE}">
          <p14:sldIdLst>
            <p14:sldId id="257"/>
            <p14:sldId id="258"/>
            <p14:sldId id="259"/>
            <p14:sldId id="260"/>
            <p14:sldId id="261"/>
            <p14:sldId id="262"/>
            <p14:sldId id="2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69397" autoAdjust="0"/>
  </p:normalViewPr>
  <p:slideViewPr>
    <p:cSldViewPr snapToGrid="0">
      <p:cViewPr>
        <p:scale>
          <a:sx n="75" d="100"/>
          <a:sy n="75" d="100"/>
        </p:scale>
        <p:origin x="147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18.04.2025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18.04.2025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3.9</a:t>
            </a:r>
          </a:p>
          <a:p>
            <a:r>
              <a:rPr lang="de-AT" dirty="0"/>
              <a:t>8.4</a:t>
            </a:r>
          </a:p>
          <a:p>
            <a:r>
              <a:rPr lang="de-AT" dirty="0"/>
              <a:t>9.4</a:t>
            </a:r>
          </a:p>
          <a:p>
            <a:r>
              <a:rPr lang="de-AT" dirty="0"/>
              <a:t>12.6</a:t>
            </a:r>
          </a:p>
          <a:p>
            <a:r>
              <a:rPr lang="de-AT" dirty="0"/>
              <a:t>12.7</a:t>
            </a:r>
          </a:p>
          <a:p>
            <a:r>
              <a:rPr lang="de-AT" dirty="0"/>
              <a:t>14.1</a:t>
            </a:r>
          </a:p>
          <a:p>
            <a:r>
              <a:rPr lang="de-AT" dirty="0"/>
              <a:t>14.3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263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32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18.04.2025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18.04.2025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gwatch.at/" TargetMode="External"/><Relationship Id="rId2" Type="http://schemas.openxmlformats.org/officeDocument/2006/relationships/hyperlink" Target="https://de.cleanpng.com/png-fsa3f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3638349" y="1928802"/>
            <a:ext cx="812144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und Umweltdatenerfassung</a:t>
            </a:r>
          </a:p>
          <a:p>
            <a:r>
              <a:rPr lang="de-AT" sz="3200" b="1" dirty="0">
                <a:solidFill>
                  <a:srgbClr val="9BBB59"/>
                </a:solidFill>
              </a:rPr>
              <a:t>(CONTRUDE)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Marko D. Schrempf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544" t="10370"/>
          <a:stretch/>
        </p:blipFill>
        <p:spPr>
          <a:xfrm>
            <a:off x="0" y="-5382"/>
            <a:ext cx="11944350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EBAFA5-31D2-A43A-2D69-4F30A04E1BB0}"/>
              </a:ext>
            </a:extLst>
          </p:cNvPr>
          <p:cNvSpPr txBox="1"/>
          <p:nvPr/>
        </p:nvSpPr>
        <p:spPr>
          <a:xfrm>
            <a:off x="4746513" y="4850584"/>
            <a:ext cx="245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Datenbanken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F06AD-4A85-4643-3EA2-73D7B05B82D0}"/>
              </a:ext>
            </a:extLst>
          </p:cNvPr>
          <p:cNvSpPr txBox="1"/>
          <p:nvPr/>
        </p:nvSpPr>
        <p:spPr>
          <a:xfrm>
            <a:off x="4137454" y="2840802"/>
            <a:ext cx="139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Grafana</a:t>
            </a:r>
            <a:endParaRPr lang="de-AT" sz="2800" b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430D6F-0BB0-3285-06D1-818B910C073D}"/>
              </a:ext>
            </a:extLst>
          </p:cNvPr>
          <p:cNvSpPr txBox="1"/>
          <p:nvPr/>
        </p:nvSpPr>
        <p:spPr>
          <a:xfrm>
            <a:off x="10069964" y="3451225"/>
            <a:ext cx="151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InfluxDB</a:t>
            </a:r>
            <a:endParaRPr lang="de-AT" sz="2800" b="1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8EB274-CDE4-ED05-45AE-90A31003CF6E}"/>
              </a:ext>
            </a:extLst>
          </p:cNvPr>
          <p:cNvSpPr txBox="1"/>
          <p:nvPr/>
        </p:nvSpPr>
        <p:spPr>
          <a:xfrm>
            <a:off x="5529009" y="2343248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11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162387"/>
            <a:ext cx="12257238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1FC52FF-2F4E-CDEE-722F-CEF136DEA853}"/>
              </a:ext>
            </a:extLst>
          </p:cNvPr>
          <p:cNvSpPr txBox="1"/>
          <p:nvPr/>
        </p:nvSpPr>
        <p:spPr>
          <a:xfrm>
            <a:off x="5157767" y="4685440"/>
            <a:ext cx="142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CI / CD</a:t>
            </a:r>
          </a:p>
        </p:txBody>
      </p:sp>
    </p:spTree>
    <p:extLst>
      <p:ext uri="{BB962C8B-B14F-4D97-AF65-F5344CB8AC3E}">
        <p14:creationId xmlns:p14="http://schemas.microsoft.com/office/powerpoint/2010/main" val="45728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99" t="12999" r="61013" b="-2628"/>
          <a:stretch/>
        </p:blipFill>
        <p:spPr>
          <a:xfrm>
            <a:off x="0" y="168884"/>
            <a:ext cx="12191999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9E4CF0-7E47-7E58-54A8-CA28129FDEB2}"/>
              </a:ext>
            </a:extLst>
          </p:cNvPr>
          <p:cNvSpPr txBox="1"/>
          <p:nvPr/>
        </p:nvSpPr>
        <p:spPr>
          <a:xfrm>
            <a:off x="5459394" y="4628847"/>
            <a:ext cx="127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0ED54-6BA7-7AD0-CF25-D233D110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5CB23-6987-043B-F44C-3B9929D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DDD22-D887-74A7-4B44-05247FE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055217-FECC-75B9-AA33-0BA86660717A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Gekle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E102D-CC78-4BE1-BDB4-67D0F8D5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884CDD-B6BF-5A0E-36BE-3463B7C6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B73665-3D46-BD7A-F384-EC7A37F3E3EA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Zusatz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E26C7-4C51-12BD-B6ED-59ED0456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8BAD1-D334-3EB5-39F2-5148AD4E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7C74A-4E8C-97BD-B263-9ECDD3F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692A-074F-9345-4CEE-48C0116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8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04182-9A1C-D7E8-6042-EDDB2477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FA03D-AD87-DE6E-5C59-97B05481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Server Architektur fertig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4214A7-8620-D9B8-3FED-82856E7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39904-ECA7-79B3-C0EF-868137B9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08D63-14D9-FB7A-7F5E-DBD26DA9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92B48-A3B2-FA7C-965F-05D4644F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2024-09-04: Prototyp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6F857-2994-C8CD-13E0-FC23FA81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BFEAC2-79B3-54F2-A284-E5D3599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84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DCE68-0D3F-8C2C-0D12-EEB46A7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7814D-07B7-2CD5-114B-36749EC8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A8227C-DF98-8867-4DC3-48318CD7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75833A-3DE0-18E2-4BDF-A4E7798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45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2F495-BAD0-3200-6FE9-D6D86085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CEE14-815E-B183-E17D-8CF5C120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Whitney"/>
              </a:rPr>
              <a:t>O’Reilly Media – </a:t>
            </a:r>
            <a:r>
              <a:rPr lang="de-DE" b="0" i="0" dirty="0">
                <a:effectLst/>
                <a:latin typeface="Whitney"/>
              </a:rPr>
              <a:t>R</a:t>
            </a:r>
            <a:r>
              <a:rPr lang="de-DE" dirty="0"/>
              <a:t>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ChatGPT-Abfragen</a:t>
            </a:r>
            <a:endParaRPr lang="en-GB" b="0" i="0" dirty="0">
              <a:effectLst/>
              <a:latin typeface="Whitney"/>
            </a:endParaRP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E70FB5-6AEA-CB48-FBE9-FA154C0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5BC961-EB07-901E-E92D-797D7661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08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417CB-DF6E-E3A5-3875-512C33CC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2CE70A-AB7F-9FB8-1238-36251B3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3C6D1-C9D7-B5C5-51BE-B5809B3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359754-3DB4-8E09-668F-FC5835B6A37E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Kampl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6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B6435-9459-7B22-BE3B-A911C632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00844-670E-9E47-9B44-DF36393C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https://de.cleanpng.com/png-fsa3fn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3"/>
              </a:rPr>
              <a:t>https://www.sdgwatch.at</a:t>
            </a:r>
            <a:r>
              <a:rPr lang="de-AT" dirty="0"/>
              <a:t> [18.04.2025]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11875-828F-B56B-63D6-725C06E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391DE-B06F-7794-3334-D47E786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4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FD0A-D36D-ACC8-D36E-EDA9AC05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D565B-30BB-71C7-A535-F9F0DE2C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96B53-59D2-0BD0-9B19-8F2518C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654E3C-C2C3-566E-62C2-117E1E54897F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Schrempf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845B7-7ED3-B255-4E30-13435858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C024CE-C767-86AB-AD63-C1D34C63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839E2-35D9-BBAE-ACA9-3F68CFF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  <p:pic>
        <p:nvPicPr>
          <p:cNvPr id="16" name="Inhaltsplatzhalter 12">
            <a:extLst>
              <a:ext uri="{FF2B5EF4-FFF2-40B4-BE49-F238E27FC236}">
                <a16:creationId xmlns:a16="http://schemas.microsoft.com/office/drawing/2014/main" id="{FA4D4C28-FA30-FC72-B1BC-8F0F7112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4" r="463"/>
          <a:stretch/>
        </p:blipFill>
        <p:spPr>
          <a:xfrm>
            <a:off x="969158" y="1107186"/>
            <a:ext cx="10972800" cy="50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DA35-2781-03E1-F25E-DDC6B93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E596D1-9F7A-B0C2-C9C1-25D2B656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B75EBF-81AA-FF8B-72CD-4D4A932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E47CC65-0E74-331A-E0CB-CE620FA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68" y="1010178"/>
            <a:ext cx="6564760" cy="5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ED4FE-F453-1A0B-FC43-FFECBF7A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PM – Meilensteine</a:t>
            </a:r>
          </a:p>
        </p:txBody>
      </p:sp>
      <p:pic>
        <p:nvPicPr>
          <p:cNvPr id="9" name="Inhaltsplatzhalter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233F7DD-54B2-FADC-2093-23C9441A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1193679"/>
            <a:ext cx="10972800" cy="487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D283AE-F295-A0F2-448E-3F74D75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E816ED-3A58-94DE-A458-2E33430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2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D8EF-8DAF-75A8-8CCD-B8CA09CA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</a:t>
            </a:r>
            <a:r>
              <a:rPr lang="de-DE" dirty="0"/>
              <a:t>DGs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8F3CC-65D7-AF33-5453-1F4DE896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F08A-73F6-12CF-178F-56CF9D20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6" name="Picture 8" descr="A blue sign with white fish and waves&#10;&#10;AI-generated content may be incorrect.">
            <a:extLst>
              <a:ext uri="{FF2B5EF4-FFF2-40B4-BE49-F238E27FC236}">
                <a16:creationId xmlns:a16="http://schemas.microsoft.com/office/drawing/2014/main" id="{CD125B35-B061-EFF3-125C-4663C3B71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21651"/>
          <a:stretch/>
        </p:blipFill>
        <p:spPr>
          <a:xfrm>
            <a:off x="6604011" y="3724394"/>
            <a:ext cx="2354460" cy="2335807"/>
          </a:xfrm>
          <a:prstGeom prst="rect">
            <a:avLst/>
          </a:prstGeom>
        </p:spPr>
      </p:pic>
      <p:pic>
        <p:nvPicPr>
          <p:cNvPr id="7" name="Grafik 6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BFFEC34F-C99A-31DA-B8C3-C460DC682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4" y="1141214"/>
            <a:ext cx="2354461" cy="2354461"/>
          </a:xfrm>
          <a:prstGeom prst="rect">
            <a:avLst/>
          </a:prstGeom>
        </p:spPr>
      </p:pic>
      <p:pic>
        <p:nvPicPr>
          <p:cNvPr id="8" name="Grafik 7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D607CA33-4C16-6B26-E936-B2A243C7E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2" y="1141214"/>
            <a:ext cx="2354461" cy="2354461"/>
          </a:xfrm>
          <a:prstGeom prst="rect">
            <a:avLst/>
          </a:prstGeom>
        </p:spPr>
      </p:pic>
      <p:pic>
        <p:nvPicPr>
          <p:cNvPr id="9" name="Grafik 8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FCA18A1-70CD-5304-FCF4-52AC2A6469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5" y="3724394"/>
            <a:ext cx="2354461" cy="2354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87999-879E-BD10-91C2-BD0E8017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6" y="1137439"/>
            <a:ext cx="2354460" cy="23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1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E77-6CC8-0C7B-1278-B30D02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Serverstruktur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5B48C0-4C73-B595-3773-BEA423F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4E41D4-323E-085A-04E0-2B4FEFE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2D06313-21D7-B3D0-8437-21D2FF06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312" y="996950"/>
            <a:ext cx="9324620" cy="5245099"/>
          </a:xfrm>
        </p:spPr>
      </p:pic>
    </p:spTree>
    <p:extLst>
      <p:ext uri="{BB962C8B-B14F-4D97-AF65-F5344CB8AC3E}">
        <p14:creationId xmlns:p14="http://schemas.microsoft.com/office/powerpoint/2010/main" val="33545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6A33BC9-6424-8333-96E8-C7E8837F7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220568"/>
            <a:ext cx="12192000" cy="2416864"/>
          </a:xfrm>
          <a:prstGeom prst="rect">
            <a:avLst/>
          </a:prstGeom>
        </p:spPr>
      </p:pic>
      <p:pic>
        <p:nvPicPr>
          <p:cNvPr id="3" name="ship-horn-3">
            <a:hlinkClick r:id="" action="ppaction://media"/>
            <a:extLst>
              <a:ext uri="{FF2B5EF4-FFF2-40B4-BE49-F238E27FC236}">
                <a16:creationId xmlns:a16="http://schemas.microsoft.com/office/drawing/2014/main" id="{2E806C81-B31F-3802-9E24-8723CBC0BEB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5476" y="1037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121</Paragraphs>
  <Slides>20</Slides>
  <Notes>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Adobe Gothic Std B</vt:lpstr>
      <vt:lpstr>Arial</vt:lpstr>
      <vt:lpstr>Calibri</vt:lpstr>
      <vt:lpstr>Google Sans</vt:lpstr>
      <vt:lpstr>Whitney</vt:lpstr>
      <vt:lpstr>Larissa</vt:lpstr>
      <vt:lpstr>PowerPoint-Präsentation</vt:lpstr>
      <vt:lpstr>PowerPoint-Präsentation</vt:lpstr>
      <vt:lpstr>PowerPoint-Präsentation</vt:lpstr>
      <vt:lpstr>PM – Wie es gelebt wird</vt:lpstr>
      <vt:lpstr>PM – Wie es gelebt wird</vt:lpstr>
      <vt:lpstr>PM – Meilensteine</vt:lpstr>
      <vt:lpstr>PM – SDGs</vt:lpstr>
      <vt:lpstr>PM – Serverstruktur</vt:lpstr>
      <vt:lpstr>Aufgaben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PM – Meilensteine</vt:lpstr>
      <vt:lpstr>PM – Meilensteine</vt:lpstr>
      <vt:lpstr>PM – Meilensteine</vt:lpstr>
      <vt:lpstr>PM – Meilensteine</vt:lpstr>
      <vt:lpstr>Literatur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296</cp:revision>
  <cp:lastPrinted>2020-04-02T17:36:48Z</cp:lastPrinted>
  <dcterms:created xsi:type="dcterms:W3CDTF">2012-09-14T17:11:23Z</dcterms:created>
  <dcterms:modified xsi:type="dcterms:W3CDTF">2025-04-18T18:46:47Z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