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69" r:id="rId6"/>
    <p:sldId id="270" r:id="rId7"/>
    <p:sldId id="263" r:id="rId8"/>
    <p:sldId id="264" r:id="rId9"/>
    <p:sldId id="265" r:id="rId10"/>
    <p:sldId id="267" r:id="rId11"/>
    <p:sldId id="266" r:id="rId12"/>
    <p:sldId id="2593" r:id="rId13"/>
    <p:sldId id="2594" r:id="rId14"/>
    <p:sldId id="2609" r:id="rId15"/>
    <p:sldId id="2596" r:id="rId16"/>
    <p:sldId id="2614" r:id="rId17"/>
    <p:sldId id="271" r:id="rId18"/>
    <p:sldId id="2615" r:id="rId19"/>
    <p:sldId id="2616" r:id="rId20"/>
    <p:sldId id="2617" r:id="rId21"/>
    <p:sldId id="2618" r:id="rId22"/>
    <p:sldId id="2619" r:id="rId23"/>
    <p:sldId id="257" r:id="rId24"/>
    <p:sldId id="258" r:id="rId25"/>
    <p:sldId id="259" r:id="rId26"/>
    <p:sldId id="260" r:id="rId27"/>
    <p:sldId id="261" r:id="rId28"/>
    <p:sldId id="262" r:id="rId29"/>
    <p:sldId id="2613" r:id="rId30"/>
    <p:sldId id="2611" r:id="rId31"/>
    <p:sldId id="2610" r:id="rId32"/>
    <p:sldId id="2612" r:id="rId33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69570F11-3822-4C11-9E48-33D9D5A8F1CF}">
          <p14:sldIdLst>
            <p14:sldId id="256"/>
          </p14:sldIdLst>
        </p14:section>
        <p14:section name="Kampl" id="{E0F68117-275F-4E49-9EE0-760336180ECC}">
          <p14:sldIdLst>
            <p14:sldId id="269"/>
          </p14:sldIdLst>
        </p14:section>
        <p14:section name="Schrempf" id="{5BC1B50B-1FA2-4080-9327-AC5829A578FD}">
          <p14:sldIdLst>
            <p14:sldId id="270"/>
            <p14:sldId id="263"/>
            <p14:sldId id="264"/>
            <p14:sldId id="265"/>
            <p14:sldId id="267"/>
            <p14:sldId id="266"/>
            <p14:sldId id="2593"/>
            <p14:sldId id="2594"/>
            <p14:sldId id="2609"/>
            <p14:sldId id="2596"/>
            <p14:sldId id="2614"/>
          </p14:sldIdLst>
        </p14:section>
        <p14:section name="Gekle" id="{1498EEE0-9AA7-42F6-9085-4B26EBB008AF}">
          <p14:sldIdLst>
            <p14:sldId id="271"/>
            <p14:sldId id="2615"/>
            <p14:sldId id="2616"/>
            <p14:sldId id="2617"/>
            <p14:sldId id="2618"/>
            <p14:sldId id="2619"/>
          </p14:sldIdLst>
        </p14:section>
        <p14:section name="Zusatz" id="{2D0687EC-8608-4738-AB4A-6BCBAC6A7ACE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Quellen" id="{A4F17D96-1AFC-4B41-BE0C-A5A12B24EAC5}">
          <p14:sldIdLst>
            <p14:sldId id="2613"/>
            <p14:sldId id="2611"/>
            <p14:sldId id="2610"/>
            <p14:sldId id="26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E00"/>
    <a:srgbClr val="660033"/>
    <a:srgbClr val="437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4" autoAdjust="0"/>
    <p:restoredTop sz="86911" autoAdjust="0"/>
  </p:normalViewPr>
  <p:slideViewPr>
    <p:cSldViewPr snapToGrid="0">
      <p:cViewPr varScale="1">
        <p:scale>
          <a:sx n="78" d="100"/>
          <a:sy n="78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3075647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99" y="1"/>
            <a:ext cx="3075646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4597EA2D-D11E-4F11-940E-96FC3DC86B48}" type="datetimeFigureOut">
              <a:rPr lang="de-DE" smtClean="0"/>
              <a:pPr/>
              <a:t>18.04.2025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6" y="9721499"/>
            <a:ext cx="3075647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99" y="9721499"/>
            <a:ext cx="3075646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ED1FD422-38C1-46E5-AEB3-FCA53D65A20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358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9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25FA59D5-1C02-4780-AF81-09ADAD492357}" type="datetimeFigureOut">
              <a:rPr lang="de-AT" smtClean="0"/>
              <a:pPr/>
              <a:t>18.04.2025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59" rIns="94519" bIns="47259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519" tIns="47259" rIns="94519" bIns="4725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9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7AA6D168-C717-485B-B0C8-699ECBDF2CF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3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23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3.9</a:t>
            </a:r>
          </a:p>
          <a:p>
            <a:r>
              <a:rPr lang="de-AT" dirty="0"/>
              <a:t>8.4</a:t>
            </a:r>
          </a:p>
          <a:p>
            <a:r>
              <a:rPr lang="de-AT" dirty="0"/>
              <a:t>9.4</a:t>
            </a:r>
          </a:p>
          <a:p>
            <a:r>
              <a:rPr lang="de-AT" dirty="0"/>
              <a:t>12.6</a:t>
            </a:r>
          </a:p>
          <a:p>
            <a:r>
              <a:rPr lang="de-AT" dirty="0"/>
              <a:t>12.7</a:t>
            </a:r>
          </a:p>
          <a:p>
            <a:r>
              <a:rPr lang="de-AT" dirty="0"/>
              <a:t>14.1</a:t>
            </a:r>
          </a:p>
          <a:p>
            <a:r>
              <a:rPr lang="de-AT" dirty="0"/>
              <a:t>14.3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2632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615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3324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0532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B3FF9-7631-0196-DCD7-B70EE86DF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6A5C5F0-6D06-5A79-7237-18D798AE8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BE74D28-1822-2DFB-9CC9-5747ED4B0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5044C3-0606-EE8A-5928-2030E2339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5383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AB0BD-4EC1-F478-F8B1-5FCD94B46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C755714-32D3-B1C8-D3EC-B128BD0855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82C2E1B-B9EB-489E-F3E9-91294851B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213784-E527-2D93-F224-28D42480E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2094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82255-2F4C-D702-A28D-3868F9A5B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560C75D-FB8E-BF63-74FF-E31DCC8EA3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921AF5C-24F7-84F4-9789-E489EF7CE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40FEAC-5512-16E2-4CEB-EDEEB0383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781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AB2-6CCA-40C7-8885-2C056A77E284}" type="datetime1">
              <a:rPr lang="de-AT" smtClean="0"/>
              <a:t>18.04.2025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CONTRUDE Schrempf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967541" y="6381328"/>
            <a:ext cx="268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www.</a:t>
            </a:r>
            <a:r>
              <a:rPr lang="de-AT" sz="16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htl-</a:t>
            </a:r>
            <a:r>
              <a:rPr lang="de-AT" sz="160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leoben</a:t>
            </a:r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.at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AF41BCF-DE93-46E8-96C4-64339D1576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800" y="259200"/>
            <a:ext cx="6224367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52739"/>
            <a:ext cx="109728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91F-AE7F-406B-977E-415D708CD05B}" type="datetime1">
              <a:rPr lang="de-AT" smtClean="0"/>
              <a:t>18.04.2025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 dirty="0"/>
              <a:t>CONTRUDE Schrempf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"/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614C7656-561A-4230-AE49-F934B2154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600" y="6357600"/>
            <a:ext cx="1780861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4213-31A7-43A9-B381-650B72838F3D}" type="datetime1">
              <a:rPr lang="de-AT" smtClean="0"/>
              <a:t>18.04.2025</a:t>
            </a:fld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26" name="Gerade Verbindung 8">
            <a:extLst>
              <a:ext uri="{FF2B5EF4-FFF2-40B4-BE49-F238E27FC236}">
                <a16:creationId xmlns:a16="http://schemas.microsoft.com/office/drawing/2014/main" id="{B231FD8D-BD46-413B-B98F-46B87457439F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id="{FF9F6E03-68AB-4FB8-BF89-42F3F9730FF5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61780AA7-F848-43F9-AE0D-14BBE9A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 dirty="0"/>
              <a:t>CONTRUDE Schrempf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16B0F48-B7CD-4678-8B22-ED12B938C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600" y="6357600"/>
            <a:ext cx="1780861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1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9419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0531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94198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70531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3C63-4118-48BA-956A-11DEEC1AA07D}" type="datetime1">
              <a:rPr lang="de-AT" smtClean="0"/>
              <a:t>18.04.2025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12" name="Gerade Verbindung 8">
            <a:extLst>
              <a:ext uri="{FF2B5EF4-FFF2-40B4-BE49-F238E27FC236}">
                <a16:creationId xmlns:a16="http://schemas.microsoft.com/office/drawing/2014/main" id="{D2F1EB9E-8380-425B-B884-1A5E1DD9E9F2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C32164E0-C3F5-4411-BA01-05D65208091F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155BF4B4-4484-4D9C-BFD8-E75462D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 dirty="0"/>
              <a:t>CONTRUDE Schrempf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F5378A7E-CD4F-4738-BF47-8D1B09A913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600" y="6357600"/>
            <a:ext cx="1780861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6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355E-663F-46F6-A58A-7E827B834F26}" type="datetime1">
              <a:rPr lang="de-AT" smtClean="0"/>
              <a:t>18.04.2025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CONTRUDE Schrempf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seeklogo.com/vector-logo/273749/node-js" TargetMode="External"/><Relationship Id="rId3" Type="http://schemas.openxmlformats.org/officeDocument/2006/relationships/hyperlink" Target="https://www.sdgwatch.at/" TargetMode="External"/><Relationship Id="rId7" Type="http://schemas.openxmlformats.org/officeDocument/2006/relationships/hyperlink" Target="https://de.wikipedia.org/wiki/Datei:Octicons-mark-github.svg" TargetMode="External"/><Relationship Id="rId2" Type="http://schemas.openxmlformats.org/officeDocument/2006/relationships/hyperlink" Target="https://de.cleanpng.com/png-fsa3f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icons.dev/icons/docker" TargetMode="External"/><Relationship Id="rId5" Type="http://schemas.openxmlformats.org/officeDocument/2006/relationships/hyperlink" Target="https://www.svgrepo.com/svg/353829/grafana" TargetMode="External"/><Relationship Id="rId4" Type="http://schemas.openxmlformats.org/officeDocument/2006/relationships/hyperlink" Target="https://thenounproject.com/icon/database-7670737" TargetMode="External"/><Relationship Id="rId9" Type="http://schemas.openxmlformats.org/officeDocument/2006/relationships/hyperlink" Target="https://techicons.dev/icons/traefikproxy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.cleanpng.com/png-f3i6la/download-png.html" TargetMode="External"/><Relationship Id="rId2" Type="http://schemas.openxmlformats.org/officeDocument/2006/relationships/hyperlink" Target="https://www.cleanpng.com/png-java-computer-software-logo-1412676/download-p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Vite_%28software%29" TargetMode="External"/><Relationship Id="rId5" Type="http://schemas.openxmlformats.org/officeDocument/2006/relationships/hyperlink" Target="https://en.wikipedia.org/wiki/React_(software)" TargetMode="External"/><Relationship Id="rId4" Type="http://schemas.openxmlformats.org/officeDocument/2006/relationships/hyperlink" Target="https://www.pngwing.com/tr/free-png-noezv/downloa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3638349" y="1928802"/>
            <a:ext cx="8121446" cy="2571768"/>
          </a:xfrm>
          <a:prstGeom prst="rect">
            <a:avLst/>
          </a:prstGeom>
        </p:spPr>
        <p:txBody>
          <a:bodyPr/>
          <a:lstStyle/>
          <a:p>
            <a:r>
              <a:rPr lang="de-AT" sz="3200" b="1" dirty="0">
                <a:solidFill>
                  <a:srgbClr val="9BBB59"/>
                </a:solidFill>
              </a:rPr>
              <a:t>Container-Tracking und Umweltdatenerfassung</a:t>
            </a:r>
          </a:p>
          <a:p>
            <a:r>
              <a:rPr lang="de-AT" sz="3200" b="1" dirty="0">
                <a:solidFill>
                  <a:srgbClr val="9BBB59"/>
                </a:solidFill>
              </a:rPr>
              <a:t>(CONTRUDE)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7" name="Text Box 1030">
            <a:extLst>
              <a:ext uri="{FF2B5EF4-FFF2-40B4-BE49-F238E27FC236}">
                <a16:creationId xmlns:a16="http://schemas.microsoft.com/office/drawing/2014/main" id="{ED76D2C5-1C5A-49E1-B111-D7EA454A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572008"/>
            <a:ext cx="6373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nl-NL" sz="2000" dirty="0"/>
              <a:t>Marko D. Schrempf</a:t>
            </a:r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id="{7CF2A42E-995E-450D-9017-7EE5A0A2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14" y="4917056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de-AT" dirty="0"/>
              <a:t>24.04.2025</a:t>
            </a:r>
          </a:p>
        </p:txBody>
      </p:sp>
      <p:pic>
        <p:nvPicPr>
          <p:cNvPr id="2" name="Grafik 1" descr="Ein Bild, das Schrift, Logo, Kreis, Grafiken enthält.&#10;&#10;Automatisch generierte Beschreibung">
            <a:extLst>
              <a:ext uri="{FF2B5EF4-FFF2-40B4-BE49-F238E27FC236}">
                <a16:creationId xmlns:a16="http://schemas.microsoft.com/office/drawing/2014/main" id="{9105BFC2-A95C-12DF-BE3C-A5E6F4E394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31" y="2937163"/>
            <a:ext cx="3474663" cy="3474663"/>
          </a:xfrm>
          <a:prstGeom prst="rect">
            <a:avLst/>
          </a:prstGeom>
        </p:spPr>
      </p:pic>
      <p:sp>
        <p:nvSpPr>
          <p:cNvPr id="10" name="Text Box 1030">
            <a:extLst>
              <a:ext uri="{FF2B5EF4-FFF2-40B4-BE49-F238E27FC236}">
                <a16:creationId xmlns:a16="http://schemas.microsoft.com/office/drawing/2014/main" id="{A5084817-B96A-F289-FEA3-6B7597577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322640"/>
            <a:ext cx="6373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DI (FH) Günther Hutter, </a:t>
            </a:r>
            <a:r>
              <a:rPr lang="de-DE" dirty="0" err="1"/>
              <a:t>MSc</a:t>
            </a:r>
            <a:r>
              <a:rPr lang="de-DE" dirty="0"/>
              <a:t>.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/>
              <a:t>DI Dr. Georg Judmaier</a:t>
            </a:r>
          </a:p>
        </p:txBody>
      </p:sp>
      <p:sp>
        <p:nvSpPr>
          <p:cNvPr id="11" name="Text Box 1030">
            <a:extLst>
              <a:ext uri="{FF2B5EF4-FFF2-40B4-BE49-F238E27FC236}">
                <a16:creationId xmlns:a16="http://schemas.microsoft.com/office/drawing/2014/main" id="{88076CAF-EF1B-E370-739C-CE87A956B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6042494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HTL Leoben</a:t>
            </a:r>
          </a:p>
        </p:txBody>
      </p:sp>
    </p:spTree>
    <p:extLst>
      <p:ext uri="{BB962C8B-B14F-4D97-AF65-F5344CB8AC3E}">
        <p14:creationId xmlns:p14="http://schemas.microsoft.com/office/powerpoint/2010/main" val="3194803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57D13955-3BE4-0631-6F62-68C80BFF972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9606" t="21903" r="1"/>
          <a:stretch/>
        </p:blipFill>
        <p:spPr>
          <a:xfrm>
            <a:off x="-1" y="0"/>
            <a:ext cx="12192003" cy="621020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10</a:t>
            </a:fld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FEBAFA5-31D2-A43A-2D69-4F30A04E1BB0}"/>
              </a:ext>
            </a:extLst>
          </p:cNvPr>
          <p:cNvSpPr txBox="1"/>
          <p:nvPr/>
        </p:nvSpPr>
        <p:spPr>
          <a:xfrm>
            <a:off x="4870338" y="4697970"/>
            <a:ext cx="245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u="sng" dirty="0">
                <a:solidFill>
                  <a:schemeClr val="bg1"/>
                </a:solidFill>
              </a:rPr>
              <a:t>Datenbanken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B7F06AD-4A85-4643-3EA2-73D7B05B82D0}"/>
              </a:ext>
            </a:extLst>
          </p:cNvPr>
          <p:cNvSpPr txBox="1"/>
          <p:nvPr/>
        </p:nvSpPr>
        <p:spPr>
          <a:xfrm>
            <a:off x="4266613" y="1315587"/>
            <a:ext cx="13325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700" b="1" dirty="0" err="1">
                <a:solidFill>
                  <a:schemeClr val="bg1"/>
                </a:solidFill>
              </a:rPr>
              <a:t>Grafana</a:t>
            </a:r>
            <a:endParaRPr lang="de-AT" sz="2700" b="1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E430D6F-0BB0-3285-06D1-818B910C073D}"/>
              </a:ext>
            </a:extLst>
          </p:cNvPr>
          <p:cNvSpPr txBox="1"/>
          <p:nvPr/>
        </p:nvSpPr>
        <p:spPr>
          <a:xfrm>
            <a:off x="10271650" y="3592572"/>
            <a:ext cx="1512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 err="1">
                <a:solidFill>
                  <a:schemeClr val="bg1"/>
                </a:solidFill>
              </a:rPr>
              <a:t>InfluxDB</a:t>
            </a:r>
            <a:endParaRPr lang="de-AT" sz="2800" b="1" dirty="0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E8EB274-CDE4-ED05-45AE-90A31003CF6E}"/>
              </a:ext>
            </a:extLst>
          </p:cNvPr>
          <p:cNvSpPr txBox="1"/>
          <p:nvPr/>
        </p:nvSpPr>
        <p:spPr>
          <a:xfrm>
            <a:off x="5635336" y="2903842"/>
            <a:ext cx="1251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chemeClr val="bg1"/>
                </a:solidFill>
              </a:rPr>
              <a:t>MySQL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D2D9AA00-21D8-2D88-C951-438396530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9617"/>
          <a:stretch/>
        </p:blipFill>
        <p:spPr>
          <a:xfrm>
            <a:off x="6838444" y="836730"/>
            <a:ext cx="2822127" cy="313042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64C4E91-376A-9D71-E12A-422B8A1E5D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07013" y="2277949"/>
            <a:ext cx="1251787" cy="12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8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11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24" y="1785166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369" t="12999" r="30542" b="-2628"/>
          <a:stretch/>
        </p:blipFill>
        <p:spPr>
          <a:xfrm>
            <a:off x="0" y="140765"/>
            <a:ext cx="12192000" cy="621558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1FC52FF-2F4E-CDEE-722F-CEF136DEA853}"/>
              </a:ext>
            </a:extLst>
          </p:cNvPr>
          <p:cNvSpPr txBox="1"/>
          <p:nvPr/>
        </p:nvSpPr>
        <p:spPr>
          <a:xfrm>
            <a:off x="5381909" y="4708492"/>
            <a:ext cx="1428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u="sng" dirty="0">
                <a:solidFill>
                  <a:schemeClr val="bg1"/>
                </a:solidFill>
              </a:rPr>
              <a:t>CI / CD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3AA30D8-C09C-6074-6945-762F39EA4768}"/>
              </a:ext>
            </a:extLst>
          </p:cNvPr>
          <p:cNvSpPr txBox="1"/>
          <p:nvPr/>
        </p:nvSpPr>
        <p:spPr>
          <a:xfrm>
            <a:off x="287249" y="2604164"/>
            <a:ext cx="1251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chemeClr val="bg1"/>
                </a:solidFill>
              </a:rPr>
              <a:t>Docker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B9D554-46BE-A81F-8F3E-A1AE3AD4194A}"/>
              </a:ext>
            </a:extLst>
          </p:cNvPr>
          <p:cNvSpPr txBox="1"/>
          <p:nvPr/>
        </p:nvSpPr>
        <p:spPr>
          <a:xfrm>
            <a:off x="10174630" y="3167390"/>
            <a:ext cx="1251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chemeClr val="bg1"/>
                </a:solidFill>
              </a:rPr>
              <a:t>GitHub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CC855B5-2AD1-9076-4133-31CBDEF09D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2876" r="2675"/>
          <a:stretch/>
        </p:blipFill>
        <p:spPr>
          <a:xfrm>
            <a:off x="2378074" y="1563370"/>
            <a:ext cx="2317751" cy="274454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E32713F-636D-C868-B362-47D6F7551D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7801" y="1683101"/>
            <a:ext cx="2244991" cy="224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81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12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899" t="12999" r="61013" b="-2628"/>
          <a:stretch/>
        </p:blipFill>
        <p:spPr>
          <a:xfrm>
            <a:off x="0" y="168884"/>
            <a:ext cx="12191999" cy="621558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09E4CF0-7E47-7E58-54A8-CA28129FDEB2}"/>
              </a:ext>
            </a:extLst>
          </p:cNvPr>
          <p:cNvSpPr txBox="1"/>
          <p:nvPr/>
        </p:nvSpPr>
        <p:spPr>
          <a:xfrm>
            <a:off x="5459394" y="4698004"/>
            <a:ext cx="1273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u="sng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8686699-6EF5-4576-C79D-7AE4D8446B5F}"/>
              </a:ext>
            </a:extLst>
          </p:cNvPr>
          <p:cNvSpPr txBox="1"/>
          <p:nvPr/>
        </p:nvSpPr>
        <p:spPr>
          <a:xfrm>
            <a:off x="2187729" y="2627215"/>
            <a:ext cx="90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8229502-697E-E096-ACE2-8EF8929D9A40}"/>
              </a:ext>
            </a:extLst>
          </p:cNvPr>
          <p:cNvSpPr txBox="1"/>
          <p:nvPr/>
        </p:nvSpPr>
        <p:spPr>
          <a:xfrm>
            <a:off x="9320531" y="2154796"/>
            <a:ext cx="1678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81091B3-15D3-0705-8634-8C0AA4D825F5}"/>
              </a:ext>
            </a:extLst>
          </p:cNvPr>
          <p:cNvSpPr txBox="1"/>
          <p:nvPr/>
        </p:nvSpPr>
        <p:spPr>
          <a:xfrm>
            <a:off x="9521304" y="3076229"/>
            <a:ext cx="132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chemeClr val="bg1"/>
                </a:solidFill>
              </a:rPr>
              <a:t>Node.js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46F89C6-5C85-021A-F9E3-ABC5724CC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582" y="1799742"/>
            <a:ext cx="1929449" cy="217816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59902E9-CD37-13C7-4740-779015762F35}"/>
              </a:ext>
            </a:extLst>
          </p:cNvPr>
          <p:cNvSpPr txBox="1"/>
          <p:nvPr/>
        </p:nvSpPr>
        <p:spPr>
          <a:xfrm>
            <a:off x="799031" y="2627215"/>
            <a:ext cx="124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 err="1">
                <a:solidFill>
                  <a:schemeClr val="bg1"/>
                </a:solidFill>
              </a:rPr>
              <a:t>Traefik</a:t>
            </a:r>
            <a:endParaRPr lang="de-AT" sz="2800" b="1" dirty="0">
              <a:solidFill>
                <a:schemeClr val="bg1"/>
              </a:solidFill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B36E630-A147-BC3A-1CF4-5F075B9FA6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68204" y="2041448"/>
            <a:ext cx="1984896" cy="198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7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00F6D-DC30-BB35-5CD0-BAF5C0E5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Datenbanken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1994D2-F083-3680-B02E-D09542927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MySQL</a:t>
            </a:r>
          </a:p>
          <a:p>
            <a:pPr lvl="1"/>
            <a:r>
              <a:rPr lang="de-AT" dirty="0"/>
              <a:t>Schiff</a:t>
            </a:r>
          </a:p>
          <a:p>
            <a:pPr lvl="1"/>
            <a:r>
              <a:rPr lang="de-AT" dirty="0"/>
              <a:t>Container</a:t>
            </a:r>
          </a:p>
          <a:p>
            <a:pPr lvl="1"/>
            <a:r>
              <a:rPr lang="de-AT" dirty="0"/>
              <a:t>Grenzwerte</a:t>
            </a:r>
          </a:p>
          <a:p>
            <a:pPr lvl="1"/>
            <a:r>
              <a:rPr lang="de-AT" dirty="0"/>
              <a:t>User</a:t>
            </a:r>
          </a:p>
          <a:p>
            <a:r>
              <a:rPr lang="de-AT" dirty="0" err="1"/>
              <a:t>InfluxDB</a:t>
            </a:r>
            <a:endParaRPr lang="de-AT" dirty="0"/>
          </a:p>
          <a:p>
            <a:pPr lvl="1"/>
            <a:r>
              <a:rPr lang="de-AT" dirty="0"/>
              <a:t>Sensoren</a:t>
            </a:r>
          </a:p>
          <a:p>
            <a:r>
              <a:rPr lang="de-AT" dirty="0" err="1"/>
              <a:t>Grafana</a:t>
            </a:r>
            <a:endParaRPr lang="de-AT" dirty="0"/>
          </a:p>
          <a:p>
            <a:pPr lvl="1"/>
            <a:r>
              <a:rPr lang="de-AT" dirty="0"/>
              <a:t>Telegraf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9F0AB6-B175-7DDE-CF3D-7757212F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D01695-6E33-AEA9-547B-A78322DE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13</a:t>
            </a:fld>
            <a:endParaRPr lang="de-AT"/>
          </a:p>
        </p:txBody>
      </p:sp>
      <p:pic>
        <p:nvPicPr>
          <p:cNvPr id="11" name="Grafik 10" descr="Ein Bild, das Text, Screenshot, parallel, Diagramm enthält.&#10;&#10;KI-generierte Inhalte können fehlerhaft sein.">
            <a:extLst>
              <a:ext uri="{FF2B5EF4-FFF2-40B4-BE49-F238E27FC236}">
                <a16:creationId xmlns:a16="http://schemas.microsoft.com/office/drawing/2014/main" id="{54623918-AF64-857E-06A7-67366A504E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9"/>
          <a:stretch/>
        </p:blipFill>
        <p:spPr>
          <a:xfrm>
            <a:off x="2997200" y="1370531"/>
            <a:ext cx="9194800" cy="443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3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0ED54-6BA7-7AD0-CF25-D233D1101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75CB23-6987-043B-F44C-3B9929D9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Gekle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9DDD22-D887-74A7-4B44-05247FE1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14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C055217-FECC-75B9-AA33-0BA86660717A}"/>
              </a:ext>
            </a:extLst>
          </p:cNvPr>
          <p:cNvSpPr txBox="1"/>
          <p:nvPr/>
        </p:nvSpPr>
        <p:spPr>
          <a:xfrm>
            <a:off x="746646" y="2828835"/>
            <a:ext cx="607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rgbClr val="9BBB59"/>
                </a:solidFill>
              </a:rPr>
              <a:t>Gekle</a:t>
            </a:r>
            <a:endParaRPr lang="en-US" sz="6600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76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24322-B66E-8B59-2F7B-B3CA6C879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EF0729-EEE5-BA05-101D-AF6618B5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Gekle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B91875-284C-CABB-81DF-C979111B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15</a:t>
            </a:fld>
            <a:endParaRPr lang="de-AT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DECD37C-3DD1-85DB-EB27-D3ACB4F2A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/>
          <a:lstStyle/>
          <a:p>
            <a:r>
              <a:rPr lang="de-AT" dirty="0"/>
              <a:t>Aufgaben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7391A01-26FA-D53D-BBEB-22073E0DF5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2220568"/>
            <a:ext cx="12192000" cy="2416864"/>
          </a:xfrm>
          <a:prstGeom prst="rect">
            <a:avLst/>
          </a:prstGeom>
        </p:spPr>
      </p:pic>
      <p:pic>
        <p:nvPicPr>
          <p:cNvPr id="3" name="ship-horn-3">
            <a:hlinkClick r:id="" action="ppaction://media"/>
            <a:extLst>
              <a:ext uri="{FF2B5EF4-FFF2-40B4-BE49-F238E27FC236}">
                <a16:creationId xmlns:a16="http://schemas.microsoft.com/office/drawing/2014/main" id="{614C19D5-4A85-BEB6-DAD9-ED96190BF5FC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9695.3974"/>
                  <p14:fade out="5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25476" y="103713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9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8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DC40E-9FE2-0DE2-B49D-59E99AD4B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AFF99463-EA2A-B5F4-BA07-29113ABFADF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9606" t="21903" r="1"/>
          <a:stretch/>
        </p:blipFill>
        <p:spPr>
          <a:xfrm>
            <a:off x="-1" y="0"/>
            <a:ext cx="12192003" cy="621020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FB4E07-B5B0-054D-29A2-7220079B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Gekle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34DF85-A644-B206-C87E-46917C1A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16</a:t>
            </a:fld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8FE706A-3889-CB1E-CDA8-BE13B2FB4310}"/>
              </a:ext>
            </a:extLst>
          </p:cNvPr>
          <p:cNvSpPr txBox="1"/>
          <p:nvPr/>
        </p:nvSpPr>
        <p:spPr>
          <a:xfrm>
            <a:off x="4870337" y="4697970"/>
            <a:ext cx="3508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u="sng" dirty="0">
                <a:solidFill>
                  <a:schemeClr val="bg1"/>
                </a:solidFill>
              </a:rPr>
              <a:t>Containersimulator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9C9E63-C082-E3F6-4821-4FBFB15A4BA4}"/>
              </a:ext>
            </a:extLst>
          </p:cNvPr>
          <p:cNvSpPr txBox="1"/>
          <p:nvPr/>
        </p:nvSpPr>
        <p:spPr>
          <a:xfrm>
            <a:off x="7496831" y="1321339"/>
            <a:ext cx="15378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700" b="1" dirty="0">
                <a:solidFill>
                  <a:schemeClr val="bg1"/>
                </a:solidFill>
              </a:rPr>
              <a:t>S</a:t>
            </a:r>
            <a:r>
              <a:rPr lang="de-AT" sz="2700" b="1" dirty="0">
                <a:solidFill>
                  <a:schemeClr val="bg1"/>
                </a:solidFill>
              </a:rPr>
              <a:t>hip.java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EFE939B-E3E4-6DAA-CFCD-9E6284BDB2A0}"/>
              </a:ext>
            </a:extLst>
          </p:cNvPr>
          <p:cNvSpPr txBox="1"/>
          <p:nvPr/>
        </p:nvSpPr>
        <p:spPr>
          <a:xfrm>
            <a:off x="9809922" y="3652207"/>
            <a:ext cx="2295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chemeClr val="bg1"/>
                </a:solidFill>
              </a:rPr>
              <a:t>Container.java</a:t>
            </a:r>
          </a:p>
        </p:txBody>
      </p:sp>
      <p:pic>
        <p:nvPicPr>
          <p:cNvPr id="6" name="Grafik 5" descr="Ein Bild, das Grafiken, Schrift, Text, Poster enthält.&#10;&#10;KI-generierte Inhalte können fehlerhaft sein.">
            <a:extLst>
              <a:ext uri="{FF2B5EF4-FFF2-40B4-BE49-F238E27FC236}">
                <a16:creationId xmlns:a16="http://schemas.microsoft.com/office/drawing/2014/main" id="{E0F90778-B535-665E-F170-079C60279E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170" y="861388"/>
            <a:ext cx="1722199" cy="290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48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DB4F4-9DAB-FA96-68A5-EA195C9F0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9E4CF8-36AB-ED91-4577-CEE8CDDA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Gekle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A6C87D-D1CC-B5F8-B074-B66A4858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17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5599432D-2D7D-1466-EC9F-FF200ADD0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24" y="1785166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F782A7C-601B-944F-E25E-5602F727B3B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369" t="12999" r="30542" b="-2628"/>
          <a:stretch/>
        </p:blipFill>
        <p:spPr>
          <a:xfrm>
            <a:off x="0" y="140765"/>
            <a:ext cx="12192000" cy="621558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9A8C308-EE1C-D87F-C067-4147AAF7B27F}"/>
              </a:ext>
            </a:extLst>
          </p:cNvPr>
          <p:cNvSpPr txBox="1"/>
          <p:nvPr/>
        </p:nvSpPr>
        <p:spPr>
          <a:xfrm>
            <a:off x="4492339" y="4708492"/>
            <a:ext cx="3305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u="sng" dirty="0">
                <a:solidFill>
                  <a:schemeClr val="bg1"/>
                </a:solidFill>
              </a:rPr>
              <a:t>Graphentheorie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64CAFD9-C326-7889-69C0-4B95D393BD19}"/>
              </a:ext>
            </a:extLst>
          </p:cNvPr>
          <p:cNvSpPr txBox="1"/>
          <p:nvPr/>
        </p:nvSpPr>
        <p:spPr>
          <a:xfrm>
            <a:off x="2473858" y="1782395"/>
            <a:ext cx="1601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 err="1">
                <a:solidFill>
                  <a:schemeClr val="bg1"/>
                </a:solidFill>
              </a:rPr>
              <a:t>Adjazen</a:t>
            </a:r>
            <a:r>
              <a:rPr lang="de-AT" sz="2800" b="1" dirty="0">
                <a:solidFill>
                  <a:schemeClr val="bg1"/>
                </a:solidFill>
              </a:rPr>
              <a:t>-Matrix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EB5E95A-6817-304D-80F5-88A5929ED772}"/>
              </a:ext>
            </a:extLst>
          </p:cNvPr>
          <p:cNvSpPr txBox="1"/>
          <p:nvPr/>
        </p:nvSpPr>
        <p:spPr>
          <a:xfrm>
            <a:off x="7797801" y="1782395"/>
            <a:ext cx="1704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chemeClr val="bg1"/>
                </a:solidFill>
              </a:rPr>
              <a:t>Draggable</a:t>
            </a:r>
            <a:r>
              <a:rPr lang="de-DE" sz="2800" b="1" dirty="0">
                <a:solidFill>
                  <a:schemeClr val="bg1"/>
                </a:solidFill>
              </a:rPr>
              <a:t> Graph</a:t>
            </a:r>
            <a:endParaRPr lang="de-AT" sz="2800" b="1" dirty="0">
              <a:solidFill>
                <a:schemeClr val="bg1"/>
              </a:solidFill>
            </a:endParaRPr>
          </a:p>
        </p:txBody>
      </p:sp>
      <p:pic>
        <p:nvPicPr>
          <p:cNvPr id="7" name="Grafik 6" descr="Ein Bild, das Grafiken, Kreis, Schrift, Grafikdesign enthält.&#10;&#10;KI-generierte Inhalte können fehlerhaft sein.">
            <a:extLst>
              <a:ext uri="{FF2B5EF4-FFF2-40B4-BE49-F238E27FC236}">
                <a16:creationId xmlns:a16="http://schemas.microsoft.com/office/drawing/2014/main" id="{4EDA8D3D-B290-C20E-2E0A-EB2AE38D4B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550" y="2055905"/>
            <a:ext cx="1800181" cy="1708420"/>
          </a:xfrm>
          <a:prstGeom prst="rect">
            <a:avLst/>
          </a:prstGeom>
        </p:spPr>
      </p:pic>
      <p:pic>
        <p:nvPicPr>
          <p:cNvPr id="11" name="Grafik 10" descr="Ein Bild, das Screenshot, Grafiken, gelb, Rechteck enthält.&#10;&#10;KI-generierte Inhalte können fehlerhaft sein.">
            <a:extLst>
              <a:ext uri="{FF2B5EF4-FFF2-40B4-BE49-F238E27FC236}">
                <a16:creationId xmlns:a16="http://schemas.microsoft.com/office/drawing/2014/main" id="{86623333-EDE8-AADC-4FF0-3C1BFD9C43B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4" y="1980806"/>
            <a:ext cx="1660841" cy="185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50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8AFAF-B773-21D1-41A6-81D8E01F6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BC8281-D6D3-9C1C-8ACB-64E69FBF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Gekle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62792D-5944-6C32-DE18-158D2A21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18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16449EC-0DE1-3C62-B742-B1BBA5D21A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899" t="12999" r="61013" b="-2628"/>
          <a:stretch/>
        </p:blipFill>
        <p:spPr>
          <a:xfrm>
            <a:off x="0" y="168884"/>
            <a:ext cx="12191999" cy="621558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1102F82-55F1-E1CE-4975-3226392C9427}"/>
              </a:ext>
            </a:extLst>
          </p:cNvPr>
          <p:cNvSpPr txBox="1"/>
          <p:nvPr/>
        </p:nvSpPr>
        <p:spPr>
          <a:xfrm>
            <a:off x="5459394" y="4698004"/>
            <a:ext cx="3187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u="sng" dirty="0">
                <a:solidFill>
                  <a:schemeClr val="bg1"/>
                </a:solidFill>
              </a:rPr>
              <a:t>Webanwendung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05F7652-CB78-DC84-5D7E-9FD88CB1D1C0}"/>
              </a:ext>
            </a:extLst>
          </p:cNvPr>
          <p:cNvSpPr txBox="1"/>
          <p:nvPr/>
        </p:nvSpPr>
        <p:spPr>
          <a:xfrm>
            <a:off x="9153598" y="2210454"/>
            <a:ext cx="2012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 err="1">
                <a:solidFill>
                  <a:schemeClr val="bg1"/>
                </a:solidFill>
              </a:rPr>
              <a:t>TailwindCSS</a:t>
            </a:r>
            <a:endParaRPr lang="de-AT" sz="2800" b="1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21C6229-40C4-6020-6CD6-5780C6690F3C}"/>
              </a:ext>
            </a:extLst>
          </p:cNvPr>
          <p:cNvSpPr txBox="1"/>
          <p:nvPr/>
        </p:nvSpPr>
        <p:spPr>
          <a:xfrm>
            <a:off x="6917170" y="3519268"/>
            <a:ext cx="955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chemeClr val="bg1"/>
                </a:solidFill>
              </a:rPr>
              <a:t>Vite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66BAD0E-9FFC-53F5-9425-72546721FEB1}"/>
              </a:ext>
            </a:extLst>
          </p:cNvPr>
          <p:cNvSpPr txBox="1"/>
          <p:nvPr/>
        </p:nvSpPr>
        <p:spPr>
          <a:xfrm>
            <a:off x="858665" y="2667808"/>
            <a:ext cx="124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chemeClr val="bg1"/>
                </a:solidFill>
              </a:rPr>
              <a:t>React</a:t>
            </a:r>
          </a:p>
        </p:txBody>
      </p:sp>
      <p:pic>
        <p:nvPicPr>
          <p:cNvPr id="1028" name="Picture 4" descr="React.js - Wikipedia">
            <a:extLst>
              <a:ext uri="{FF2B5EF4-FFF2-40B4-BE49-F238E27FC236}">
                <a16:creationId xmlns:a16="http://schemas.microsoft.com/office/drawing/2014/main" id="{CE5FB5DE-70C6-140B-82A5-7D70BE845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546" y="2159996"/>
            <a:ext cx="2023332" cy="186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te (software) - Wikipedia">
            <a:extLst>
              <a:ext uri="{FF2B5EF4-FFF2-40B4-BE49-F238E27FC236}">
                <a16:creationId xmlns:a16="http://schemas.microsoft.com/office/drawing/2014/main" id="{5F85C568-32AA-FD0C-D8A8-4F99793A7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124" y="1793689"/>
            <a:ext cx="1773173" cy="174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66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D9464-682A-23C5-CE6C-FA5AB0D0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TBA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BE015-232E-5112-AE99-8960271D3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TBA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3309DA-D1CF-FE60-7DD9-C5CF74C1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Gekle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0FD304-589F-8B5A-A859-ACE6314B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588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417CB-DF6E-E3A5-3875-512C33CCF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2CE70A-AB7F-9FB8-1238-36251B35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73C6D1-C9D7-B5C5-51BE-B5809B31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C359754-3DB4-8E09-668F-FC5835B6A37E}"/>
              </a:ext>
            </a:extLst>
          </p:cNvPr>
          <p:cNvSpPr txBox="1"/>
          <p:nvPr/>
        </p:nvSpPr>
        <p:spPr>
          <a:xfrm>
            <a:off x="746646" y="2828835"/>
            <a:ext cx="607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rgbClr val="9BBB59"/>
                </a:solidFill>
              </a:rPr>
              <a:t>Kampl</a:t>
            </a:r>
            <a:endParaRPr lang="en-US" sz="6600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561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CE102D-CC78-4BE1-BDB4-67D0F8D5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884CDD-B6BF-5A0E-36BE-3463B7C6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20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4B73665-3D46-BD7A-F384-EC7A37F3E3EA}"/>
              </a:ext>
            </a:extLst>
          </p:cNvPr>
          <p:cNvSpPr txBox="1"/>
          <p:nvPr/>
        </p:nvSpPr>
        <p:spPr>
          <a:xfrm>
            <a:off x="800434" y="2882623"/>
            <a:ext cx="607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rgbClr val="9BBB59"/>
                </a:solidFill>
              </a:rPr>
              <a:t>Zusatz</a:t>
            </a:r>
            <a:endParaRPr lang="en-US" sz="6600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33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E26C7-4C51-12BD-B6ED-59ED0456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</a:t>
            </a:r>
            <a:r>
              <a:rPr lang="de-AT" noProof="0" dirty="0"/>
              <a:t>–</a:t>
            </a:r>
            <a:r>
              <a:rPr lang="de-DE" dirty="0"/>
              <a:t> Meilensteine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8BAD1-D334-3EB5-39F2-5148AD4E9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3200" dirty="0"/>
              <a:t>2024-02-23: Genehmigung der DA</a:t>
            </a:r>
          </a:p>
          <a:p>
            <a:pPr lvl="1"/>
            <a:r>
              <a:rPr lang="de-DE" sz="2800" dirty="0"/>
              <a:t>Einreichen des Antrags durch die Schüler</a:t>
            </a:r>
          </a:p>
          <a:p>
            <a:pPr lvl="1"/>
            <a:r>
              <a:rPr lang="de-DE" sz="2800" dirty="0"/>
              <a:t>DA Dokumentation wurde ausgefüllt und unterschrieben</a:t>
            </a:r>
          </a:p>
          <a:p>
            <a:r>
              <a:rPr lang="de-DE" sz="3200" dirty="0"/>
              <a:t>2024-05-09: Projektplan Grobentwurf fertig</a:t>
            </a:r>
          </a:p>
          <a:p>
            <a:pPr lvl="1"/>
            <a:r>
              <a:rPr lang="de-DE" sz="2800" dirty="0"/>
              <a:t>Zielsetzung ausgefüllt</a:t>
            </a:r>
          </a:p>
          <a:p>
            <a:pPr lvl="1"/>
            <a:r>
              <a:rPr lang="de-DE" sz="2800" dirty="0"/>
              <a:t>Projektplan ausgefüllt</a:t>
            </a:r>
          </a:p>
          <a:p>
            <a:r>
              <a:rPr lang="de-DE" sz="3200" dirty="0"/>
              <a:t>2024-06-01: Hardware Komponenten Recherche fertig</a:t>
            </a:r>
          </a:p>
          <a:p>
            <a:pPr lvl="1"/>
            <a:r>
              <a:rPr lang="de-DE" sz="2800" dirty="0"/>
              <a:t>Bestimmung der Komponenten</a:t>
            </a:r>
          </a:p>
          <a:p>
            <a:pPr lvl="1"/>
            <a:r>
              <a:rPr lang="de-DE" sz="2800" dirty="0"/>
              <a:t>Preisrechnung</a:t>
            </a:r>
          </a:p>
          <a:p>
            <a:pPr lvl="1"/>
            <a:r>
              <a:rPr lang="de-DE" sz="2800" dirty="0"/>
              <a:t>Terminrechnung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87C74A-4E8C-97BD-B263-9ECDD3FA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1C692A-074F-9345-4CEE-48C0116B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5892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04182-9A1C-D7E8-6042-EDDB2477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</a:t>
            </a:r>
            <a:r>
              <a:rPr lang="de-AT" noProof="0" dirty="0"/>
              <a:t>–</a:t>
            </a:r>
            <a:r>
              <a:rPr lang="de-DE" dirty="0"/>
              <a:t> Meilensteine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FA03D-AD87-DE6E-5C59-97B054813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2024-06-17: Datenbanken fertig</a:t>
            </a:r>
            <a:endParaRPr lang="en-GB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624"/>
              </a:spcBef>
              <a:buSzPts val="2600"/>
            </a:pPr>
            <a:r>
              <a:rPr lang="de-DE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Allgemeine Container Informationen</a:t>
            </a:r>
            <a:endParaRPr lang="en-GB" sz="2800" dirty="0">
              <a:effectLst/>
            </a:endParaRPr>
          </a:p>
          <a:p>
            <a:pPr lvl="1"/>
            <a:r>
              <a:rPr lang="de-DE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Sensor Daten</a:t>
            </a:r>
          </a:p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2024-06-24: Erstpräsentation der DA</a:t>
            </a:r>
          </a:p>
          <a:p>
            <a:pPr lvl="1"/>
            <a:r>
              <a:rPr lang="de-DE" sz="2800" dirty="0"/>
              <a:t>Fortschritt zusammenfassen</a:t>
            </a:r>
          </a:p>
          <a:p>
            <a:pPr lvl="1"/>
            <a:r>
              <a:rPr lang="de-DE" sz="2800" dirty="0"/>
              <a:t>Gantt-Diagramm erstellen</a:t>
            </a:r>
          </a:p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2024-07-04: Server Architektur fertig</a:t>
            </a:r>
          </a:p>
          <a:p>
            <a:pPr lvl="1"/>
            <a:r>
              <a:rPr lang="de-DE" sz="2800" dirty="0"/>
              <a:t>Server ist einsatzfähig</a:t>
            </a:r>
          </a:p>
          <a:p>
            <a:pPr lvl="1"/>
            <a:r>
              <a:rPr lang="de-DE" sz="2800" dirty="0"/>
              <a:t>REST-Schnittstelle</a:t>
            </a:r>
          </a:p>
          <a:p>
            <a:pPr lvl="1"/>
            <a:r>
              <a:rPr lang="de-DE" sz="2800" dirty="0"/>
              <a:t>Zugriff kann von überall gestattet werden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4214A7-8620-D9B8-3FED-82856E7D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839904-ECA7-79B3-C0EF-868137B9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0256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08D63-14D9-FB7A-7F5E-DBD26DA9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</a:t>
            </a:r>
            <a:r>
              <a:rPr lang="de-AT" noProof="0" dirty="0"/>
              <a:t>–</a:t>
            </a:r>
            <a:r>
              <a:rPr lang="de-DE" dirty="0"/>
              <a:t> Meilensteine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C92B48-A3B2-FA7C-965F-05D4644F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2024-09-04: Prototyp funktionell</a:t>
            </a:r>
          </a:p>
          <a:p>
            <a:pPr lvl="1"/>
            <a:r>
              <a:rPr lang="de-DE" sz="2800" dirty="0"/>
              <a:t>Hardware Komponenten gekauft und geliefert</a:t>
            </a:r>
          </a:p>
          <a:p>
            <a:pPr lvl="1"/>
            <a:r>
              <a:rPr lang="de-DE" sz="2800" dirty="0"/>
              <a:t>Löten der Komponenten</a:t>
            </a:r>
          </a:p>
          <a:p>
            <a:pPr lvl="1"/>
            <a:r>
              <a:rPr lang="de-DE" sz="2800" dirty="0"/>
              <a:t>Datenübertragung mittels MQTT</a:t>
            </a:r>
          </a:p>
          <a:p>
            <a:r>
              <a:rPr lang="de-DE" sz="3200" dirty="0"/>
              <a:t>2024-10-23: Zweitpräsentation der DA</a:t>
            </a:r>
          </a:p>
          <a:p>
            <a:pPr lvl="1"/>
            <a:r>
              <a:rPr lang="de-DE" sz="2800" dirty="0"/>
              <a:t>Fortschritt zusammenfassen</a:t>
            </a:r>
          </a:p>
          <a:p>
            <a:r>
              <a:rPr lang="de-DE" sz="3200" dirty="0"/>
              <a:t>2024-11-03: Positionsalgorithmus funktionell</a:t>
            </a:r>
          </a:p>
          <a:p>
            <a:pPr lvl="1"/>
            <a:r>
              <a:rPr lang="de-DE" sz="2800" dirty="0"/>
              <a:t>Ungefähre Position des Containers</a:t>
            </a:r>
          </a:p>
          <a:p>
            <a:pPr lvl="1"/>
            <a:r>
              <a:rPr lang="de-DE" sz="2800" dirty="0"/>
              <a:t>Entfernung zu benachbarten Containern ermitteln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F6F857-2994-C8CD-13E0-FC23FA81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BFEAC2-79B3-54F2-A284-E5D35994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0840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DCE68-0D3F-8C2C-0D12-EEB46A71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</a:t>
            </a:r>
            <a:r>
              <a:rPr lang="de-AT" noProof="0" dirty="0"/>
              <a:t>–</a:t>
            </a:r>
            <a:r>
              <a:rPr lang="de-DE" dirty="0"/>
              <a:t> Meilensteine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37814D-07B7-2CD5-114B-36749EC8A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3200" dirty="0"/>
              <a:t>2024-11-30: (</a:t>
            </a:r>
            <a:r>
              <a:rPr lang="de-DE" sz="3200" dirty="0" err="1"/>
              <a:t>Directed</a:t>
            </a:r>
            <a:r>
              <a:rPr lang="de-DE" sz="3200" dirty="0"/>
              <a:t> </a:t>
            </a:r>
            <a:r>
              <a:rPr lang="de-DE" sz="3200" dirty="0" err="1"/>
              <a:t>Draggable</a:t>
            </a:r>
            <a:r>
              <a:rPr lang="de-DE" sz="3200" dirty="0"/>
              <a:t>) Graph Visualisierung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Container Entfernungen zu anderen visualisieren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Bewegbare Knoten</a:t>
            </a:r>
          </a:p>
          <a:p>
            <a:r>
              <a:rPr lang="de-DE" sz="3200" dirty="0"/>
              <a:t>2025-01-31: Webanwendung funktionell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Datenabfrage möglich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Ansprechende GUI</a:t>
            </a:r>
          </a:p>
          <a:p>
            <a:r>
              <a:rPr lang="de-DE" sz="3200" dirty="0"/>
              <a:t>2025-03-07: Finale Abgabe der 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Korrektur gelesen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Alle drei Subthemen fertig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DA eingereicht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A8227C-DF98-8867-4DC3-48318CD7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75833A-3DE0-18E2-4BDF-A4E7798E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8451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2F495-BAD0-3200-6FE9-D6D86085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CCEE14-815E-B183-E17D-8CF5C1206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Whitney"/>
              </a:rPr>
              <a:t>O’Reilly Media – </a:t>
            </a:r>
            <a:r>
              <a:rPr lang="de-DE" b="0" i="0" dirty="0">
                <a:effectLst/>
                <a:latin typeface="Whitney"/>
              </a:rPr>
              <a:t>R</a:t>
            </a:r>
            <a:r>
              <a:rPr lang="de-DE" dirty="0"/>
              <a:t>EST API Design </a:t>
            </a:r>
            <a:r>
              <a:rPr lang="de-DE" dirty="0" err="1"/>
              <a:t>Rulebook</a:t>
            </a:r>
            <a:endParaRPr lang="de-DE" dirty="0"/>
          </a:p>
          <a:p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ChatGPT-Abfragen</a:t>
            </a:r>
            <a:endParaRPr lang="en-GB" b="0" i="0" dirty="0">
              <a:effectLst/>
              <a:latin typeface="Whitney"/>
            </a:endParaRPr>
          </a:p>
          <a:p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E70FB5-6AEA-CB48-FBE9-FA154C08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5BC961-EB07-901E-E92D-797D7661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0846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323336-2F30-F983-6641-76E2DC2B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793A73-DEA9-6129-2C09-B1002840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26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4D7153C-DF57-5578-2AF4-03F4140B1A50}"/>
              </a:ext>
            </a:extLst>
          </p:cNvPr>
          <p:cNvSpPr txBox="1"/>
          <p:nvPr/>
        </p:nvSpPr>
        <p:spPr>
          <a:xfrm>
            <a:off x="800434" y="2882623"/>
            <a:ext cx="607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rgbClr val="9BBB59"/>
                </a:solidFill>
              </a:rPr>
              <a:t>Bildquellen</a:t>
            </a:r>
            <a:endParaRPr lang="en-US" sz="6600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702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67B21-04AA-B863-1BC5-21EBEE42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Bildquellen – Kampl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320DB-58E5-EDF5-0697-843A43B8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DB105E-8365-A55C-B819-3BC49335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CB3D7D-C8D2-F222-6263-523FEE1E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1335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B6435-9459-7B22-BE3B-A911C632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Bildquellen – Schrempf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600844-670E-9E47-9B44-DF36393CB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>
                <a:hlinkClick r:id="rId2"/>
              </a:rPr>
              <a:t>https://de.cleanpng.com/png-fsa3fn</a:t>
            </a:r>
            <a:r>
              <a:rPr lang="de-AT" dirty="0"/>
              <a:t> [18.04.2025]</a:t>
            </a:r>
          </a:p>
          <a:p>
            <a:r>
              <a:rPr lang="de-AT" dirty="0">
                <a:hlinkClick r:id="rId3"/>
              </a:rPr>
              <a:t>https://www.sdgwatch.at</a:t>
            </a:r>
            <a:r>
              <a:rPr lang="de-AT" dirty="0"/>
              <a:t> [18.04.2025]</a:t>
            </a:r>
          </a:p>
          <a:p>
            <a:r>
              <a:rPr lang="de-AT" dirty="0">
                <a:hlinkClick r:id="rId4"/>
              </a:rPr>
              <a:t>https://thenounproject.com/icon/database-7670737</a:t>
            </a:r>
            <a:r>
              <a:rPr lang="de-AT" dirty="0"/>
              <a:t> [18.04.2025]</a:t>
            </a:r>
          </a:p>
          <a:p>
            <a:r>
              <a:rPr lang="de-AT" dirty="0">
                <a:hlinkClick r:id="rId5"/>
              </a:rPr>
              <a:t>https://www.svgrepo.com/svg/353829/grafana</a:t>
            </a:r>
            <a:r>
              <a:rPr lang="de-AT" dirty="0"/>
              <a:t> [18.04.2025]</a:t>
            </a:r>
          </a:p>
          <a:p>
            <a:r>
              <a:rPr lang="de-AT" dirty="0">
                <a:hlinkClick r:id="rId6"/>
              </a:rPr>
              <a:t>https://techicons.dev/icons/docker</a:t>
            </a:r>
            <a:r>
              <a:rPr lang="de-AT" dirty="0"/>
              <a:t> [18.04.2025]</a:t>
            </a:r>
          </a:p>
          <a:p>
            <a:r>
              <a:rPr lang="de-AT" dirty="0">
                <a:hlinkClick r:id="rId7"/>
              </a:rPr>
              <a:t>https://de.wikipedia.org/wiki/Datei:Octicons-mark-github.svg</a:t>
            </a:r>
            <a:r>
              <a:rPr lang="de-AT" dirty="0"/>
              <a:t> [18.04.2025]</a:t>
            </a:r>
          </a:p>
          <a:p>
            <a:r>
              <a:rPr lang="de-AT" dirty="0">
                <a:hlinkClick r:id="rId8"/>
              </a:rPr>
              <a:t>https://seeklogo.com/vector-logo/273749/node-js</a:t>
            </a:r>
            <a:r>
              <a:rPr lang="de-AT" dirty="0"/>
              <a:t> [18.04.2025]</a:t>
            </a:r>
          </a:p>
          <a:p>
            <a:r>
              <a:rPr lang="de-AT" dirty="0">
                <a:hlinkClick r:id="rId9"/>
              </a:rPr>
              <a:t>https://techicons.dev/icons/traefikproxy</a:t>
            </a:r>
            <a:r>
              <a:rPr lang="de-AT" dirty="0"/>
              <a:t> [18.04.2025]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711875-828F-B56B-63D6-725C06E6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D391DE-B06F-7794-3334-D47E7860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1466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3AA73-C052-59B9-1B4F-A641524F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Gekle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249581-8698-82EA-9B49-664D01556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https://www.cleanpng.com/png-java-computer-software-logo-1412676/download-png.html</a:t>
            </a:r>
            <a:r>
              <a:rPr lang="de-AT" dirty="0"/>
              <a:t> [18.04.2025]</a:t>
            </a:r>
          </a:p>
          <a:p>
            <a:r>
              <a:rPr lang="de-AT" dirty="0">
                <a:hlinkClick r:id="rId3"/>
              </a:rPr>
              <a:t>https://de.cleanpng.com/png-f3i6la/download-png.html</a:t>
            </a:r>
            <a:r>
              <a:rPr lang="de-AT" dirty="0"/>
              <a:t> [18.04.2025]</a:t>
            </a:r>
          </a:p>
          <a:p>
            <a:r>
              <a:rPr lang="de-AT" dirty="0">
                <a:hlinkClick r:id="rId4"/>
              </a:rPr>
              <a:t>https://www.pngwing.com/tr/free-png-noezv/download</a:t>
            </a:r>
            <a:r>
              <a:rPr lang="de-AT" dirty="0"/>
              <a:t> [18.04.2025]</a:t>
            </a:r>
          </a:p>
          <a:p>
            <a:r>
              <a:rPr lang="de-AT" dirty="0">
                <a:hlinkClick r:id="rId5"/>
              </a:rPr>
              <a:t>https://en.wikipedia.org/wiki/React_(software)</a:t>
            </a:r>
            <a:r>
              <a:rPr lang="de-AT" dirty="0"/>
              <a:t> [18.04.2025]</a:t>
            </a:r>
          </a:p>
          <a:p>
            <a:r>
              <a:rPr lang="de-AT" dirty="0">
                <a:hlinkClick r:id="rId6"/>
              </a:rPr>
              <a:t>https://en.wikipedia.org/wiki/Vite_%28software%29</a:t>
            </a:r>
            <a:r>
              <a:rPr lang="de-AT" dirty="0"/>
              <a:t> [18.04.2025]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C5C890-B07D-8FE6-DF7D-DD73167F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F4B31A-7C85-6AED-BB12-8F0C0526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649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DFD0A-D36D-ACC8-D36E-EDA9AC056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0D565B-30BB-71C7-A535-F9F0DE2C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E96B53-59D2-0BD0-9B19-8F2518C6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3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C654E3C-C2C3-566E-62C2-117E1E54897F}"/>
              </a:ext>
            </a:extLst>
          </p:cNvPr>
          <p:cNvSpPr txBox="1"/>
          <p:nvPr/>
        </p:nvSpPr>
        <p:spPr>
          <a:xfrm>
            <a:off x="746646" y="2828835"/>
            <a:ext cx="607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rgbClr val="9BBB59"/>
                </a:solidFill>
              </a:rPr>
              <a:t>Schrempf</a:t>
            </a:r>
            <a:endParaRPr lang="en-US" sz="6600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845B7-7ED3-B255-4E30-13435858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– </a:t>
            </a:r>
            <a:r>
              <a:rPr lang="de-AT" dirty="0"/>
              <a:t>Wie es gelebt wird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C024CE-C767-86AB-AD63-C1D34C63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9839E2-35D9-BBAE-ACA9-3F68CFFF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4</a:t>
            </a:fld>
            <a:endParaRPr lang="de-AT"/>
          </a:p>
        </p:txBody>
      </p:sp>
      <p:pic>
        <p:nvPicPr>
          <p:cNvPr id="16" name="Inhaltsplatzhalter 12">
            <a:extLst>
              <a:ext uri="{FF2B5EF4-FFF2-40B4-BE49-F238E27FC236}">
                <a16:creationId xmlns:a16="http://schemas.microsoft.com/office/drawing/2014/main" id="{FA4D4C28-FA30-FC72-B1BC-8F0F7112F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54" r="463"/>
          <a:stretch/>
        </p:blipFill>
        <p:spPr>
          <a:xfrm>
            <a:off x="969158" y="1107186"/>
            <a:ext cx="10972800" cy="505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6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9DA35-2781-03E1-F25E-DDC6B938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– </a:t>
            </a:r>
            <a:r>
              <a:rPr lang="de-AT" dirty="0"/>
              <a:t>Wie es gelebt wird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E596D1-9F7A-B0C2-C9C1-25D2B656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B75EBF-81AA-FF8B-72CD-4D4A9329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5</a:t>
            </a:fld>
            <a:endParaRPr lang="de-AT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E47CC65-0E74-331A-E0CB-CE620FA55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968" y="1010178"/>
            <a:ext cx="6564760" cy="519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6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ED4FE-F453-1A0B-FC43-FFECBF7A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noProof="0" dirty="0"/>
              <a:t>PM – Meilensteine</a:t>
            </a:r>
          </a:p>
        </p:txBody>
      </p:sp>
      <p:pic>
        <p:nvPicPr>
          <p:cNvPr id="9" name="Inhaltsplatzhalter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233F7DD-54B2-FADC-2093-23C9441AB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58" y="1193679"/>
            <a:ext cx="10972800" cy="4877714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D283AE-F295-A0F2-448E-3F74D751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E816ED-3A58-94DE-A458-2E334303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927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FD8EF-8DAF-75A8-8CCD-B8CA09CA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PM – S</a:t>
            </a:r>
            <a:r>
              <a:rPr lang="de-DE" dirty="0"/>
              <a:t>DGs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78F3CC-65D7-AF33-5453-1F4DE896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C9F08A-73F6-12CF-178F-56CF9D20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7</a:t>
            </a:fld>
            <a:endParaRPr lang="de-AT"/>
          </a:p>
        </p:txBody>
      </p:sp>
      <p:pic>
        <p:nvPicPr>
          <p:cNvPr id="6" name="Picture 8" descr="A blue sign with white fish and waves&#10;&#10;AI-generated content may be incorrect.">
            <a:extLst>
              <a:ext uri="{FF2B5EF4-FFF2-40B4-BE49-F238E27FC236}">
                <a16:creationId xmlns:a16="http://schemas.microsoft.com/office/drawing/2014/main" id="{CD125B35-B061-EFF3-125C-4663C3B71E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0" r="21651"/>
          <a:stretch/>
        </p:blipFill>
        <p:spPr>
          <a:xfrm>
            <a:off x="6604011" y="3724394"/>
            <a:ext cx="2354460" cy="2335807"/>
          </a:xfrm>
          <a:prstGeom prst="rect">
            <a:avLst/>
          </a:prstGeom>
        </p:spPr>
      </p:pic>
      <p:pic>
        <p:nvPicPr>
          <p:cNvPr id="7" name="Grafik 6" descr="Ein Bild, das Text, Schrift, Grafiken, Logo enthält.&#10;&#10;Automatisch generierte Beschreibung">
            <a:extLst>
              <a:ext uri="{FF2B5EF4-FFF2-40B4-BE49-F238E27FC236}">
                <a16:creationId xmlns:a16="http://schemas.microsoft.com/office/drawing/2014/main" id="{BFFEC34F-C99A-31DA-B8C3-C460DC6826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564" y="1141214"/>
            <a:ext cx="2354461" cy="2354461"/>
          </a:xfrm>
          <a:prstGeom prst="rect">
            <a:avLst/>
          </a:prstGeom>
        </p:spPr>
      </p:pic>
      <p:pic>
        <p:nvPicPr>
          <p:cNvPr id="8" name="Grafik 7" descr="Ein Bild, das Text, Design, Grafiken, Schrift enthält.&#10;&#10;Automatisch generierte Beschreibung">
            <a:extLst>
              <a:ext uri="{FF2B5EF4-FFF2-40B4-BE49-F238E27FC236}">
                <a16:creationId xmlns:a16="http://schemas.microsoft.com/office/drawing/2014/main" id="{D607CA33-4C16-6B26-E936-B2A243C7E1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82" y="1141214"/>
            <a:ext cx="2354461" cy="2354461"/>
          </a:xfrm>
          <a:prstGeom prst="rect">
            <a:avLst/>
          </a:prstGeom>
        </p:spPr>
      </p:pic>
      <p:pic>
        <p:nvPicPr>
          <p:cNvPr id="9" name="Grafik 8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CFCA18A1-70CD-5304-FCF4-52AC2A6469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305" y="3724394"/>
            <a:ext cx="2354461" cy="235446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9587999-879E-BD10-91C2-BD0E80178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46" y="1137439"/>
            <a:ext cx="2354460" cy="235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31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34E77-6CC8-0C7B-1278-B30D02EB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PM – Serverstruktur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5B48C0-4C73-B595-3773-BEA423F4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4E41D4-323E-085A-04E0-2B4FEFE9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8</a:t>
            </a:fld>
            <a:endParaRPr lang="de-AT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2D06313-21D7-B3D0-8437-21D2FF069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7312" y="996950"/>
            <a:ext cx="9324620" cy="5245099"/>
          </a:xfrm>
        </p:spPr>
      </p:pic>
    </p:spTree>
    <p:extLst>
      <p:ext uri="{BB962C8B-B14F-4D97-AF65-F5344CB8AC3E}">
        <p14:creationId xmlns:p14="http://schemas.microsoft.com/office/powerpoint/2010/main" val="335455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9</a:t>
            </a:fld>
            <a:endParaRPr lang="de-AT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C02EBB2-2ED8-2B8D-5537-06069101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/>
          <a:lstStyle/>
          <a:p>
            <a:r>
              <a:rPr lang="de-AT" dirty="0"/>
              <a:t>Aufgaben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6A33BC9-6424-8333-96E8-C7E8837F74E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2220568"/>
            <a:ext cx="12192000" cy="2416864"/>
          </a:xfrm>
          <a:prstGeom prst="rect">
            <a:avLst/>
          </a:prstGeom>
        </p:spPr>
      </p:pic>
      <p:pic>
        <p:nvPicPr>
          <p:cNvPr id="3" name="ship-horn-3">
            <a:hlinkClick r:id="" action="ppaction://media"/>
            <a:extLst>
              <a:ext uri="{FF2B5EF4-FFF2-40B4-BE49-F238E27FC236}">
                <a16:creationId xmlns:a16="http://schemas.microsoft.com/office/drawing/2014/main" id="{2E806C81-B31F-3802-9E24-8723CBC0BEB2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9695.3974"/>
                  <p14:fade out="5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25476" y="103713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1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8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5F8F8BE0F772449AA3E28E2051A517F" ma:contentTypeVersion="0" ma:contentTypeDescription="Ein neues Dokument erstellen." ma:contentTypeScope="" ma:versionID="0d260f8c1711e932026baa77adf351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627edd4f09c1f414843cf0643fb7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2B322D-2084-418A-8960-B074ADC5B6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B09AE3-FA1D-40C8-A6CE-A2D9F55131C8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2C214F1-4297-4767-8275-0DA039616A9F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Office PowerPoint</Application>
  <PresentationFormat>Breitbild</PresentationFormat>
  <Paragraphs>185</Paragraphs>
  <Slides>29</Slides>
  <Notes>8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Adobe Gothic Std B</vt:lpstr>
      <vt:lpstr>Arial</vt:lpstr>
      <vt:lpstr>Calibri</vt:lpstr>
      <vt:lpstr>Google Sans</vt:lpstr>
      <vt:lpstr>Whitney</vt:lpstr>
      <vt:lpstr>Larissa</vt:lpstr>
      <vt:lpstr>PowerPoint-Präsentation</vt:lpstr>
      <vt:lpstr>PowerPoint-Präsentation</vt:lpstr>
      <vt:lpstr>PowerPoint-Präsentation</vt:lpstr>
      <vt:lpstr>PM – Wie es gelebt wird</vt:lpstr>
      <vt:lpstr>PM – Wie es gelebt wird</vt:lpstr>
      <vt:lpstr>PM – Meilensteine</vt:lpstr>
      <vt:lpstr>PM – SDGs</vt:lpstr>
      <vt:lpstr>PM – Serverstruktur</vt:lpstr>
      <vt:lpstr>Aufgaben</vt:lpstr>
      <vt:lpstr>PowerPoint-Präsentation</vt:lpstr>
      <vt:lpstr>PowerPoint-Präsentation</vt:lpstr>
      <vt:lpstr>PowerPoint-Präsentation</vt:lpstr>
      <vt:lpstr>Datenbanken</vt:lpstr>
      <vt:lpstr>PowerPoint-Präsentation</vt:lpstr>
      <vt:lpstr>Aufgaben</vt:lpstr>
      <vt:lpstr>PowerPoint-Präsentation</vt:lpstr>
      <vt:lpstr>PowerPoint-Präsentation</vt:lpstr>
      <vt:lpstr>PowerPoint-Präsentation</vt:lpstr>
      <vt:lpstr>TBA</vt:lpstr>
      <vt:lpstr>PowerPoint-Präsentation</vt:lpstr>
      <vt:lpstr>PM – Meilensteine</vt:lpstr>
      <vt:lpstr>PM – Meilensteine</vt:lpstr>
      <vt:lpstr>PM – Meilensteine</vt:lpstr>
      <vt:lpstr>PM – Meilensteine</vt:lpstr>
      <vt:lpstr>Literatur</vt:lpstr>
      <vt:lpstr>PowerPoint-Präsentation</vt:lpstr>
      <vt:lpstr>Bildquellen – Kampl</vt:lpstr>
      <vt:lpstr>Bildquellen – Schrempf</vt:lpstr>
      <vt:lpstr>Gekle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</dc:creator>
  <cp:lastModifiedBy>Gekle Luca</cp:lastModifiedBy>
  <cp:revision>330</cp:revision>
  <cp:lastPrinted>2020-04-02T17:36:48Z</cp:lastPrinted>
  <dcterms:created xsi:type="dcterms:W3CDTF">2012-09-14T17:11:23Z</dcterms:created>
  <dcterms:modified xsi:type="dcterms:W3CDTF">2025-04-18T21:02:55Z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0x010100B5F8F8BE0F772449AA3E28E2051A517F</vt:lpwstr>
  </property>
</Properties>
</file>