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7" r:id="rId5"/>
    <p:sldId id="264" r:id="rId6"/>
    <p:sldId id="258" r:id="rId7"/>
    <p:sldId id="259" r:id="rId8"/>
    <p:sldId id="260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A5002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7D227-5360-49C8-A6C5-3D0F2AE9F167}" type="datetimeFigureOut">
              <a:rPr lang="en-SG" smtClean="0"/>
              <a:t>9/6/2020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DE9E3-C7B1-4C8F-9090-32F1DE943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4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DE9E3-C7B1-4C8F-9090-32F1DE94343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44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4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3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81D4A-C6D7-4033-886F-FC74102B386A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6CC22-73C7-4ED0-93FD-416BEC9E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8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soal/VASP_HTC_framework/tree/upgrade_to_python_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44560" y="34500"/>
            <a:ext cx="1415561" cy="7473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__vis__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4561" y="1835434"/>
            <a:ext cx="1415561" cy="7473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__ready__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5552341" y="781846"/>
            <a:ext cx="1" cy="1053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09744" y="3081277"/>
            <a:ext cx="1685192" cy="7473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__running__</a:t>
            </a:r>
          </a:p>
        </p:txBody>
      </p:sp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 flipH="1">
            <a:off x="5552340" y="2582780"/>
            <a:ext cx="2" cy="498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69894" y="2625075"/>
            <a:ext cx="193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 job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844559" y="6036079"/>
            <a:ext cx="1415561" cy="7473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__done__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825403" y="4210853"/>
            <a:ext cx="0" cy="90784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552340" y="3828625"/>
            <a:ext cx="0" cy="220582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552339" y="4958977"/>
            <a:ext cx="1276121" cy="427892"/>
            <a:chOff x="5552339" y="4238007"/>
            <a:chExt cx="1276121" cy="427892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5552339" y="4242978"/>
              <a:ext cx="1256502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816736" y="4238007"/>
              <a:ext cx="11724" cy="427892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452875" y="3980906"/>
            <a:ext cx="2497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detected queue system’s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45035" y="4934033"/>
            <a:ext cx="7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02630" y="4664377"/>
            <a:ext cx="7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552339" y="5573632"/>
            <a:ext cx="356528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48403" y="5378933"/>
            <a:ext cx="193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error?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84127" y="5280676"/>
            <a:ext cx="7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73431" y="5676781"/>
            <a:ext cx="7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77881" y="5017177"/>
            <a:ext cx="193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error!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9117623" y="5118699"/>
            <a:ext cx="1415561" cy="7473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__error__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817634" y="5401217"/>
            <a:ext cx="2299989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9117622" y="3467321"/>
            <a:ext cx="1415561" cy="7473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__killed__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10774" y="4482017"/>
            <a:ext cx="193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 job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825402" y="1661746"/>
            <a:ext cx="0" cy="180557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49890" y="2581080"/>
            <a:ext cx="193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 correcting the error?</a:t>
            </a:r>
          </a:p>
        </p:txBody>
      </p:sp>
      <p:cxnSp>
        <p:nvCxnSpPr>
          <p:cNvPr id="75" name="Straight Arrow Connector 74"/>
          <p:cNvCxnSpPr>
            <a:stCxn id="6" idx="3"/>
          </p:cNvCxnSpPr>
          <p:nvPr/>
        </p:nvCxnSpPr>
        <p:spPr>
          <a:xfrm>
            <a:off x="6260122" y="2209107"/>
            <a:ext cx="356528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49836" y="1857144"/>
            <a:ext cx="7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9013257" y="920263"/>
            <a:ext cx="1624290" cy="7473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__manual__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595045" y="1775065"/>
            <a:ext cx="7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1362031" y="3081277"/>
            <a:ext cx="2126115" cy="74734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prior_ready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cxnSp>
        <p:nvCxnSpPr>
          <p:cNvPr id="85" name="Straight Arrow Connector 84"/>
          <p:cNvCxnSpPr>
            <a:stCxn id="11" idx="1"/>
          </p:cNvCxnSpPr>
          <p:nvPr/>
        </p:nvCxnSpPr>
        <p:spPr>
          <a:xfrm flipH="1">
            <a:off x="3481754" y="3454950"/>
            <a:ext cx="122799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092218" y="3097989"/>
            <a:ext cx="193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 job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49224" y="3819071"/>
            <a:ext cx="2351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errors are manually fixed, may set this tag to resubmit this job first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8754" y="5549360"/>
            <a:ext cx="3976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 ONLY responds to these signal files.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425089" y="1308640"/>
            <a:ext cx="6588169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81" idx="0"/>
          </p:cNvCxnSpPr>
          <p:nvPr/>
        </p:nvCxnSpPr>
        <p:spPr>
          <a:xfrm>
            <a:off x="2425089" y="1293936"/>
            <a:ext cx="0" cy="178734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83267" y="1292450"/>
            <a:ext cx="2568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 creating VASP input files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user_defined_cmd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final_user_defined_cmd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__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prior_ready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52745" y="1441358"/>
            <a:ext cx="334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 creating VASP input files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89519" y="961017"/>
            <a:ext cx="312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prepare VASP input files</a:t>
            </a:r>
          </a:p>
        </p:txBody>
      </p:sp>
    </p:spTree>
    <p:extLst>
      <p:ext uri="{BB962C8B-B14F-4D97-AF65-F5344CB8AC3E}">
        <p14:creationId xmlns:p14="http://schemas.microsoft.com/office/powerpoint/2010/main" val="367431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1695450" y="3429001"/>
            <a:ext cx="104965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78698" y="5081"/>
            <a:ext cx="9245341" cy="3374940"/>
            <a:chOff x="40598" y="54061"/>
            <a:chExt cx="9245341" cy="3374940"/>
          </a:xfrm>
        </p:grpSpPr>
        <p:sp>
          <p:nvSpPr>
            <p:cNvPr id="183" name="TextBox 182"/>
            <p:cNvSpPr txBox="1"/>
            <p:nvPr/>
          </p:nvSpPr>
          <p:spPr>
            <a:xfrm>
              <a:off x="5771399" y="1780845"/>
              <a:ext cx="1085900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vert="horz"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 err="1">
                  <a:solidFill>
                    <a:srgbClr val="C00000"/>
                  </a:solidFill>
                </a:rPr>
                <a:t>Mater_A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80912" y="2334381"/>
              <a:ext cx="107638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 err="1">
                  <a:solidFill>
                    <a:srgbClr val="C00000"/>
                  </a:solidFill>
                </a:rPr>
                <a:t>Mater_B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780911" y="2900147"/>
              <a:ext cx="1076387" cy="3693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>
                  <a:solidFill>
                    <a:srgbClr val="C00000"/>
                  </a:solidFill>
                </a:rPr>
                <a:t>…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40598" y="54061"/>
              <a:ext cx="9245341" cy="3374940"/>
              <a:chOff x="40598" y="54061"/>
              <a:chExt cx="9245341" cy="3374940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40598" y="1506742"/>
                <a:ext cx="1967205" cy="36933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HTC root directory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402647" y="591587"/>
                <a:ext cx="1695449" cy="36933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Structure folder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402647" y="2659341"/>
                <a:ext cx="1864024" cy="36933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C00000"/>
                    </a:solidFill>
                  </a:rPr>
                  <a:t>Calculation folder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402647" y="1094806"/>
                <a:ext cx="1371599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vert="horz"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htc_main.py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408491" y="68205"/>
                <a:ext cx="2905756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vert="horz"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HTC_calculation_setup_file</a:t>
                </a:r>
                <a:endParaRPr lang="en-US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402647" y="1616537"/>
                <a:ext cx="1162049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vert="horz"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Other files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5771399" y="54061"/>
                <a:ext cx="1439026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vert="horz"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Mater_A.cif</a:t>
                </a:r>
                <a:endParaRPr 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923573" y="68205"/>
                <a:ext cx="1362366" cy="369332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Step_1_xxx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7923573" y="550553"/>
                <a:ext cx="1362366" cy="369332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Step_2_xxx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7923573" y="1059236"/>
                <a:ext cx="1362366" cy="369332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…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402647" y="2138268"/>
                <a:ext cx="1468440" cy="36933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vert="horz"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C00000"/>
                    </a:solidFill>
                  </a:rPr>
                  <a:t>Other folders</a:t>
                </a:r>
              </a:p>
            </p:txBody>
          </p:sp>
          <p:cxnSp>
            <p:nvCxnSpPr>
              <p:cNvPr id="198" name="Straight Connector 197"/>
              <p:cNvCxnSpPr>
                <a:endCxn id="191" idx="1"/>
              </p:cNvCxnSpPr>
              <p:nvPr/>
            </p:nvCxnSpPr>
            <p:spPr>
              <a:xfrm flipV="1">
                <a:off x="2171700" y="252871"/>
                <a:ext cx="2367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5771399" y="597655"/>
                <a:ext cx="1379085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vert="horz"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/>
                  <a:t>Mater_B.cif</a:t>
                </a:r>
                <a:endParaRPr lang="en-US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5764193" y="1058824"/>
                <a:ext cx="1379085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vert="horz"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7923573" y="1630637"/>
                <a:ext cx="1362366" cy="369332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Step_1_xxx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923573" y="2112985"/>
                <a:ext cx="1362366" cy="369332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Step_2_xxx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923573" y="2598996"/>
                <a:ext cx="1362366" cy="369332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…</a:t>
                </a:r>
              </a:p>
            </p:txBody>
          </p:sp>
          <p:cxnSp>
            <p:nvCxnSpPr>
              <p:cNvPr id="204" name="Straight Connector 203"/>
              <p:cNvCxnSpPr/>
              <p:nvPr/>
            </p:nvCxnSpPr>
            <p:spPr>
              <a:xfrm>
                <a:off x="2016995" y="1703338"/>
                <a:ext cx="1547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2175381" y="238727"/>
                <a:ext cx="0" cy="26282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2165856" y="778299"/>
                <a:ext cx="2367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2165856" y="1273546"/>
                <a:ext cx="2367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2165855" y="1825996"/>
                <a:ext cx="2367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165855" y="2334381"/>
                <a:ext cx="2367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2175381" y="2847938"/>
                <a:ext cx="2367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>
                <a:stCxn id="188" idx="3"/>
                <a:endCxn id="199" idx="1"/>
              </p:cNvCxnSpPr>
              <p:nvPr/>
            </p:nvCxnSpPr>
            <p:spPr>
              <a:xfrm>
                <a:off x="4098096" y="776253"/>
                <a:ext cx="16733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5432931" y="238727"/>
                <a:ext cx="0" cy="1034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endCxn id="193" idx="1"/>
              </p:cNvCxnSpPr>
              <p:nvPr/>
            </p:nvCxnSpPr>
            <p:spPr>
              <a:xfrm flipV="1">
                <a:off x="5424073" y="238727"/>
                <a:ext cx="347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5433585" y="1258708"/>
                <a:ext cx="347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4266671" y="2847938"/>
                <a:ext cx="11054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5372100" y="1954487"/>
                <a:ext cx="0" cy="11656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5372100" y="1964614"/>
                <a:ext cx="4056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5358589" y="2533254"/>
                <a:ext cx="4056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5358589" y="3120088"/>
                <a:ext cx="4056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6857298" y="1985869"/>
                <a:ext cx="59125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7448550" y="252871"/>
                <a:ext cx="0" cy="1733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7448550" y="776253"/>
                <a:ext cx="475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7448550" y="252871"/>
                <a:ext cx="475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7448550" y="1244879"/>
                <a:ext cx="47502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7686061" y="1825996"/>
                <a:ext cx="0" cy="9576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/>
              <p:cNvSpPr txBox="1"/>
              <p:nvPr/>
            </p:nvSpPr>
            <p:spPr>
              <a:xfrm>
                <a:off x="7923573" y="3059669"/>
                <a:ext cx="1362366" cy="369332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…</a:t>
                </a:r>
              </a:p>
            </p:txBody>
          </p:sp>
          <p:cxnSp>
            <p:nvCxnSpPr>
              <p:cNvPr id="227" name="Straight Connector 226"/>
              <p:cNvCxnSpPr/>
              <p:nvPr/>
            </p:nvCxnSpPr>
            <p:spPr>
              <a:xfrm>
                <a:off x="7686061" y="1815303"/>
                <a:ext cx="237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7686061" y="2304829"/>
                <a:ext cx="237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7689902" y="2783662"/>
                <a:ext cx="237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6847652" y="2507600"/>
                <a:ext cx="8384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6863911" y="3077813"/>
                <a:ext cx="6703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7534275" y="3059669"/>
                <a:ext cx="0" cy="2098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7534275" y="3252791"/>
                <a:ext cx="38929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0" name="Group 1029"/>
          <p:cNvGrpSpPr/>
          <p:nvPr/>
        </p:nvGrpSpPr>
        <p:grpSpPr>
          <a:xfrm>
            <a:off x="78698" y="3464912"/>
            <a:ext cx="11729773" cy="3374940"/>
            <a:chOff x="78698" y="3464912"/>
            <a:chExt cx="11729773" cy="3374940"/>
          </a:xfrm>
        </p:grpSpPr>
        <p:grpSp>
          <p:nvGrpSpPr>
            <p:cNvPr id="1027" name="Group 1026"/>
            <p:cNvGrpSpPr/>
            <p:nvPr/>
          </p:nvGrpSpPr>
          <p:grpSpPr>
            <a:xfrm>
              <a:off x="78698" y="3464912"/>
              <a:ext cx="9245341" cy="3374940"/>
              <a:chOff x="40598" y="54061"/>
              <a:chExt cx="9245341" cy="337494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771399" y="1780845"/>
                <a:ext cx="1085900" cy="36933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vert="horz"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>
                    <a:solidFill>
                      <a:srgbClr val="C00000"/>
                    </a:solidFill>
                  </a:rPr>
                  <a:t>Mater_A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780912" y="2334381"/>
                <a:ext cx="1076387" cy="36933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err="1">
                    <a:solidFill>
                      <a:srgbClr val="C00000"/>
                    </a:solidFill>
                  </a:rPr>
                  <a:t>Mater_B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780911" y="2900147"/>
                <a:ext cx="1076387" cy="36933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>
                    <a:solidFill>
                      <a:srgbClr val="C00000"/>
                    </a:solidFill>
                  </a:rPr>
                  <a:t>…</a:t>
                </a:r>
              </a:p>
            </p:txBody>
          </p:sp>
          <p:grpSp>
            <p:nvGrpSpPr>
              <p:cNvPr id="1025" name="Group 1024"/>
              <p:cNvGrpSpPr/>
              <p:nvPr/>
            </p:nvGrpSpPr>
            <p:grpSpPr>
              <a:xfrm>
                <a:off x="40598" y="54061"/>
                <a:ext cx="9245341" cy="3374940"/>
                <a:chOff x="40598" y="54061"/>
                <a:chExt cx="9245341" cy="3374940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40598" y="1506742"/>
                  <a:ext cx="1967205" cy="369332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HTC root directory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02647" y="591587"/>
                  <a:ext cx="1695449" cy="369332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Structure folder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402647" y="2659341"/>
                  <a:ext cx="1864024" cy="369332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rgbClr val="C00000"/>
                      </a:solidFill>
                    </a:rPr>
                    <a:t>Calculation folder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402647" y="1094806"/>
                  <a:ext cx="1371599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vert="horz"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htc_main.py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408491" y="68205"/>
                  <a:ext cx="290575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vert="horz"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 err="1"/>
                    <a:t>HTC_calculation_setup_file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402647" y="1616537"/>
                  <a:ext cx="1162049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vert="horz"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Other files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771399" y="54061"/>
                  <a:ext cx="1439026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vert="horz"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 err="1"/>
                    <a:t>Mater_A.cif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923573" y="68205"/>
                  <a:ext cx="1362366" cy="369332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Step_1_xxx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923573" y="550553"/>
                  <a:ext cx="1362366" cy="369332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rgbClr val="0000FF"/>
                      </a:solidFill>
                    </a:rPr>
                    <a:t>Step_2_xxx</a:t>
                  </a: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923573" y="1059236"/>
                  <a:ext cx="1362366" cy="369332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rgbClr val="0000FF"/>
                      </a:solidFill>
                    </a:rPr>
                    <a:t>…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402647" y="2138268"/>
                  <a:ext cx="1468440" cy="369332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txBody>
                <a:bodyPr vert="horz"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rgbClr val="C00000"/>
                      </a:solidFill>
                    </a:rPr>
                    <a:t>Other folders</a:t>
                  </a:r>
                </a:p>
              </p:txBody>
            </p:sp>
            <p:cxnSp>
              <p:nvCxnSpPr>
                <p:cNvPr id="97" name="Straight Connector 96"/>
                <p:cNvCxnSpPr>
                  <a:endCxn id="26" idx="1"/>
                </p:cNvCxnSpPr>
                <p:nvPr/>
              </p:nvCxnSpPr>
              <p:spPr>
                <a:xfrm flipV="1">
                  <a:off x="2171700" y="252871"/>
                  <a:ext cx="2367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/>
                <p:cNvSpPr txBox="1"/>
                <p:nvPr/>
              </p:nvSpPr>
              <p:spPr>
                <a:xfrm>
                  <a:off x="5771399" y="597655"/>
                  <a:ext cx="1379085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vert="horz"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 err="1"/>
                    <a:t>Mater_B.cif</a:t>
                  </a:r>
                  <a:endParaRPr lang="en-US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5764193" y="1058824"/>
                  <a:ext cx="1379085" cy="369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vert="horz"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7923573" y="1630637"/>
                  <a:ext cx="1362366" cy="369332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rgbClr val="0000FF"/>
                      </a:solidFill>
                    </a:rPr>
                    <a:t>Step_1_xxx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7923573" y="2112985"/>
                  <a:ext cx="1362366" cy="369332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rgbClr val="0000FF"/>
                      </a:solidFill>
                    </a:rPr>
                    <a:t>Step_2_xxx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923573" y="2598996"/>
                  <a:ext cx="1362366" cy="369332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rgbClr val="0000FF"/>
                      </a:solidFill>
                    </a:rPr>
                    <a:t>…</a:t>
                  </a:r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016995" y="1703338"/>
                  <a:ext cx="15470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175381" y="238727"/>
                  <a:ext cx="0" cy="26282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2165856" y="778299"/>
                  <a:ext cx="2367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2165856" y="1273546"/>
                  <a:ext cx="2367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2165855" y="1825996"/>
                  <a:ext cx="2367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2165855" y="2334381"/>
                  <a:ext cx="2367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2175381" y="2847938"/>
                  <a:ext cx="2367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stCxn id="23" idx="3"/>
                  <a:endCxn id="108" idx="1"/>
                </p:cNvCxnSpPr>
                <p:nvPr/>
              </p:nvCxnSpPr>
              <p:spPr>
                <a:xfrm>
                  <a:off x="4098096" y="776253"/>
                  <a:ext cx="167330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5432931" y="238727"/>
                  <a:ext cx="0" cy="103482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endCxn id="28" idx="1"/>
                </p:cNvCxnSpPr>
                <p:nvPr/>
              </p:nvCxnSpPr>
              <p:spPr>
                <a:xfrm flipV="1">
                  <a:off x="5424073" y="238727"/>
                  <a:ext cx="347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5433585" y="1258708"/>
                  <a:ext cx="347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266671" y="2847938"/>
                  <a:ext cx="11054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V="1">
                  <a:off x="5372100" y="1954487"/>
                  <a:ext cx="0" cy="11656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372100" y="1964614"/>
                  <a:ext cx="40560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358589" y="2533254"/>
                  <a:ext cx="40560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358589" y="3120088"/>
                  <a:ext cx="40560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857298" y="1985869"/>
                  <a:ext cx="59125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V="1">
                  <a:off x="7448550" y="252871"/>
                  <a:ext cx="0" cy="1733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7448550" y="776253"/>
                  <a:ext cx="475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7448550" y="252871"/>
                  <a:ext cx="475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7448550" y="1244879"/>
                  <a:ext cx="475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686061" y="1825996"/>
                  <a:ext cx="0" cy="95766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7923573" y="3059669"/>
                  <a:ext cx="1362366" cy="369332"/>
                </a:xfrm>
                <a:prstGeom prst="rect">
                  <a:avLst/>
                </a:prstGeom>
                <a:noFill/>
                <a:ln w="28575">
                  <a:solidFill>
                    <a:srgbClr val="0000FF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>
                      <a:solidFill>
                        <a:srgbClr val="0000FF"/>
                      </a:solidFill>
                    </a:rPr>
                    <a:t>…</a:t>
                  </a: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7686061" y="1815303"/>
                  <a:ext cx="23751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7686061" y="2304829"/>
                  <a:ext cx="23751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7689902" y="2783662"/>
                  <a:ext cx="23751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6847652" y="2507600"/>
                  <a:ext cx="83840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863911" y="3077813"/>
                  <a:ext cx="6703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7534275" y="3059669"/>
                  <a:ext cx="0" cy="2098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7534275" y="3252791"/>
                  <a:ext cx="38929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4" name="TextBox 233"/>
            <p:cNvSpPr txBox="1"/>
            <p:nvPr/>
          </p:nvSpPr>
          <p:spPr>
            <a:xfrm>
              <a:off x="10241646" y="3476426"/>
              <a:ext cx="1566825" cy="36933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>
                  <a:solidFill>
                    <a:srgbClr val="0000FF"/>
                  </a:solidFill>
                </a:rPr>
                <a:t>Sub_dir_cal_1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0241646" y="3982322"/>
              <a:ext cx="1566825" cy="36933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>
                  <a:solidFill>
                    <a:srgbClr val="0000FF"/>
                  </a:solidFill>
                </a:rPr>
                <a:t>Sub_dir_cal_2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0241646" y="4459931"/>
              <a:ext cx="1566825" cy="36933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>
                  <a:solidFill>
                    <a:srgbClr val="0000FF"/>
                  </a:solidFill>
                </a:rPr>
                <a:t>…</a:t>
              </a:r>
            </a:p>
          </p:txBody>
        </p:sp>
        <p:cxnSp>
          <p:nvCxnSpPr>
            <p:cNvPr id="239" name="Straight Connector 238"/>
            <p:cNvCxnSpPr>
              <a:stCxn id="36" idx="3"/>
            </p:cNvCxnSpPr>
            <p:nvPr/>
          </p:nvCxnSpPr>
          <p:spPr>
            <a:xfrm flipV="1">
              <a:off x="9324039" y="3661092"/>
              <a:ext cx="917607" cy="2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9782842" y="3650301"/>
              <a:ext cx="0" cy="1034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9766623" y="4187104"/>
              <a:ext cx="4750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9782842" y="4669559"/>
              <a:ext cx="4750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1" name="TextBox 1030"/>
          <p:cNvSpPr txBox="1"/>
          <p:nvPr/>
        </p:nvSpPr>
        <p:spPr>
          <a:xfrm>
            <a:off x="9552173" y="5081"/>
            <a:ext cx="2607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Dark red: folders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Dark: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Blue: folders under which DFT calculations are carried out</a:t>
            </a:r>
          </a:p>
        </p:txBody>
      </p:sp>
      <p:sp>
        <p:nvSpPr>
          <p:cNvPr id="1032" name="Oval 1031"/>
          <p:cNvSpPr/>
          <p:nvPr/>
        </p:nvSpPr>
        <p:spPr>
          <a:xfrm>
            <a:off x="9552172" y="2692921"/>
            <a:ext cx="2580747" cy="3768880"/>
          </a:xfrm>
          <a:prstGeom prst="ellipse">
            <a:avLst/>
          </a:prstGeom>
          <a:noFill/>
          <a:ln w="28575">
            <a:solidFill>
              <a:srgbClr val="99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900CC"/>
              </a:solidFill>
            </a:endParaRPr>
          </a:p>
          <a:p>
            <a:pPr algn="ctr"/>
            <a:endParaRPr lang="en-US" dirty="0">
              <a:solidFill>
                <a:srgbClr val="9900CC"/>
              </a:solidFill>
            </a:endParaRPr>
          </a:p>
          <a:p>
            <a:pPr algn="ctr"/>
            <a:endParaRPr lang="en-US" dirty="0">
              <a:solidFill>
                <a:srgbClr val="9900CC"/>
              </a:solidFill>
            </a:endParaRPr>
          </a:p>
          <a:p>
            <a:pPr algn="ctr"/>
            <a:endParaRPr lang="en-US" dirty="0">
              <a:solidFill>
                <a:srgbClr val="9900CC"/>
              </a:solidFill>
            </a:endParaRPr>
          </a:p>
          <a:p>
            <a:pPr algn="ctr"/>
            <a:endParaRPr lang="en-US" dirty="0">
              <a:solidFill>
                <a:srgbClr val="9900CC"/>
              </a:solidFill>
            </a:endParaRPr>
          </a:p>
          <a:p>
            <a:pPr algn="ctr"/>
            <a:endParaRPr lang="en-US" dirty="0">
              <a:solidFill>
                <a:srgbClr val="9900CC"/>
              </a:solidFill>
            </a:endParaRPr>
          </a:p>
          <a:p>
            <a:pPr algn="ctr"/>
            <a:r>
              <a:rPr lang="en-US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b="1" i="1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sub_dir_cal</a:t>
            </a:r>
            <a:r>
              <a:rPr lang="en-US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=Yes</a:t>
            </a:r>
            <a:r>
              <a:rPr lang="en-US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step 1</a:t>
            </a:r>
          </a:p>
        </p:txBody>
      </p:sp>
      <p:sp>
        <p:nvSpPr>
          <p:cNvPr id="1033" name="TextBox 1032"/>
          <p:cNvSpPr txBox="1"/>
          <p:nvPr/>
        </p:nvSpPr>
        <p:spPr>
          <a:xfrm>
            <a:off x="49615" y="2736503"/>
            <a:ext cx="178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HTC Directory Hierarchy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1F0998-EB8D-4939-A0DE-001EB337B068}"/>
              </a:ext>
            </a:extLst>
          </p:cNvPr>
          <p:cNvSpPr txBox="1"/>
          <p:nvPr/>
        </p:nvSpPr>
        <p:spPr>
          <a:xfrm>
            <a:off x="-81490" y="1795154"/>
            <a:ext cx="231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${HTC_CWD}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6325A0-077C-4FDF-AF69-CD5841C2BE02}"/>
              </a:ext>
            </a:extLst>
          </p:cNvPr>
          <p:cNvSpPr txBox="1"/>
          <p:nvPr/>
        </p:nvSpPr>
        <p:spPr>
          <a:xfrm>
            <a:off x="-63448" y="5230178"/>
            <a:ext cx="22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to ${HTC_CWD}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A0A979-CA5D-4441-B75A-31E4360D9DE7}"/>
              </a:ext>
            </a:extLst>
          </p:cNvPr>
          <p:cNvSpPr txBox="1"/>
          <p:nvPr/>
        </p:nvSpPr>
        <p:spPr>
          <a:xfrm>
            <a:off x="-8290" y="-30829"/>
            <a:ext cx="10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39605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ECAFA-E343-440A-8F91-7E8C328A7BCE}"/>
              </a:ext>
            </a:extLst>
          </p:cNvPr>
          <p:cNvSpPr txBox="1"/>
          <p:nvPr/>
        </p:nvSpPr>
        <p:spPr>
          <a:xfrm>
            <a:off x="239650" y="262979"/>
            <a:ext cx="1144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err="1"/>
              <a:t>VASP_HTC_framework</a:t>
            </a:r>
            <a:r>
              <a:rPr lang="en-SG" sz="2000" dirty="0"/>
              <a:t>: </a:t>
            </a:r>
            <a:r>
              <a:rPr lang="en-US" sz="2000" b="1" dirty="0"/>
              <a:t>a Python Framework for First-Principles Hight-throughput Calculations Using VASP</a:t>
            </a:r>
            <a:endParaRPr lang="en-SG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6B2B0-E702-4296-BE47-4816290556FC}"/>
              </a:ext>
            </a:extLst>
          </p:cNvPr>
          <p:cNvSpPr txBox="1"/>
          <p:nvPr/>
        </p:nvSpPr>
        <p:spPr>
          <a:xfrm>
            <a:off x="159798" y="1226168"/>
            <a:ext cx="2882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dirty="0"/>
              <a:t>Structures</a:t>
            </a:r>
          </a:p>
          <a:p>
            <a:pPr algn="ctr"/>
            <a:r>
              <a:rPr lang="en-SG" sz="2400" dirty="0"/>
              <a:t>+</a:t>
            </a:r>
          </a:p>
          <a:p>
            <a:pPr algn="ctr"/>
            <a:r>
              <a:rPr lang="en-SG" sz="2400" dirty="0"/>
              <a:t>Prescribe calculations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736C4F-A29E-4843-9BA4-0E3069E8265F}"/>
              </a:ext>
            </a:extLst>
          </p:cNvPr>
          <p:cNvSpPr/>
          <p:nvPr/>
        </p:nvSpPr>
        <p:spPr>
          <a:xfrm>
            <a:off x="3853773" y="1148113"/>
            <a:ext cx="4065973" cy="12783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 err="1">
                <a:solidFill>
                  <a:schemeClr val="tx1"/>
                </a:solidFill>
              </a:rPr>
              <a:t>VASP_HTC_framework</a:t>
            </a:r>
            <a:endParaRPr lang="en-SG" sz="2800" b="1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98E5793-A576-4897-8A02-BE759DC8E176}"/>
              </a:ext>
            </a:extLst>
          </p:cNvPr>
          <p:cNvSpPr/>
          <p:nvPr/>
        </p:nvSpPr>
        <p:spPr>
          <a:xfrm>
            <a:off x="2823099" y="1662991"/>
            <a:ext cx="887767" cy="3693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6F71B3E-E639-4CD4-9DC3-6A1AC6599ACE}"/>
              </a:ext>
            </a:extLst>
          </p:cNvPr>
          <p:cNvSpPr/>
          <p:nvPr/>
        </p:nvSpPr>
        <p:spPr>
          <a:xfrm>
            <a:off x="8062653" y="1602639"/>
            <a:ext cx="887767" cy="3693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CEBD0-D318-43CB-8565-4992EC544037}"/>
              </a:ext>
            </a:extLst>
          </p:cNvPr>
          <p:cNvSpPr txBox="1"/>
          <p:nvPr/>
        </p:nvSpPr>
        <p:spPr>
          <a:xfrm>
            <a:off x="8950420" y="1556472"/>
            <a:ext cx="183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dirty="0"/>
              <a:t>D</a:t>
            </a:r>
            <a:r>
              <a:rPr lang="en-US" altLang="zh-CN" sz="2400" dirty="0" err="1"/>
              <a:t>ata</a:t>
            </a:r>
            <a:r>
              <a:rPr lang="en-US" altLang="zh-CN" sz="2400" dirty="0"/>
              <a:t> Analysis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3B9F-1B13-4F89-BEF9-AAE04383E351}"/>
              </a:ext>
            </a:extLst>
          </p:cNvPr>
          <p:cNvSpPr txBox="1"/>
          <p:nvPr/>
        </p:nvSpPr>
        <p:spPr>
          <a:xfrm>
            <a:off x="4013454" y="2472664"/>
            <a:ext cx="657821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Input file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Provide interfaces to utilize other codes to set up input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Submit, detect and kill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Correct common calculation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/>
              <a:t>Allow users to modify a specific calculation easily.</a:t>
            </a:r>
            <a:endParaRPr lang="en-SG" dirty="0"/>
          </a:p>
          <a:p>
            <a:r>
              <a:rPr lang="en-SG" b="1" dirty="0"/>
              <a:t>Supported calculations currently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Convergence of essential parameters </a:t>
            </a:r>
            <a:r>
              <a:rPr lang="en-SG" altLang="en-US" dirty="0"/>
              <a:t>(ENCUT, SIGMA &amp; KPOINTS)</a:t>
            </a:r>
            <a:endParaRPr lang="en-US" altLang="en-US" dirty="0"/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Structural relaxations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Self-consistent calculations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Density of states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PBE &amp; HSE06 band structure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Partial charge around CBM and VBM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Bader charge calculation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LDA+U calculations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Any other calculations that only </a:t>
            </a:r>
            <a:r>
              <a:rPr lang="en-US" altLang="zh-CN" dirty="0"/>
              <a:t>require</a:t>
            </a:r>
            <a:r>
              <a:rPr lang="en-US" altLang="en-US" dirty="0"/>
              <a:t> INCAR modifications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3DBD7B-0D72-46FA-8D35-F2353D13CE2E}"/>
              </a:ext>
            </a:extLst>
          </p:cNvPr>
          <p:cNvSpPr/>
          <p:nvPr/>
        </p:nvSpPr>
        <p:spPr>
          <a:xfrm>
            <a:off x="140631" y="5684937"/>
            <a:ext cx="3872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Available on </a:t>
            </a:r>
            <a:r>
              <a:rPr lang="en-US" b="1" dirty="0" err="1"/>
              <a:t>Github</a:t>
            </a:r>
            <a:r>
              <a:rPr lang="en-US" b="1" dirty="0"/>
              <a:t>:</a:t>
            </a:r>
            <a:endParaRPr lang="en-SG" b="1" dirty="0">
              <a:hlinkClick r:id="rId2"/>
            </a:endParaRPr>
          </a:p>
          <a:p>
            <a:r>
              <a:rPr lang="en-SG" dirty="0">
                <a:hlinkClick r:id="rId2"/>
              </a:rPr>
              <a:t>https://github.com/bitsoal/VASP_HTC_framework/tree/upgrade_to_python_3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C0B97-9A25-4CB6-AF33-3B50AEE5ECA7}"/>
              </a:ext>
            </a:extLst>
          </p:cNvPr>
          <p:cNvSpPr txBox="1"/>
          <p:nvPr/>
        </p:nvSpPr>
        <p:spPr>
          <a:xfrm>
            <a:off x="70104" y="2989576"/>
            <a:ext cx="39433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b="1" dirty="0">
                <a:solidFill>
                  <a:srgbClr val="C00000"/>
                </a:solidFill>
              </a:rPr>
              <a:t>A few calculations are cheap, but hundreds of thousands of calculations are not!</a:t>
            </a:r>
          </a:p>
          <a:p>
            <a:pPr algn="ctr"/>
            <a:r>
              <a:rPr lang="en-SG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</a:p>
          <a:p>
            <a:pPr algn="just"/>
            <a:r>
              <a:rPr lang="en-SG" b="1" dirty="0">
                <a:solidFill>
                  <a:srgbClr val="C00000"/>
                </a:solidFill>
              </a:rPr>
              <a:t>Friendly to experienced VASP users only! </a:t>
            </a:r>
          </a:p>
        </p:txBody>
      </p:sp>
    </p:spTree>
    <p:extLst>
      <p:ext uri="{BB962C8B-B14F-4D97-AF65-F5344CB8AC3E}">
        <p14:creationId xmlns:p14="http://schemas.microsoft.com/office/powerpoint/2010/main" val="15354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3514101" y="5019599"/>
            <a:ext cx="176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submitted job is sometimes lost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516" y="5640102"/>
            <a:ext cx="700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each calculation is tagged by one of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 files (this page). The program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responds to these signal files.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built-in signal files are also defined. You can also define your own signal files (__xxx___).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ounded Rectangle 4">
            <a:extLst>
              <a:ext uri="{FF2B5EF4-FFF2-40B4-BE49-F238E27FC236}">
                <a16:creationId xmlns:a16="http://schemas.microsoft.com/office/drawing/2014/main" id="{705C2D22-E758-4051-91EC-AF22A32C32C0}"/>
              </a:ext>
            </a:extLst>
          </p:cNvPr>
          <p:cNvSpPr/>
          <p:nvPr/>
        </p:nvSpPr>
        <p:spPr>
          <a:xfrm>
            <a:off x="7296159" y="34500"/>
            <a:ext cx="1033038" cy="47152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__vis__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EE0C6-6CCB-4245-BB29-4363DF00419F}"/>
              </a:ext>
            </a:extLst>
          </p:cNvPr>
          <p:cNvSpPr/>
          <p:nvPr/>
        </p:nvSpPr>
        <p:spPr>
          <a:xfrm>
            <a:off x="7076712" y="911437"/>
            <a:ext cx="1471931" cy="649781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Prepare VASP input files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B407AD-068D-44D8-A96B-6ACC97EA035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812677" y="520509"/>
            <a:ext cx="1" cy="390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DC95D1-3B7D-4C6D-9242-1D01EA185108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8537628" y="1262907"/>
            <a:ext cx="1939066" cy="1983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78">
            <a:extLst>
              <a:ext uri="{FF2B5EF4-FFF2-40B4-BE49-F238E27FC236}">
                <a16:creationId xmlns:a16="http://schemas.microsoft.com/office/drawing/2014/main" id="{A1DA4FE3-D6B5-43E9-A319-454C7C85CB7A}"/>
              </a:ext>
            </a:extLst>
          </p:cNvPr>
          <p:cNvSpPr/>
          <p:nvPr/>
        </p:nvSpPr>
        <p:spPr>
          <a:xfrm>
            <a:off x="10476694" y="1063683"/>
            <a:ext cx="1633491" cy="39844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__manual__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0B959A9-B6A6-4145-B499-62A6921BC45D}"/>
              </a:ext>
            </a:extLst>
          </p:cNvPr>
          <p:cNvSpPr/>
          <p:nvPr/>
        </p:nvSpPr>
        <p:spPr>
          <a:xfrm>
            <a:off x="9056829" y="89357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5F44C7-F28B-4ED4-8B6C-12B6F61565BE}"/>
              </a:ext>
            </a:extLst>
          </p:cNvPr>
          <p:cNvCxnSpPr>
            <a:cxnSpLocks/>
          </p:cNvCxnSpPr>
          <p:nvPr/>
        </p:nvCxnSpPr>
        <p:spPr>
          <a:xfrm>
            <a:off x="7812677" y="1579601"/>
            <a:ext cx="1" cy="390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5">
            <a:extLst>
              <a:ext uri="{FF2B5EF4-FFF2-40B4-BE49-F238E27FC236}">
                <a16:creationId xmlns:a16="http://schemas.microsoft.com/office/drawing/2014/main" id="{8C56DFC6-CCD2-4E9A-AE49-C82A9BDFD273}"/>
              </a:ext>
            </a:extLst>
          </p:cNvPr>
          <p:cNvSpPr/>
          <p:nvPr/>
        </p:nvSpPr>
        <p:spPr>
          <a:xfrm>
            <a:off x="7104896" y="1976240"/>
            <a:ext cx="1415561" cy="390928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__ready__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89C89F-A619-4A7A-8F83-7968B9388C00}"/>
              </a:ext>
            </a:extLst>
          </p:cNvPr>
          <p:cNvSpPr/>
          <p:nvPr/>
        </p:nvSpPr>
        <p:spPr>
          <a:xfrm>
            <a:off x="7740988" y="1590704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94D2D0-EC8B-468F-A196-D78338248D65}"/>
              </a:ext>
            </a:extLst>
          </p:cNvPr>
          <p:cNvSpPr/>
          <p:nvPr/>
        </p:nvSpPr>
        <p:spPr>
          <a:xfrm>
            <a:off x="7104896" y="2786093"/>
            <a:ext cx="1471931" cy="432748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Submit job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14680-0D76-4584-8B66-96D23D8E2E36}"/>
              </a:ext>
            </a:extLst>
          </p:cNvPr>
          <p:cNvCxnSpPr>
            <a:cxnSpLocks/>
          </p:cNvCxnSpPr>
          <p:nvPr/>
        </p:nvCxnSpPr>
        <p:spPr>
          <a:xfrm>
            <a:off x="7816525" y="2369069"/>
            <a:ext cx="1" cy="390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366D61-9C16-4860-8A1E-6B10C9B02F6F}"/>
              </a:ext>
            </a:extLst>
          </p:cNvPr>
          <p:cNvCxnSpPr>
            <a:cxnSpLocks/>
          </p:cNvCxnSpPr>
          <p:nvPr/>
        </p:nvCxnSpPr>
        <p:spPr>
          <a:xfrm>
            <a:off x="7840796" y="3233536"/>
            <a:ext cx="1" cy="390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E89AB8E-9B9E-4F27-A968-AF3E636CF1A9}"/>
              </a:ext>
            </a:extLst>
          </p:cNvPr>
          <p:cNvSpPr/>
          <p:nvPr/>
        </p:nvSpPr>
        <p:spPr>
          <a:xfrm>
            <a:off x="7802733" y="322741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Succeeded</a:t>
            </a:r>
          </a:p>
        </p:txBody>
      </p:sp>
      <p:sp>
        <p:nvSpPr>
          <p:cNvPr id="74" name="Rounded Rectangle 10">
            <a:extLst>
              <a:ext uri="{FF2B5EF4-FFF2-40B4-BE49-F238E27FC236}">
                <a16:creationId xmlns:a16="http://schemas.microsoft.com/office/drawing/2014/main" id="{1D804463-A7C0-4D18-B9DD-90244E61E770}"/>
              </a:ext>
            </a:extLst>
          </p:cNvPr>
          <p:cNvSpPr/>
          <p:nvPr/>
        </p:nvSpPr>
        <p:spPr>
          <a:xfrm>
            <a:off x="6994041" y="3633040"/>
            <a:ext cx="1685192" cy="34614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__running__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0FA03C5-76FD-47C8-8487-BD678A25F00E}"/>
              </a:ext>
            </a:extLst>
          </p:cNvPr>
          <p:cNvCxnSpPr>
            <a:cxnSpLocks/>
          </p:cNvCxnSpPr>
          <p:nvPr/>
        </p:nvCxnSpPr>
        <p:spPr>
          <a:xfrm flipH="1">
            <a:off x="8576829" y="2994407"/>
            <a:ext cx="956232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1283728-DCE2-40D9-BB4A-0AE39F173BB0}"/>
              </a:ext>
            </a:extLst>
          </p:cNvPr>
          <p:cNvSpPr/>
          <p:nvPr/>
        </p:nvSpPr>
        <p:spPr>
          <a:xfrm>
            <a:off x="8631969" y="262507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50E985-A05A-4DF5-BC0D-11BF2241B9DE}"/>
              </a:ext>
            </a:extLst>
          </p:cNvPr>
          <p:cNvSpPr/>
          <p:nvPr/>
        </p:nvSpPr>
        <p:spPr>
          <a:xfrm>
            <a:off x="6565386" y="4397280"/>
            <a:ext cx="2552824" cy="68157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Detect batch scheduler’s </a:t>
            </a:r>
            <a:r>
              <a:rPr lang="en-SG" dirty="0" err="1"/>
              <a:t>stdout</a:t>
            </a:r>
            <a:r>
              <a:rPr lang="en-SG" dirty="0"/>
              <a:t> or stderr </a:t>
            </a:r>
            <a:r>
              <a:rPr lang="en-US" altLang="zh-CN" dirty="0"/>
              <a:t>file(s)</a:t>
            </a:r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2E248F6-91EF-47F3-B4F7-CDB4E68C3F83}"/>
              </a:ext>
            </a:extLst>
          </p:cNvPr>
          <p:cNvCxnSpPr>
            <a:cxnSpLocks/>
          </p:cNvCxnSpPr>
          <p:nvPr/>
        </p:nvCxnSpPr>
        <p:spPr>
          <a:xfrm>
            <a:off x="7834628" y="3973104"/>
            <a:ext cx="1" cy="390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F260E55-C12C-4270-823E-05D7B9E82796}"/>
              </a:ext>
            </a:extLst>
          </p:cNvPr>
          <p:cNvCxnSpPr>
            <a:cxnSpLocks/>
          </p:cNvCxnSpPr>
          <p:nvPr/>
        </p:nvCxnSpPr>
        <p:spPr>
          <a:xfrm>
            <a:off x="7841798" y="5095199"/>
            <a:ext cx="1" cy="390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36D3F14-7983-4540-B1C1-25CF163AF91F}"/>
              </a:ext>
            </a:extLst>
          </p:cNvPr>
          <p:cNvSpPr/>
          <p:nvPr/>
        </p:nvSpPr>
        <p:spPr>
          <a:xfrm>
            <a:off x="7812676" y="507885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311ACE-3778-4B16-BB02-A7E5CF9B6CD2}"/>
              </a:ext>
            </a:extLst>
          </p:cNvPr>
          <p:cNvSpPr/>
          <p:nvPr/>
        </p:nvSpPr>
        <p:spPr>
          <a:xfrm>
            <a:off x="7141925" y="5520752"/>
            <a:ext cx="1415559" cy="36487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Any Error?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17F46E2-7FC5-4928-B3A8-552716E71DDD}"/>
              </a:ext>
            </a:extLst>
          </p:cNvPr>
          <p:cNvCxnSpPr>
            <a:cxnSpLocks/>
          </p:cNvCxnSpPr>
          <p:nvPr/>
        </p:nvCxnSpPr>
        <p:spPr>
          <a:xfrm>
            <a:off x="7841798" y="5884966"/>
            <a:ext cx="1" cy="390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F91E900-EED0-42F8-B447-346FC17B024F}"/>
              </a:ext>
            </a:extLst>
          </p:cNvPr>
          <p:cNvSpPr/>
          <p:nvPr/>
        </p:nvSpPr>
        <p:spPr>
          <a:xfrm>
            <a:off x="7841798" y="5879391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93" name="Rounded Rectangle 18">
            <a:extLst>
              <a:ext uri="{FF2B5EF4-FFF2-40B4-BE49-F238E27FC236}">
                <a16:creationId xmlns:a16="http://schemas.microsoft.com/office/drawing/2014/main" id="{8518767A-223F-4A75-BF0A-3D74D079EB3C}"/>
              </a:ext>
            </a:extLst>
          </p:cNvPr>
          <p:cNvSpPr/>
          <p:nvPr/>
        </p:nvSpPr>
        <p:spPr>
          <a:xfrm>
            <a:off x="7198152" y="6281469"/>
            <a:ext cx="1303104" cy="3648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__done__</a:t>
            </a:r>
          </a:p>
        </p:txBody>
      </p:sp>
      <p:sp>
        <p:nvSpPr>
          <p:cNvPr id="94" name="Rounded Rectangle 59">
            <a:extLst>
              <a:ext uri="{FF2B5EF4-FFF2-40B4-BE49-F238E27FC236}">
                <a16:creationId xmlns:a16="http://schemas.microsoft.com/office/drawing/2014/main" id="{0893ABD1-9F70-4520-B8A7-DFD29738ADBB}"/>
              </a:ext>
            </a:extLst>
          </p:cNvPr>
          <p:cNvSpPr/>
          <p:nvPr/>
        </p:nvSpPr>
        <p:spPr>
          <a:xfrm>
            <a:off x="10588395" y="5474240"/>
            <a:ext cx="1358618" cy="36933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__error__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763BB2A-CBAA-4CA4-8331-113E78293124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8576829" y="5658907"/>
            <a:ext cx="2011566" cy="17874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D76DC3-688F-4E4F-ABF4-0B9395F41540}"/>
              </a:ext>
            </a:extLst>
          </p:cNvPr>
          <p:cNvSpPr/>
          <p:nvPr/>
        </p:nvSpPr>
        <p:spPr>
          <a:xfrm>
            <a:off x="9297921" y="5363462"/>
            <a:ext cx="52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625A6A-5F8B-4B62-8C5E-E64DC2E3F094}"/>
              </a:ext>
            </a:extLst>
          </p:cNvPr>
          <p:cNvSpPr/>
          <p:nvPr/>
        </p:nvSpPr>
        <p:spPr>
          <a:xfrm>
            <a:off x="3561622" y="4397280"/>
            <a:ext cx="1712429" cy="68157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Can </a:t>
            </a:r>
            <a:r>
              <a:rPr lang="en-SG" dirty="0" err="1"/>
              <a:t>qstat|bjob</a:t>
            </a:r>
            <a:r>
              <a:rPr lang="en-SG" dirty="0"/>
              <a:t> find this job?</a:t>
            </a:r>
          </a:p>
        </p:txBody>
      </p:sp>
      <p:sp>
        <p:nvSpPr>
          <p:cNvPr id="98" name="Rounded Rectangle 68">
            <a:extLst>
              <a:ext uri="{FF2B5EF4-FFF2-40B4-BE49-F238E27FC236}">
                <a16:creationId xmlns:a16="http://schemas.microsoft.com/office/drawing/2014/main" id="{E692445A-B648-4441-9D4A-251BEEF470A7}"/>
              </a:ext>
            </a:extLst>
          </p:cNvPr>
          <p:cNvSpPr/>
          <p:nvPr/>
        </p:nvSpPr>
        <p:spPr>
          <a:xfrm>
            <a:off x="10609299" y="4697998"/>
            <a:ext cx="1358618" cy="39092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__killed__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B89FC2A-EE4D-47B3-8308-4BE121AAE2F1}"/>
              </a:ext>
            </a:extLst>
          </p:cNvPr>
          <p:cNvCxnSpPr>
            <a:cxnSpLocks/>
          </p:cNvCxnSpPr>
          <p:nvPr/>
        </p:nvCxnSpPr>
        <p:spPr>
          <a:xfrm>
            <a:off x="11300070" y="5087054"/>
            <a:ext cx="1" cy="39092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58A02A-A7D7-4658-986A-4DF20D58F3C3}"/>
              </a:ext>
            </a:extLst>
          </p:cNvPr>
          <p:cNvSpPr/>
          <p:nvPr/>
        </p:nvSpPr>
        <p:spPr>
          <a:xfrm>
            <a:off x="10444215" y="1885689"/>
            <a:ext cx="1685189" cy="68157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Try to correct the error</a:t>
            </a:r>
            <a:endParaRPr lang="en-SG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96886CB-DD21-464B-81DB-90DDC4A78F77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11286810" y="2567263"/>
            <a:ext cx="13260" cy="211079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29E519-BCA4-4712-AD65-524CF7EF5ADD}"/>
              </a:ext>
            </a:extLst>
          </p:cNvPr>
          <p:cNvCxnSpPr>
            <a:cxnSpLocks/>
          </p:cNvCxnSpPr>
          <p:nvPr/>
        </p:nvCxnSpPr>
        <p:spPr>
          <a:xfrm flipH="1">
            <a:off x="8587247" y="2226476"/>
            <a:ext cx="182881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C4009C4-33FE-4BA0-A25C-EA7F4A310937}"/>
              </a:ext>
            </a:extLst>
          </p:cNvPr>
          <p:cNvSpPr/>
          <p:nvPr/>
        </p:nvSpPr>
        <p:spPr>
          <a:xfrm>
            <a:off x="9160266" y="1866857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Succeeded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8A924D1-D181-439E-B50C-019E2CAFCCAF}"/>
              </a:ext>
            </a:extLst>
          </p:cNvPr>
          <p:cNvCxnSpPr>
            <a:cxnSpLocks/>
            <a:stCxn id="56" idx="2"/>
            <a:endCxn id="101" idx="0"/>
          </p:cNvCxnSpPr>
          <p:nvPr/>
        </p:nvCxnSpPr>
        <p:spPr>
          <a:xfrm flipH="1">
            <a:off x="11286810" y="1462131"/>
            <a:ext cx="6630" cy="42355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DF4592-C5E4-4C1C-8542-253894128D54}"/>
              </a:ext>
            </a:extLst>
          </p:cNvPr>
          <p:cNvSpPr/>
          <p:nvPr/>
        </p:nvSpPr>
        <p:spPr>
          <a:xfrm>
            <a:off x="10579544" y="152009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11AAED1-ED91-4037-823C-073A73AA1A32}"/>
              </a:ext>
            </a:extLst>
          </p:cNvPr>
          <p:cNvCxnSpPr>
            <a:cxnSpLocks/>
          </p:cNvCxnSpPr>
          <p:nvPr/>
        </p:nvCxnSpPr>
        <p:spPr>
          <a:xfrm flipH="1">
            <a:off x="5276850" y="4738067"/>
            <a:ext cx="128853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8BC7870-E29B-461A-B928-735654268397}"/>
              </a:ext>
            </a:extLst>
          </p:cNvPr>
          <p:cNvSpPr/>
          <p:nvPr/>
        </p:nvSpPr>
        <p:spPr>
          <a:xfrm>
            <a:off x="5358282" y="4372126"/>
            <a:ext cx="117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484D0C-905C-4782-971B-DF46573D5641}"/>
              </a:ext>
            </a:extLst>
          </p:cNvPr>
          <p:cNvCxnSpPr>
            <a:cxnSpLocks/>
          </p:cNvCxnSpPr>
          <p:nvPr/>
        </p:nvCxnSpPr>
        <p:spPr>
          <a:xfrm flipH="1">
            <a:off x="2254003" y="4738067"/>
            <a:ext cx="1306221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7500E2E-89AA-452A-AA30-2C2C872F830A}"/>
              </a:ext>
            </a:extLst>
          </p:cNvPr>
          <p:cNvSpPr/>
          <p:nvPr/>
        </p:nvSpPr>
        <p:spPr>
          <a:xfrm>
            <a:off x="3926977" y="4023806"/>
            <a:ext cx="52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BA0109E-634E-48D9-8E31-8FC89188A0E0}"/>
              </a:ext>
            </a:extLst>
          </p:cNvPr>
          <p:cNvCxnSpPr>
            <a:cxnSpLocks/>
          </p:cNvCxnSpPr>
          <p:nvPr/>
        </p:nvCxnSpPr>
        <p:spPr>
          <a:xfrm>
            <a:off x="4432485" y="3995827"/>
            <a:ext cx="1" cy="39731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2AE9783-EC34-4D3E-9CCC-7C301EF608E2}"/>
              </a:ext>
            </a:extLst>
          </p:cNvPr>
          <p:cNvSpPr/>
          <p:nvPr/>
        </p:nvSpPr>
        <p:spPr>
          <a:xfrm>
            <a:off x="3724705" y="3637650"/>
            <a:ext cx="1415559" cy="36487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Any Error?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C07CD0E-5134-4DE9-A49C-4D909A47B53E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5156439" y="3806111"/>
            <a:ext cx="1837602" cy="20053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B389A55-EDA6-44A5-AD5B-B3C6E2A3A2B8}"/>
              </a:ext>
            </a:extLst>
          </p:cNvPr>
          <p:cNvSpPr/>
          <p:nvPr/>
        </p:nvSpPr>
        <p:spPr>
          <a:xfrm>
            <a:off x="5829449" y="3509773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099AC55-9BDC-4847-887B-338526C822FC}"/>
              </a:ext>
            </a:extLst>
          </p:cNvPr>
          <p:cNvSpPr/>
          <p:nvPr/>
        </p:nvSpPr>
        <p:spPr>
          <a:xfrm>
            <a:off x="3911769" y="3227093"/>
            <a:ext cx="52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7C44BF-B739-418A-850F-4EA9E3641078}"/>
              </a:ext>
            </a:extLst>
          </p:cNvPr>
          <p:cNvCxnSpPr>
            <a:cxnSpLocks/>
          </p:cNvCxnSpPr>
          <p:nvPr/>
        </p:nvCxnSpPr>
        <p:spPr>
          <a:xfrm>
            <a:off x="4417277" y="3199114"/>
            <a:ext cx="1" cy="39731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59">
            <a:extLst>
              <a:ext uri="{FF2B5EF4-FFF2-40B4-BE49-F238E27FC236}">
                <a16:creationId xmlns:a16="http://schemas.microsoft.com/office/drawing/2014/main" id="{40EEAAE1-E60D-4656-88F1-4700D6E3FC06}"/>
              </a:ext>
            </a:extLst>
          </p:cNvPr>
          <p:cNvSpPr/>
          <p:nvPr/>
        </p:nvSpPr>
        <p:spPr>
          <a:xfrm>
            <a:off x="3722143" y="2826322"/>
            <a:ext cx="1358618" cy="36933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__error__</a:t>
            </a:r>
          </a:p>
        </p:txBody>
      </p:sp>
      <p:sp>
        <p:nvSpPr>
          <p:cNvPr id="118" name="Rounded Rectangle 68">
            <a:extLst>
              <a:ext uri="{FF2B5EF4-FFF2-40B4-BE49-F238E27FC236}">
                <a16:creationId xmlns:a16="http://schemas.microsoft.com/office/drawing/2014/main" id="{760D69D4-9B37-4ECF-803E-C86508B82C92}"/>
              </a:ext>
            </a:extLst>
          </p:cNvPr>
          <p:cNvSpPr/>
          <p:nvPr/>
        </p:nvSpPr>
        <p:spPr>
          <a:xfrm>
            <a:off x="3753115" y="1317855"/>
            <a:ext cx="1358618" cy="39092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__killed__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FFE2887-1B88-4003-9B5B-E1664DEB6611}"/>
              </a:ext>
            </a:extLst>
          </p:cNvPr>
          <p:cNvCxnSpPr>
            <a:cxnSpLocks/>
          </p:cNvCxnSpPr>
          <p:nvPr/>
        </p:nvCxnSpPr>
        <p:spPr>
          <a:xfrm>
            <a:off x="4433818" y="2439136"/>
            <a:ext cx="1" cy="39092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6268AE4-5BB1-4BC6-819E-C09990244F4C}"/>
              </a:ext>
            </a:extLst>
          </p:cNvPr>
          <p:cNvSpPr/>
          <p:nvPr/>
        </p:nvSpPr>
        <p:spPr>
          <a:xfrm>
            <a:off x="3724705" y="2085115"/>
            <a:ext cx="1415559" cy="36487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Kill the job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5BD7DE2-2FC3-486F-BC4E-2DFA44D050DF}"/>
              </a:ext>
            </a:extLst>
          </p:cNvPr>
          <p:cNvCxnSpPr>
            <a:cxnSpLocks/>
          </p:cNvCxnSpPr>
          <p:nvPr/>
        </p:nvCxnSpPr>
        <p:spPr>
          <a:xfrm>
            <a:off x="4432424" y="1699330"/>
            <a:ext cx="1" cy="39092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6EC0BA-AC1A-4BAA-8414-035476FDBF28}"/>
              </a:ext>
            </a:extLst>
          </p:cNvPr>
          <p:cNvSpPr/>
          <p:nvPr/>
        </p:nvSpPr>
        <p:spPr>
          <a:xfrm>
            <a:off x="4372829" y="172293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D888383-6BD4-450F-B39F-0E968521AA68}"/>
              </a:ext>
            </a:extLst>
          </p:cNvPr>
          <p:cNvSpPr/>
          <p:nvPr/>
        </p:nvSpPr>
        <p:spPr>
          <a:xfrm>
            <a:off x="3605037" y="258698"/>
            <a:ext cx="1685189" cy="68157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Try to correct the error</a:t>
            </a:r>
            <a:endParaRPr lang="en-SG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0B39B4B-C2A9-46C0-9948-F633EFFC0119}"/>
              </a:ext>
            </a:extLst>
          </p:cNvPr>
          <p:cNvCxnSpPr>
            <a:cxnSpLocks/>
          </p:cNvCxnSpPr>
          <p:nvPr/>
        </p:nvCxnSpPr>
        <p:spPr>
          <a:xfrm>
            <a:off x="4432424" y="919850"/>
            <a:ext cx="1" cy="39092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A498607-E725-49C4-AD8A-80D70011F717}"/>
              </a:ext>
            </a:extLst>
          </p:cNvPr>
          <p:cNvCxnSpPr>
            <a:cxnSpLocks/>
          </p:cNvCxnSpPr>
          <p:nvPr/>
        </p:nvCxnSpPr>
        <p:spPr>
          <a:xfrm flipH="1">
            <a:off x="5290226" y="609014"/>
            <a:ext cx="1155941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FFFDD49-73C2-4961-AAE8-13DCC9331748}"/>
              </a:ext>
            </a:extLst>
          </p:cNvPr>
          <p:cNvSpPr/>
          <p:nvPr/>
        </p:nvSpPr>
        <p:spPr>
          <a:xfrm>
            <a:off x="5274051" y="22697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Succeeded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A6968C2-AC79-4CCE-9B45-6E21099AED0D}"/>
              </a:ext>
            </a:extLst>
          </p:cNvPr>
          <p:cNvCxnSpPr>
            <a:cxnSpLocks/>
          </p:cNvCxnSpPr>
          <p:nvPr/>
        </p:nvCxnSpPr>
        <p:spPr>
          <a:xfrm>
            <a:off x="6429244" y="588824"/>
            <a:ext cx="7659" cy="160192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18F321A-E4C0-4954-B531-1FB64B850BDF}"/>
              </a:ext>
            </a:extLst>
          </p:cNvPr>
          <p:cNvCxnSpPr>
            <a:cxnSpLocks/>
          </p:cNvCxnSpPr>
          <p:nvPr/>
        </p:nvCxnSpPr>
        <p:spPr>
          <a:xfrm flipH="1">
            <a:off x="6429244" y="2171704"/>
            <a:ext cx="675653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78">
            <a:extLst>
              <a:ext uri="{FF2B5EF4-FFF2-40B4-BE49-F238E27FC236}">
                <a16:creationId xmlns:a16="http://schemas.microsoft.com/office/drawing/2014/main" id="{7CC861E2-4803-44D0-BF12-2861F54511D1}"/>
              </a:ext>
            </a:extLst>
          </p:cNvPr>
          <p:cNvSpPr/>
          <p:nvPr/>
        </p:nvSpPr>
        <p:spPr>
          <a:xfrm>
            <a:off x="9528367" y="2782703"/>
            <a:ext cx="1604418" cy="4130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__manual__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A892667-5BD2-4CBB-A8E2-9D62E7702F43}"/>
              </a:ext>
            </a:extLst>
          </p:cNvPr>
          <p:cNvSpPr/>
          <p:nvPr/>
        </p:nvSpPr>
        <p:spPr>
          <a:xfrm>
            <a:off x="3038884" y="4393138"/>
            <a:ext cx="466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38" name="Rounded Rectangle 78">
            <a:extLst>
              <a:ext uri="{FF2B5EF4-FFF2-40B4-BE49-F238E27FC236}">
                <a16:creationId xmlns:a16="http://schemas.microsoft.com/office/drawing/2014/main" id="{C88C55D1-68E3-4CCC-BCF8-79879557C682}"/>
              </a:ext>
            </a:extLst>
          </p:cNvPr>
          <p:cNvSpPr/>
          <p:nvPr/>
        </p:nvSpPr>
        <p:spPr>
          <a:xfrm>
            <a:off x="1464326" y="2074372"/>
            <a:ext cx="1604418" cy="4130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__manual__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9E57708-56E1-46D1-B22E-1952A21EA83B}"/>
              </a:ext>
            </a:extLst>
          </p:cNvPr>
          <p:cNvCxnSpPr>
            <a:cxnSpLocks/>
          </p:cNvCxnSpPr>
          <p:nvPr/>
        </p:nvCxnSpPr>
        <p:spPr>
          <a:xfrm flipH="1">
            <a:off x="3084896" y="2280749"/>
            <a:ext cx="637247" cy="6954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1C0F572-05CE-44FB-B22E-61D0B7C3C5AF}"/>
              </a:ext>
            </a:extLst>
          </p:cNvPr>
          <p:cNvSpPr/>
          <p:nvPr/>
        </p:nvSpPr>
        <p:spPr>
          <a:xfrm>
            <a:off x="3026187" y="193117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B32A094-9C35-4076-BF9A-F09351B80FA4}"/>
              </a:ext>
            </a:extLst>
          </p:cNvPr>
          <p:cNvCxnSpPr>
            <a:cxnSpLocks/>
          </p:cNvCxnSpPr>
          <p:nvPr/>
        </p:nvCxnSpPr>
        <p:spPr>
          <a:xfrm>
            <a:off x="2254003" y="2506125"/>
            <a:ext cx="0" cy="225634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6E44ED7-886D-4129-9A51-3A13D3037B0C}"/>
              </a:ext>
            </a:extLst>
          </p:cNvPr>
          <p:cNvCxnSpPr>
            <a:cxnSpLocks/>
          </p:cNvCxnSpPr>
          <p:nvPr/>
        </p:nvCxnSpPr>
        <p:spPr>
          <a:xfrm flipV="1">
            <a:off x="2244063" y="609014"/>
            <a:ext cx="0" cy="146535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62B9111-447F-49DF-AD19-B05ACACF982C}"/>
              </a:ext>
            </a:extLst>
          </p:cNvPr>
          <p:cNvCxnSpPr>
            <a:cxnSpLocks/>
          </p:cNvCxnSpPr>
          <p:nvPr/>
        </p:nvCxnSpPr>
        <p:spPr>
          <a:xfrm flipH="1">
            <a:off x="2244063" y="596302"/>
            <a:ext cx="136009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9192661-D3EE-4E49-BA86-B8D271AF5825}"/>
              </a:ext>
            </a:extLst>
          </p:cNvPr>
          <p:cNvSpPr/>
          <p:nvPr/>
        </p:nvSpPr>
        <p:spPr>
          <a:xfrm>
            <a:off x="2834727" y="27917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6FAE9A7-811E-4EC2-BEF6-00020D0A9CE3}"/>
              </a:ext>
            </a:extLst>
          </p:cNvPr>
          <p:cNvSpPr txBox="1"/>
          <p:nvPr/>
        </p:nvSpPr>
        <p:spPr>
          <a:xfrm>
            <a:off x="8347346" y="17864"/>
            <a:ext cx="393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files’ format: starts and ends with double underscores (__)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F9C4D54-CA55-4C70-BE86-7CDEBCCA0F74}"/>
              </a:ext>
            </a:extLst>
          </p:cNvPr>
          <p:cNvSpPr txBox="1"/>
          <p:nvPr/>
        </p:nvSpPr>
        <p:spPr>
          <a:xfrm>
            <a:off x="8679233" y="5954329"/>
            <a:ext cx="339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calculation starts with __vis__ and ends with either __manual__ or __done__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668C6C5-7571-4C3D-B1E0-303699D1D6E4}"/>
              </a:ext>
            </a:extLst>
          </p:cNvPr>
          <p:cNvSpPr txBox="1"/>
          <p:nvPr/>
        </p:nvSpPr>
        <p:spPr>
          <a:xfrm>
            <a:off x="52354" y="42304"/>
            <a:ext cx="1265793" cy="4247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5" name="Rounded Rectangle 68">
            <a:extLst>
              <a:ext uri="{FF2B5EF4-FFF2-40B4-BE49-F238E27FC236}">
                <a16:creationId xmlns:a16="http://schemas.microsoft.com/office/drawing/2014/main" id="{35405ED7-9FB6-4855-88DE-C09E5A96D365}"/>
              </a:ext>
            </a:extLst>
          </p:cNvPr>
          <p:cNvSpPr/>
          <p:nvPr/>
        </p:nvSpPr>
        <p:spPr>
          <a:xfrm>
            <a:off x="96119" y="483627"/>
            <a:ext cx="1124736" cy="390927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sp>
        <p:nvSpPr>
          <p:cNvPr id="167" name="Rounded Rectangle 68">
            <a:extLst>
              <a:ext uri="{FF2B5EF4-FFF2-40B4-BE49-F238E27FC236}">
                <a16:creationId xmlns:a16="http://schemas.microsoft.com/office/drawing/2014/main" id="{0BE4D616-F655-4258-B8D6-7EFC757A30C5}"/>
              </a:ext>
            </a:extLst>
          </p:cNvPr>
          <p:cNvSpPr/>
          <p:nvPr/>
        </p:nvSpPr>
        <p:spPr>
          <a:xfrm>
            <a:off x="105493" y="1040863"/>
            <a:ext cx="1115360" cy="39092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228422A-5C36-4A31-8B0F-96266C94596D}"/>
              </a:ext>
            </a:extLst>
          </p:cNvPr>
          <p:cNvCxnSpPr/>
          <p:nvPr/>
        </p:nvCxnSpPr>
        <p:spPr>
          <a:xfrm>
            <a:off x="666242" y="1467039"/>
            <a:ext cx="0" cy="37982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CAE271E8-D1E8-44F3-9D27-F2B33E2E64C4}"/>
              </a:ext>
            </a:extLst>
          </p:cNvPr>
          <p:cNvSpPr txBox="1"/>
          <p:nvPr/>
        </p:nvSpPr>
        <p:spPr>
          <a:xfrm>
            <a:off x="-4213" y="1768471"/>
            <a:ext cx="127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status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FEA28E6-80C7-4A3B-B8AF-E27B2E6C6746}"/>
              </a:ext>
            </a:extLst>
          </p:cNvPr>
          <p:cNvSpPr/>
          <p:nvPr/>
        </p:nvSpPr>
        <p:spPr>
          <a:xfrm>
            <a:off x="129085" y="2649046"/>
            <a:ext cx="1124736" cy="36487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xyz</a:t>
            </a:r>
            <a:endParaRPr lang="en-SG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020AD07-AA72-4700-B587-3B76EBA37430}"/>
              </a:ext>
            </a:extLst>
          </p:cNvPr>
          <p:cNvCxnSpPr/>
          <p:nvPr/>
        </p:nvCxnSpPr>
        <p:spPr>
          <a:xfrm>
            <a:off x="685250" y="3017944"/>
            <a:ext cx="0" cy="37982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A8AA0B-6ADB-4B6E-A693-A718FC48F501}"/>
              </a:ext>
            </a:extLst>
          </p:cNvPr>
          <p:cNvSpPr txBox="1"/>
          <p:nvPr/>
        </p:nvSpPr>
        <p:spPr>
          <a:xfrm>
            <a:off x="9044" y="3271152"/>
            <a:ext cx="136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from the program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EC8AD1B-D032-4779-AC7B-DE1F0A189034}"/>
              </a:ext>
            </a:extLst>
          </p:cNvPr>
          <p:cNvSpPr txBox="1"/>
          <p:nvPr/>
        </p:nvSpPr>
        <p:spPr>
          <a:xfrm>
            <a:off x="74189" y="4691242"/>
            <a:ext cx="10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8</a:t>
            </a:r>
          </a:p>
        </p:txBody>
      </p:sp>
    </p:spTree>
    <p:extLst>
      <p:ext uri="{BB962C8B-B14F-4D97-AF65-F5344CB8AC3E}">
        <p14:creationId xmlns:p14="http://schemas.microsoft.com/office/powerpoint/2010/main" val="384455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404959" y="3070685"/>
            <a:ext cx="1415561" cy="7473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__ready__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966" y="551426"/>
            <a:ext cx="475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procedure of preparing VASP input files and relevant tags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652" y="949923"/>
            <a:ext cx="10373307" cy="4790959"/>
            <a:chOff x="356966" y="949923"/>
            <a:chExt cx="10373307" cy="4790959"/>
          </a:xfrm>
        </p:grpSpPr>
        <p:sp>
          <p:nvSpPr>
            <p:cNvPr id="5" name="Rounded Rectangle 4"/>
            <p:cNvSpPr/>
            <p:nvPr/>
          </p:nvSpPr>
          <p:spPr>
            <a:xfrm>
              <a:off x="356966" y="3055327"/>
              <a:ext cx="1415561" cy="747346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__vis__</a:t>
              </a:r>
            </a:p>
          </p:txBody>
        </p:sp>
        <p:cxnSp>
          <p:nvCxnSpPr>
            <p:cNvPr id="8" name="Straight Arrow Connector 7"/>
            <p:cNvCxnSpPr>
              <a:cxnSpLocks/>
              <a:endCxn id="6" idx="1"/>
            </p:cNvCxnSpPr>
            <p:nvPr/>
          </p:nvCxnSpPr>
          <p:spPr>
            <a:xfrm>
              <a:off x="1719438" y="3444358"/>
              <a:ext cx="9010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EAFD4EE1-59C8-44C7-8AD8-68DF2808913D}"/>
                </a:ext>
              </a:extLst>
            </p:cNvPr>
            <p:cNvSpPr txBox="1"/>
            <p:nvPr/>
          </p:nvSpPr>
          <p:spPr>
            <a:xfrm>
              <a:off x="1710191" y="1756095"/>
              <a:ext cx="1415562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extra_copy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7">
              <a:extLst>
                <a:ext uri="{FF2B5EF4-FFF2-40B4-BE49-F238E27FC236}">
                  <a16:creationId xmlns:a16="http://schemas.microsoft.com/office/drawing/2014/main" id="{EBE598FB-E217-4305-A461-73DAD2ADDBBD}"/>
                </a:ext>
              </a:extLst>
            </p:cNvPr>
            <p:cNvCxnSpPr>
              <a:cxnSpLocks/>
            </p:cNvCxnSpPr>
            <p:nvPr/>
          </p:nvCxnSpPr>
          <p:spPr>
            <a:xfrm>
              <a:off x="2417972" y="2142986"/>
              <a:ext cx="0" cy="128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6F31A4FE-9CC1-4931-BD16-199978C1CCCD}"/>
                </a:ext>
              </a:extLst>
            </p:cNvPr>
            <p:cNvSpPr txBox="1"/>
            <p:nvPr/>
          </p:nvSpPr>
          <p:spPr>
            <a:xfrm>
              <a:off x="1522039" y="4725219"/>
              <a:ext cx="2178728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sort_structure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POSCAR only for the 1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step</a:t>
              </a:r>
            </a:p>
          </p:txBody>
        </p:sp>
        <p:cxnSp>
          <p:nvCxnSpPr>
            <p:cNvPr id="48" name="Straight Arrow Connector 7">
              <a:extLst>
                <a:ext uri="{FF2B5EF4-FFF2-40B4-BE49-F238E27FC236}">
                  <a16:creationId xmlns:a16="http://schemas.microsoft.com/office/drawing/2014/main" id="{B3E98383-8B7F-41AF-84D9-E7D863699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1403" y="3429000"/>
              <a:ext cx="0" cy="128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68529D5B-0E6B-4B60-9CFF-B7348C63AE08}"/>
                </a:ext>
              </a:extLst>
            </p:cNvPr>
            <p:cNvSpPr txBox="1"/>
            <p:nvPr/>
          </p:nvSpPr>
          <p:spPr>
            <a:xfrm>
              <a:off x="3784944" y="4583050"/>
              <a:ext cx="2268862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user_defined_cmd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7">
              <a:extLst>
                <a:ext uri="{FF2B5EF4-FFF2-40B4-BE49-F238E27FC236}">
                  <a16:creationId xmlns:a16="http://schemas.microsoft.com/office/drawing/2014/main" id="{15EA995A-4E50-45D5-B8CA-F077DF2DE86F}"/>
                </a:ext>
              </a:extLst>
            </p:cNvPr>
            <p:cNvCxnSpPr>
              <a:cxnSpLocks/>
            </p:cNvCxnSpPr>
            <p:nvPr/>
          </p:nvCxnSpPr>
          <p:spPr>
            <a:xfrm>
              <a:off x="4469235" y="2785993"/>
              <a:ext cx="0" cy="64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9">
              <a:extLst>
                <a:ext uri="{FF2B5EF4-FFF2-40B4-BE49-F238E27FC236}">
                  <a16:creationId xmlns:a16="http://schemas.microsoft.com/office/drawing/2014/main" id="{E46EB77F-5049-40BC-A59D-5B7DB704FD46}"/>
                </a:ext>
              </a:extLst>
            </p:cNvPr>
            <p:cNvSpPr txBox="1"/>
            <p:nvPr/>
          </p:nvSpPr>
          <p:spPr>
            <a:xfrm>
              <a:off x="3225270" y="1460206"/>
              <a:ext cx="2487929" cy="13234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copy_from_prev_cal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move_from_prev_cal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contcar_to_poscar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 the 1</a:t>
              </a:r>
              <a:r>
                <a: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step</a:t>
              </a:r>
            </a:p>
          </p:txBody>
        </p:sp>
        <p:cxnSp>
          <p:nvCxnSpPr>
            <p:cNvPr id="53" name="Straight Arrow Connector 7">
              <a:extLst>
                <a:ext uri="{FF2B5EF4-FFF2-40B4-BE49-F238E27FC236}">
                  <a16:creationId xmlns:a16="http://schemas.microsoft.com/office/drawing/2014/main" id="{29532DA1-9870-40F7-B234-8976D6B1B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2114" y="3429000"/>
              <a:ext cx="0" cy="1142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A5717DE9-100C-48FB-BD50-3CC2A9B2C880}"/>
                </a:ext>
              </a:extLst>
            </p:cNvPr>
            <p:cNvSpPr txBox="1"/>
            <p:nvPr/>
          </p:nvSpPr>
          <p:spPr>
            <a:xfrm>
              <a:off x="5812716" y="949923"/>
              <a:ext cx="3120496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or modify INCAR, KPOINTS, POTCAR</a:t>
              </a:r>
            </a:p>
          </p:txBody>
        </p:sp>
        <p:cxnSp>
          <p:nvCxnSpPr>
            <p:cNvPr id="62" name="Straight Arrow Connector 7">
              <a:extLst>
                <a:ext uri="{FF2B5EF4-FFF2-40B4-BE49-F238E27FC236}">
                  <a16:creationId xmlns:a16="http://schemas.microsoft.com/office/drawing/2014/main" id="{DF94D756-84DB-454A-992F-0E111C709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8922" y="1658905"/>
              <a:ext cx="11072" cy="18118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9">
              <a:extLst>
                <a:ext uri="{FF2B5EF4-FFF2-40B4-BE49-F238E27FC236}">
                  <a16:creationId xmlns:a16="http://schemas.microsoft.com/office/drawing/2014/main" id="{5DC1E38F-3659-4F44-AC70-A95B028A8562}"/>
                </a:ext>
              </a:extLst>
            </p:cNvPr>
            <p:cNvSpPr txBox="1"/>
            <p:nvPr/>
          </p:nvSpPr>
          <p:spPr>
            <a:xfrm>
              <a:off x="6355487" y="4563530"/>
              <a:ext cx="2071381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final_extra_copy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7">
              <a:extLst>
                <a:ext uri="{FF2B5EF4-FFF2-40B4-BE49-F238E27FC236}">
                  <a16:creationId xmlns:a16="http://schemas.microsoft.com/office/drawing/2014/main" id="{53D7B83C-9088-4869-8D84-DF88298BE496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7391178" y="3426652"/>
              <a:ext cx="607513" cy="113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id="{DC635165-31FD-4B21-B242-4958522369E9}"/>
                </a:ext>
              </a:extLst>
            </p:cNvPr>
            <p:cNvSpPr txBox="1"/>
            <p:nvPr/>
          </p:nvSpPr>
          <p:spPr>
            <a:xfrm>
              <a:off x="7003121" y="5230981"/>
              <a:ext cx="2795708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final_user_defined_cmd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Arrow Connector 7">
              <a:extLst>
                <a:ext uri="{FF2B5EF4-FFF2-40B4-BE49-F238E27FC236}">
                  <a16:creationId xmlns:a16="http://schemas.microsoft.com/office/drawing/2014/main" id="{9C4AD20A-8C6F-4EF5-B4D9-FE967B529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6776" y="3414890"/>
              <a:ext cx="0" cy="1804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78483" y="6011232"/>
            <a:ext cx="11835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if INCAR, POTCAR and KPOINTS are still missing after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user_defined_cmd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will be created according to POSCAR before modifications on these files indicated by relevant tags are carried out.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301325" y="2038389"/>
            <a:ext cx="1604389" cy="7473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__manual__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959307" y="4191015"/>
            <a:ext cx="2179940" cy="7473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prior_ready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653958" y="2476793"/>
            <a:ext cx="0" cy="31429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634538" y="2476791"/>
            <a:ext cx="666789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34538" y="4583341"/>
            <a:ext cx="324770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72824"/>
            <a:ext cx="4374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in file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HTC_calculation_setup</a:t>
            </a:r>
            <a:endParaRPr lang="en-US" sz="2000" dirty="0"/>
          </a:p>
        </p:txBody>
      </p:sp>
      <p:cxnSp>
        <p:nvCxnSpPr>
          <p:cNvPr id="28" name="Straight Arrow Connector 7">
            <a:extLst>
              <a:ext uri="{FF2B5EF4-FFF2-40B4-BE49-F238E27FC236}">
                <a16:creationId xmlns:a16="http://schemas.microsoft.com/office/drawing/2014/main" id="{15EA995A-4E50-45D5-B8CA-F077DF2DE86F}"/>
              </a:ext>
            </a:extLst>
          </p:cNvPr>
          <p:cNvCxnSpPr>
            <a:cxnSpLocks/>
          </p:cNvCxnSpPr>
          <p:nvPr/>
        </p:nvCxnSpPr>
        <p:spPr>
          <a:xfrm flipV="1">
            <a:off x="5728492" y="3458427"/>
            <a:ext cx="542925" cy="246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">
            <a:extLst>
              <a:ext uri="{FF2B5EF4-FFF2-40B4-BE49-F238E27FC236}">
                <a16:creationId xmlns:a16="http://schemas.microsoft.com/office/drawing/2014/main" id="{E46EB77F-5049-40BC-A59D-5B7DB704FD46}"/>
              </a:ext>
            </a:extLst>
          </p:cNvPr>
          <p:cNvSpPr txBox="1"/>
          <p:nvPr/>
        </p:nvSpPr>
        <p:spPr>
          <a:xfrm>
            <a:off x="4594061" y="3589318"/>
            <a:ext cx="2487929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moment, POSCAR must exist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DC635165-31FD-4B21-B242-4958522369E9}"/>
              </a:ext>
            </a:extLst>
          </p:cNvPr>
          <p:cNvSpPr txBox="1"/>
          <p:nvPr/>
        </p:nvSpPr>
        <p:spPr>
          <a:xfrm>
            <a:off x="7098844" y="2050522"/>
            <a:ext cx="237467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Sub_dir_cal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Sub_dir_cal_cmd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7">
            <a:extLst>
              <a:ext uri="{FF2B5EF4-FFF2-40B4-BE49-F238E27FC236}">
                <a16:creationId xmlns:a16="http://schemas.microsoft.com/office/drawing/2014/main" id="{DF94D756-84DB-454A-992F-0E111C70970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286180" y="2758408"/>
            <a:ext cx="369150" cy="668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959307" y="5219087"/>
            <a:ext cx="2179940" cy="7473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sub_dir_cal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9653958" y="5631091"/>
            <a:ext cx="324770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4BA92B-F195-4345-AF5E-D008D0CEE995}"/>
              </a:ext>
            </a:extLst>
          </p:cNvPr>
          <p:cNvSpPr txBox="1"/>
          <p:nvPr/>
        </p:nvSpPr>
        <p:spPr>
          <a:xfrm>
            <a:off x="5292549" y="52303"/>
            <a:ext cx="6899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The creation/modification must follow the order: POSCAR</a:t>
            </a:r>
            <a:r>
              <a:rPr lang="en-SG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POTCARINCARKPOINTS. Because POTCAR depends on POSCAR; INCAR may depend on ENMAX in POTCAR; KPOINTS may depend on POSCAR and INCAR.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88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478327" y="4626158"/>
            <a:ext cx="1415561" cy="7473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__ready__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27164" y="454646"/>
            <a:ext cx="475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procedure of preparing VASP input files and relevant tags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652" y="3055327"/>
            <a:ext cx="1415561" cy="7473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__vis__</a:t>
            </a:r>
          </a:p>
        </p:txBody>
      </p:sp>
      <p:cxnSp>
        <p:nvCxnSpPr>
          <p:cNvPr id="8" name="Straight Arrow Connector 7"/>
          <p:cNvCxnSpPr>
            <a:cxnSpLocks/>
            <a:endCxn id="60" idx="1"/>
          </p:cNvCxnSpPr>
          <p:nvPr/>
        </p:nvCxnSpPr>
        <p:spPr>
          <a:xfrm flipV="1">
            <a:off x="1394124" y="3437658"/>
            <a:ext cx="8843712" cy="6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">
            <a:extLst>
              <a:ext uri="{FF2B5EF4-FFF2-40B4-BE49-F238E27FC236}">
                <a16:creationId xmlns:a16="http://schemas.microsoft.com/office/drawing/2014/main" id="{EAFD4EE1-59C8-44C7-8AD8-68DF2808913D}"/>
              </a:ext>
            </a:extLst>
          </p:cNvPr>
          <p:cNvSpPr txBox="1"/>
          <p:nvPr/>
        </p:nvSpPr>
        <p:spPr>
          <a:xfrm>
            <a:off x="905477" y="1756095"/>
            <a:ext cx="141556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extra_copy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7">
            <a:extLst>
              <a:ext uri="{FF2B5EF4-FFF2-40B4-BE49-F238E27FC236}">
                <a16:creationId xmlns:a16="http://schemas.microsoft.com/office/drawing/2014/main" id="{EBE598FB-E217-4305-A461-73DAD2ADDBBD}"/>
              </a:ext>
            </a:extLst>
          </p:cNvPr>
          <p:cNvCxnSpPr>
            <a:cxnSpLocks/>
          </p:cNvCxnSpPr>
          <p:nvPr/>
        </p:nvCxnSpPr>
        <p:spPr>
          <a:xfrm>
            <a:off x="1613258" y="2142986"/>
            <a:ext cx="0" cy="128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9">
            <a:extLst>
              <a:ext uri="{FF2B5EF4-FFF2-40B4-BE49-F238E27FC236}">
                <a16:creationId xmlns:a16="http://schemas.microsoft.com/office/drawing/2014/main" id="{6F31A4FE-9CC1-4931-BD16-199978C1CCCD}"/>
              </a:ext>
            </a:extLst>
          </p:cNvPr>
          <p:cNvSpPr txBox="1"/>
          <p:nvPr/>
        </p:nvSpPr>
        <p:spPr>
          <a:xfrm>
            <a:off x="850496" y="4725219"/>
            <a:ext cx="2178728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sort_structure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POSCAR only for the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</a:t>
            </a:r>
          </a:p>
        </p:txBody>
      </p:sp>
      <p:cxnSp>
        <p:nvCxnSpPr>
          <p:cNvPr id="48" name="Straight Arrow Connector 7">
            <a:extLst>
              <a:ext uri="{FF2B5EF4-FFF2-40B4-BE49-F238E27FC236}">
                <a16:creationId xmlns:a16="http://schemas.microsoft.com/office/drawing/2014/main" id="{B3E98383-8B7F-41AF-84D9-E7D863699210}"/>
              </a:ext>
            </a:extLst>
          </p:cNvPr>
          <p:cNvCxnSpPr>
            <a:cxnSpLocks/>
          </p:cNvCxnSpPr>
          <p:nvPr/>
        </p:nvCxnSpPr>
        <p:spPr>
          <a:xfrm flipV="1">
            <a:off x="1939860" y="3429000"/>
            <a:ext cx="0" cy="1286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9">
            <a:extLst>
              <a:ext uri="{FF2B5EF4-FFF2-40B4-BE49-F238E27FC236}">
                <a16:creationId xmlns:a16="http://schemas.microsoft.com/office/drawing/2014/main" id="{68529D5B-0E6B-4B60-9CFF-B7348C63AE08}"/>
              </a:ext>
            </a:extLst>
          </p:cNvPr>
          <p:cNvSpPr txBox="1"/>
          <p:nvPr/>
        </p:nvSpPr>
        <p:spPr>
          <a:xfrm>
            <a:off x="2820080" y="4085573"/>
            <a:ext cx="226886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user_defined_cmd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id="{15EA995A-4E50-45D5-B8CA-F077DF2DE86F}"/>
              </a:ext>
            </a:extLst>
          </p:cNvPr>
          <p:cNvCxnSpPr>
            <a:cxnSpLocks/>
          </p:cNvCxnSpPr>
          <p:nvPr/>
        </p:nvCxnSpPr>
        <p:spPr>
          <a:xfrm>
            <a:off x="3664526" y="2785993"/>
            <a:ext cx="0" cy="640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9">
            <a:extLst>
              <a:ext uri="{FF2B5EF4-FFF2-40B4-BE49-F238E27FC236}">
                <a16:creationId xmlns:a16="http://schemas.microsoft.com/office/drawing/2014/main" id="{E46EB77F-5049-40BC-A59D-5B7DB704FD46}"/>
              </a:ext>
            </a:extLst>
          </p:cNvPr>
          <p:cNvSpPr txBox="1"/>
          <p:nvPr/>
        </p:nvSpPr>
        <p:spPr>
          <a:xfrm>
            <a:off x="2420561" y="1460206"/>
            <a:ext cx="2487929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copy_from_prev_cal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move_from_prev_cal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contcar_to_poscar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the 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</a:t>
            </a:r>
          </a:p>
        </p:txBody>
      </p:sp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29532DA1-9870-40F7-B234-8976D6B1BD1E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3947251" y="3429001"/>
            <a:ext cx="7260" cy="656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">
            <a:extLst>
              <a:ext uri="{FF2B5EF4-FFF2-40B4-BE49-F238E27FC236}">
                <a16:creationId xmlns:a16="http://schemas.microsoft.com/office/drawing/2014/main" id="{A5717DE9-100C-48FB-BD50-3CC2A9B2C880}"/>
              </a:ext>
            </a:extLst>
          </p:cNvPr>
          <p:cNvSpPr txBox="1"/>
          <p:nvPr/>
        </p:nvSpPr>
        <p:spPr>
          <a:xfrm>
            <a:off x="4477041" y="588374"/>
            <a:ext cx="466329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or modify INCAR, KPOINTS, POTCAR.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Order: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POTCAR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INCARKPOINTS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7">
            <a:extLst>
              <a:ext uri="{FF2B5EF4-FFF2-40B4-BE49-F238E27FC236}">
                <a16:creationId xmlns:a16="http://schemas.microsoft.com/office/drawing/2014/main" id="{DF94D756-84DB-454A-992F-0E111C70970C}"/>
              </a:ext>
            </a:extLst>
          </p:cNvPr>
          <p:cNvCxnSpPr>
            <a:cxnSpLocks/>
          </p:cNvCxnSpPr>
          <p:nvPr/>
        </p:nvCxnSpPr>
        <p:spPr>
          <a:xfrm>
            <a:off x="6380437" y="1243903"/>
            <a:ext cx="7038" cy="2226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9">
            <a:extLst>
              <a:ext uri="{FF2B5EF4-FFF2-40B4-BE49-F238E27FC236}">
                <a16:creationId xmlns:a16="http://schemas.microsoft.com/office/drawing/2014/main" id="{5DC1E38F-3659-4F44-AC70-A95B028A8562}"/>
              </a:ext>
            </a:extLst>
          </p:cNvPr>
          <p:cNvSpPr txBox="1"/>
          <p:nvPr/>
        </p:nvSpPr>
        <p:spPr>
          <a:xfrm>
            <a:off x="5687273" y="4101381"/>
            <a:ext cx="207138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final_extra_copy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7">
            <a:extLst>
              <a:ext uri="{FF2B5EF4-FFF2-40B4-BE49-F238E27FC236}">
                <a16:creationId xmlns:a16="http://schemas.microsoft.com/office/drawing/2014/main" id="{53D7B83C-9088-4869-8D84-DF88298BE496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6722964" y="3444358"/>
            <a:ext cx="0" cy="657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9">
            <a:extLst>
              <a:ext uri="{FF2B5EF4-FFF2-40B4-BE49-F238E27FC236}">
                <a16:creationId xmlns:a16="http://schemas.microsoft.com/office/drawing/2014/main" id="{DC635165-31FD-4B21-B242-4958522369E9}"/>
              </a:ext>
            </a:extLst>
          </p:cNvPr>
          <p:cNvSpPr txBox="1"/>
          <p:nvPr/>
        </p:nvSpPr>
        <p:spPr>
          <a:xfrm>
            <a:off x="6496832" y="1563332"/>
            <a:ext cx="279570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final_user_defined_cmd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9C4AD20A-8C6F-4EF5-B4D9-FE967B529DD8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7894686" y="1963442"/>
            <a:ext cx="0" cy="145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8483" y="6011232"/>
            <a:ext cx="11835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if INCAR, POTCAR and KPOINTS are still missing after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user_defined_cmd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will be created according to POSCAR before modifications on these files indicated by relevant tags are carried out.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301325" y="1685611"/>
            <a:ext cx="1604389" cy="7473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__manual__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 flipH="1">
            <a:off x="8749083" y="2124013"/>
            <a:ext cx="1552246" cy="18973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0" y="72824"/>
            <a:ext cx="4374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in file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HTC_calculation_setup</a:t>
            </a:r>
            <a:endParaRPr lang="en-US" sz="2000" dirty="0"/>
          </a:p>
        </p:txBody>
      </p:sp>
      <p:cxnSp>
        <p:nvCxnSpPr>
          <p:cNvPr id="28" name="Straight Arrow Connector 7">
            <a:extLst>
              <a:ext uri="{FF2B5EF4-FFF2-40B4-BE49-F238E27FC236}">
                <a16:creationId xmlns:a16="http://schemas.microsoft.com/office/drawing/2014/main" id="{15EA995A-4E50-45D5-B8CA-F077DF2DE86F}"/>
              </a:ext>
            </a:extLst>
          </p:cNvPr>
          <p:cNvCxnSpPr>
            <a:cxnSpLocks/>
          </p:cNvCxnSpPr>
          <p:nvPr/>
        </p:nvCxnSpPr>
        <p:spPr>
          <a:xfrm flipV="1">
            <a:off x="5239500" y="3447943"/>
            <a:ext cx="0" cy="1725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9">
            <a:extLst>
              <a:ext uri="{FF2B5EF4-FFF2-40B4-BE49-F238E27FC236}">
                <a16:creationId xmlns:a16="http://schemas.microsoft.com/office/drawing/2014/main" id="{E46EB77F-5049-40BC-A59D-5B7DB704FD46}"/>
              </a:ext>
            </a:extLst>
          </p:cNvPr>
          <p:cNvSpPr txBox="1"/>
          <p:nvPr/>
        </p:nvSpPr>
        <p:spPr>
          <a:xfrm>
            <a:off x="3946635" y="5063018"/>
            <a:ext cx="2487929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moment, POSCAR must exist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36700" y="4620458"/>
            <a:ext cx="2179940" cy="74734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sub_dir_cal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4D9D4E-D34C-4564-8B43-CB533604A0D9}"/>
              </a:ext>
            </a:extLst>
          </p:cNvPr>
          <p:cNvSpPr/>
          <p:nvPr/>
        </p:nvSpPr>
        <p:spPr>
          <a:xfrm>
            <a:off x="8134938" y="2949010"/>
            <a:ext cx="1259923" cy="955284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Any error happens up to now?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8F5861-A1BF-46F8-93EC-2DC330BA0345}"/>
              </a:ext>
            </a:extLst>
          </p:cNvPr>
          <p:cNvCxnSpPr>
            <a:cxnSpLocks/>
          </p:cNvCxnSpPr>
          <p:nvPr/>
        </p:nvCxnSpPr>
        <p:spPr>
          <a:xfrm flipV="1">
            <a:off x="8749083" y="2142986"/>
            <a:ext cx="0" cy="80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6AA7B68-3010-4441-8B4F-9A1C82359B81}"/>
              </a:ext>
            </a:extLst>
          </p:cNvPr>
          <p:cNvSpPr txBox="1"/>
          <p:nvPr/>
        </p:nvSpPr>
        <p:spPr>
          <a:xfrm>
            <a:off x="8705418" y="2476710"/>
            <a:ext cx="587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0919C6-8851-437C-90AF-58E97F7902E9}"/>
              </a:ext>
            </a:extLst>
          </p:cNvPr>
          <p:cNvSpPr/>
          <p:nvPr/>
        </p:nvSpPr>
        <p:spPr>
          <a:xfrm>
            <a:off x="10237836" y="3164243"/>
            <a:ext cx="1896544" cy="546829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  <a:r>
              <a:rPr lang="en-US" dirty="0" err="1"/>
              <a:t>sub_dir_cal</a:t>
            </a:r>
            <a:r>
              <a:rPr lang="en-US" dirty="0"/>
              <a:t>__ == Yes?</a:t>
            </a:r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EFA115-2C22-4338-BFF7-1E929C6A5F45}"/>
              </a:ext>
            </a:extLst>
          </p:cNvPr>
          <p:cNvSpPr txBox="1"/>
          <p:nvPr/>
        </p:nvSpPr>
        <p:spPr>
          <a:xfrm>
            <a:off x="9468897" y="3097785"/>
            <a:ext cx="587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055D4B3-ED41-47F7-AE59-3EB18205241B}"/>
              </a:ext>
            </a:extLst>
          </p:cNvPr>
          <p:cNvCxnSpPr>
            <a:cxnSpLocks/>
          </p:cNvCxnSpPr>
          <p:nvPr/>
        </p:nvCxnSpPr>
        <p:spPr>
          <a:xfrm flipH="1" flipV="1">
            <a:off x="11186108" y="3711072"/>
            <a:ext cx="11373" cy="930444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B4B02F-5C93-498E-9D57-E20DCAF14BDF}"/>
              </a:ext>
            </a:extLst>
          </p:cNvPr>
          <p:cNvSpPr txBox="1"/>
          <p:nvPr/>
        </p:nvSpPr>
        <p:spPr>
          <a:xfrm>
            <a:off x="11142324" y="3844311"/>
            <a:ext cx="587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S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E01161-CEE4-4155-B520-566D392AFD5E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126670" y="3711072"/>
            <a:ext cx="1125470" cy="909386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05218F-C0DF-4D07-BFB4-FDF86ABFF739}"/>
              </a:ext>
            </a:extLst>
          </p:cNvPr>
          <p:cNvSpPr txBox="1"/>
          <p:nvPr/>
        </p:nvSpPr>
        <p:spPr>
          <a:xfrm>
            <a:off x="10002363" y="3767854"/>
            <a:ext cx="587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8F46D5-3698-41B1-B7C3-A00C58FFC5C9}"/>
              </a:ext>
            </a:extLst>
          </p:cNvPr>
          <p:cNvSpPr txBox="1"/>
          <p:nvPr/>
        </p:nvSpPr>
        <p:spPr>
          <a:xfrm>
            <a:off x="11060914" y="0"/>
            <a:ext cx="10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420673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9">
            <a:extLst>
              <a:ext uri="{FF2B5EF4-FFF2-40B4-BE49-F238E27FC236}">
                <a16:creationId xmlns:a16="http://schemas.microsoft.com/office/drawing/2014/main" id="{A5717DE9-100C-48FB-BD50-3CC2A9B2C880}"/>
              </a:ext>
            </a:extLst>
          </p:cNvPr>
          <p:cNvSpPr txBox="1"/>
          <p:nvPr/>
        </p:nvSpPr>
        <p:spPr>
          <a:xfrm>
            <a:off x="2425964" y="1630893"/>
            <a:ext cx="734007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HTC tags for writing or modifying INCAR, KPOINTS, POTCAR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A5717DE9-100C-48FB-BD50-3CC2A9B2C880}"/>
              </a:ext>
            </a:extLst>
          </p:cNvPr>
          <p:cNvSpPr txBox="1"/>
          <p:nvPr/>
        </p:nvSpPr>
        <p:spPr>
          <a:xfrm>
            <a:off x="108478" y="2278593"/>
            <a:ext cx="3730097" cy="3170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INCAR: 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remove_incar_tags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add_new_incar_tags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sub-block,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bader_charge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partial_charge_cal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which_step_to_read_cbm_vbm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EINT_wrt_CBM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EINT_wrt_VBM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ldau_cal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ldau_u_j_table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A5717DE9-100C-48FB-BD50-3CC2A9B2C880}"/>
              </a:ext>
            </a:extLst>
          </p:cNvPr>
          <p:cNvSpPr txBox="1"/>
          <p:nvPr/>
        </p:nvSpPr>
        <p:spPr>
          <a:xfrm>
            <a:off x="4530990" y="2278593"/>
            <a:ext cx="313002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POSCAR: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contcar_to_poscar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sort_structure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A5717DE9-100C-48FB-BD50-3CC2A9B2C880}"/>
              </a:ext>
            </a:extLst>
          </p:cNvPr>
          <p:cNvSpPr txBox="1"/>
          <p:nvPr/>
        </p:nvSpPr>
        <p:spPr>
          <a:xfrm>
            <a:off x="8096250" y="2284014"/>
            <a:ext cx="3676649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KPOINTS: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kpoints_type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denser_kpoints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reciprocal_density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kpoints_line_density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intersections, </a:t>
            </a:r>
          </a:p>
          <a:p>
            <a:pPr algn="ctr"/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force_gamma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2d_system,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1CDC8-71E3-4DDC-99CE-FFA61C316D30}"/>
              </a:ext>
            </a:extLst>
          </p:cNvPr>
          <p:cNvSpPr txBox="1"/>
          <p:nvPr/>
        </p:nvSpPr>
        <p:spPr>
          <a:xfrm>
            <a:off x="11060914" y="1507783"/>
            <a:ext cx="10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</a:t>
            </a:r>
          </a:p>
        </p:txBody>
      </p:sp>
    </p:spTree>
    <p:extLst>
      <p:ext uri="{BB962C8B-B14F-4D97-AF65-F5344CB8AC3E}">
        <p14:creationId xmlns:p14="http://schemas.microsoft.com/office/powerpoint/2010/main" val="207798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5219" y="131884"/>
            <a:ext cx="1043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calculations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 below, the program will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0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 tags in INCAR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setting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HTC 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45219" y="1131473"/>
            <a:ext cx="1670539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Bader Charge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45219" y="2572036"/>
            <a:ext cx="1670539" cy="1002323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Bader_charge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45219" y="4012599"/>
            <a:ext cx="1670539" cy="1448976"/>
          </a:xfrm>
          <a:prstGeom prst="roundRect">
            <a:avLst/>
          </a:prstGeom>
          <a:noFill/>
          <a:ln w="38100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LCHARG, LAECHG, NGXF, NGYF, NGZF</a:t>
            </a:r>
            <a:endParaRPr lang="en-US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15153" y="1131473"/>
            <a:ext cx="1670539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Charge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97823" y="2425499"/>
            <a:ext cx="3505200" cy="144311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partial_charge_cal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which_step_to_read_cbm_vbm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EINT_wrt_CBM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EINT_wrt_VBM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15152" y="4262302"/>
            <a:ext cx="1670539" cy="949570"/>
          </a:xfrm>
          <a:prstGeom prst="roundRect">
            <a:avLst/>
          </a:prstGeom>
          <a:noFill/>
          <a:ln w="38100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LPARD, NBMOD, EINT</a:t>
            </a:r>
            <a:endParaRPr lang="en-US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22124" y="1131473"/>
            <a:ext cx="1670539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LDA+U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928339" y="2645894"/>
            <a:ext cx="1858107" cy="1002323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ldau_cal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ldau_u_j_table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22124" y="3910610"/>
            <a:ext cx="1670539" cy="1652954"/>
          </a:xfrm>
          <a:prstGeom prst="roundRect">
            <a:avLst/>
          </a:prstGeom>
          <a:noFill/>
          <a:ln w="38100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LDAU, LDAUTYPE, LDAUL, LDAUU, LDAUJ, LMAXMIX</a:t>
            </a:r>
            <a:endParaRPr lang="en-US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083772" y="2174729"/>
            <a:ext cx="193431" cy="35637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083771" y="3615292"/>
            <a:ext cx="193431" cy="35637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753705" y="2171110"/>
            <a:ext cx="193431" cy="22680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753705" y="3918406"/>
            <a:ext cx="193431" cy="29878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7760676" y="2171109"/>
            <a:ext cx="193431" cy="42445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760676" y="3698383"/>
            <a:ext cx="193431" cy="1702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2169" y="14479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en-US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22169" y="296238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HTC tags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2169" y="455242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INCAR tags</a:t>
            </a:r>
            <a:endParaRPr lang="en-US" b="1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173310" y="1131473"/>
            <a:ext cx="1670539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079525" y="2645894"/>
            <a:ext cx="1858107" cy="1002323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173310" y="3910610"/>
            <a:ext cx="1670539" cy="1652954"/>
          </a:xfrm>
          <a:prstGeom prst="roundRect">
            <a:avLst/>
          </a:prstGeom>
          <a:noFill/>
          <a:ln w="38100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en-US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911862" y="2171109"/>
            <a:ext cx="193431" cy="42445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9911862" y="3698383"/>
            <a:ext cx="193431" cy="17023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DEF40-1105-4785-90E7-014CD959C2AC}"/>
              </a:ext>
            </a:extLst>
          </p:cNvPr>
          <p:cNvSpPr txBox="1"/>
          <p:nvPr/>
        </p:nvSpPr>
        <p:spPr>
          <a:xfrm>
            <a:off x="129841" y="174107"/>
            <a:ext cx="10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</a:t>
            </a:r>
          </a:p>
        </p:txBody>
      </p:sp>
    </p:spTree>
    <p:extLst>
      <p:ext uri="{BB962C8B-B14F-4D97-AF65-F5344CB8AC3E}">
        <p14:creationId xmlns:p14="http://schemas.microsoft.com/office/powerpoint/2010/main" val="264763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32" y="45017"/>
            <a:ext cx="284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k-point types 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18130" y="533598"/>
            <a:ext cx="1670539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MPRrelaxSet</a:t>
            </a:r>
            <a:endParaRPr lang="en-US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13260" y="533597"/>
            <a:ext cx="1670539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MPStaticSet</a:t>
            </a:r>
            <a:endParaRPr lang="en-US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928318" y="533597"/>
            <a:ext cx="2340091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MPNonSCFset_line</a:t>
            </a:r>
            <a:endParaRPr lang="en-US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607" y="834702"/>
            <a:ext cx="182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kpoints_type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20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18129" y="1785036"/>
            <a:ext cx="1839471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denser_kpoints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force_gamma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2d_system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28793" y="1785036"/>
            <a:ext cx="1839471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denser_kpoints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force_gamma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2d_system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016371" y="1785036"/>
            <a:ext cx="2252038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kpoint_line_density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2d_system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17" y="1932254"/>
            <a:ext cx="130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HTC tags</a:t>
            </a:r>
            <a:endParaRPr lang="en-US" sz="20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212" y="3041783"/>
            <a:ext cx="142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for diamond</a:t>
            </a:r>
            <a:endParaRPr 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20091" y="3075885"/>
            <a:ext cx="3135777" cy="126188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pymatgen</a:t>
            </a:r>
            <a:r>
              <a:rPr lang="en-US" sz="1400" dirty="0"/>
              <a:t> 4.7.6+ generated KPOINTS with grid density = 777 / atom</a:t>
            </a:r>
          </a:p>
          <a:p>
            <a:r>
              <a:rPr lang="en-US" sz="1600" dirty="0"/>
              <a:t>0</a:t>
            </a:r>
          </a:p>
          <a:p>
            <a:r>
              <a:rPr lang="en-US" sz="1600" dirty="0"/>
              <a:t>Gamma</a:t>
            </a:r>
          </a:p>
          <a:p>
            <a:r>
              <a:rPr lang="en-US" sz="1600" dirty="0"/>
              <a:t>4 4 4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5701" y="2918673"/>
            <a:ext cx="2856845" cy="126188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pymatgen</a:t>
            </a:r>
            <a:r>
              <a:rPr lang="en-US" sz="1400" dirty="0"/>
              <a:t> 4.7.6+ generated KPOINTS with grid density = 1213 / atom</a:t>
            </a:r>
          </a:p>
          <a:p>
            <a:r>
              <a:rPr lang="en-US" sz="1600" dirty="0"/>
              <a:t>0</a:t>
            </a:r>
          </a:p>
          <a:p>
            <a:r>
              <a:rPr lang="en-US" sz="1600" dirty="0"/>
              <a:t>Gamma</a:t>
            </a:r>
          </a:p>
          <a:p>
            <a:r>
              <a:rPr lang="en-US" sz="1600" dirty="0"/>
              <a:t>5 5 5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05701" y="5002713"/>
            <a:ext cx="2856845" cy="126188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pymatgen</a:t>
            </a:r>
            <a:r>
              <a:rPr lang="en-US" sz="1400" dirty="0"/>
              <a:t> 4.7.6+ generated KPOINTS with grid density = 1213 / atom</a:t>
            </a:r>
          </a:p>
          <a:p>
            <a:r>
              <a:rPr lang="en-US" sz="1600" dirty="0"/>
              <a:t>0</a:t>
            </a:r>
          </a:p>
          <a:p>
            <a:r>
              <a:rPr lang="en-US" sz="1600" dirty="0"/>
              <a:t>Gamma</a:t>
            </a:r>
          </a:p>
          <a:p>
            <a:r>
              <a:rPr lang="en-US" sz="1600" dirty="0"/>
              <a:t>8 8 8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25305" y="2918673"/>
            <a:ext cx="3777762" cy="375487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it-IT" sz="1400" dirty="0"/>
              <a:t>Non SCF run along symmetry lines</a:t>
            </a:r>
          </a:p>
          <a:p>
            <a:r>
              <a:rPr lang="it-IT" sz="1600" dirty="0"/>
              <a:t>196</a:t>
            </a:r>
          </a:p>
          <a:p>
            <a:r>
              <a:rPr lang="it-IT" sz="1600" dirty="0"/>
              <a:t>Reciprocal</a:t>
            </a:r>
          </a:p>
          <a:p>
            <a:r>
              <a:rPr lang="it-IT" sz="1600" dirty="0"/>
              <a:t>0.0 0.0 0.0 1 \Gamma</a:t>
            </a:r>
          </a:p>
          <a:p>
            <a:r>
              <a:rPr lang="it-IT" sz="1600" dirty="0"/>
              <a:t>0.0294117647059 0.0 0.0 1</a:t>
            </a:r>
          </a:p>
          <a:p>
            <a:r>
              <a:rPr lang="it-IT" sz="1600" dirty="0"/>
              <a:t>0.0588235294118 0.0 0.0 1</a:t>
            </a:r>
          </a:p>
          <a:p>
            <a:r>
              <a:rPr lang="it-IT" sz="1600" dirty="0"/>
              <a:t>0.0882352941176 0.0 0.0 1</a:t>
            </a:r>
          </a:p>
          <a:p>
            <a:r>
              <a:rPr lang="it-IT" sz="1600" dirty="0"/>
              <a:t>...</a:t>
            </a:r>
          </a:p>
          <a:p>
            <a:r>
              <a:rPr lang="it-IT" sz="1600" dirty="0"/>
              <a:t>0.382352941176 1.23259516441e-32 0.0 1</a:t>
            </a:r>
          </a:p>
          <a:p>
            <a:r>
              <a:rPr lang="it-IT" sz="1600" dirty="0"/>
              <a:t>0.411764705882 1.23259516441e-32 0.0 1</a:t>
            </a:r>
          </a:p>
          <a:p>
            <a:r>
              <a:rPr lang="it-IT" sz="1600" dirty="0"/>
              <a:t>0.441176470588 0.0 0.0 1</a:t>
            </a:r>
          </a:p>
          <a:p>
            <a:r>
              <a:rPr lang="it-IT" sz="1600" dirty="0"/>
              <a:t>0.470588235294 0.0 0.0 1</a:t>
            </a:r>
          </a:p>
          <a:p>
            <a:r>
              <a:rPr lang="it-IT" sz="1600" dirty="0"/>
              <a:t>0.5 0.0 0.0 1 X</a:t>
            </a:r>
          </a:p>
          <a:p>
            <a:r>
              <a:rPr lang="it-IT" sz="1600" dirty="0"/>
              <a:t>0.5 0.0 0.0 1 X</a:t>
            </a:r>
          </a:p>
          <a:p>
            <a:r>
              <a:rPr lang="it-IT" sz="1600" dirty="0"/>
              <a:t>...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6343871" y="4180558"/>
            <a:ext cx="193431" cy="3128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2086" y="4378735"/>
            <a:ext cx="288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A50021"/>
                </a:solidFill>
              </a:rPr>
              <a:t>denser_kpoints</a:t>
            </a:r>
            <a:r>
              <a:rPr lang="en-US" b="1" dirty="0">
                <a:solidFill>
                  <a:srgbClr val="A50021"/>
                </a:solidFill>
              </a:rPr>
              <a:t>=1.5, 1.5, 1.5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6343871" y="4702437"/>
            <a:ext cx="193431" cy="3128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9985" y="4919221"/>
            <a:ext cx="39801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Kpoints</a:t>
            </a:r>
            <a:r>
              <a:rPr lang="en-US" dirty="0"/>
              <a:t> types borrowed from </a:t>
            </a:r>
            <a:r>
              <a:rPr lang="en-US" dirty="0" err="1"/>
              <a:t>pymatgen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MPRelaxSet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MPStaticSet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MPNonSCFset_line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MPNonSCFset_uniform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D3BDD-2F8F-4665-B4E9-0B588AF1285D}"/>
              </a:ext>
            </a:extLst>
          </p:cNvPr>
          <p:cNvSpPr txBox="1"/>
          <p:nvPr/>
        </p:nvSpPr>
        <p:spPr>
          <a:xfrm>
            <a:off x="11010551" y="0"/>
            <a:ext cx="10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</a:t>
            </a:r>
          </a:p>
        </p:txBody>
      </p:sp>
    </p:spTree>
    <p:extLst>
      <p:ext uri="{BB962C8B-B14F-4D97-AF65-F5344CB8AC3E}">
        <p14:creationId xmlns:p14="http://schemas.microsoft.com/office/powerpoint/2010/main" val="271209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893"/>
            <a:ext cx="308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k-point types II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20851" y="577556"/>
            <a:ext cx="2664606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MPNonSCFset_uniform</a:t>
            </a:r>
            <a:endParaRPr lang="en-US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0646" y="577556"/>
            <a:ext cx="1607126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Line-mode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7607" y="878662"/>
            <a:ext cx="192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kpoints_type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sz="20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21139" y="2179355"/>
            <a:ext cx="2252038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reciprocal_density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2d_system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70646" y="2179356"/>
            <a:ext cx="1607126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Intersections,</a:t>
            </a:r>
          </a:p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2d_system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940" y="2326574"/>
            <a:ext cx="130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HTC tags</a:t>
            </a:r>
            <a:endParaRPr lang="en-US" sz="20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5016" y="3355923"/>
            <a:ext cx="3777616" cy="301621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Non SCF run on uniform grid</a:t>
            </a:r>
          </a:p>
          <a:p>
            <a:r>
              <a:rPr lang="en-US" sz="1600" dirty="0"/>
              <a:t>216</a:t>
            </a:r>
          </a:p>
          <a:p>
            <a:r>
              <a:rPr lang="en-US" sz="1600" dirty="0"/>
              <a:t>Reciprocal</a:t>
            </a:r>
          </a:p>
          <a:p>
            <a:r>
              <a:rPr lang="en-US" sz="1600" dirty="0"/>
              <a:t>0.0 0.0 0.0 1</a:t>
            </a:r>
          </a:p>
          <a:p>
            <a:r>
              <a:rPr lang="en-US" sz="1600" dirty="0"/>
              <a:t>0.0909090909091 0.0 0.0 4</a:t>
            </a:r>
          </a:p>
          <a:p>
            <a:r>
              <a:rPr lang="en-US" sz="1600" dirty="0"/>
              <a:t>0.181818181818 0.0 0.0 4</a:t>
            </a:r>
          </a:p>
          <a:p>
            <a:r>
              <a:rPr lang="en-US" sz="1600" dirty="0"/>
              <a:t>0.272727272727 0.0 0.0 4</a:t>
            </a:r>
          </a:p>
          <a:p>
            <a:r>
              <a:rPr lang="en-US" sz="1600" dirty="0"/>
              <a:t>0.363636363636 0.0 0.0 4</a:t>
            </a:r>
          </a:p>
          <a:p>
            <a:r>
              <a:rPr lang="en-US" sz="1600" dirty="0"/>
              <a:t>0.454545454545 0.0 0.0 4</a:t>
            </a:r>
          </a:p>
          <a:p>
            <a:r>
              <a:rPr lang="en-US" sz="1600" dirty="0"/>
              <a:t>0.0909090909091 0.0909090909091 0.0 2</a:t>
            </a:r>
          </a:p>
          <a:p>
            <a:r>
              <a:rPr lang="en-US" sz="1600" dirty="0"/>
              <a:t>0.181818181818 0.0909090909091 0.0 4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9203" y="3574430"/>
            <a:ext cx="1420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for diamond</a:t>
            </a:r>
            <a:endParaRPr lang="en-US" sz="20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5669" y="3270216"/>
            <a:ext cx="2866685" cy="3508653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k-points along high symmetry lines</a:t>
            </a:r>
          </a:p>
          <a:p>
            <a:r>
              <a:rPr lang="en-US" sz="1600" dirty="0"/>
              <a:t>20</a:t>
            </a:r>
          </a:p>
          <a:p>
            <a:r>
              <a:rPr lang="en-US" sz="1600" dirty="0"/>
              <a:t>Line-mode</a:t>
            </a:r>
          </a:p>
          <a:p>
            <a:r>
              <a:rPr lang="en-US" sz="1600" dirty="0"/>
              <a:t>rec</a:t>
            </a:r>
          </a:p>
          <a:p>
            <a:r>
              <a:rPr lang="en-US" sz="1200" dirty="0"/>
              <a:t>  </a:t>
            </a:r>
            <a:r>
              <a:rPr lang="en-US" sz="1600" dirty="0"/>
              <a:t>  0.0  0.0  0.0    \Gamma</a:t>
            </a:r>
          </a:p>
          <a:p>
            <a:r>
              <a:rPr lang="en-US" sz="1600" dirty="0"/>
              <a:t>    0.5  0.0  0.0    X</a:t>
            </a:r>
          </a:p>
          <a:p>
            <a:endParaRPr lang="en-US" sz="1600" dirty="0"/>
          </a:p>
          <a:p>
            <a:r>
              <a:rPr lang="en-US" sz="1600" dirty="0"/>
              <a:t>    0.5  0.0  0.0    X</a:t>
            </a:r>
          </a:p>
          <a:p>
            <a:r>
              <a:rPr lang="en-US" sz="1600" dirty="0"/>
              <a:t>    0.5  0.5  0.0    S</a:t>
            </a:r>
          </a:p>
          <a:p>
            <a:endParaRPr lang="en-US" sz="1600" dirty="0"/>
          </a:p>
          <a:p>
            <a:r>
              <a:rPr lang="en-US" sz="1600" dirty="0"/>
              <a:t>    0.5  0.5  0.0    S</a:t>
            </a:r>
          </a:p>
          <a:p>
            <a:r>
              <a:rPr lang="en-US" sz="1600" dirty="0"/>
              <a:t>    0.0  0.5  0.0    Y</a:t>
            </a:r>
          </a:p>
          <a:p>
            <a:endParaRPr lang="en-US" sz="1600" dirty="0"/>
          </a:p>
          <a:p>
            <a:r>
              <a:rPr lang="en-US" sz="1600" dirty="0"/>
              <a:t>    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E3A74-F9B5-424A-B348-D86FD59A7669}"/>
              </a:ext>
            </a:extLst>
          </p:cNvPr>
          <p:cNvSpPr txBox="1"/>
          <p:nvPr/>
        </p:nvSpPr>
        <p:spPr>
          <a:xfrm>
            <a:off x="2857151" y="-56703"/>
            <a:ext cx="10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</a:t>
            </a:r>
          </a:p>
        </p:txBody>
      </p:sp>
    </p:spTree>
    <p:extLst>
      <p:ext uri="{BB962C8B-B14F-4D97-AF65-F5344CB8AC3E}">
        <p14:creationId xmlns:p14="http://schemas.microsoft.com/office/powerpoint/2010/main" val="280798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6094" y="97181"/>
            <a:ext cx="4429458" cy="1002323"/>
          </a:xfrm>
          <a:prstGeom prst="round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HSE06 band structure calculation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09567" y="-14346"/>
            <a:ext cx="274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IBZKPT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k-point list of PBE band structure calculations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1268407"/>
            <a:ext cx="6787661" cy="3139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it: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There a script named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Write_HSE06_band_str_KPOINTS.py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HTC_lib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/VASP/KPOINTS. Use HTC tag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extra_copy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copy the script to the calculation directory;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run this script to create HSE06-like KPOINTS for band structure calculations by setting HTC tag “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user_defined_cmd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=python Write_HSE06_band_str_KPOINTS.py path1 path2</a:t>
            </a:r>
            <a:r>
              <a:rPr 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path1 is the relative path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 whose IBZKPT will be read, and path2 is the relative path to the normal PBE band structure calculation whose k-path will read from OUTCAR.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" y="4471483"/>
            <a:ext cx="6787661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as shown in the sequence of VASP input set preparations,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extra_copy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user_defined_cmd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both called before the creation and modification of KPOINTS according to other HTC tags.   In this case, other KPOINTS-related HTC tags will be ignored by the program except the HTC tag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denser_kpoints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Because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denser_kpoints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into play if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kpoints_type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MPRrelaxSet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MPStaticSet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suggest to set </a:t>
            </a:r>
            <a:r>
              <a:rPr lang="en-US" b="1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kpoints_type</a:t>
            </a:r>
            <a:r>
              <a:rPr lang="en-US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MPNonSCFset_line</a:t>
            </a:r>
            <a:r>
              <a:rPr lang="en-US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MPNonSCFset_uniform</a:t>
            </a:r>
            <a:r>
              <a:rPr lang="en-US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b="1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Line-mode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deactivate HTC tag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denser_kpoints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7661" y="1265111"/>
            <a:ext cx="5334003" cy="4493538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Automatically generated mesh</a:t>
            </a:r>
          </a:p>
          <a:p>
            <a:r>
              <a:rPr lang="en-US" sz="1400" dirty="0"/>
              <a:t>402</a:t>
            </a:r>
          </a:p>
          <a:p>
            <a:r>
              <a:rPr lang="en-US" sz="1400" dirty="0"/>
              <a:t>Reciprocal lattice</a:t>
            </a:r>
          </a:p>
          <a:p>
            <a:r>
              <a:rPr lang="en-US" sz="1400" dirty="0"/>
              <a:t>0.00000000000000    0.00000000000000    0.00000000000000             1</a:t>
            </a:r>
          </a:p>
          <a:p>
            <a:r>
              <a:rPr lang="en-US" sz="1400" dirty="0"/>
              <a:t>0.12500000000000    0.00000000000000    0.00000000000000             2</a:t>
            </a:r>
          </a:p>
          <a:p>
            <a:r>
              <a:rPr lang="en-US" sz="1400" dirty="0"/>
              <a:t>0.25000000000000    0.00000000000000    0.00000000000000             2</a:t>
            </a:r>
          </a:p>
          <a:p>
            <a:r>
              <a:rPr lang="en-US" sz="1400" dirty="0"/>
              <a:t>0.37500000000000    0.00000000000000    0.00000000000000             2</a:t>
            </a:r>
          </a:p>
          <a:p>
            <a:r>
              <a:rPr lang="en-US" sz="1400" dirty="0"/>
              <a:t>0.50000000000000    0.00000000000000    0.00000000000000             1</a:t>
            </a:r>
          </a:p>
          <a:p>
            <a:r>
              <a:rPr lang="en-US" sz="1400" dirty="0"/>
              <a:t>0.00000000000000    0.12500000000000    0.00000000000000             2</a:t>
            </a:r>
          </a:p>
          <a:p>
            <a:r>
              <a:rPr lang="en-US" sz="1400" dirty="0"/>
              <a:t>0.12500000000000    0.12500000000000    0.00000000000000             2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0.0000    0.0000    0.0000    0</a:t>
            </a:r>
          </a:p>
          <a:p>
            <a:r>
              <a:rPr lang="en-US" sz="1400" dirty="0"/>
              <a:t>0.0263    0.0000    0.0000    0</a:t>
            </a:r>
          </a:p>
          <a:p>
            <a:r>
              <a:rPr lang="en-US" sz="1400" dirty="0"/>
              <a:t>0.0526    0.0000    0.0000    0</a:t>
            </a:r>
          </a:p>
          <a:p>
            <a:r>
              <a:rPr lang="en-US" sz="1400" dirty="0"/>
              <a:t>0.0789    0.0000    0.0000    0</a:t>
            </a:r>
          </a:p>
          <a:p>
            <a:r>
              <a:rPr lang="en-US" sz="1400" dirty="0"/>
              <a:t>0.1053    0.0000    0.0000    0</a:t>
            </a:r>
          </a:p>
          <a:p>
            <a:r>
              <a:rPr lang="en-US" sz="1400" dirty="0"/>
              <a:t>0.1316    0.0000    0.0000    0</a:t>
            </a:r>
          </a:p>
          <a:p>
            <a:r>
              <a:rPr lang="en-US" sz="1400" dirty="0"/>
              <a:t>0.1579    0.0000    0.0000    0</a:t>
            </a:r>
          </a:p>
          <a:p>
            <a:r>
              <a:rPr lang="en-US" sz="1400" dirty="0"/>
              <a:t>0.1842    0.0000    0.0000    0            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For diamond</a:t>
            </a:r>
          </a:p>
          <a:p>
            <a:r>
              <a:rPr lang="en-US" sz="1400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39828" y="64782"/>
            <a:ext cx="3081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k-point types III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4037" y="5856477"/>
            <a:ext cx="5334003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ISTART, LHFCALC, HFSCREEN, ALGO, TIME, PRECFOCK, NKRED </a:t>
            </a:r>
            <a:r>
              <a:rPr lang="en-US" dirty="0"/>
              <a:t>should be set in the </a:t>
            </a:r>
            <a:r>
              <a:rPr lang="en-US" b="1" dirty="0" err="1">
                <a:solidFill>
                  <a:srgbClr val="A50021"/>
                </a:solidFill>
              </a:rPr>
              <a:t>add_new_incar_tags</a:t>
            </a:r>
            <a:r>
              <a:rPr lang="en-US" dirty="0"/>
              <a:t> sub-block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C6345-4FBA-4340-B868-E0551E0A2A74}"/>
              </a:ext>
            </a:extLst>
          </p:cNvPr>
          <p:cNvSpPr txBox="1"/>
          <p:nvPr/>
        </p:nvSpPr>
        <p:spPr>
          <a:xfrm>
            <a:off x="8048890" y="-11258"/>
            <a:ext cx="1092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</a:t>
            </a:r>
          </a:p>
        </p:txBody>
      </p:sp>
    </p:spTree>
    <p:extLst>
      <p:ext uri="{BB962C8B-B14F-4D97-AF65-F5344CB8AC3E}">
        <p14:creationId xmlns:p14="http://schemas.microsoft.com/office/powerpoint/2010/main" val="283162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1924</Words>
  <Application>Microsoft Office PowerPoint</Application>
  <PresentationFormat>Widescreen</PresentationFormat>
  <Paragraphs>374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Tong</dc:creator>
  <cp:lastModifiedBy>Yang Tong</cp:lastModifiedBy>
  <cp:revision>213</cp:revision>
  <dcterms:created xsi:type="dcterms:W3CDTF">2018-03-30T12:52:37Z</dcterms:created>
  <dcterms:modified xsi:type="dcterms:W3CDTF">2020-06-09T08:21:00Z</dcterms:modified>
</cp:coreProperties>
</file>