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A5151"/>
    <a:srgbClr val="9A7A56"/>
    <a:srgbClr val="E7636D"/>
    <a:srgbClr val="AAA19F"/>
    <a:srgbClr val="5E514D"/>
    <a:srgbClr val="000000"/>
    <a:srgbClr val="CAC5C4"/>
    <a:srgbClr val="423A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76" d="100"/>
          <a:sy n="76" d="100"/>
        </p:scale>
        <p:origin x="37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676E5-A91E-4723-BEC8-A6635B3EBEBE}" type="datetimeFigureOut">
              <a:rPr lang="en-AU" smtClean="0"/>
              <a:t>12/08/2016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42B0A-5157-4FED-BC3D-6152EEEDD38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05521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676E5-A91E-4723-BEC8-A6635B3EBEBE}" type="datetimeFigureOut">
              <a:rPr lang="en-AU" smtClean="0"/>
              <a:t>12/08/2016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42B0A-5157-4FED-BC3D-6152EEEDD38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94442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676E5-A91E-4723-BEC8-A6635B3EBEBE}" type="datetimeFigureOut">
              <a:rPr lang="en-AU" smtClean="0"/>
              <a:t>12/08/2016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42B0A-5157-4FED-BC3D-6152EEEDD38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65375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676E5-A91E-4723-BEC8-A6635B3EBEBE}" type="datetimeFigureOut">
              <a:rPr lang="en-AU" smtClean="0"/>
              <a:t>12/08/2016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42B0A-5157-4FED-BC3D-6152EEEDD38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60157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676E5-A91E-4723-BEC8-A6635B3EBEBE}" type="datetimeFigureOut">
              <a:rPr lang="en-AU" smtClean="0"/>
              <a:t>12/08/2016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42B0A-5157-4FED-BC3D-6152EEEDD38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60119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676E5-A91E-4723-BEC8-A6635B3EBEBE}" type="datetimeFigureOut">
              <a:rPr lang="en-AU" smtClean="0"/>
              <a:t>12/08/2016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42B0A-5157-4FED-BC3D-6152EEEDD38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29790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676E5-A91E-4723-BEC8-A6635B3EBEBE}" type="datetimeFigureOut">
              <a:rPr lang="en-AU" smtClean="0"/>
              <a:t>12/08/2016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42B0A-5157-4FED-BC3D-6152EEEDD38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9620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676E5-A91E-4723-BEC8-A6635B3EBEBE}" type="datetimeFigureOut">
              <a:rPr lang="en-AU" smtClean="0"/>
              <a:t>12/08/2016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42B0A-5157-4FED-BC3D-6152EEEDD38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27396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676E5-A91E-4723-BEC8-A6635B3EBEBE}" type="datetimeFigureOut">
              <a:rPr lang="en-AU" smtClean="0"/>
              <a:t>12/08/2016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42B0A-5157-4FED-BC3D-6152EEEDD38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0023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676E5-A91E-4723-BEC8-A6635B3EBEBE}" type="datetimeFigureOut">
              <a:rPr lang="en-AU" smtClean="0"/>
              <a:t>12/08/2016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42B0A-5157-4FED-BC3D-6152EEEDD38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4858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676E5-A91E-4723-BEC8-A6635B3EBEBE}" type="datetimeFigureOut">
              <a:rPr lang="en-AU" smtClean="0"/>
              <a:t>12/08/2016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42B0A-5157-4FED-BC3D-6152EEEDD38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81592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6676E5-A91E-4723-BEC8-A6635B3EBEBE}" type="datetimeFigureOut">
              <a:rPr lang="en-AU" smtClean="0"/>
              <a:t>12/08/2016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442B0A-5157-4FED-BC3D-6152EEEDD38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11956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475604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1949558" y="3243749"/>
            <a:ext cx="2141951" cy="2660769"/>
            <a:chOff x="1954060" y="3188886"/>
            <a:chExt cx="2141951" cy="2660769"/>
          </a:xfrm>
        </p:grpSpPr>
        <p:sp>
          <p:nvSpPr>
            <p:cNvPr id="5" name="Rectangle 4"/>
            <p:cNvSpPr/>
            <p:nvPr/>
          </p:nvSpPr>
          <p:spPr>
            <a:xfrm>
              <a:off x="1954060" y="3188886"/>
              <a:ext cx="2141951" cy="2660769"/>
            </a:xfrm>
            <a:prstGeom prst="rect">
              <a:avLst/>
            </a:prstGeom>
            <a:noFill/>
            <a:ln w="571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4000" dirty="0" smtClean="0">
                  <a:solidFill>
                    <a:srgbClr val="423A38"/>
                  </a:solidFill>
                  <a:latin typeface="." panose="02000000000000000000" pitchFamily="2" charset="0"/>
                  <a:ea typeface="." panose="02000000000000000000" pitchFamily="2" charset="0"/>
                </a:rPr>
                <a:t/>
              </a:r>
              <a:br>
                <a:rPr lang="en-AU" sz="4000" dirty="0" smtClean="0">
                  <a:solidFill>
                    <a:srgbClr val="423A38"/>
                  </a:solidFill>
                  <a:latin typeface="." panose="02000000000000000000" pitchFamily="2" charset="0"/>
                  <a:ea typeface="." panose="02000000000000000000" pitchFamily="2" charset="0"/>
                </a:rPr>
              </a:br>
              <a:r>
                <a:rPr lang="en-AU" sz="4000" dirty="0" smtClean="0">
                  <a:solidFill>
                    <a:srgbClr val="423A38"/>
                  </a:solidFill>
                  <a:latin typeface="." panose="02000000000000000000" pitchFamily="2" charset="0"/>
                  <a:ea typeface="." panose="02000000000000000000" pitchFamily="2" charset="0"/>
                </a:rPr>
                <a:t/>
              </a:r>
              <a:br>
                <a:rPr lang="en-AU" sz="4000" dirty="0" smtClean="0">
                  <a:solidFill>
                    <a:srgbClr val="423A38"/>
                  </a:solidFill>
                  <a:latin typeface="." panose="02000000000000000000" pitchFamily="2" charset="0"/>
                  <a:ea typeface="." panose="02000000000000000000" pitchFamily="2" charset="0"/>
                </a:rPr>
              </a:br>
              <a:r>
                <a:rPr lang="en-AU" sz="4000" dirty="0" smtClean="0">
                  <a:solidFill>
                    <a:srgbClr val="423A38"/>
                  </a:solidFill>
                  <a:latin typeface="." panose="02000000000000000000" pitchFamily="2" charset="0"/>
                  <a:ea typeface="." panose="02000000000000000000" pitchFamily="2" charset="0"/>
                </a:rPr>
                <a:t/>
              </a:r>
              <a:br>
                <a:rPr lang="en-AU" sz="4000" dirty="0" smtClean="0">
                  <a:solidFill>
                    <a:srgbClr val="423A38"/>
                  </a:solidFill>
                  <a:latin typeface="." panose="02000000000000000000" pitchFamily="2" charset="0"/>
                  <a:ea typeface="." panose="02000000000000000000" pitchFamily="2" charset="0"/>
                </a:rPr>
              </a:br>
              <a:r>
                <a:rPr lang="en-AU" sz="3200" b="1" dirty="0" smtClean="0">
                  <a:solidFill>
                    <a:schemeClr val="tx1"/>
                  </a:solidFill>
                  <a:latin typeface="." panose="02000000000000000000" pitchFamily="2" charset="0"/>
                  <a:ea typeface="." panose="02000000000000000000" pitchFamily="2" charset="0"/>
                </a:rPr>
                <a:t>PIN 1234</a:t>
              </a:r>
              <a:endParaRPr lang="en-AU" sz="3200" b="1" dirty="0">
                <a:solidFill>
                  <a:schemeClr val="tx1"/>
                </a:solidFill>
                <a:latin typeface="." panose="02000000000000000000" pitchFamily="2" charset="0"/>
                <a:ea typeface="." panose="02000000000000000000" pitchFamily="2" charset="0"/>
              </a:endParaRPr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11288" y="3343916"/>
              <a:ext cx="1857375" cy="1895475"/>
            </a:xfrm>
            <a:prstGeom prst="rect">
              <a:avLst/>
            </a:prstGeom>
          </p:spPr>
        </p:pic>
      </p:grpSp>
      <p:sp>
        <p:nvSpPr>
          <p:cNvPr id="7" name="TextBox 6"/>
          <p:cNvSpPr txBox="1"/>
          <p:nvPr/>
        </p:nvSpPr>
        <p:spPr>
          <a:xfrm>
            <a:off x="1866378" y="2009955"/>
            <a:ext cx="4359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>
                <a:latin typeface="." panose="02000000000000000000" pitchFamily="2" charset="0"/>
                <a:ea typeface="." panose="02000000000000000000" pitchFamily="2" charset="0"/>
              </a:rPr>
              <a:t>Short-term link code</a:t>
            </a:r>
            <a:endParaRPr lang="en-AU" sz="2400" dirty="0">
              <a:latin typeface="." panose="02000000000000000000" pitchFamily="2" charset="0"/>
              <a:ea typeface="." panose="02000000000000000000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66378" y="2437324"/>
            <a:ext cx="611270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00" dirty="0" smtClean="0">
                <a:solidFill>
                  <a:srgbClr val="CAC5C4"/>
                </a:solidFill>
                <a:latin typeface="." panose="02000000000000000000" pitchFamily="2" charset="0"/>
                <a:ea typeface="." panose="02000000000000000000" pitchFamily="2" charset="0"/>
              </a:rPr>
              <a:t>Use the QR code or PIN number below to link your </a:t>
            </a:r>
            <a:r>
              <a:rPr lang="en-AU" sz="1100" dirty="0" err="1" smtClean="0">
                <a:solidFill>
                  <a:srgbClr val="CAC5C4"/>
                </a:solidFill>
                <a:latin typeface="." panose="02000000000000000000" pitchFamily="2" charset="0"/>
                <a:ea typeface="." panose="02000000000000000000" pitchFamily="2" charset="0"/>
              </a:rPr>
              <a:t>MyPost</a:t>
            </a:r>
            <a:r>
              <a:rPr lang="en-AU" sz="1100" dirty="0" smtClean="0">
                <a:solidFill>
                  <a:srgbClr val="CAC5C4"/>
                </a:solidFill>
                <a:latin typeface="." panose="02000000000000000000" pitchFamily="2" charset="0"/>
                <a:ea typeface="." panose="02000000000000000000" pitchFamily="2" charset="0"/>
              </a:rPr>
              <a:t> account to compatible applications. The link code expires for security purposes. You would have to generate a new link code after 4 minutes.</a:t>
            </a:r>
            <a:endParaRPr lang="en-AU" sz="1100" dirty="0">
              <a:solidFill>
                <a:srgbClr val="CAC5C4"/>
              </a:solidFill>
              <a:latin typeface="." panose="02000000000000000000" pitchFamily="2" charset="0"/>
              <a:ea typeface="." panose="02000000000000000000" pitchFamily="2" charset="0"/>
            </a:endParaRPr>
          </a:p>
        </p:txBody>
      </p:sp>
      <p:sp>
        <p:nvSpPr>
          <p:cNvPr id="11" name="Rounded Rectangle 10">
            <a:hlinkClick r:id="" action="ppaction://hlinkshowjump?jump=nextslide"/>
          </p:cNvPr>
          <p:cNvSpPr/>
          <p:nvPr/>
        </p:nvSpPr>
        <p:spPr>
          <a:xfrm>
            <a:off x="2106786" y="6078965"/>
            <a:ext cx="1939121" cy="396639"/>
          </a:xfrm>
          <a:prstGeom prst="roundRect">
            <a:avLst>
              <a:gd name="adj" fmla="val 9195"/>
            </a:avLst>
          </a:prstGeom>
          <a:solidFill>
            <a:srgbClr val="5E51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 smtClean="0">
                <a:latin typeface="." panose="02000000000000000000" pitchFamily="2" charset="0"/>
                <a:ea typeface="." panose="02000000000000000000" pitchFamily="2" charset="0"/>
              </a:rPr>
              <a:t>Generate again</a:t>
            </a:r>
            <a:endParaRPr lang="en-AU" sz="1400" dirty="0">
              <a:latin typeface="." panose="02000000000000000000" pitchFamily="2" charset="0"/>
              <a:ea typeface="." panose="02000000000000000000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325164" y="3635414"/>
            <a:ext cx="3431806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100" u="sng" dirty="0" smtClean="0">
                <a:solidFill>
                  <a:srgbClr val="E7636D"/>
                </a:solidFill>
                <a:latin typeface="Arial" panose="020B0604020202020204" pitchFamily="34" charset="0"/>
                <a:ea typeface="." panose="02000000000000000000" pitchFamily="2" charset="0"/>
                <a:cs typeface="Arial" panose="020B0604020202020204" pitchFamily="34" charset="0"/>
              </a:rPr>
              <a:t>Linking with Australia Post applications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100" u="sng" dirty="0" smtClean="0">
                <a:solidFill>
                  <a:srgbClr val="E7636D"/>
                </a:solidFill>
                <a:latin typeface="Arial" panose="020B0604020202020204" pitchFamily="34" charset="0"/>
                <a:ea typeface="." panose="02000000000000000000" pitchFamily="2" charset="0"/>
                <a:cs typeface="Arial" panose="020B0604020202020204" pitchFamily="34" charset="0"/>
              </a:rPr>
              <a:t>Linking with messaging applications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100" u="sng" dirty="0" smtClean="0">
                <a:solidFill>
                  <a:srgbClr val="E7636D"/>
                </a:solidFill>
                <a:latin typeface="Arial" panose="020B0604020202020204" pitchFamily="34" charset="0"/>
                <a:ea typeface="." panose="02000000000000000000" pitchFamily="2" charset="0"/>
                <a:cs typeface="Arial" panose="020B0604020202020204" pitchFamily="34" charset="0"/>
              </a:rPr>
              <a:t>Linking with social media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100" u="sng" dirty="0" smtClean="0">
                <a:solidFill>
                  <a:srgbClr val="E7636D"/>
                </a:solidFill>
                <a:latin typeface="Arial" panose="020B0604020202020204" pitchFamily="34" charset="0"/>
                <a:ea typeface="." panose="02000000000000000000" pitchFamily="2" charset="0"/>
                <a:cs typeface="Arial" panose="020B0604020202020204" pitchFamily="34" charset="0"/>
              </a:rPr>
              <a:t>Linking with Digital Assistants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100" u="sng" dirty="0" smtClean="0">
                <a:solidFill>
                  <a:srgbClr val="E7636D"/>
                </a:solidFill>
                <a:latin typeface="Arial" panose="020B0604020202020204" pitchFamily="34" charset="0"/>
                <a:ea typeface="." panose="02000000000000000000" pitchFamily="2" charset="0"/>
                <a:cs typeface="Arial" panose="020B0604020202020204" pitchFamily="34" charset="0"/>
              </a:rPr>
              <a:t>Other linking methods</a:t>
            </a:r>
            <a:endParaRPr lang="en-AU" sz="1100" u="sng" dirty="0">
              <a:solidFill>
                <a:srgbClr val="E7636D"/>
              </a:solidFill>
              <a:latin typeface="Arial" panose="020B0604020202020204" pitchFamily="34" charset="0"/>
              <a:ea typeface=".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325164" y="3267665"/>
            <a:ext cx="2985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rgbClr val="5A5151"/>
                </a:solidFill>
                <a:latin typeface="." panose="02000000000000000000" pitchFamily="2" charset="0"/>
                <a:ea typeface="." panose="02000000000000000000" pitchFamily="2" charset="0"/>
              </a:rPr>
              <a:t>Helpful guides</a:t>
            </a:r>
            <a:endParaRPr lang="en-AU" dirty="0">
              <a:solidFill>
                <a:srgbClr val="5A5151"/>
              </a:solidFill>
              <a:latin typeface="." panose="02000000000000000000" pitchFamily="2" charset="0"/>
              <a:ea typeface="." panose="02000000000000000000" pitchFamily="2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4860" y="5721075"/>
            <a:ext cx="3837140" cy="1693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996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475604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1949558" y="3243749"/>
            <a:ext cx="2141951" cy="2660769"/>
            <a:chOff x="1954060" y="3188886"/>
            <a:chExt cx="2141951" cy="2660769"/>
          </a:xfrm>
        </p:grpSpPr>
        <p:sp>
          <p:nvSpPr>
            <p:cNvPr id="5" name="Rectangle 4"/>
            <p:cNvSpPr/>
            <p:nvPr/>
          </p:nvSpPr>
          <p:spPr>
            <a:xfrm>
              <a:off x="1954060" y="3188886"/>
              <a:ext cx="2141951" cy="2660769"/>
            </a:xfrm>
            <a:prstGeom prst="rect">
              <a:avLst/>
            </a:prstGeom>
            <a:noFill/>
            <a:ln w="571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4000" dirty="0" smtClean="0">
                  <a:solidFill>
                    <a:srgbClr val="423A38"/>
                  </a:solidFill>
                  <a:latin typeface="." panose="02000000000000000000" pitchFamily="2" charset="0"/>
                  <a:ea typeface="." panose="02000000000000000000" pitchFamily="2" charset="0"/>
                </a:rPr>
                <a:t/>
              </a:r>
              <a:br>
                <a:rPr lang="en-AU" sz="4000" dirty="0" smtClean="0">
                  <a:solidFill>
                    <a:srgbClr val="423A38"/>
                  </a:solidFill>
                  <a:latin typeface="." panose="02000000000000000000" pitchFamily="2" charset="0"/>
                  <a:ea typeface="." panose="02000000000000000000" pitchFamily="2" charset="0"/>
                </a:rPr>
              </a:br>
              <a:r>
                <a:rPr lang="en-AU" sz="4000" dirty="0" smtClean="0">
                  <a:solidFill>
                    <a:srgbClr val="423A38"/>
                  </a:solidFill>
                  <a:latin typeface="." panose="02000000000000000000" pitchFamily="2" charset="0"/>
                  <a:ea typeface="." panose="02000000000000000000" pitchFamily="2" charset="0"/>
                </a:rPr>
                <a:t/>
              </a:r>
              <a:br>
                <a:rPr lang="en-AU" sz="4000" dirty="0" smtClean="0">
                  <a:solidFill>
                    <a:srgbClr val="423A38"/>
                  </a:solidFill>
                  <a:latin typeface="." panose="02000000000000000000" pitchFamily="2" charset="0"/>
                  <a:ea typeface="." panose="02000000000000000000" pitchFamily="2" charset="0"/>
                </a:rPr>
              </a:br>
              <a:r>
                <a:rPr lang="en-AU" sz="4000" dirty="0" smtClean="0">
                  <a:solidFill>
                    <a:srgbClr val="423A38"/>
                  </a:solidFill>
                  <a:latin typeface="." panose="02000000000000000000" pitchFamily="2" charset="0"/>
                  <a:ea typeface="." panose="02000000000000000000" pitchFamily="2" charset="0"/>
                </a:rPr>
                <a:t/>
              </a:r>
              <a:br>
                <a:rPr lang="en-AU" sz="4000" dirty="0" smtClean="0">
                  <a:solidFill>
                    <a:srgbClr val="423A38"/>
                  </a:solidFill>
                  <a:latin typeface="." panose="02000000000000000000" pitchFamily="2" charset="0"/>
                  <a:ea typeface="." panose="02000000000000000000" pitchFamily="2" charset="0"/>
                </a:rPr>
              </a:br>
              <a:r>
                <a:rPr lang="en-AU" sz="3200" b="1" dirty="0" smtClean="0">
                  <a:solidFill>
                    <a:schemeClr val="tx1"/>
                  </a:solidFill>
                  <a:latin typeface="." panose="02000000000000000000" pitchFamily="2" charset="0"/>
                  <a:ea typeface="." panose="02000000000000000000" pitchFamily="2" charset="0"/>
                </a:rPr>
                <a:t>PIN 8910</a:t>
              </a:r>
              <a:endParaRPr lang="en-AU" sz="3200" b="1" dirty="0">
                <a:solidFill>
                  <a:schemeClr val="tx1"/>
                </a:solidFill>
                <a:latin typeface="." panose="02000000000000000000" pitchFamily="2" charset="0"/>
                <a:ea typeface="." panose="02000000000000000000" pitchFamily="2" charset="0"/>
              </a:endParaRPr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11288" y="3343916"/>
              <a:ext cx="1857375" cy="1895475"/>
            </a:xfrm>
            <a:prstGeom prst="rect">
              <a:avLst/>
            </a:prstGeom>
          </p:spPr>
        </p:pic>
      </p:grpSp>
      <p:sp>
        <p:nvSpPr>
          <p:cNvPr id="7" name="TextBox 6"/>
          <p:cNvSpPr txBox="1"/>
          <p:nvPr/>
        </p:nvSpPr>
        <p:spPr>
          <a:xfrm>
            <a:off x="1866378" y="2009955"/>
            <a:ext cx="4359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>
                <a:latin typeface="." panose="02000000000000000000" pitchFamily="2" charset="0"/>
                <a:ea typeface="." panose="02000000000000000000" pitchFamily="2" charset="0"/>
              </a:rPr>
              <a:t>Short-term link code</a:t>
            </a:r>
            <a:endParaRPr lang="en-AU" sz="2400" dirty="0">
              <a:latin typeface="." panose="02000000000000000000" pitchFamily="2" charset="0"/>
              <a:ea typeface="." panose="02000000000000000000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66378" y="2437324"/>
            <a:ext cx="611270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00" dirty="0" smtClean="0">
                <a:solidFill>
                  <a:srgbClr val="CAC5C4"/>
                </a:solidFill>
                <a:latin typeface="." panose="02000000000000000000" pitchFamily="2" charset="0"/>
                <a:ea typeface="." panose="02000000000000000000" pitchFamily="2" charset="0"/>
              </a:rPr>
              <a:t>Use the QR code or PIN number below to link your </a:t>
            </a:r>
            <a:r>
              <a:rPr lang="en-AU" sz="1100" dirty="0" err="1" smtClean="0">
                <a:solidFill>
                  <a:srgbClr val="CAC5C4"/>
                </a:solidFill>
                <a:latin typeface="." panose="02000000000000000000" pitchFamily="2" charset="0"/>
                <a:ea typeface="." panose="02000000000000000000" pitchFamily="2" charset="0"/>
              </a:rPr>
              <a:t>MyPost</a:t>
            </a:r>
            <a:r>
              <a:rPr lang="en-AU" sz="1100" dirty="0" smtClean="0">
                <a:solidFill>
                  <a:srgbClr val="CAC5C4"/>
                </a:solidFill>
                <a:latin typeface="." panose="02000000000000000000" pitchFamily="2" charset="0"/>
                <a:ea typeface="." panose="02000000000000000000" pitchFamily="2" charset="0"/>
              </a:rPr>
              <a:t> account to compatible applications. The link code expires for security purposes. You would have to generate a new link code after 4 minutes.</a:t>
            </a:r>
            <a:endParaRPr lang="en-AU" sz="1100" dirty="0">
              <a:solidFill>
                <a:srgbClr val="CAC5C4"/>
              </a:solidFill>
              <a:latin typeface="." panose="02000000000000000000" pitchFamily="2" charset="0"/>
              <a:ea typeface="." panose="02000000000000000000" pitchFamily="2" charset="0"/>
            </a:endParaRPr>
          </a:p>
        </p:txBody>
      </p:sp>
      <p:sp>
        <p:nvSpPr>
          <p:cNvPr id="11" name="Rounded Rectangle 10">
            <a:hlinkClick r:id="" action="ppaction://hlinkshowjump?jump=firstslide"/>
          </p:cNvPr>
          <p:cNvSpPr/>
          <p:nvPr/>
        </p:nvSpPr>
        <p:spPr>
          <a:xfrm>
            <a:off x="2106786" y="6078965"/>
            <a:ext cx="1939121" cy="396639"/>
          </a:xfrm>
          <a:prstGeom prst="roundRect">
            <a:avLst>
              <a:gd name="adj" fmla="val 9195"/>
            </a:avLst>
          </a:prstGeom>
          <a:solidFill>
            <a:srgbClr val="5E51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 smtClean="0">
                <a:latin typeface="." panose="02000000000000000000" pitchFamily="2" charset="0"/>
                <a:ea typeface="." panose="02000000000000000000" pitchFamily="2" charset="0"/>
              </a:rPr>
              <a:t>Generate again</a:t>
            </a:r>
            <a:endParaRPr lang="en-AU" sz="1400" dirty="0">
              <a:latin typeface="." panose="02000000000000000000" pitchFamily="2" charset="0"/>
              <a:ea typeface="." panose="02000000000000000000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325164" y="3635414"/>
            <a:ext cx="3431806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100" u="sng" dirty="0" smtClean="0">
                <a:solidFill>
                  <a:srgbClr val="E7636D"/>
                </a:solidFill>
                <a:latin typeface="Arial" panose="020B0604020202020204" pitchFamily="34" charset="0"/>
                <a:ea typeface="." panose="02000000000000000000" pitchFamily="2" charset="0"/>
                <a:cs typeface="Arial" panose="020B0604020202020204" pitchFamily="34" charset="0"/>
              </a:rPr>
              <a:t>Linking with Australia Post applications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100" u="sng" dirty="0" smtClean="0">
                <a:solidFill>
                  <a:srgbClr val="E7636D"/>
                </a:solidFill>
                <a:latin typeface="Arial" panose="020B0604020202020204" pitchFamily="34" charset="0"/>
                <a:ea typeface="." panose="02000000000000000000" pitchFamily="2" charset="0"/>
                <a:cs typeface="Arial" panose="020B0604020202020204" pitchFamily="34" charset="0"/>
              </a:rPr>
              <a:t>Linking with messaging applications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100" u="sng" dirty="0" smtClean="0">
                <a:solidFill>
                  <a:srgbClr val="E7636D"/>
                </a:solidFill>
                <a:latin typeface="Arial" panose="020B0604020202020204" pitchFamily="34" charset="0"/>
                <a:ea typeface="." panose="02000000000000000000" pitchFamily="2" charset="0"/>
                <a:cs typeface="Arial" panose="020B0604020202020204" pitchFamily="34" charset="0"/>
              </a:rPr>
              <a:t>Linking with social media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100" u="sng" dirty="0" smtClean="0">
                <a:solidFill>
                  <a:srgbClr val="E7636D"/>
                </a:solidFill>
                <a:latin typeface="Arial" panose="020B0604020202020204" pitchFamily="34" charset="0"/>
                <a:ea typeface="." panose="02000000000000000000" pitchFamily="2" charset="0"/>
                <a:cs typeface="Arial" panose="020B0604020202020204" pitchFamily="34" charset="0"/>
              </a:rPr>
              <a:t>Linking with Digital Assistants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100" u="sng" dirty="0" smtClean="0">
                <a:solidFill>
                  <a:srgbClr val="E7636D"/>
                </a:solidFill>
                <a:latin typeface="Arial" panose="020B0604020202020204" pitchFamily="34" charset="0"/>
                <a:ea typeface="." panose="02000000000000000000" pitchFamily="2" charset="0"/>
                <a:cs typeface="Arial" panose="020B0604020202020204" pitchFamily="34" charset="0"/>
              </a:rPr>
              <a:t>Other linking methods</a:t>
            </a:r>
            <a:endParaRPr lang="en-AU" sz="1100" u="sng" dirty="0">
              <a:solidFill>
                <a:srgbClr val="E7636D"/>
              </a:solidFill>
              <a:latin typeface="Arial" panose="020B0604020202020204" pitchFamily="34" charset="0"/>
              <a:ea typeface=".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325164" y="3267665"/>
            <a:ext cx="2985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rgbClr val="5A5151"/>
                </a:solidFill>
                <a:latin typeface="." panose="02000000000000000000" pitchFamily="2" charset="0"/>
                <a:ea typeface="." panose="02000000000000000000" pitchFamily="2" charset="0"/>
              </a:rPr>
              <a:t>Helpful guides</a:t>
            </a:r>
            <a:endParaRPr lang="en-AU" dirty="0">
              <a:solidFill>
                <a:srgbClr val="5A5151"/>
              </a:solidFill>
              <a:latin typeface="." panose="02000000000000000000" pitchFamily="2" charset="0"/>
              <a:ea typeface="." panose="02000000000000000000" pitchFamily="2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4860" y="5721075"/>
            <a:ext cx="3837140" cy="1693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046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130</Words>
  <Application>Microsoft Office PowerPoint</Application>
  <PresentationFormat>Widescreen</PresentationFormat>
  <Paragraphs>20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.</vt:lpstr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X240</dc:creator>
  <cp:lastModifiedBy>X240</cp:lastModifiedBy>
  <cp:revision>5</cp:revision>
  <dcterms:created xsi:type="dcterms:W3CDTF">2016-08-11T19:42:38Z</dcterms:created>
  <dcterms:modified xsi:type="dcterms:W3CDTF">2016-08-11T19:55:46Z</dcterms:modified>
</cp:coreProperties>
</file>