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4" r:id="rId4"/>
  </p:sldMasterIdLst>
  <p:sldIdLst>
    <p:sldId id="2597" r:id="rId5"/>
    <p:sldId id="263" r:id="rId6"/>
    <p:sldId id="265" r:id="rId7"/>
    <p:sldId id="264" r:id="rId8"/>
    <p:sldId id="266" r:id="rId9"/>
    <p:sldId id="267" r:id="rId10"/>
    <p:sldId id="269" r:id="rId11"/>
    <p:sldId id="2598" r:id="rId12"/>
    <p:sldId id="268" r:id="rId13"/>
    <p:sldId id="2599" r:id="rId14"/>
    <p:sldId id="273" r:id="rId15"/>
    <p:sldId id="271" r:id="rId16"/>
    <p:sldId id="272" r:id="rId17"/>
    <p:sldId id="275" r:id="rId18"/>
    <p:sldId id="276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yush Yadav" initials="AY" lastIdx="1" clrIdx="0">
    <p:extLst>
      <p:ext uri="{19B8F6BF-5375-455C-9EA6-DF929625EA0E}">
        <p15:presenceInfo xmlns:p15="http://schemas.microsoft.com/office/powerpoint/2012/main" userId="e4fc55f12afa34b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EA0C0817-A112-4847-8014-A94B7D2A4EA3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23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73384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27729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42104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91576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49888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099789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47356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770710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4" title="Decorative">
            <a:extLst>
              <a:ext uri="{FF2B5EF4-FFF2-40B4-BE49-F238E27FC236}">
                <a16:creationId xmlns:a16="http://schemas.microsoft.com/office/drawing/2014/main" id="{BE84B7CE-D997-4F92-BD9D-3F9DE2782EF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4288"/>
            <a:ext cx="12192000" cy="461851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940F57-02B1-4B56-8BA7-24557BFCBB01}"/>
              </a:ext>
            </a:extLst>
          </p:cNvPr>
          <p:cNvSpPr/>
          <p:nvPr userDrawn="1"/>
        </p:nvSpPr>
        <p:spPr>
          <a:xfrm>
            <a:off x="0" y="4622800"/>
            <a:ext cx="12192000" cy="22309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5037721"/>
            <a:ext cx="9575801" cy="891250"/>
          </a:xfrm>
        </p:spPr>
        <p:txBody>
          <a:bodyPr anchor="t">
            <a:noAutofit/>
          </a:bodyPr>
          <a:lstStyle>
            <a:lvl1pPr>
              <a:defRPr sz="5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125744"/>
            <a:ext cx="9575800" cy="338549"/>
          </a:xfrm>
        </p:spPr>
        <p:txBody>
          <a:bodyPr>
            <a:normAutofit/>
          </a:bodyPr>
          <a:lstStyle>
            <a:lvl1pPr marL="0" indent="0">
              <a:buNone/>
              <a:defRPr sz="1600" spc="30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Shape 62" title="Decorative">
            <a:extLst>
              <a:ext uri="{FF2B5EF4-FFF2-40B4-BE49-F238E27FC236}">
                <a16:creationId xmlns:a16="http://schemas.microsoft.com/office/drawing/2014/main" id="{E1A23DB6-E067-4A30-8C4B-98B452428518}"/>
              </a:ext>
            </a:extLst>
          </p:cNvPr>
          <p:cNvSpPr/>
          <p:nvPr userDrawn="1"/>
        </p:nvSpPr>
        <p:spPr>
          <a:xfrm rot="16200000" flipV="1">
            <a:off x="2079137" y="4855144"/>
            <a:ext cx="0" cy="218880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</p:spTree>
    <p:extLst>
      <p:ext uri="{BB962C8B-B14F-4D97-AF65-F5344CB8AC3E}">
        <p14:creationId xmlns:p14="http://schemas.microsoft.com/office/powerpoint/2010/main" val="643632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419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C646AA-F36E-4540-911D-FFFC0A0EF24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279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82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032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0003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067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12A6-918A-48BD-8CB9-CA713993B0EA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393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8CE86-875F-4587-BCF6-FA054AFC0D53}" type="datetime1">
              <a:rPr lang="en-US" smtClean="0"/>
              <a:pPr/>
              <a:t>7/29/2021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32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6FA2B21-3FCD-4721-B95C-427943F61125}" type="datetime1">
              <a:rPr lang="en-US" smtClean="0"/>
              <a:t>7/29/2021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182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Winking-smiley.sv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commons.wikimedia.org/wiki/file:sad_face.gif" TargetMode="External"/><Relationship Id="rId4" Type="http://schemas.openxmlformats.org/officeDocument/2006/relationships/image" Target="../media/image7.gi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23991-6F5F-45D3-883F-8179BE103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379" y="4798024"/>
            <a:ext cx="9575801" cy="8912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r>
              <a:rPr lang="en-US" dirty="0"/>
              <a:t>Machine Learning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55E40E-3256-4272-A29D-F2438D5C13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051263" y="5607046"/>
            <a:ext cx="9575800" cy="891250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dirty="0"/>
              <a:t>Submitted by</a:t>
            </a:r>
          </a:p>
          <a:p>
            <a:r>
              <a:rPr lang="en-US" dirty="0"/>
              <a:t>AYUSH YADAV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0CF5F4-D0FE-45ED-98CD-28AD12AAC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64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677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AD5-77E4-47CB-9DE7-A538A235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Important features in order to satisfy a customer according to Chi2 test.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018E06-35FD-448E-95C5-3CEA248C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775" y="3050104"/>
            <a:ext cx="7832094" cy="2961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5009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43BAB-0A83-4440-A892-8B5AB34338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8839" y="1780137"/>
            <a:ext cx="8825658" cy="1016329"/>
          </a:xfrm>
        </p:spPr>
        <p:txBody>
          <a:bodyPr/>
          <a:lstStyle/>
          <a:p>
            <a:r>
              <a:rPr lang="en-US" sz="3200" dirty="0"/>
              <a:t>Now, We try to create a model which will ill predict which e-commerce brand will the customer </a:t>
            </a:r>
            <a:r>
              <a:rPr lang="en-US" sz="3200" dirty="0" err="1"/>
              <a:t>recomment</a:t>
            </a:r>
            <a:r>
              <a:rPr lang="en-US" sz="3200" dirty="0"/>
              <a:t> to his/her friend</a:t>
            </a:r>
            <a:endParaRPr lang="en-IN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39518D-87FA-4DFD-B12F-CDD786C9B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6412" y="2936865"/>
            <a:ext cx="3738116" cy="30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027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33153-B48A-421E-AEED-D674B7AFE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876013"/>
            <a:ext cx="8761413" cy="706964"/>
          </a:xfrm>
        </p:spPr>
        <p:txBody>
          <a:bodyPr/>
          <a:lstStyle/>
          <a:p>
            <a:r>
              <a:rPr lang="en-US" sz="2400" b="1" dirty="0"/>
              <a:t>Since there are a large number of columns we perform principle component analysis (PCA) and find out that reducing the features to 29 will also let us keep 100% information.</a:t>
            </a: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A3246-2F53-447E-ACC5-8F1B3C6F1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012" y="2377715"/>
            <a:ext cx="8293626" cy="4311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47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86936-AB4E-4980-8C4C-9FAEA727D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Models 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B88033-461B-46CF-9724-764EC0D35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4939" y="5349960"/>
            <a:ext cx="6783527" cy="917675"/>
          </a:xfrm>
        </p:spPr>
        <p:txBody>
          <a:bodyPr>
            <a:noAutofit/>
          </a:bodyPr>
          <a:lstStyle/>
          <a:p>
            <a:r>
              <a:rPr lang="en-US" sz="1600" b="1" u="sng" dirty="0"/>
              <a:t>Conclusion</a:t>
            </a:r>
            <a:r>
              <a:rPr lang="en-US" sz="1600" dirty="0"/>
              <a:t>:-  </a:t>
            </a:r>
            <a:r>
              <a:rPr lang="en-US" sz="1600" i="1" dirty="0"/>
              <a:t>Both the models give accurate and equal results so we choose </a:t>
            </a:r>
            <a:r>
              <a:rPr lang="en-US" sz="1600" i="1" dirty="0" err="1"/>
              <a:t>xgboost</a:t>
            </a:r>
            <a:r>
              <a:rPr lang="en-US" sz="1600" i="1" dirty="0"/>
              <a:t> as or final model because of its quick speed.</a:t>
            </a:r>
            <a:endParaRPr lang="en-IN" sz="1600" i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C3235F63-5759-4501-B559-17B3187BFA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09205"/>
              </p:ext>
            </p:extLst>
          </p:nvPr>
        </p:nvGraphicFramePr>
        <p:xfrm>
          <a:off x="584939" y="3352881"/>
          <a:ext cx="740496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5826">
                  <a:extLst>
                    <a:ext uri="{9D8B030D-6E8A-4147-A177-3AD203B41FA5}">
                      <a16:colId xmlns:a16="http://schemas.microsoft.com/office/drawing/2014/main" val="1083347283"/>
                    </a:ext>
                  </a:extLst>
                </a:gridCol>
                <a:gridCol w="1926454">
                  <a:extLst>
                    <a:ext uri="{9D8B030D-6E8A-4147-A177-3AD203B41FA5}">
                      <a16:colId xmlns:a16="http://schemas.microsoft.com/office/drawing/2014/main" val="3176227293"/>
                    </a:ext>
                  </a:extLst>
                </a:gridCol>
                <a:gridCol w="2272684">
                  <a:extLst>
                    <a:ext uri="{9D8B030D-6E8A-4147-A177-3AD203B41FA5}">
                      <a16:colId xmlns:a16="http://schemas.microsoft.com/office/drawing/2014/main" val="1633057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Accuracy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K-Fold Score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47946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124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99.26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884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Extreme Gradient Boosting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100%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        99.26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006440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D09CA31B-6942-4FE6-AEFA-609AB5080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03" y="4194292"/>
            <a:ext cx="4135513" cy="2493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21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9E92F74A-2119-4065-9739-A3746D5BD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206" y="3055475"/>
            <a:ext cx="4351025" cy="2283824"/>
          </a:xfrm>
        </p:spPr>
        <p:txBody>
          <a:bodyPr/>
          <a:lstStyle/>
          <a:p>
            <a:r>
              <a:rPr lang="en-US" sz="2800" b="1" dirty="0">
                <a:solidFill>
                  <a:schemeClr val="tx1"/>
                </a:solidFill>
              </a:rPr>
              <a:t>YOUR SUGGESIONS!!!</a:t>
            </a:r>
            <a:endParaRPr lang="en-IN" sz="2800" b="1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4CDDFA-7C81-4FCF-84B2-7127ACE56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4591" y="2277692"/>
            <a:ext cx="5296530" cy="898201"/>
          </a:xfrm>
        </p:spPr>
        <p:txBody>
          <a:bodyPr/>
          <a:lstStyle/>
          <a:p>
            <a:r>
              <a:rPr lang="en-US" dirty="0"/>
              <a:t>On what criteria we have performed analysis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CE64C-788A-4519-AF6A-03394D252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50164" y="3429000"/>
            <a:ext cx="5163366" cy="3530199"/>
          </a:xfrm>
        </p:spPr>
        <p:txBody>
          <a:bodyPr>
            <a:normAutofit/>
          </a:bodyPr>
          <a:lstStyle/>
          <a:p>
            <a:r>
              <a:rPr lang="en-IN" dirty="0"/>
              <a:t>Intention of Repeat purchase</a:t>
            </a:r>
            <a:endParaRPr lang="en-US" dirty="0"/>
          </a:p>
          <a:p>
            <a:r>
              <a:rPr lang="en-IN" dirty="0"/>
              <a:t>Online Retailing</a:t>
            </a:r>
            <a:endParaRPr lang="en-US" dirty="0"/>
          </a:p>
          <a:p>
            <a:r>
              <a:rPr lang="en-IN" dirty="0"/>
              <a:t>Brand image</a:t>
            </a:r>
          </a:p>
          <a:p>
            <a:r>
              <a:rPr lang="en-IN" dirty="0"/>
              <a:t>Brand satisfaction</a:t>
            </a:r>
          </a:p>
          <a:p>
            <a:r>
              <a:rPr lang="en-IN" dirty="0"/>
              <a:t>Loyalty</a:t>
            </a:r>
          </a:p>
          <a:p>
            <a:r>
              <a:rPr lang="en-IN" dirty="0"/>
              <a:t>Satisfaction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C8A9B4-5A70-4649-BFA9-BB95D16C8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08712" y="2232194"/>
            <a:ext cx="4825159" cy="576262"/>
          </a:xfrm>
        </p:spPr>
        <p:txBody>
          <a:bodyPr/>
          <a:lstStyle/>
          <a:p>
            <a:r>
              <a:rPr lang="en-US" dirty="0"/>
              <a:t>What we look forward to use</a:t>
            </a:r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182D05-AFE0-42D3-9158-C550873D934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/>
              <a:t>Removing unrealistic responses</a:t>
            </a:r>
          </a:p>
          <a:p>
            <a:r>
              <a:rPr lang="en-US" dirty="0"/>
              <a:t>Most importantly,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39C38F3-8D80-413A-93EA-C78BC3B75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1823" y="4723704"/>
            <a:ext cx="3985086" cy="1725227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54B7BDD3-8955-44E6-AB9F-6602FE30498B}"/>
              </a:ext>
            </a:extLst>
          </p:cNvPr>
          <p:cNvSpPr txBox="1">
            <a:spLocks/>
          </p:cNvSpPr>
          <p:nvPr/>
        </p:nvSpPr>
        <p:spPr bwMode="gray">
          <a:xfrm>
            <a:off x="1154954" y="936961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b="0" i="0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/>
              <a:t>Improvising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44186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7DEE-DCBD-43F1-9114-4F8E087ECF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588" y="2792191"/>
            <a:ext cx="8825658" cy="2677648"/>
          </a:xfrm>
        </p:spPr>
        <p:txBody>
          <a:bodyPr/>
          <a:lstStyle/>
          <a:p>
            <a:r>
              <a:rPr lang="en-US" dirty="0"/>
              <a:t>Thank you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3249F4-F09B-443E-B627-35A098066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4777" y="1388161"/>
            <a:ext cx="3445123" cy="397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704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296828-974C-4FDE-991F-151C9D40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7537" y="1413769"/>
            <a:ext cx="3028210" cy="418804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There has been an exponential growth of the E-Commerce Industry in the past few decades.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A77FC8-4218-4C6A-BDF1-5048B7EA6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164" y="2072640"/>
            <a:ext cx="5043335" cy="302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31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26F6-B9FE-403E-9BC3-83646DF8A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brands in India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6CBD9-CFA4-46DE-B67C-9CC423E30A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15F13D-27C6-4902-A7A6-662A4F9469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119" y="2272682"/>
            <a:ext cx="5303227" cy="29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2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F6B6-AC2A-4C7C-B80C-7888652C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Customer Churn</a:t>
            </a:r>
            <a:endParaRPr lang="en-IN" sz="4400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66C3D6-4CE2-472C-82A8-0262BEB9F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92196" y="3629858"/>
            <a:ext cx="4929209" cy="2545672"/>
          </a:xfrm>
        </p:spPr>
        <p:txBody>
          <a:bodyPr>
            <a:noAutofit/>
          </a:bodyPr>
          <a:lstStyle/>
          <a:p>
            <a:r>
              <a:rPr lang="en-US" sz="2400" b="1" dirty="0"/>
              <a:t>Main Risk to these E-Commerce brands is churning away of customers.</a:t>
            </a:r>
            <a:endParaRPr lang="en-IN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530157-9B72-41B5-829C-20D8F45BF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8670" y="3267546"/>
            <a:ext cx="5008302" cy="339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27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62F85-BC3D-44A0-8260-A9BDB73CE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E-Commerce Industry Problem:</a:t>
            </a:r>
            <a:br>
              <a:rPr lang="en-US" dirty="0"/>
            </a:br>
            <a:r>
              <a:rPr lang="en-US" dirty="0"/>
              <a:t>Customer Retention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0860-534E-4016-A2F9-9E6D45D3AB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0461" y="4532091"/>
            <a:ext cx="4829185" cy="172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E-Commerce Industry knows-</a:t>
            </a:r>
          </a:p>
          <a:p>
            <a:pPr marL="0" indent="0">
              <a:buNone/>
            </a:pPr>
            <a:r>
              <a:rPr lang="en-US" dirty="0"/>
              <a:t>-Customers history of shopping online. Their preferences, what they like what they don’t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89AC1E-5077-441A-80E0-7A00C61D2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1060" y="4490773"/>
            <a:ext cx="4829185" cy="172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What E-Commerce Industry </a:t>
            </a:r>
            <a:r>
              <a:rPr lang="en-US" sz="2000" b="1" dirty="0" err="1"/>
              <a:t>dosen’t</a:t>
            </a:r>
            <a:r>
              <a:rPr lang="en-US" sz="2000" b="1" dirty="0"/>
              <a:t> know-</a:t>
            </a:r>
          </a:p>
          <a:p>
            <a:pPr marL="0" indent="0">
              <a:buNone/>
            </a:pPr>
            <a:r>
              <a:rPr lang="en-US" dirty="0"/>
              <a:t>-Customer’s likelihood of keep buying from the same e=commerce brand</a:t>
            </a:r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BD2B06-0A59-4886-A6C7-A3C76BF56785}"/>
              </a:ext>
            </a:extLst>
          </p:cNvPr>
          <p:cNvSpPr txBox="1"/>
          <p:nvPr/>
        </p:nvSpPr>
        <p:spPr>
          <a:xfrm>
            <a:off x="1188287" y="2216217"/>
            <a:ext cx="973309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fierce competition in E-commerce has forced the companies to focus on providing customer satisfaction and gain </a:t>
            </a:r>
          </a:p>
          <a:p>
            <a:r>
              <a:rPr lang="en-US" sz="2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loyalty.</a:t>
            </a:r>
            <a:endParaRPr lang="en-IN" sz="2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Thus, measuring the parameters which drive customer satisfaction is very important for the long-term </a:t>
            </a:r>
          </a:p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of the businesses.</a:t>
            </a:r>
            <a:endParaRPr lang="en-US" sz="2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04E845-0B87-4110-8272-B0349916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6569" y="5192479"/>
            <a:ext cx="1333892" cy="13338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E0B5D6-82DC-4420-9F0E-3ED2CB8DA3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 rot="10800000" flipV="1">
            <a:off x="10622548" y="5192479"/>
            <a:ext cx="1399742" cy="1399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071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4982-2EC9-4A7B-A222-576934EE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Shared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1049D4-F05E-4D2D-B7D2-0131EAA39B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4807" y="2849732"/>
            <a:ext cx="3293616" cy="4145872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Task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600" dirty="0"/>
              <a:t>Online shopping Analysis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b="1" dirty="0"/>
              <a:t>Data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600" dirty="0"/>
              <a:t>269 rows, 71 columns</a:t>
            </a:r>
            <a:r>
              <a:rPr lang="en-US" dirty="0"/>
              <a:t>  </a:t>
            </a:r>
            <a:endParaRPr lang="en-US" sz="16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Predictors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600" dirty="0"/>
              <a:t>Customer activity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/>
              <a:t>Response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sz="1600" dirty="0"/>
              <a:t>Recommendation to friend 	or not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62BB87B-6278-49E9-85F1-75D3D958F4C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85155" y="2539014"/>
            <a:ext cx="7105186" cy="3941686"/>
          </a:xfrm>
        </p:spPr>
      </p:pic>
    </p:spTree>
    <p:extLst>
      <p:ext uri="{BB962C8B-B14F-4D97-AF65-F5344CB8AC3E}">
        <p14:creationId xmlns:p14="http://schemas.microsoft.com/office/powerpoint/2010/main" val="2187405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D970-9581-4775-BEDB-1653620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About the Customers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91E2-1D76-4DD7-B7D7-BB12BC25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lnSpc>
                <a:spcPct val="107000"/>
              </a:lnSpc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There is double the number of women than men who have taken this survey. 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people are in their 30's followed by 20's, teenagers and senior citizen are the least in number.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people belong from Delhi, Noida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banglore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ambiguity can also be seen as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noida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has two categories (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noida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greater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noida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which need to be handled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Most of the people shopping online have been shopping from a long time.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Majority of people shop online 10 times a year,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amiguity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can also be seen for range 42 times and above which needs to be handled</a:t>
            </a: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854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6D970-9581-4775-BEDB-165362077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Customer Loyalty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91E2-1D76-4DD7-B7D7-BB12BC25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People shopping from amazon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paytm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getting benefits from the loyalty points,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sanpdeal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also seem to give such benefits but people who shop from almost everywhere disagree with this statement too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seem to be more loyal to amazon,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paytm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even though many of them have given negative remarks about them still they would recommend these platforms to their friend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Almost all the people who have shopped from amazon,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flipkart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paytm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are satisfied. People who shop from a more number of online brands </a:t>
            </a:r>
            <a:r>
              <a:rPr lang="en-IN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dosent</a:t>
            </a:r>
            <a: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seem to be satisfied.</a:t>
            </a: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lnSpc>
                <a:spcPct val="107000"/>
              </a:lnSpc>
              <a:spcAft>
                <a:spcPts val="800"/>
              </a:spcAft>
            </a:pPr>
            <a:endParaRPr lang="en-IN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1431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86AD5-77E4-47CB-9DE7-A538A2356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b="1" dirty="0"/>
              <a:t>Important features in order to satisfy a customer according to feature importance of Random Forest Classifier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A8AFE-FDAA-4535-A14D-28DC3D02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13" y="2450237"/>
            <a:ext cx="7730454" cy="393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2861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658</TotalTime>
  <Words>544</Words>
  <Application>Microsoft Office PowerPoint</Application>
  <PresentationFormat>Widescreen</PresentationFormat>
  <Paragraphs>77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Century Gothic</vt:lpstr>
      <vt:lpstr>Helvetica Light</vt:lpstr>
      <vt:lpstr>Symbol</vt:lpstr>
      <vt:lpstr>Wingdings</vt:lpstr>
      <vt:lpstr>Wingdings 3</vt:lpstr>
      <vt:lpstr>Ion Boardroom</vt:lpstr>
      <vt:lpstr>Machine Learning Project</vt:lpstr>
      <vt:lpstr>There has been an exponential growth of the E-Commerce Industry in the past few decades.</vt:lpstr>
      <vt:lpstr>E-Commerce brands in India</vt:lpstr>
      <vt:lpstr>Customer Churn</vt:lpstr>
      <vt:lpstr>E-Commerce Industry Problem: Customer Retention</vt:lpstr>
      <vt:lpstr>Data Shared</vt:lpstr>
      <vt:lpstr>About the Customers</vt:lpstr>
      <vt:lpstr>Customer Loyalty</vt:lpstr>
      <vt:lpstr>Important features in order to satisfy a customer according to feature importance of Random Forest Classifier</vt:lpstr>
      <vt:lpstr>Important features in order to satisfy a customer according to Chi2 test.</vt:lpstr>
      <vt:lpstr>Now, We try to create a model which will ill predict which e-commerce brand will the customer recomment to his/her friend</vt:lpstr>
      <vt:lpstr>Since there are a large number of columns we perform principle component analysis (PCA) and find out that reducing the features to 29 will also let us keep 100% information.</vt:lpstr>
      <vt:lpstr>Performance of Models </vt:lpstr>
      <vt:lpstr>YOUR SUGGESIONS!!!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project</dc:title>
  <dc:creator>Ayush Yadav</dc:creator>
  <cp:lastModifiedBy>Ayush Yadav</cp:lastModifiedBy>
  <cp:revision>39</cp:revision>
  <dcterms:created xsi:type="dcterms:W3CDTF">2021-05-17T05:29:09Z</dcterms:created>
  <dcterms:modified xsi:type="dcterms:W3CDTF">2021-07-29T15:59:52Z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