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68" r:id="rId4"/>
    <p:sldId id="269" r:id="rId5"/>
    <p:sldId id="27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72A47-F792-427E-9F21-95194DB4CA1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50D5-CE7A-4B6F-A353-1CE1CBD61F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C2245-97A9-4952-B78C-6E60D6158DF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92065-2CFB-4A55-8F9A-2A81609D4E8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FE78C-C5A6-4548-B9F7-5E22CD895F9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EEE C433       Dr. Navneet Gupta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2AB51-E05A-491B-AACB-BC75DA865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20B4-84CA-4578-95BE-B1874F597F6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D314-6184-4691-9C1A-E77AD36EC6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Dr. Navneet Gupta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62000" y="2133600"/>
            <a:ext cx="66294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Impedance matching using 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	Lumped elements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          </a:t>
            </a:r>
            <a:r>
              <a:rPr lang="en-US" sz="2200" b="1">
                <a:solidFill>
                  <a:srgbClr val="FF0000"/>
                </a:solidFill>
              </a:rPr>
              <a:t>Quarter-Wave transformer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	Single-Stub Tuner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	Double-Stub Tuner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99CCFF"/>
          </a:solidFill>
        </p:spPr>
        <p:txBody>
          <a:bodyPr/>
          <a:lstStyle/>
          <a:p>
            <a:pPr eaLnBrk="1" hangingPunct="1"/>
            <a:r>
              <a:rPr lang="en-US" sz="3200" smtClean="0"/>
              <a:t>Impedance Matching Techniques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838200" y="1295400"/>
            <a:ext cx="682148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2000" b="1" i="1">
                <a:solidFill>
                  <a:srgbClr val="2A08F6"/>
                </a:solidFill>
              </a:rPr>
              <a:t>Impedance matching is necessary to provide maximum delivery of RF power to load from source</a:t>
            </a:r>
            <a:endParaRPr lang="en-GB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400" smtClean="0"/>
              <a:t>A load of 100 + j150 ohm is connected to a 75 ohm lossless line. Find</a:t>
            </a:r>
          </a:p>
          <a:p>
            <a:pPr lvl="1"/>
            <a:endParaRPr lang="en-US" smtClean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Dr. Navneet Gupta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85800" y="2819400"/>
          <a:ext cx="8153400" cy="2362200"/>
        </p:xfrm>
        <a:graphic>
          <a:graphicData uri="http://schemas.openxmlformats.org/presentationml/2006/ole">
            <p:oleObj spid="_x0000_s2050" name="Equation" r:id="rId3" imgW="4724280" imgH="11174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Dr. Navneet Gupta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rgbClr val="CC99FF"/>
          </a:solidFill>
        </p:spPr>
        <p:txBody>
          <a:bodyPr/>
          <a:lstStyle/>
          <a:p>
            <a:pPr eaLnBrk="1" hangingPunct="1"/>
            <a:r>
              <a:rPr lang="en-US" smtClean="0"/>
              <a:t>BandWidth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ph idx="1"/>
          </p:nvPr>
        </p:nvGraphicFramePr>
        <p:xfrm>
          <a:off x="2286000" y="1828800"/>
          <a:ext cx="4572000" cy="1219200"/>
        </p:xfrm>
        <a:graphic>
          <a:graphicData uri="http://schemas.openxmlformats.org/presentationml/2006/ole">
            <p:oleObj spid="_x0000_s3074" name="Equation" r:id="rId3" imgW="1549080" imgH="457200" progId="Equation.3">
              <p:embed/>
            </p:oleObj>
          </a:graphicData>
        </a:graphic>
      </p:graphicFrame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33400" y="3505200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Highest frequency of band, Hz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 flipV="1">
            <a:off x="3124200" y="2362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4495800" y="3505200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Lowest frequency of band, Hz</a:t>
            </a:r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 flipH="1" flipV="1">
            <a:off x="5181600" y="23622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2819400" y="47244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Design or center frequency, Hz</a:t>
            </a: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4343400" y="2895600"/>
            <a:ext cx="76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Dr. Navneet Gupta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>
                <a:cs typeface="Arial" charset="0"/>
              </a:rPr>
              <a:t>λ</a:t>
            </a:r>
            <a:r>
              <a:rPr lang="en-US" smtClean="0">
                <a:cs typeface="Arial" charset="0"/>
              </a:rPr>
              <a:t>/4 section bandwidth</a:t>
            </a:r>
            <a:endParaRPr lang="el-GR" smtClean="0">
              <a:cs typeface="Arial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Z</a:t>
            </a:r>
            <a:r>
              <a:rPr lang="en-US" sz="2600" baseline="-25000" smtClean="0"/>
              <a:t>L</a:t>
            </a:r>
            <a:r>
              <a:rPr lang="en-US" sz="2600" smtClean="0"/>
              <a:t> = 400</a:t>
            </a:r>
            <a:r>
              <a:rPr lang="el-GR" sz="2600" smtClean="0">
                <a:cs typeface="Arial" charset="0"/>
              </a:rPr>
              <a:t>Ω</a:t>
            </a:r>
            <a:endParaRPr lang="en-US" sz="2600" smtClean="0">
              <a:cs typeface="Arial" charset="0"/>
            </a:endParaRPr>
          </a:p>
          <a:p>
            <a:pPr eaLnBrk="1" hangingPunct="1"/>
            <a:r>
              <a:rPr lang="en-US" sz="2600" smtClean="0">
                <a:cs typeface="Arial" charset="0"/>
              </a:rPr>
              <a:t>Z</a:t>
            </a:r>
            <a:r>
              <a:rPr lang="en-US" sz="2600" baseline="-25000" smtClean="0">
                <a:cs typeface="Arial" charset="0"/>
              </a:rPr>
              <a:t>0</a:t>
            </a:r>
            <a:r>
              <a:rPr lang="en-US" sz="2600" smtClean="0">
                <a:cs typeface="Arial" charset="0"/>
              </a:rPr>
              <a:t>=100 </a:t>
            </a:r>
            <a:r>
              <a:rPr lang="el-GR" sz="2600" smtClean="0">
                <a:cs typeface="Arial" charset="0"/>
              </a:rPr>
              <a:t>Ω</a:t>
            </a:r>
            <a:endParaRPr lang="en-US" sz="2600" smtClean="0">
              <a:cs typeface="Arial" charset="0"/>
            </a:endParaRPr>
          </a:p>
          <a:p>
            <a:pPr eaLnBrk="1" hangingPunct="1"/>
            <a:r>
              <a:rPr lang="en-US" sz="2600" smtClean="0">
                <a:cs typeface="Arial" charset="0"/>
              </a:rPr>
              <a:t>f</a:t>
            </a:r>
            <a:r>
              <a:rPr lang="en-US" sz="2600" baseline="-25000" smtClean="0">
                <a:cs typeface="Arial" charset="0"/>
              </a:rPr>
              <a:t>o</a:t>
            </a:r>
            <a:r>
              <a:rPr lang="en-US" sz="2600" smtClean="0">
                <a:cs typeface="Arial" charset="0"/>
              </a:rPr>
              <a:t> = 300 Hz</a:t>
            </a:r>
          </a:p>
          <a:p>
            <a:pPr eaLnBrk="1" hangingPunct="1"/>
            <a:r>
              <a:rPr lang="en-US" sz="2600" smtClean="0">
                <a:cs typeface="Arial" charset="0"/>
              </a:rPr>
              <a:t>Find: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VSWR at f</a:t>
            </a:r>
            <a:r>
              <a:rPr lang="en-US" sz="2400" baseline="-25000" smtClean="0">
                <a:cs typeface="Arial" charset="0"/>
              </a:rPr>
              <a:t>low </a:t>
            </a:r>
            <a:r>
              <a:rPr lang="en-US" sz="2400" smtClean="0">
                <a:cs typeface="Arial" charset="0"/>
              </a:rPr>
              <a:t>= 150 Hz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VSWR at f</a:t>
            </a:r>
            <a:r>
              <a:rPr lang="en-US" sz="2400" baseline="-25000" smtClean="0">
                <a:cs typeface="Arial" charset="0"/>
              </a:rPr>
              <a:t>high </a:t>
            </a:r>
            <a:r>
              <a:rPr lang="en-US" sz="2400" smtClean="0">
                <a:cs typeface="Arial" charset="0"/>
              </a:rPr>
              <a:t>= 450 Hz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BW for VSWR &lt;=1.5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BW for VSWR &lt;= 1.2</a:t>
            </a:r>
          </a:p>
          <a:p>
            <a:pPr lvl="1" eaLnBrk="1" hangingPunct="1"/>
            <a:endParaRPr lang="el-GR" sz="240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Dr. Navneet Gupta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lum contrast="24000"/>
          </a:blip>
          <a:srcRect/>
          <a:stretch>
            <a:fillRect/>
          </a:stretch>
        </p:blipFill>
        <p:spPr bwMode="auto">
          <a:xfrm>
            <a:off x="1219200" y="304800"/>
            <a:ext cx="5868988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Dr. Navneet Gupta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62000" y="2133600"/>
            <a:ext cx="66294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Impedance matching using 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	Lumped elements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         </a:t>
            </a:r>
            <a:r>
              <a:rPr lang="en-US" sz="2200" b="1" dirty="0"/>
              <a:t>Quarter-Wave transformer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Single-Stub Tuner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	Double-Stub Tuner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99CCFF"/>
          </a:solidFill>
        </p:spPr>
        <p:txBody>
          <a:bodyPr/>
          <a:lstStyle/>
          <a:p>
            <a:pPr eaLnBrk="1" hangingPunct="1"/>
            <a:r>
              <a:rPr lang="en-US" sz="3200" smtClean="0"/>
              <a:t>Impedance Matching Techniques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838200" y="1295400"/>
            <a:ext cx="682148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2000" b="1" i="1">
                <a:solidFill>
                  <a:srgbClr val="2A08F6"/>
                </a:solidFill>
              </a:rPr>
              <a:t>Impedance matching is necessary to provide maximum delivery of RF power to load from source</a:t>
            </a:r>
            <a:endParaRPr lang="en-GB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81750"/>
            <a:ext cx="2895600" cy="476250"/>
          </a:xfrm>
          <a:noFill/>
        </p:spPr>
        <p:txBody>
          <a:bodyPr/>
          <a:lstStyle/>
          <a:p>
            <a:r>
              <a:rPr lang="en-US" smtClean="0"/>
              <a:t>Dr. Navneet Gupta</a:t>
            </a:r>
          </a:p>
        </p:txBody>
      </p:sp>
      <p:pic>
        <p:nvPicPr>
          <p:cNvPr id="17411" name="Picture 3" descr="stub"/>
          <p:cNvPicPr>
            <a:picLocks noChangeAspect="1" noChangeArrowheads="1"/>
          </p:cNvPicPr>
          <p:nvPr/>
        </p:nvPicPr>
        <p:blipFill>
          <a:blip r:embed="rId2">
            <a:lum contrast="36000"/>
          </a:blip>
          <a:srcRect/>
          <a:stretch>
            <a:fillRect/>
          </a:stretch>
        </p:blipFill>
        <p:spPr bwMode="auto">
          <a:xfrm>
            <a:off x="762000" y="1600200"/>
            <a:ext cx="739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Single-Stub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EEE C433       Dr. Navneet Gupta</a:t>
            </a:r>
          </a:p>
        </p:txBody>
      </p:sp>
      <p:pic>
        <p:nvPicPr>
          <p:cNvPr id="18435" name="Picture 2" descr="SMITH_CROP"/>
          <p:cNvPicPr>
            <a:picLocks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2374900" y="152400"/>
            <a:ext cx="6554788" cy="6567488"/>
          </a:xfrm>
          <a:noFill/>
        </p:spPr>
      </p:pic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12725" y="152400"/>
            <a:ext cx="28352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  <a:sym typeface="Symbol" pitchFamily="18" charset="2"/>
              </a:rPr>
              <a:t>A </a:t>
            </a:r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50-</a:t>
            </a:r>
            <a:r>
              <a:rPr lang="en-US">
                <a:cs typeface="Arial" charset="0"/>
                <a:sym typeface="Symbol" pitchFamily="18" charset="2"/>
              </a:rPr>
              <a:t> T-L is terminated in an impedance of</a:t>
            </a:r>
          </a:p>
          <a:p>
            <a:pPr rtl="1"/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baseline="-25000">
                <a:solidFill>
                  <a:srgbClr val="FF0000"/>
                </a:solidFill>
                <a:cs typeface="Arial" charset="0"/>
                <a:sym typeface="Symbol" pitchFamily="18" charset="2"/>
              </a:rPr>
              <a:t>L </a:t>
            </a:r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= 35 - j47.5</a:t>
            </a:r>
            <a:r>
              <a:rPr lang="en-US">
                <a:cs typeface="Arial" charset="0"/>
                <a:sym typeface="Symbol" pitchFamily="18" charset="2"/>
              </a:rPr>
              <a:t>.  Find the position and length of  the short-circuited stub to match it.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286000" y="2697163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n-US">
              <a:cs typeface="Arial" charset="0"/>
            </a:endParaRPr>
          </a:p>
          <a:p>
            <a:pPr marL="342900" indent="-342900"/>
            <a:endParaRPr lang="en-US">
              <a:cs typeface="Arial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12725" y="1905000"/>
            <a:ext cx="2065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>
                <a:cs typeface="Arial" charset="0"/>
              </a:rPr>
              <a:t>Normalize Z</a:t>
            </a:r>
            <a:r>
              <a:rPr lang="en-US" baseline="-25000">
                <a:cs typeface="Arial" charset="0"/>
              </a:rPr>
              <a:t>L</a:t>
            </a:r>
            <a:endParaRPr lang="en-US">
              <a:cs typeface="Arial" charset="0"/>
            </a:endParaRPr>
          </a:p>
          <a:p>
            <a:pPr marL="342900" indent="-342900"/>
            <a:r>
              <a:rPr lang="en-US">
                <a:cs typeface="Arial" charset="0"/>
              </a:rPr>
              <a:t>	</a:t>
            </a:r>
            <a:r>
              <a:rPr lang="en-US">
                <a:solidFill>
                  <a:srgbClr val="FF0000"/>
                </a:solidFill>
                <a:cs typeface="Arial" charset="0"/>
              </a:rPr>
              <a:t>z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L</a:t>
            </a:r>
            <a:r>
              <a:rPr lang="en-US">
                <a:solidFill>
                  <a:srgbClr val="FF0000"/>
                </a:solidFill>
                <a:cs typeface="Arial" charset="0"/>
              </a:rPr>
              <a:t> = 0.7 – j0.95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212725" y="2514600"/>
            <a:ext cx="2071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 startAt="2"/>
            </a:pPr>
            <a:r>
              <a:rPr lang="en-US">
                <a:cs typeface="Arial" charset="0"/>
              </a:rPr>
              <a:t>Find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z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L</a:t>
            </a:r>
            <a:r>
              <a:rPr lang="en-US">
                <a:cs typeface="Arial" charset="0"/>
              </a:rPr>
              <a:t> on S.C.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4224338" y="1976438"/>
            <a:ext cx="2879725" cy="28797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09550" y="2830513"/>
            <a:ext cx="1858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 startAt="3"/>
            </a:pPr>
            <a:r>
              <a:rPr lang="en-US">
                <a:cs typeface="Arial" charset="0"/>
              </a:rPr>
              <a:t>Draw </a:t>
            </a:r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</a:t>
            </a:r>
            <a:r>
              <a:rPr lang="en-US">
                <a:cs typeface="Arial" charset="0"/>
                <a:sym typeface="Symbol" pitchFamily="18" charset="2"/>
              </a:rPr>
              <a:t> circle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07963" y="3141663"/>
            <a:ext cx="1860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 startAt="4"/>
            </a:pPr>
            <a:r>
              <a:rPr lang="en-US">
                <a:cs typeface="Arial" charset="0"/>
              </a:rPr>
              <a:t>Convert to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y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L</a:t>
            </a:r>
            <a:endParaRPr lang="en-US">
              <a:solidFill>
                <a:srgbClr val="FF0000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H="1" flipV="1">
            <a:off x="5010150" y="166688"/>
            <a:ext cx="966788" cy="47863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3" name="Oval 11"/>
          <p:cNvSpPr>
            <a:spLocks noChangeArrowheads="1"/>
          </p:cNvSpPr>
          <p:nvPr/>
        </p:nvSpPr>
        <p:spPr bwMode="auto">
          <a:xfrm>
            <a:off x="5910263" y="47863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5343525" y="1971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6049963" y="4906963"/>
            <a:ext cx="20002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z</a:t>
            </a:r>
            <a:r>
              <a:rPr lang="en-US" baseline="-25000">
                <a:cs typeface="Arial" charset="0"/>
              </a:rPr>
              <a:t>L</a:t>
            </a:r>
            <a:endParaRPr lang="en-US">
              <a:cs typeface="Arial" charset="0"/>
            </a:endParaRP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5410200" y="1676400"/>
            <a:ext cx="20002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y</a:t>
            </a:r>
            <a:r>
              <a:rPr lang="en-US" baseline="-25000">
                <a:cs typeface="Arial" charset="0"/>
              </a:rPr>
              <a:t>L</a:t>
            </a:r>
            <a:endParaRPr lang="en-US">
              <a:cs typeface="Arial" charset="0"/>
            </a:endParaRP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214313" y="3443288"/>
            <a:ext cx="1985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 startAt="5"/>
            </a:pPr>
            <a:r>
              <a:rPr lang="en-US">
                <a:cs typeface="Arial" charset="0"/>
              </a:rPr>
              <a:t>Find </a:t>
            </a:r>
            <a:r>
              <a:rPr lang="en-US">
                <a:solidFill>
                  <a:srgbClr val="0000FF"/>
                </a:solidFill>
                <a:cs typeface="Arial" charset="0"/>
              </a:rPr>
              <a:t>r=1</a:t>
            </a:r>
            <a:r>
              <a:rPr lang="en-US">
                <a:cs typeface="Arial" charset="0"/>
              </a:rPr>
              <a:t> circle</a:t>
            </a:r>
            <a:endParaRPr lang="en-US">
              <a:solidFill>
                <a:srgbClr val="FF0000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5662613" y="2014538"/>
            <a:ext cx="2795587" cy="28003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219075" y="3748088"/>
            <a:ext cx="22193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 startAt="6"/>
            </a:pPr>
            <a:r>
              <a:rPr lang="en-US">
                <a:cs typeface="Arial" charset="0"/>
              </a:rPr>
              <a:t>Find intersection of </a:t>
            </a:r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</a:t>
            </a:r>
            <a:r>
              <a:rPr lang="en-US">
                <a:cs typeface="Arial" charset="0"/>
                <a:sym typeface="Symbol" pitchFamily="18" charset="2"/>
              </a:rPr>
              <a:t> circle and </a:t>
            </a:r>
            <a:r>
              <a:rPr lang="en-US">
                <a:solidFill>
                  <a:srgbClr val="0000FF"/>
                </a:solidFill>
                <a:cs typeface="Arial" charset="0"/>
                <a:sym typeface="Symbol" pitchFamily="18" charset="2"/>
              </a:rPr>
              <a:t>r=1</a:t>
            </a:r>
            <a:r>
              <a:rPr lang="en-US">
                <a:cs typeface="Arial" charset="0"/>
                <a:sym typeface="Symbol" pitchFamily="18" charset="2"/>
              </a:rPr>
              <a:t> circle (</a:t>
            </a:r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y</a:t>
            </a:r>
            <a:r>
              <a:rPr lang="en-US" baseline="-25000">
                <a:solidFill>
                  <a:srgbClr val="FF0000"/>
                </a:solidFill>
                <a:cs typeface="Arial" charset="0"/>
                <a:sym typeface="Symbol" pitchFamily="18" charset="2"/>
              </a:rPr>
              <a:t>B</a:t>
            </a:r>
            <a:r>
              <a:rPr lang="en-US">
                <a:cs typeface="Arial" charset="0"/>
                <a:sym typeface="Symbol" pitchFamily="18" charset="2"/>
              </a:rPr>
              <a:t>)</a:t>
            </a:r>
            <a:endParaRPr lang="en-US">
              <a:solidFill>
                <a:srgbClr val="FF0000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6362700" y="21383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477000" y="2239963"/>
            <a:ext cx="217488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y</a:t>
            </a:r>
            <a:r>
              <a:rPr lang="en-US" baseline="-25000">
                <a:cs typeface="Arial" charset="0"/>
              </a:rPr>
              <a:t>B</a:t>
            </a:r>
            <a:endParaRPr lang="en-US">
              <a:cs typeface="Arial" charset="0"/>
            </a:endParaRP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219075" y="4646613"/>
            <a:ext cx="22193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 startAt="7"/>
            </a:pPr>
            <a:r>
              <a:rPr lang="en-US">
                <a:cs typeface="Arial" charset="0"/>
              </a:rPr>
              <a:t>Find distance traveled (</a:t>
            </a:r>
            <a:r>
              <a:rPr lang="en-US">
                <a:solidFill>
                  <a:srgbClr val="FF0000"/>
                </a:solidFill>
                <a:cs typeface="Arial" charset="0"/>
              </a:rPr>
              <a:t>WTG</a:t>
            </a:r>
            <a:r>
              <a:rPr lang="en-US">
                <a:cs typeface="Arial" charset="0"/>
              </a:rPr>
              <a:t>) to get to this admittance</a:t>
            </a:r>
            <a:endParaRPr lang="en-US">
              <a:solidFill>
                <a:srgbClr val="FF0000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 flipV="1">
            <a:off x="5672138" y="528638"/>
            <a:ext cx="1704975" cy="28860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4927600" y="231775"/>
            <a:ext cx="241300" cy="2111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5208588" y="182563"/>
            <a:ext cx="13636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WTG = .109</a:t>
            </a:r>
            <a:r>
              <a:rPr lang="en-US">
                <a:cs typeface="Arial" charset="0"/>
                <a:sym typeface="Symbol" pitchFamily="18" charset="2"/>
              </a:rPr>
              <a:t></a:t>
            </a: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7148513" y="635000"/>
            <a:ext cx="241300" cy="2111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7429500" y="585788"/>
            <a:ext cx="1363663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WTG = .168</a:t>
            </a:r>
            <a:r>
              <a:rPr lang="en-US">
                <a:cs typeface="Arial" charset="0"/>
                <a:sym typeface="Symbol" pitchFamily="18" charset="2"/>
              </a:rPr>
              <a:t>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19075" y="5791200"/>
            <a:ext cx="26003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 startAt="8"/>
            </a:pPr>
            <a:r>
              <a:rPr lang="en-US">
                <a:cs typeface="Arial" charset="0"/>
              </a:rPr>
              <a:t>This is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d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STUB</a:t>
            </a:r>
            <a:endParaRPr lang="en-US">
              <a:solidFill>
                <a:srgbClr val="FF0000"/>
              </a:solidFill>
              <a:cs typeface="Arial" charset="0"/>
            </a:endParaRPr>
          </a:p>
          <a:p>
            <a:pPr marL="342900" indent="-342900"/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>
                <a:cs typeface="Arial" charset="0"/>
                <a:sym typeface="Symbol" pitchFamily="18" charset="2"/>
              </a:rPr>
              <a:t>d</a:t>
            </a:r>
            <a:r>
              <a:rPr lang="en-US" baseline="-25000">
                <a:cs typeface="Arial" charset="0"/>
                <a:sym typeface="Symbol" pitchFamily="18" charset="2"/>
              </a:rPr>
              <a:t>STUB</a:t>
            </a:r>
            <a:r>
              <a:rPr lang="en-US">
                <a:cs typeface="Arial" charset="0"/>
                <a:sym typeface="Symbol" pitchFamily="18" charset="2"/>
              </a:rPr>
              <a:t> = (.168-.109)</a:t>
            </a:r>
          </a:p>
          <a:p>
            <a:pPr marL="342900" indent="-342900"/>
            <a:r>
              <a:rPr lang="en-US">
                <a:cs typeface="Arial" charset="0"/>
                <a:sym typeface="Symbol" pitchFamily="18" charset="2"/>
              </a:rPr>
              <a:t>	d</a:t>
            </a:r>
            <a:r>
              <a:rPr lang="en-US" baseline="-25000">
                <a:cs typeface="Arial" charset="0"/>
                <a:sym typeface="Symbol" pitchFamily="18" charset="2"/>
              </a:rPr>
              <a:t>STUB</a:t>
            </a:r>
            <a:r>
              <a:rPr lang="en-US">
                <a:cs typeface="Arial" charset="0"/>
                <a:sym typeface="Symbol" pitchFamily="18" charset="2"/>
              </a:rPr>
              <a:t> = .059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8" grpId="0"/>
      <p:bldP spid="69639" grpId="0" animBg="1"/>
      <p:bldP spid="69640" grpId="0"/>
      <p:bldP spid="69641" grpId="0"/>
      <p:bldP spid="69642" grpId="0" animBg="1"/>
      <p:bldP spid="69643" grpId="0" animBg="1"/>
      <p:bldP spid="69644" grpId="0" animBg="1"/>
      <p:bldP spid="69645" grpId="0" animBg="1"/>
      <p:bldP spid="69646" grpId="0" animBg="1"/>
      <p:bldP spid="69647" grpId="0"/>
      <p:bldP spid="69648" grpId="0" animBg="1"/>
      <p:bldP spid="69649" grpId="0"/>
      <p:bldP spid="69650" grpId="0" animBg="1"/>
      <p:bldP spid="69651" grpId="0" animBg="1"/>
      <p:bldP spid="69652" grpId="0"/>
      <p:bldP spid="69653" grpId="0" animBg="1"/>
      <p:bldP spid="69654" grpId="0" animBg="1"/>
      <p:bldP spid="69655" grpId="0" animBg="1"/>
      <p:bldP spid="69656" grpId="0" animBg="1"/>
      <p:bldP spid="69657" grpId="0" animBg="1"/>
      <p:bldP spid="696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EEE C433       Dr. Navneet Gupta</a:t>
            </a:r>
          </a:p>
        </p:txBody>
      </p:sp>
      <p:pic>
        <p:nvPicPr>
          <p:cNvPr id="19459" name="Picture 2" descr="SMITH_CROP"/>
          <p:cNvPicPr>
            <a:picLocks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2374900" y="152400"/>
            <a:ext cx="6554788" cy="6567488"/>
          </a:xfr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86000" y="2697163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n-US">
              <a:cs typeface="Arial" charset="0"/>
            </a:endParaRPr>
          </a:p>
          <a:p>
            <a:pPr marL="342900" indent="-342900"/>
            <a:endParaRPr lang="en-US">
              <a:cs typeface="Arial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12725" y="1905000"/>
            <a:ext cx="222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 startAt="9"/>
            </a:pPr>
            <a:r>
              <a:rPr lang="en-US">
                <a:cs typeface="Arial" charset="0"/>
              </a:rPr>
              <a:t>Find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B</a:t>
            </a:r>
            <a:endParaRPr lang="en-US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477000" y="2239963"/>
            <a:ext cx="217488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y</a:t>
            </a:r>
            <a:r>
              <a:rPr lang="en-US" baseline="-25000">
                <a:cs typeface="Arial" charset="0"/>
              </a:rPr>
              <a:t>B</a:t>
            </a:r>
            <a:endParaRPr lang="en-US"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29338" y="666750"/>
            <a:ext cx="2328862" cy="2762250"/>
            <a:chOff x="3861" y="420"/>
            <a:chExt cx="1467" cy="1740"/>
          </a:xfrm>
        </p:grpSpPr>
        <p:sp>
          <p:nvSpPr>
            <p:cNvPr id="19482" name="Arc 8"/>
            <p:cNvSpPr>
              <a:spLocks/>
            </p:cNvSpPr>
            <p:nvPr/>
          </p:nvSpPr>
          <p:spPr bwMode="auto">
            <a:xfrm flipH="1" flipV="1">
              <a:off x="3862" y="679"/>
              <a:ext cx="1466" cy="14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9"/>
            <p:cNvSpPr>
              <a:spLocks noChangeShapeType="1"/>
            </p:cNvSpPr>
            <p:nvPr/>
          </p:nvSpPr>
          <p:spPr bwMode="auto">
            <a:xfrm flipV="1">
              <a:off x="3861" y="555"/>
              <a:ext cx="3" cy="1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10"/>
            <p:cNvSpPr>
              <a:spLocks noChangeShapeType="1"/>
            </p:cNvSpPr>
            <p:nvPr/>
          </p:nvSpPr>
          <p:spPr bwMode="auto">
            <a:xfrm flipV="1">
              <a:off x="3864" y="420"/>
              <a:ext cx="18" cy="1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019800" y="609600"/>
            <a:ext cx="209550" cy="1714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6324600" y="609600"/>
            <a:ext cx="814388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b</a:t>
            </a:r>
            <a:r>
              <a:rPr lang="en-US" baseline="-25000">
                <a:cs typeface="Arial" charset="0"/>
              </a:rPr>
              <a:t>B</a:t>
            </a:r>
            <a:r>
              <a:rPr lang="en-US">
                <a:cs typeface="Arial" charset="0"/>
              </a:rPr>
              <a:t> = 1.2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09550" y="2224088"/>
            <a:ext cx="2225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 startAt="10"/>
            </a:pPr>
            <a:r>
              <a:rPr lang="en-US">
                <a:cs typeface="Arial" charset="0"/>
              </a:rPr>
              <a:t>Locate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SC</a:t>
            </a:r>
            <a:endParaRPr lang="en-US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9467" name="Oval 14"/>
          <p:cNvSpPr>
            <a:spLocks noChangeArrowheads="1"/>
          </p:cNvSpPr>
          <p:nvPr/>
        </p:nvSpPr>
        <p:spPr bwMode="auto">
          <a:xfrm>
            <a:off x="6362700" y="21383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Oval 15"/>
          <p:cNvSpPr>
            <a:spLocks noChangeArrowheads="1"/>
          </p:cNvSpPr>
          <p:nvPr/>
        </p:nvSpPr>
        <p:spPr bwMode="auto">
          <a:xfrm>
            <a:off x="8401050" y="33718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8013700" y="3535363"/>
            <a:ext cx="363538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P</a:t>
            </a:r>
            <a:r>
              <a:rPr lang="en-US" baseline="-25000">
                <a:cs typeface="Arial" charset="0"/>
              </a:rPr>
              <a:t>SC</a:t>
            </a:r>
            <a:endParaRPr lang="en-US">
              <a:cs typeface="Arial" charset="0"/>
            </a:endParaRP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209550" y="2528888"/>
            <a:ext cx="22256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 startAt="11"/>
            </a:pPr>
            <a:r>
              <a:rPr lang="en-US">
                <a:cs typeface="Arial" charset="0"/>
              </a:rPr>
              <a:t>Set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STUB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=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>
                <a:cs typeface="Arial" charset="0"/>
              </a:rPr>
              <a:t> and find      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y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STUB</a:t>
            </a:r>
            <a:r>
              <a:rPr lang="en-US">
                <a:solidFill>
                  <a:srgbClr val="FF0000"/>
                </a:solidFill>
                <a:cs typeface="Arial" charset="0"/>
              </a:rPr>
              <a:t> = -jb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STUB</a:t>
            </a:r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6019800" y="6019800"/>
            <a:ext cx="190500" cy="2000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4648200" y="5867400"/>
            <a:ext cx="117475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y</a:t>
            </a:r>
            <a:r>
              <a:rPr lang="en-US" baseline="-25000">
                <a:cs typeface="Arial" charset="0"/>
              </a:rPr>
              <a:t>STUB</a:t>
            </a:r>
            <a:r>
              <a:rPr lang="en-US">
                <a:cs typeface="Arial" charset="0"/>
              </a:rPr>
              <a:t> = -1.2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209550" y="3505200"/>
            <a:ext cx="2225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 startAt="12"/>
            </a:pPr>
            <a:r>
              <a:rPr lang="en-US">
                <a:cs typeface="Arial" charset="0"/>
              </a:rPr>
              <a:t>Find distance traveled (</a:t>
            </a:r>
            <a:r>
              <a:rPr lang="en-US">
                <a:solidFill>
                  <a:srgbClr val="FF0000"/>
                </a:solidFill>
                <a:cs typeface="Arial" charset="0"/>
              </a:rPr>
              <a:t>WTG</a:t>
            </a:r>
            <a:r>
              <a:rPr lang="en-US">
                <a:cs typeface="Arial" charset="0"/>
              </a:rPr>
              <a:t>) to get from</a:t>
            </a:r>
            <a:r>
              <a:rPr lang="en-US">
                <a:solidFill>
                  <a:srgbClr val="FF0000"/>
                </a:solidFill>
                <a:cs typeface="Arial" charset="0"/>
              </a:rPr>
              <a:t> P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SC</a:t>
            </a:r>
            <a:r>
              <a:rPr lang="en-US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>
                <a:cs typeface="Arial" charset="0"/>
              </a:rPr>
              <a:t>to</a:t>
            </a:r>
            <a:r>
              <a:rPr lang="en-US">
                <a:solidFill>
                  <a:srgbClr val="FF0000"/>
                </a:solidFill>
                <a:cs typeface="Arial" charset="0"/>
              </a:rPr>
              <a:t> b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STUB</a:t>
            </a:r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5667375" y="3414713"/>
            <a:ext cx="595313" cy="3324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8686800" y="3276600"/>
            <a:ext cx="247650" cy="2381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7467600" y="2895600"/>
            <a:ext cx="1363663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WTG = 0.25</a:t>
            </a:r>
            <a:r>
              <a:rPr lang="en-US">
                <a:cs typeface="Arial" charset="0"/>
                <a:sym typeface="Symbol" pitchFamily="18" charset="2"/>
              </a:rPr>
              <a:t></a:t>
            </a: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6138863" y="6410325"/>
            <a:ext cx="247650" cy="2381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6477000" y="6172200"/>
            <a:ext cx="1490663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WTG = 0.361</a:t>
            </a:r>
            <a:r>
              <a:rPr lang="en-US">
                <a:cs typeface="Arial" charset="0"/>
                <a:sym typeface="Symbol" pitchFamily="18" charset="2"/>
              </a:rPr>
              <a:t>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209550" y="4662488"/>
            <a:ext cx="2838450" cy="915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R" startAt="13"/>
            </a:pPr>
            <a:r>
              <a:rPr lang="en-US">
                <a:cs typeface="Arial" charset="0"/>
              </a:rPr>
              <a:t>This is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L</a:t>
            </a:r>
            <a:r>
              <a:rPr lang="en-US" baseline="-25000">
                <a:solidFill>
                  <a:srgbClr val="FF0000"/>
                </a:solidFill>
                <a:cs typeface="Arial" charset="0"/>
              </a:rPr>
              <a:t>STUB</a:t>
            </a:r>
            <a:endParaRPr lang="en-US">
              <a:solidFill>
                <a:srgbClr val="FF0000"/>
              </a:solidFill>
              <a:cs typeface="Arial" charset="0"/>
            </a:endParaRPr>
          </a:p>
          <a:p>
            <a:pPr marL="342900" indent="-342900"/>
            <a:r>
              <a:rPr lang="en-US" baseline="-25000">
                <a:solidFill>
                  <a:srgbClr val="FF0000"/>
                </a:solidFill>
                <a:cs typeface="Arial" charset="0"/>
              </a:rPr>
              <a:t>	</a:t>
            </a:r>
            <a:r>
              <a:rPr lang="en-US">
                <a:cs typeface="Arial" charset="0"/>
              </a:rPr>
              <a:t>L</a:t>
            </a:r>
            <a:r>
              <a:rPr lang="en-US" baseline="-25000">
                <a:cs typeface="Arial" charset="0"/>
              </a:rPr>
              <a:t>STUB</a:t>
            </a:r>
            <a:r>
              <a:rPr lang="en-US">
                <a:cs typeface="Arial" charset="0"/>
              </a:rPr>
              <a:t> = (0.361-0.25)</a:t>
            </a:r>
            <a:r>
              <a:rPr lang="en-US">
                <a:cs typeface="Arial" charset="0"/>
                <a:sym typeface="Symbol" pitchFamily="18" charset="2"/>
              </a:rPr>
              <a:t></a:t>
            </a:r>
          </a:p>
          <a:p>
            <a:pPr marL="342900" indent="-342900"/>
            <a:r>
              <a:rPr lang="en-US">
                <a:cs typeface="Arial" charset="0"/>
                <a:sym typeface="Symbol" pitchFamily="18" charset="2"/>
              </a:rPr>
              <a:t>	L</a:t>
            </a:r>
            <a:r>
              <a:rPr lang="en-US" baseline="-25000">
                <a:cs typeface="Arial" charset="0"/>
                <a:sym typeface="Symbol" pitchFamily="18" charset="2"/>
              </a:rPr>
              <a:t>STUB</a:t>
            </a:r>
            <a:r>
              <a:rPr lang="en-US">
                <a:cs typeface="Arial" charset="0"/>
                <a:sym typeface="Symbol" pitchFamily="18" charset="2"/>
              </a:rPr>
              <a:t> = .111</a:t>
            </a:r>
            <a:endParaRPr lang="en-US" baseline="-25000">
              <a:cs typeface="Arial" charset="0"/>
              <a:sym typeface="Symbol" pitchFamily="18" charset="2"/>
            </a:endParaRPr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>
            <a:off x="5662613" y="3414713"/>
            <a:ext cx="3405187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212725" y="5562600"/>
            <a:ext cx="2835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  <a:sym typeface="Symbol" pitchFamily="18" charset="2"/>
              </a:rPr>
              <a:t>Our solution is to place a </a:t>
            </a:r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short-circuited stub</a:t>
            </a:r>
            <a:r>
              <a:rPr lang="en-US">
                <a:cs typeface="Arial" charset="0"/>
                <a:sym typeface="Symbol" pitchFamily="18" charset="2"/>
              </a:rPr>
              <a:t> of length </a:t>
            </a:r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.111</a:t>
            </a:r>
            <a:r>
              <a:rPr lang="en-US">
                <a:cs typeface="Arial" charset="0"/>
                <a:sym typeface="Symbol" pitchFamily="18" charset="2"/>
              </a:rPr>
              <a:t> a distance of </a:t>
            </a:r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.059</a:t>
            </a:r>
            <a:r>
              <a:rPr lang="en-US">
                <a:cs typeface="Arial" charset="0"/>
                <a:sym typeface="Symbol" pitchFamily="18" charset="2"/>
              </a:rPr>
              <a:t> from the load.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  <p:bldP spid="71691" grpId="0" animBg="1"/>
      <p:bldP spid="71692" grpId="0" animBg="1"/>
      <p:bldP spid="71693" grpId="0"/>
      <p:bldP spid="71695" grpId="0" animBg="1"/>
      <p:bldP spid="71696" grpId="0" animBg="1"/>
      <p:bldP spid="71697" grpId="0"/>
      <p:bldP spid="71698" grpId="0" animBg="1"/>
      <p:bldP spid="71699" grpId="0" animBg="1"/>
      <p:bldP spid="71700" grpId="0"/>
      <p:bldP spid="71701" grpId="0" animBg="1"/>
      <p:bldP spid="71702" grpId="0" animBg="1"/>
      <p:bldP spid="71703" grpId="0" animBg="1"/>
      <p:bldP spid="71704" grpId="0" animBg="1"/>
      <p:bldP spid="71705" grpId="0" animBg="1"/>
      <p:bldP spid="71706" grpId="0" animBg="1"/>
      <p:bldP spid="71707" grpId="0" animBg="1"/>
      <p:bldP spid="717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EEE C433       Dr. Navneet Gupta</a:t>
            </a:r>
          </a:p>
        </p:txBody>
      </p:sp>
      <p:pic>
        <p:nvPicPr>
          <p:cNvPr id="20483" name="Picture 2" descr="SMITH_CROP"/>
          <p:cNvPicPr>
            <a:picLocks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2374900" y="152400"/>
            <a:ext cx="6554788" cy="6567488"/>
          </a:xfrm>
          <a:noFill/>
        </p:spPr>
      </p:pic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12725" y="152400"/>
            <a:ext cx="26828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  <a:sym typeface="Symbol" pitchFamily="18" charset="2"/>
              </a:rPr>
              <a:t>There is a second solution where the </a:t>
            </a:r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</a:t>
            </a:r>
            <a:r>
              <a:rPr lang="en-US">
                <a:cs typeface="Arial" charset="0"/>
                <a:sym typeface="Symbol" pitchFamily="18" charset="2"/>
              </a:rPr>
              <a:t> circle and </a:t>
            </a:r>
            <a:r>
              <a:rPr lang="en-US">
                <a:solidFill>
                  <a:srgbClr val="0000FF"/>
                </a:solidFill>
                <a:cs typeface="Arial" charset="0"/>
                <a:sym typeface="Symbol" pitchFamily="18" charset="2"/>
              </a:rPr>
              <a:t>r=1</a:t>
            </a:r>
            <a:r>
              <a:rPr lang="en-US">
                <a:cs typeface="Arial" charset="0"/>
                <a:sym typeface="Symbol" pitchFamily="18" charset="2"/>
              </a:rPr>
              <a:t> circle intersect.  This is also a solution to the problem, but requires a longer </a:t>
            </a:r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d</a:t>
            </a:r>
            <a:r>
              <a:rPr lang="en-US" baseline="-25000">
                <a:solidFill>
                  <a:srgbClr val="FF0000"/>
                </a:solidFill>
                <a:cs typeface="Arial" charset="0"/>
                <a:sym typeface="Symbol" pitchFamily="18" charset="2"/>
              </a:rPr>
              <a:t>STUB</a:t>
            </a:r>
            <a:r>
              <a:rPr lang="en-US">
                <a:cs typeface="Arial" charset="0"/>
                <a:sym typeface="Symbol" pitchFamily="18" charset="2"/>
              </a:rPr>
              <a:t> and </a:t>
            </a:r>
            <a:r>
              <a:rPr lang="en-US">
                <a:solidFill>
                  <a:srgbClr val="FF0000"/>
                </a:solidFill>
                <a:cs typeface="Arial" charset="0"/>
                <a:sym typeface="Symbol" pitchFamily="18" charset="2"/>
              </a:rPr>
              <a:t>L</a:t>
            </a:r>
            <a:r>
              <a:rPr lang="en-US" baseline="-25000">
                <a:solidFill>
                  <a:srgbClr val="FF0000"/>
                </a:solidFill>
                <a:cs typeface="Arial" charset="0"/>
                <a:sym typeface="Symbol" pitchFamily="18" charset="2"/>
              </a:rPr>
              <a:t>STUB</a:t>
            </a:r>
            <a:r>
              <a:rPr lang="en-US">
                <a:cs typeface="Arial" charset="0"/>
                <a:sym typeface="Symbol" pitchFamily="18" charset="2"/>
              </a:rPr>
              <a:t> so is less desirable, unless practical constraints require it.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286000" y="2697163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n-US">
              <a:cs typeface="Arial" charset="0"/>
            </a:endParaRPr>
          </a:p>
          <a:p>
            <a:pPr marL="342900" indent="-342900"/>
            <a:endParaRPr lang="en-US">
              <a:cs typeface="Arial" charset="0"/>
            </a:endParaRP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4224338" y="1976438"/>
            <a:ext cx="2879725" cy="28797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H="1" flipV="1">
            <a:off x="5010150" y="166688"/>
            <a:ext cx="966788" cy="47863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5910263" y="47863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5343525" y="1971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6049963" y="4906963"/>
            <a:ext cx="198437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z</a:t>
            </a:r>
            <a:r>
              <a:rPr lang="en-US" baseline="-25000">
                <a:cs typeface="Arial" charset="0"/>
              </a:rPr>
              <a:t>L</a:t>
            </a:r>
            <a:endParaRPr lang="en-US">
              <a:cs typeface="Arial" charset="0"/>
            </a:endParaRP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5410200" y="1676400"/>
            <a:ext cx="198438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y</a:t>
            </a:r>
            <a:r>
              <a:rPr lang="en-US" baseline="-25000">
                <a:cs typeface="Arial" charset="0"/>
              </a:rPr>
              <a:t>L</a:t>
            </a:r>
            <a:endParaRPr lang="en-US">
              <a:cs typeface="Arial" charset="0"/>
            </a:endParaRPr>
          </a:p>
        </p:txBody>
      </p: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5662613" y="2014538"/>
            <a:ext cx="2795587" cy="28003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2"/>
          <p:cNvSpPr>
            <a:spLocks noChangeArrowheads="1"/>
          </p:cNvSpPr>
          <p:nvPr/>
        </p:nvSpPr>
        <p:spPr bwMode="auto">
          <a:xfrm>
            <a:off x="6362700" y="21383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6477000" y="2239963"/>
            <a:ext cx="303213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y</a:t>
            </a:r>
            <a:r>
              <a:rPr lang="en-US" baseline="-25000">
                <a:cs typeface="Arial" charset="0"/>
              </a:rPr>
              <a:t>B1</a:t>
            </a:r>
            <a:endParaRPr lang="en-US">
              <a:cs typeface="Arial" charset="0"/>
            </a:endParaRP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927600" y="231775"/>
            <a:ext cx="241300" cy="2111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5208588" y="182563"/>
            <a:ext cx="136366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WTG = .109</a:t>
            </a:r>
            <a:r>
              <a:rPr lang="en-US">
                <a:cs typeface="Arial" charset="0"/>
                <a:sym typeface="Symbol" pitchFamily="18" charset="2"/>
              </a:rPr>
              <a:t></a:t>
            </a:r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6362700" y="46101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481763" y="4343400"/>
            <a:ext cx="3032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y</a:t>
            </a:r>
            <a:r>
              <a:rPr lang="en-US" baseline="-25000">
                <a:cs typeface="Arial" charset="0"/>
              </a:rPr>
              <a:t>B2</a:t>
            </a:r>
            <a:endParaRPr lang="en-US">
              <a:cs typeface="Arial" charset="0"/>
            </a:endParaRPr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5662613" y="3414713"/>
            <a:ext cx="1728787" cy="28908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7186613" y="6015038"/>
            <a:ext cx="241300" cy="2111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7467600" y="5965825"/>
            <a:ext cx="1363663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cs typeface="Arial" charset="0"/>
              </a:rPr>
              <a:t>WTG = .332</a:t>
            </a:r>
            <a:r>
              <a:rPr lang="en-US">
                <a:cs typeface="Arial" charset="0"/>
                <a:sym typeface="Symbol" pitchFamily="18" charset="2"/>
              </a:rPr>
              <a:t>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219075" y="3028950"/>
            <a:ext cx="2682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  <a:sym typeface="Symbol" pitchFamily="18" charset="2"/>
              </a:rPr>
              <a:t>d</a:t>
            </a:r>
            <a:r>
              <a:rPr lang="en-US" baseline="-25000">
                <a:cs typeface="Arial" charset="0"/>
                <a:sym typeface="Symbol" pitchFamily="18" charset="2"/>
              </a:rPr>
              <a:t>STUB</a:t>
            </a:r>
            <a:r>
              <a:rPr lang="en-US">
                <a:cs typeface="Arial" charset="0"/>
                <a:sym typeface="Symbol" pitchFamily="18" charset="2"/>
              </a:rPr>
              <a:t> = (.332-.109)</a:t>
            </a:r>
          </a:p>
          <a:p>
            <a:r>
              <a:rPr lang="en-US">
                <a:cs typeface="Arial" charset="0"/>
                <a:sym typeface="Symbol" pitchFamily="18" charset="2"/>
              </a:rPr>
              <a:t>d</a:t>
            </a:r>
            <a:r>
              <a:rPr lang="en-US" baseline="-25000">
                <a:cs typeface="Arial" charset="0"/>
                <a:sym typeface="Symbol" pitchFamily="18" charset="2"/>
              </a:rPr>
              <a:t>STUB</a:t>
            </a:r>
            <a:r>
              <a:rPr lang="en-US">
                <a:cs typeface="Arial" charset="0"/>
                <a:sym typeface="Symbol" pitchFamily="18" charset="2"/>
              </a:rPr>
              <a:t> = .223</a:t>
            </a:r>
          </a:p>
          <a:p>
            <a:r>
              <a:rPr lang="en-US">
                <a:cs typeface="Arial" charset="0"/>
                <a:sym typeface="Symbol" pitchFamily="18" charset="2"/>
              </a:rPr>
              <a:t>L</a:t>
            </a:r>
            <a:r>
              <a:rPr lang="en-US" baseline="-25000">
                <a:cs typeface="Arial" charset="0"/>
                <a:sym typeface="Symbol" pitchFamily="18" charset="2"/>
              </a:rPr>
              <a:t>STUB</a:t>
            </a:r>
            <a:r>
              <a:rPr lang="en-US">
                <a:cs typeface="Arial" charset="0"/>
                <a:sym typeface="Symbol" pitchFamily="18" charset="2"/>
              </a:rPr>
              <a:t> = (.25+.139) </a:t>
            </a:r>
          </a:p>
          <a:p>
            <a:r>
              <a:rPr lang="en-US">
                <a:cs typeface="Arial" charset="0"/>
                <a:sym typeface="Symbol" pitchFamily="18" charset="2"/>
              </a:rPr>
              <a:t>L</a:t>
            </a:r>
            <a:r>
              <a:rPr lang="en-US" baseline="-25000">
                <a:cs typeface="Arial" charset="0"/>
                <a:sym typeface="Symbol" pitchFamily="18" charset="2"/>
              </a:rPr>
              <a:t>STUB</a:t>
            </a:r>
            <a:r>
              <a:rPr lang="en-US">
                <a:cs typeface="Arial" charset="0"/>
                <a:sym typeface="Symbol" pitchFamily="18" charset="2"/>
              </a:rPr>
              <a:t> = .389 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4" grpId="0" animBg="1"/>
      <p:bldP spid="73745" grpId="0" animBg="1"/>
      <p:bldP spid="73746" grpId="0" animBg="1"/>
      <p:bldP spid="73747" grpId="0" animBg="1"/>
      <p:bldP spid="73748" grpId="0" animBg="1"/>
      <p:bldP spid="737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402</Words>
  <Application>Microsoft Office PowerPoint</Application>
  <PresentationFormat>On-screen Show (4:3)</PresentationFormat>
  <Paragraphs>85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MathType 6.0 Equation</vt:lpstr>
      <vt:lpstr>Microsoft Equation 3.0</vt:lpstr>
      <vt:lpstr>Impedance Matching Techniques</vt:lpstr>
      <vt:lpstr>BandWidth</vt:lpstr>
      <vt:lpstr>λ/4 section bandwidth</vt:lpstr>
      <vt:lpstr>Slide 4</vt:lpstr>
      <vt:lpstr>Impedance Matching Techniques</vt:lpstr>
      <vt:lpstr>Single-Stub Matching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Matching Techniques</dc:title>
  <dc:creator>ipc Vostro</dc:creator>
  <cp:lastModifiedBy>ipc Vostro</cp:lastModifiedBy>
  <cp:revision>5</cp:revision>
  <dcterms:created xsi:type="dcterms:W3CDTF">2013-11-27T04:21:05Z</dcterms:created>
  <dcterms:modified xsi:type="dcterms:W3CDTF">2013-11-27T05:20:27Z</dcterms:modified>
</cp:coreProperties>
</file>