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2" r:id="rId6"/>
    <p:sldId id="260" r:id="rId7"/>
    <p:sldId id="263" r:id="rId8"/>
    <p:sldId id="264" r:id="rId9"/>
    <p:sldId id="266" r:id="rId10"/>
    <p:sldId id="267"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60"/>
  </p:normalViewPr>
  <p:slideViewPr>
    <p:cSldViewPr snapToGrid="0">
      <p:cViewPr varScale="1">
        <p:scale>
          <a:sx n="106" d="100"/>
          <a:sy n="106"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519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610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302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218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203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4432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5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46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499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86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6/14/2023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437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6/14/2023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6936257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LqGzEkusIw" TargetMode="External"/><Relationship Id="rId2" Type="http://schemas.openxmlformats.org/officeDocument/2006/relationships/hyperlink" Target="https://docs.aws.amazon.com/ja_jp/serverless-application-model/latest/developerguide/deploying-using-github.html" TargetMode="External"/><Relationship Id="rId1" Type="http://schemas.openxmlformats.org/officeDocument/2006/relationships/slideLayout" Target="../slideLayouts/slideLayout2.xml"/><Relationship Id="rId4" Type="http://schemas.openxmlformats.org/officeDocument/2006/relationships/hyperlink" Target="https://www.youtube.com/watch?v=Np64aq4AlLg&amp;list=LL&amp;index=1&amp;t=630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3" y="686020"/>
            <a:ext cx="8630138" cy="2742980"/>
          </a:xfrm>
        </p:spPr>
        <p:txBody>
          <a:bodyPr>
            <a:normAutofit/>
          </a:bodyPr>
          <a:lstStyle/>
          <a:p>
            <a:r>
              <a:rPr kumimoji="1" lang="ja-JP" altLang="en-US" dirty="0">
                <a:solidFill>
                  <a:srgbClr val="FFFFFF"/>
                </a:solidFill>
              </a:rPr>
              <a:t>デプロイ自動化</a:t>
            </a: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425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4,5</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4.3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0" indent="0">
              <a:buNone/>
            </a:pPr>
            <a:r>
              <a:rPr kumimoji="1" lang="ja-JP" altLang="en-US" dirty="0"/>
              <a:t> </a:t>
            </a:r>
            <a:r>
              <a:rPr kumimoji="1" lang="en-US" altLang="ja-JP" dirty="0"/>
              <a:t>5.</a:t>
            </a:r>
            <a:r>
              <a:rPr kumimoji="1" lang="ja-JP" altLang="en-US" dirty="0"/>
              <a:t>デプロイのスクリプトにより</a:t>
            </a:r>
            <a:r>
              <a:rPr kumimoji="1" lang="en-US" altLang="ja-JP" dirty="0"/>
              <a:t>4</a:t>
            </a:r>
            <a:r>
              <a:rPr kumimoji="1" lang="ja-JP" altLang="en-US" dirty="0"/>
              <a:t>を再デプロイを行う</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a:t>
            </a:r>
            <a:r>
              <a:rPr kumimoji="1" lang="ja-JP" altLang="en-US" dirty="0"/>
              <a:t>上記の手順</a:t>
            </a:r>
            <a:r>
              <a:rPr kumimoji="1" lang="en-US" altLang="ja-JP" dirty="0"/>
              <a:t>4</a:t>
            </a:r>
            <a:r>
              <a:rPr kumimoji="1" lang="ja-JP" altLang="en-US" dirty="0"/>
              <a:t>に対し、</a:t>
            </a:r>
            <a:r>
              <a:rPr kumimoji="1" lang="en-US" altLang="ja-JP" dirty="0"/>
              <a:t>AWS</a:t>
            </a:r>
            <a:r>
              <a:rPr kumimoji="1" lang="ja-JP" altLang="en-US" dirty="0"/>
              <a:t>の</a:t>
            </a:r>
            <a:r>
              <a:rPr kumimoji="1" lang="en-US" altLang="ja-JP" dirty="0"/>
              <a:t>CLI(Command Line Interface)</a:t>
            </a:r>
            <a:r>
              <a:rPr kumimoji="1" lang="ja-JP" altLang="en-US" dirty="0"/>
              <a:t>もしくは違うものを使い、生成された</a:t>
            </a:r>
            <a:r>
              <a:rPr kumimoji="1" lang="en-US" altLang="ja-JP" dirty="0"/>
              <a:t>JAR</a:t>
            </a:r>
            <a:r>
              <a:rPr kumimoji="1" lang="ja-JP" altLang="en-US" dirty="0"/>
              <a:t>を</a:t>
            </a:r>
            <a:r>
              <a:rPr kumimoji="1" lang="en-US" altLang="ja-JP" dirty="0"/>
              <a:t>EC2</a:t>
            </a:r>
            <a:r>
              <a:rPr kumimoji="1" lang="ja-JP" altLang="en-US" dirty="0"/>
              <a:t>に転送する。</a:t>
            </a:r>
            <a:endParaRPr kumimoji="1" lang="en-US" altLang="ja-JP" dirty="0"/>
          </a:p>
          <a:p>
            <a:pPr marL="0" indent="0">
              <a:buNone/>
            </a:pPr>
            <a:r>
              <a:rPr kumimoji="1" lang="en-US" altLang="ja-JP" dirty="0"/>
              <a:t> </a:t>
            </a:r>
            <a:r>
              <a:rPr kumimoji="1" lang="ja-JP" altLang="en-US" dirty="0"/>
              <a:t>続いて上記の手順</a:t>
            </a:r>
            <a:r>
              <a:rPr kumimoji="1" lang="en-US" altLang="ja-JP" dirty="0"/>
              <a:t>5</a:t>
            </a:r>
            <a:r>
              <a:rPr kumimoji="1" lang="ja-JP" altLang="en-US" dirty="0"/>
              <a:t>に対し、</a:t>
            </a:r>
            <a:r>
              <a:rPr kumimoji="1" lang="en-US" altLang="ja-JP" dirty="0"/>
              <a:t> EC2</a:t>
            </a:r>
            <a:r>
              <a:rPr kumimoji="1" lang="ja-JP" altLang="en-US" dirty="0"/>
              <a:t>に事前に用意されているスクリプト</a:t>
            </a:r>
            <a:r>
              <a:rPr kumimoji="1" lang="en-US" altLang="ja-JP" dirty="0"/>
              <a:t>(</a:t>
            </a:r>
            <a:r>
              <a:rPr kumimoji="1" lang="ja-JP" altLang="en-US" dirty="0"/>
              <a:t>再デプロイ関連</a:t>
            </a:r>
            <a:r>
              <a:rPr kumimoji="1" lang="en-US" altLang="ja-JP" dirty="0"/>
              <a:t>)</a:t>
            </a:r>
            <a:r>
              <a:rPr kumimoji="1" lang="ja-JP" altLang="en-US" dirty="0"/>
              <a:t>を実行し、再デプロイを行う。</a:t>
            </a:r>
            <a:endParaRPr kumimoji="1" lang="en-US" altLang="ja-JP" dirty="0"/>
          </a:p>
        </p:txBody>
      </p:sp>
    </p:spTree>
    <p:extLst>
      <p:ext uri="{BB962C8B-B14F-4D97-AF65-F5344CB8AC3E}">
        <p14:creationId xmlns:p14="http://schemas.microsoft.com/office/powerpoint/2010/main" val="9205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F9C0-8C82-92E1-9D03-B29076FCF468}"/>
              </a:ext>
            </a:extLst>
          </p:cNvPr>
          <p:cNvSpPr>
            <a:spLocks noGrp="1"/>
          </p:cNvSpPr>
          <p:nvPr>
            <p:ph type="title"/>
          </p:nvPr>
        </p:nvSpPr>
        <p:spPr/>
        <p:txBody>
          <a:bodyPr>
            <a:normAutofit/>
          </a:bodyPr>
          <a:lstStyle/>
          <a:p>
            <a:pPr marL="0" indent="0">
              <a:buNone/>
            </a:pPr>
            <a:r>
              <a:rPr kumimoji="1" lang="ja-JP" altLang="en-US" sz="2800" dirty="0"/>
              <a:t>実装する時、参考になるような情報まとめ</a:t>
            </a:r>
            <a:endParaRPr kumimoji="1" lang="en-US" altLang="ja-JP" sz="2800" dirty="0"/>
          </a:p>
        </p:txBody>
      </p:sp>
      <p:sp>
        <p:nvSpPr>
          <p:cNvPr id="3" name="Content Placeholder 2">
            <a:extLst>
              <a:ext uri="{FF2B5EF4-FFF2-40B4-BE49-F238E27FC236}">
                <a16:creationId xmlns:a16="http://schemas.microsoft.com/office/drawing/2014/main" id="{046F36BB-9905-0119-9826-77DE456387EE}"/>
              </a:ext>
            </a:extLst>
          </p:cNvPr>
          <p:cNvSpPr>
            <a:spLocks noGrp="1"/>
          </p:cNvSpPr>
          <p:nvPr>
            <p:ph idx="1"/>
          </p:nvPr>
        </p:nvSpPr>
        <p:spPr/>
        <p:txBody>
          <a:bodyPr/>
          <a:lstStyle/>
          <a:p>
            <a:r>
              <a:rPr kumimoji="1" lang="en-US" altLang="ja-JP" dirty="0">
                <a:hlinkClick r:id="rId2"/>
              </a:rPr>
              <a:t>GitHub Actions </a:t>
            </a:r>
            <a:r>
              <a:rPr kumimoji="1" lang="ja-JP" altLang="en-US" dirty="0">
                <a:hlinkClick r:id="rId2"/>
              </a:rPr>
              <a:t>を使用したデプロイ</a:t>
            </a:r>
            <a:endParaRPr kumimoji="1" lang="en-US" altLang="ja-JP" dirty="0"/>
          </a:p>
          <a:p>
            <a:r>
              <a:rPr kumimoji="1" lang="en-US" altLang="ja-JP" sz="1800" dirty="0" err="1">
                <a:hlinkClick r:id="rId3"/>
              </a:rPr>
              <a:t>Github</a:t>
            </a:r>
            <a:r>
              <a:rPr kumimoji="1" lang="en-US" altLang="ja-JP" sz="1800" dirty="0">
                <a:hlinkClick r:id="rId3"/>
              </a:rPr>
              <a:t> Action</a:t>
            </a:r>
            <a:r>
              <a:rPr kumimoji="1" lang="ja-JP" altLang="en-US" sz="1800" dirty="0">
                <a:hlinkClick r:id="rId3"/>
              </a:rPr>
              <a:t>の作成方法とレポジトリのイベントのキャッチ方法</a:t>
            </a:r>
            <a:endParaRPr kumimoji="1" lang="en-US" altLang="ja-JP" sz="1800" dirty="0"/>
          </a:p>
          <a:p>
            <a:r>
              <a:rPr kumimoji="1" lang="en-US" altLang="ja-JP" dirty="0" err="1">
                <a:hlinkClick r:id="rId4"/>
              </a:rPr>
              <a:t>Github</a:t>
            </a:r>
            <a:r>
              <a:rPr kumimoji="1" lang="ja-JP" altLang="en-US" dirty="0">
                <a:hlinkClick r:id="rId4"/>
              </a:rPr>
              <a:t> </a:t>
            </a:r>
            <a:r>
              <a:rPr kumimoji="1" lang="en-US" altLang="ja-JP" dirty="0">
                <a:hlinkClick r:id="rId4"/>
              </a:rPr>
              <a:t>Action</a:t>
            </a:r>
            <a:r>
              <a:rPr kumimoji="1" lang="ja-JP" altLang="en-US" dirty="0">
                <a:hlinkClick r:id="rId4"/>
              </a:rPr>
              <a:t>で</a:t>
            </a:r>
            <a:r>
              <a:rPr kumimoji="1" lang="en-US" altLang="ja-JP" dirty="0">
                <a:hlinkClick r:id="rId4"/>
              </a:rPr>
              <a:t>EC2</a:t>
            </a:r>
            <a:r>
              <a:rPr kumimoji="1" lang="ja-JP" altLang="en-US" dirty="0">
                <a:hlinkClick r:id="rId4"/>
              </a:rPr>
              <a:t>に</a:t>
            </a:r>
            <a:r>
              <a:rPr kumimoji="1" lang="en-US" altLang="ja-JP" dirty="0">
                <a:hlinkClick r:id="rId4"/>
              </a:rPr>
              <a:t>SSH</a:t>
            </a:r>
            <a:r>
              <a:rPr kumimoji="1" lang="ja-JP" altLang="en-US" dirty="0">
                <a:hlinkClick r:id="rId4"/>
              </a:rPr>
              <a:t>接続方法、環境変数設定方法</a:t>
            </a:r>
            <a:endParaRPr kumimoji="1" lang="en-US" altLang="ja-JP" dirty="0"/>
          </a:p>
        </p:txBody>
      </p:sp>
    </p:spTree>
    <p:extLst>
      <p:ext uri="{BB962C8B-B14F-4D97-AF65-F5344CB8AC3E}">
        <p14:creationId xmlns:p14="http://schemas.microsoft.com/office/powerpoint/2010/main" val="171719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2" y="686020"/>
            <a:ext cx="8722607" cy="2742980"/>
          </a:xfrm>
        </p:spPr>
        <p:txBody>
          <a:bodyPr>
            <a:normAutofit/>
          </a:bodyPr>
          <a:lstStyle/>
          <a:p>
            <a:r>
              <a:rPr kumimoji="1" lang="ja-JP" altLang="en-US" sz="4000" dirty="0">
                <a:solidFill>
                  <a:srgbClr val="FFFFFF"/>
                </a:solidFill>
              </a:rPr>
              <a:t>ご清聴ありがとうございました。</a:t>
            </a:r>
          </a:p>
        </p:txBody>
      </p:sp>
    </p:spTree>
    <p:extLst>
      <p:ext uri="{BB962C8B-B14F-4D97-AF65-F5344CB8AC3E}">
        <p14:creationId xmlns:p14="http://schemas.microsoft.com/office/powerpoint/2010/main" val="3389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アゼンダー</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r>
              <a:rPr kumimoji="1" lang="ja-JP" altLang="en-US" dirty="0"/>
              <a:t>今のプロジェクトの問題</a:t>
            </a:r>
            <a:r>
              <a:rPr kumimoji="1" lang="en-US" altLang="ja-JP" dirty="0"/>
              <a:t>(1) ~ (2)</a:t>
            </a:r>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の概念</a:t>
            </a:r>
            <a:endParaRPr kumimoji="1" lang="en-US" altLang="ja-JP" dirty="0"/>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t>ツール選択</a:t>
            </a:r>
            <a:endParaRPr kumimoji="1" lang="en-US" altLang="ja-JP" dirty="0"/>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の設計</a:t>
            </a:r>
            <a:endParaRPr kumimoji="1" lang="en-US" altLang="ja-JP" dirty="0">
              <a:solidFill>
                <a:srgbClr val="FFFFFF"/>
              </a:solidFill>
            </a:endParaRPr>
          </a:p>
          <a:p>
            <a:endParaRPr kumimoji="1" lang="en-US" altLang="ja-JP" dirty="0">
              <a:solidFill>
                <a:srgbClr val="FFFFFF"/>
              </a:solidFill>
            </a:endParaRPr>
          </a:p>
          <a:p>
            <a:r>
              <a:rPr kumimoji="1" lang="ja-JP" altLang="en-US" dirty="0"/>
              <a:t>実装する時、参考になるような情報まとめ</a:t>
            </a:r>
            <a:endParaRPr kumimoji="1" lang="en-US" altLang="ja-JP" dirty="0"/>
          </a:p>
        </p:txBody>
      </p:sp>
    </p:spTree>
    <p:extLst>
      <p:ext uri="{BB962C8B-B14F-4D97-AF65-F5344CB8AC3E}">
        <p14:creationId xmlns:p14="http://schemas.microsoft.com/office/powerpoint/2010/main" val="220359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今のプロジェクトの問題</a:t>
            </a:r>
            <a:r>
              <a:rPr kumimoji="1" lang="en-US" altLang="ja-JP" dirty="0"/>
              <a:t>(1)</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pPr marL="0" indent="0">
              <a:buNone/>
            </a:pPr>
            <a:r>
              <a:rPr kumimoji="1" lang="ja-JP" altLang="en-US" dirty="0"/>
              <a:t>コードに修正が発生した時、本番環境まで反映するために</a:t>
            </a:r>
            <a:r>
              <a:rPr kumimoji="1" lang="ja-JP" altLang="en-US" dirty="0">
                <a:solidFill>
                  <a:schemeClr val="bg1"/>
                </a:solidFill>
              </a:rPr>
              <a:t>以下の手順が毎回必要</a:t>
            </a:r>
            <a:r>
              <a:rPr kumimoji="1" lang="ja-JP" altLang="en-US" dirty="0"/>
              <a:t>です。</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457200" indent="-457200">
              <a:buFont typeface="+mj-lt"/>
              <a:buAutoNum type="arabicPeriod"/>
            </a:pPr>
            <a:r>
              <a:rPr kumimoji="1" lang="ja-JP" altLang="en-US" dirty="0"/>
              <a:t>デプロイのスクリプトにより</a:t>
            </a:r>
            <a:r>
              <a:rPr kumimoji="1" lang="en-US" altLang="ja-JP" dirty="0"/>
              <a:t>4</a:t>
            </a:r>
            <a:r>
              <a:rPr kumimoji="1" lang="ja-JP" altLang="en-US" dirty="0"/>
              <a:t>を再デプロイを行う</a:t>
            </a:r>
            <a:endParaRPr kumimoji="1" lang="en-US" altLang="ja-JP" dirty="0"/>
          </a:p>
          <a:p>
            <a:pPr marL="457200" indent="-457200">
              <a:buFont typeface="+mj-lt"/>
              <a:buAutoNum type="arabicPeriod"/>
            </a:pPr>
            <a:endParaRPr kumimoji="1" lang="en-US" altLang="ja-JP" dirty="0"/>
          </a:p>
          <a:p>
            <a:pPr marL="0" indent="0">
              <a:buNone/>
            </a:pPr>
            <a:r>
              <a:rPr kumimoji="1" lang="ja-JP" altLang="en-US" dirty="0"/>
              <a:t>▲　スキップ可能</a:t>
            </a:r>
            <a:endParaRPr kumimoji="1" lang="en-US" altLang="ja-JP" dirty="0"/>
          </a:p>
        </p:txBody>
      </p:sp>
    </p:spTree>
    <p:extLst>
      <p:ext uri="{BB962C8B-B14F-4D97-AF65-F5344CB8AC3E}">
        <p14:creationId xmlns:p14="http://schemas.microsoft.com/office/powerpoint/2010/main" val="277554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6B6-A77D-5E0D-ABEF-63ACFE64CDBE}"/>
              </a:ext>
            </a:extLst>
          </p:cNvPr>
          <p:cNvSpPr>
            <a:spLocks noGrp="1"/>
          </p:cNvSpPr>
          <p:nvPr>
            <p:ph type="title"/>
          </p:nvPr>
        </p:nvSpPr>
        <p:spPr/>
        <p:txBody>
          <a:bodyPr/>
          <a:lstStyle/>
          <a:p>
            <a:r>
              <a:rPr kumimoji="1" lang="ja-JP" altLang="en-US" dirty="0"/>
              <a:t>今のプロジェクトの問題</a:t>
            </a:r>
            <a:r>
              <a:rPr kumimoji="1" lang="en-US" altLang="ja-JP" dirty="0"/>
              <a:t>(2)</a:t>
            </a:r>
            <a:endParaRPr kumimoji="1" lang="ja-JP" altLang="en-US" dirty="0"/>
          </a:p>
        </p:txBody>
      </p:sp>
      <p:sp>
        <p:nvSpPr>
          <p:cNvPr id="3" name="Content Placeholder 2">
            <a:extLst>
              <a:ext uri="{FF2B5EF4-FFF2-40B4-BE49-F238E27FC236}">
                <a16:creationId xmlns:a16="http://schemas.microsoft.com/office/drawing/2014/main" id="{81F7BF0C-1FB7-F163-66AF-4A5C7EE94FA0}"/>
              </a:ext>
            </a:extLst>
          </p:cNvPr>
          <p:cNvSpPr>
            <a:spLocks noGrp="1"/>
          </p:cNvSpPr>
          <p:nvPr>
            <p:ph idx="1"/>
          </p:nvPr>
        </p:nvSpPr>
        <p:spPr/>
        <p:txBody>
          <a:bodyPr/>
          <a:lstStyle/>
          <a:p>
            <a:pPr marL="0" indent="0">
              <a:buNone/>
            </a:pPr>
            <a:r>
              <a:rPr kumimoji="1" lang="ja-JP" altLang="en-US" dirty="0"/>
              <a:t>ところで何が問題？</a:t>
            </a:r>
            <a:endParaRPr kumimoji="1" lang="en-US" altLang="ja-JP" dirty="0"/>
          </a:p>
          <a:p>
            <a:pPr marL="0" indent="0">
              <a:buNone/>
            </a:pPr>
            <a:r>
              <a:rPr kumimoji="1" lang="en-US" altLang="ja-JP" dirty="0"/>
              <a:t>=&gt;</a:t>
            </a:r>
          </a:p>
          <a:p>
            <a:pPr marL="457200" indent="-457200">
              <a:buFont typeface="+mj-ea"/>
              <a:buAutoNum type="arabicPeriod"/>
            </a:pPr>
            <a:r>
              <a:rPr kumimoji="1" lang="ja-JP" altLang="en-US" dirty="0"/>
              <a:t>修正したコードがテストコードを実施せずに、マージされる。</a:t>
            </a:r>
            <a:r>
              <a:rPr kumimoji="1" lang="en-US" altLang="ja-JP" dirty="0"/>
              <a:t>(</a:t>
            </a:r>
            <a:r>
              <a:rPr kumimoji="1" lang="ja-JP" altLang="en-US" dirty="0"/>
              <a:t>手順</a:t>
            </a:r>
            <a:r>
              <a:rPr kumimoji="1" lang="en-US" altLang="ja-JP" dirty="0"/>
              <a:t>2)</a:t>
            </a:r>
          </a:p>
          <a:p>
            <a:pPr marL="457200" lvl="1" indent="0">
              <a:buNone/>
            </a:pPr>
            <a:r>
              <a:rPr kumimoji="1" lang="en-US" altLang="ja-JP" sz="1800" dirty="0"/>
              <a:t>※</a:t>
            </a:r>
            <a:r>
              <a:rPr kumimoji="1" lang="ja-JP" altLang="en-US" sz="1800" dirty="0"/>
              <a:t>上記</a:t>
            </a:r>
            <a:r>
              <a:rPr kumimoji="1" lang="en-US" altLang="ja-JP" sz="1800" dirty="0"/>
              <a:t>1</a:t>
            </a:r>
            <a:r>
              <a:rPr kumimoji="1" lang="ja-JP" altLang="en-US" sz="1800" dirty="0"/>
              <a:t>については、目標管理対象ではないため、今回は見送り</a:t>
            </a:r>
            <a:endParaRPr kumimoji="1" lang="en-US" altLang="ja-JP" sz="1800" dirty="0"/>
          </a:p>
          <a:p>
            <a:pPr marL="457200" indent="-457200">
              <a:buFont typeface="+mj-ea"/>
              <a:buAutoNum type="arabicPeriod"/>
            </a:pPr>
            <a:r>
              <a:rPr kumimoji="1" lang="ja-JP" altLang="en-US" dirty="0"/>
              <a:t>毎回再デプロイするのが面倒くさくて、再デプロイは修正した内容をためて行うことになってしまう。</a:t>
            </a:r>
            <a:r>
              <a:rPr kumimoji="1" lang="en-US" altLang="ja-JP" dirty="0"/>
              <a:t>(</a:t>
            </a:r>
            <a:r>
              <a:rPr kumimoji="1" lang="ja-JP" altLang="en-US" dirty="0"/>
              <a:t>手順</a:t>
            </a:r>
            <a:r>
              <a:rPr kumimoji="1" lang="en-US" altLang="ja-JP" dirty="0"/>
              <a:t>3~5)</a:t>
            </a:r>
          </a:p>
        </p:txBody>
      </p:sp>
    </p:spTree>
    <p:extLst>
      <p:ext uri="{BB962C8B-B14F-4D97-AF65-F5344CB8AC3E}">
        <p14:creationId xmlns:p14="http://schemas.microsoft.com/office/powerpoint/2010/main" val="243761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の概念</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lnSpcReduction="10000"/>
          </a:bodyPr>
          <a:lstStyle/>
          <a:p>
            <a:pPr marL="0" indent="0">
              <a:buNone/>
            </a:pPr>
            <a:r>
              <a:rPr kumimoji="1" lang="ja-JP" altLang="en-US" dirty="0"/>
              <a:t>「今のプロジェクトの問題</a:t>
            </a:r>
            <a:r>
              <a:rPr kumimoji="1" lang="en-US" altLang="ja-JP" dirty="0"/>
              <a:t>(2)</a:t>
            </a:r>
            <a:r>
              <a:rPr kumimoji="1" lang="ja-JP" altLang="en-US" dirty="0"/>
              <a:t>」スライドにある問題</a:t>
            </a:r>
            <a:r>
              <a:rPr kumimoji="1" lang="en-US" altLang="ja-JP" dirty="0"/>
              <a:t>2</a:t>
            </a:r>
            <a:r>
              <a:rPr kumimoji="1" lang="ja-JP" altLang="en-US" dirty="0"/>
              <a:t>を避けるためのソフトウェア概念</a:t>
            </a:r>
            <a:endParaRPr kumimoji="1" lang="en-US" altLang="ja-JP" dirty="0"/>
          </a:p>
          <a:p>
            <a:pPr marL="0" indent="0">
              <a:buNone/>
            </a:pPr>
            <a:endParaRPr kumimoji="1" lang="en-US" altLang="ja-JP" dirty="0"/>
          </a:p>
          <a:p>
            <a:pPr>
              <a:buFont typeface="Wingdings" panose="05000000000000000000" pitchFamily="2" charset="2"/>
              <a:buChar char="l"/>
            </a:pPr>
            <a:r>
              <a:rPr kumimoji="1" lang="en-US" altLang="ja-JP" dirty="0"/>
              <a:t>CD</a:t>
            </a:r>
            <a:r>
              <a:rPr kumimoji="1" lang="ja-JP" altLang="en-US" dirty="0"/>
              <a:t>とは</a:t>
            </a:r>
            <a:endParaRPr kumimoji="1" lang="en-US" altLang="ja-JP" dirty="0"/>
          </a:p>
          <a:p>
            <a:pPr marL="0" indent="0">
              <a:buNone/>
            </a:pPr>
            <a:r>
              <a:rPr kumimoji="1" lang="en-US" altLang="ja-JP" dirty="0"/>
              <a:t>CD(Continuous Delivery(</a:t>
            </a:r>
            <a:r>
              <a:rPr kumimoji="1" lang="ja-JP" altLang="en-US" dirty="0"/>
              <a:t>継続的デリバリー</a:t>
            </a:r>
            <a:r>
              <a:rPr kumimoji="1" lang="en-US" altLang="ja-JP" dirty="0"/>
              <a:t>))</a:t>
            </a:r>
            <a:r>
              <a:rPr kumimoji="1" lang="ja-JP" altLang="en-US" dirty="0"/>
              <a:t>はマージされたら、その内容がいろんな環境（開発環境、本番環境等）に反映されること</a:t>
            </a:r>
            <a:endParaRPr kumimoji="1" lang="en-US" altLang="ja-JP" dirty="0"/>
          </a:p>
          <a:p>
            <a:pPr marL="0" indent="0">
              <a:buNone/>
            </a:pPr>
            <a:r>
              <a:rPr kumimoji="1" lang="en-US" altLang="ja-JP" dirty="0"/>
              <a:t>※</a:t>
            </a:r>
            <a:r>
              <a:rPr kumimoji="1" lang="ja-JP" altLang="en-US" dirty="0"/>
              <a:t>反映方法はプロジェクトによって自動、一部手動、手動がある。このプロジェクトは自動を目指す。</a:t>
            </a:r>
            <a:endParaRPr kumimoji="1" lang="en-US" altLang="ja-JP" dirty="0"/>
          </a:p>
          <a:p>
            <a:pPr marL="0" indent="0">
              <a:buNone/>
            </a:pPr>
            <a:r>
              <a:rPr kumimoji="1" lang="ja-JP" altLang="en-US" dirty="0"/>
              <a:t>なぜ</a:t>
            </a:r>
            <a:r>
              <a:rPr kumimoji="1" lang="en-US" altLang="ja-JP" dirty="0"/>
              <a:t>CD</a:t>
            </a:r>
            <a:r>
              <a:rPr kumimoji="1" lang="ja-JP" altLang="en-US" dirty="0"/>
              <a:t>が重要なのか？</a:t>
            </a:r>
            <a:endParaRPr kumimoji="1" lang="en-US" altLang="ja-JP" dirty="0"/>
          </a:p>
          <a:p>
            <a:pPr marL="457200" indent="-457200">
              <a:buFont typeface="+mj-ea"/>
              <a:buAutoNum type="circleNumDbPlain"/>
            </a:pPr>
            <a:r>
              <a:rPr kumimoji="1" lang="ja-JP" altLang="en-US" dirty="0"/>
              <a:t>修正されたたびにある環境に反映せずに、沢山の内容を一気にある環境に反映してしまうと、問題が発生した時に修正範囲・内容が多くて対応にもっと時間を要する場合がある。</a:t>
            </a:r>
            <a:endParaRPr kumimoji="1" lang="en-US" altLang="ja-JP" dirty="0"/>
          </a:p>
        </p:txBody>
      </p:sp>
    </p:spTree>
    <p:extLst>
      <p:ext uri="{BB962C8B-B14F-4D97-AF65-F5344CB8AC3E}">
        <p14:creationId xmlns:p14="http://schemas.microsoft.com/office/powerpoint/2010/main" val="33917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ja-JP" altLang="en-US" dirty="0"/>
              <a:t>ツール選択</a:t>
            </a:r>
            <a:endParaRPr kumimoji="1" lang="en-US" altLang="ja-JP" dirty="0"/>
          </a:p>
        </p:txBody>
      </p:sp>
      <p:graphicFrame>
        <p:nvGraphicFramePr>
          <p:cNvPr id="6" name="Table 6">
            <a:extLst>
              <a:ext uri="{FF2B5EF4-FFF2-40B4-BE49-F238E27FC236}">
                <a16:creationId xmlns:a16="http://schemas.microsoft.com/office/drawing/2014/main" id="{B0C50ABC-DD67-1090-D1DA-6D0929D5415B}"/>
              </a:ext>
            </a:extLst>
          </p:cNvPr>
          <p:cNvGraphicFramePr>
            <a:graphicFrameLocks noGrp="1"/>
          </p:cNvGraphicFramePr>
          <p:nvPr>
            <p:ph idx="1"/>
            <p:extLst>
              <p:ext uri="{D42A27DB-BD31-4B8C-83A1-F6EECF244321}">
                <p14:modId xmlns:p14="http://schemas.microsoft.com/office/powerpoint/2010/main" val="3390462121"/>
              </p:ext>
            </p:extLst>
          </p:nvPr>
        </p:nvGraphicFramePr>
        <p:xfrm>
          <a:off x="457199" y="2097088"/>
          <a:ext cx="11583912" cy="3510280"/>
        </p:xfrm>
        <a:graphic>
          <a:graphicData uri="http://schemas.openxmlformats.org/drawingml/2006/table">
            <a:tbl>
              <a:tblPr firstRow="1" bandRow="1">
                <a:tableStyleId>{5C22544A-7EE6-4342-B048-85BDC9FD1C3A}</a:tableStyleId>
              </a:tblPr>
              <a:tblGrid>
                <a:gridCol w="1930652">
                  <a:extLst>
                    <a:ext uri="{9D8B030D-6E8A-4147-A177-3AD203B41FA5}">
                      <a16:colId xmlns:a16="http://schemas.microsoft.com/office/drawing/2014/main" val="2082462827"/>
                    </a:ext>
                  </a:extLst>
                </a:gridCol>
                <a:gridCol w="1930652">
                  <a:extLst>
                    <a:ext uri="{9D8B030D-6E8A-4147-A177-3AD203B41FA5}">
                      <a16:colId xmlns:a16="http://schemas.microsoft.com/office/drawing/2014/main" val="3025282018"/>
                    </a:ext>
                  </a:extLst>
                </a:gridCol>
                <a:gridCol w="1930652">
                  <a:extLst>
                    <a:ext uri="{9D8B030D-6E8A-4147-A177-3AD203B41FA5}">
                      <a16:colId xmlns:a16="http://schemas.microsoft.com/office/drawing/2014/main" val="1130590223"/>
                    </a:ext>
                  </a:extLst>
                </a:gridCol>
                <a:gridCol w="1930652">
                  <a:extLst>
                    <a:ext uri="{9D8B030D-6E8A-4147-A177-3AD203B41FA5}">
                      <a16:colId xmlns:a16="http://schemas.microsoft.com/office/drawing/2014/main" val="3896479892"/>
                    </a:ext>
                  </a:extLst>
                </a:gridCol>
                <a:gridCol w="1930652">
                  <a:extLst>
                    <a:ext uri="{9D8B030D-6E8A-4147-A177-3AD203B41FA5}">
                      <a16:colId xmlns:a16="http://schemas.microsoft.com/office/drawing/2014/main" val="4155637299"/>
                    </a:ext>
                  </a:extLst>
                </a:gridCol>
                <a:gridCol w="1930652">
                  <a:extLst>
                    <a:ext uri="{9D8B030D-6E8A-4147-A177-3AD203B41FA5}">
                      <a16:colId xmlns:a16="http://schemas.microsoft.com/office/drawing/2014/main" val="3185813247"/>
                    </a:ext>
                  </a:extLst>
                </a:gridCol>
              </a:tblGrid>
              <a:tr h="370840">
                <a:tc>
                  <a:txBody>
                    <a:bodyPr/>
                    <a:lstStyle/>
                    <a:p>
                      <a:endParaRPr kumimoji="1" lang="ja-JP" altLang="en-US" dirty="0"/>
                    </a:p>
                  </a:txBody>
                  <a:tcPr/>
                </a:tc>
                <a:tc>
                  <a:txBody>
                    <a:bodyPr/>
                    <a:lstStyle/>
                    <a:p>
                      <a:r>
                        <a:rPr kumimoji="1" lang="en-US" altLang="ja-JP" dirty="0" err="1"/>
                        <a:t>Github</a:t>
                      </a:r>
                      <a:r>
                        <a:rPr kumimoji="1" lang="en-US" altLang="ja-JP" dirty="0"/>
                        <a:t> actions</a:t>
                      </a:r>
                      <a:endParaRPr kumimoji="1" lang="ja-JP" altLang="en-US" dirty="0"/>
                    </a:p>
                  </a:txBody>
                  <a:tcPr/>
                </a:tc>
                <a:tc>
                  <a:txBody>
                    <a:bodyPr/>
                    <a:lstStyle/>
                    <a:p>
                      <a:r>
                        <a:rPr kumimoji="1" lang="en-US" altLang="ja-JP" dirty="0" err="1"/>
                        <a:t>Github</a:t>
                      </a:r>
                      <a:r>
                        <a:rPr kumimoji="1" lang="en-US" altLang="ja-JP" dirty="0"/>
                        <a:t> lab</a:t>
                      </a:r>
                      <a:endParaRPr kumimoji="1" lang="ja-JP" altLang="en-US" dirty="0"/>
                    </a:p>
                  </a:txBody>
                  <a:tcPr/>
                </a:tc>
                <a:tc>
                  <a:txBody>
                    <a:bodyPr/>
                    <a:lstStyle/>
                    <a:p>
                      <a:r>
                        <a:rPr kumimoji="1" lang="en-US" altLang="ja-JP" dirty="0"/>
                        <a:t>Aws</a:t>
                      </a:r>
                      <a:endParaRPr kumimoji="1" lang="ja-JP" altLang="en-US" dirty="0"/>
                    </a:p>
                  </a:txBody>
                  <a:tcPr/>
                </a:tc>
                <a:tc>
                  <a:txBody>
                    <a:bodyPr/>
                    <a:lstStyle/>
                    <a:p>
                      <a:r>
                        <a:rPr kumimoji="1" lang="en-US" altLang="ja-JP" dirty="0" err="1"/>
                        <a:t>CircleCI</a:t>
                      </a:r>
                      <a:endParaRPr kumimoji="1" lang="ja-JP" altLang="en-US" dirty="0"/>
                    </a:p>
                  </a:txBody>
                  <a:tcPr/>
                </a:tc>
                <a:tc>
                  <a:txBody>
                    <a:bodyPr/>
                    <a:lstStyle/>
                    <a:p>
                      <a:r>
                        <a:rPr kumimoji="1" lang="en-US" altLang="ja-JP" dirty="0"/>
                        <a:t>Jenkins</a:t>
                      </a:r>
                      <a:endParaRPr kumimoji="1" lang="ja-JP" altLang="en-US" dirty="0"/>
                    </a:p>
                  </a:txBody>
                  <a:tcPr/>
                </a:tc>
                <a:extLst>
                  <a:ext uri="{0D108BD9-81ED-4DB2-BD59-A6C34878D82A}">
                    <a16:rowId xmlns:a16="http://schemas.microsoft.com/office/drawing/2014/main" val="1491360900"/>
                  </a:ext>
                </a:extLst>
              </a:tr>
              <a:tr h="370840">
                <a:tc>
                  <a:txBody>
                    <a:bodyPr/>
                    <a:lstStyle/>
                    <a:p>
                      <a:r>
                        <a:rPr kumimoji="1" lang="ja-JP" altLang="en-US" sz="1400" dirty="0"/>
                        <a:t>メリット</a:t>
                      </a:r>
                    </a:p>
                  </a:txBody>
                  <a:tcPr/>
                </a:tc>
                <a:tc>
                  <a:txBody>
                    <a:bodyPr/>
                    <a:lstStyle/>
                    <a:p>
                      <a:r>
                        <a:rPr kumimoji="1" lang="ja-JP" altLang="en-US" sz="1400" dirty="0"/>
                        <a:t>・</a:t>
                      </a:r>
                      <a:r>
                        <a:rPr kumimoji="1" lang="en-US" altLang="ja-JP" sz="1400" dirty="0"/>
                        <a:t>webhook※1</a:t>
                      </a:r>
                      <a:r>
                        <a:rPr kumimoji="1" lang="ja-JP" altLang="en-US" sz="1400" dirty="0"/>
                        <a:t>設定が不要</a:t>
                      </a:r>
                      <a:endParaRPr kumimoji="1" lang="en-US" altLang="ja-JP" sz="1400" dirty="0"/>
                    </a:p>
                    <a:p>
                      <a:r>
                        <a:rPr kumimoji="1" lang="ja-JP" altLang="en-US" sz="1400" dirty="0"/>
                        <a:t>・今までバージョン管理で</a:t>
                      </a:r>
                      <a:r>
                        <a:rPr kumimoji="1" lang="en-US" altLang="ja-JP" sz="1400" dirty="0" err="1"/>
                        <a:t>github</a:t>
                      </a:r>
                      <a:r>
                        <a:rPr kumimoji="1" lang="ja-JP" altLang="en-US" sz="1400" dirty="0"/>
                        <a:t>を使っていていたため、すぐ作業着手が可能</a:t>
                      </a:r>
                    </a:p>
                  </a:txBody>
                  <a:tcPr/>
                </a:tc>
                <a:tc>
                  <a:txBody>
                    <a:bodyPr/>
                    <a:lstStyle/>
                    <a:p>
                      <a:r>
                        <a:rPr kumimoji="1" lang="ja-JP" altLang="en-US" sz="1400" dirty="0"/>
                        <a:t>・</a:t>
                      </a:r>
                      <a:r>
                        <a:rPr kumimoji="1" lang="en-US" altLang="ja-JP" sz="1400" dirty="0" err="1"/>
                        <a:t>github</a:t>
                      </a:r>
                      <a:r>
                        <a:rPr kumimoji="1" lang="ja-JP" altLang="en-US" sz="1400" dirty="0"/>
                        <a:t>から簡単に移行可能</a:t>
                      </a:r>
                    </a:p>
                  </a:txBody>
                  <a:tcPr/>
                </a:tc>
                <a:tc>
                  <a:txBody>
                    <a:bodyPr/>
                    <a:lstStyle/>
                    <a:p>
                      <a:r>
                        <a:rPr kumimoji="1" lang="ja-JP" altLang="en-US" sz="1400" dirty="0"/>
                        <a:t>・このプロジェクトは</a:t>
                      </a:r>
                      <a:r>
                        <a:rPr kumimoji="1" lang="en-US" altLang="ja-JP" sz="1400" dirty="0"/>
                        <a:t>AWS</a:t>
                      </a:r>
                      <a:r>
                        <a:rPr kumimoji="1" lang="ja-JP" altLang="en-US" sz="1400" dirty="0"/>
                        <a:t>環境で動いているため、連携すればデプロイ以外にもいろんな機能を使える</a:t>
                      </a:r>
                    </a:p>
                  </a:txBody>
                  <a:tcPr/>
                </a:tc>
                <a:tc>
                  <a:txBody>
                    <a:bodyPr/>
                    <a:lstStyle/>
                    <a:p>
                      <a:r>
                        <a:rPr kumimoji="1" lang="ja-JP" altLang="en-US" sz="1400" dirty="0"/>
                        <a:t>・公式ドキュメントが豊かで公式ドキュメントだけでも実装できそう</a:t>
                      </a:r>
                      <a:endParaRPr kumimoji="1" lang="en-US" altLang="ja-JP" sz="1400" dirty="0"/>
                    </a:p>
                  </a:txBody>
                  <a:tcPr/>
                </a:tc>
                <a:tc>
                  <a:txBody>
                    <a:bodyPr/>
                    <a:lstStyle/>
                    <a:p>
                      <a:r>
                        <a:rPr kumimoji="1" lang="ja-JP" altLang="en-US" sz="1400" dirty="0"/>
                        <a:t>・機能が豊か</a:t>
                      </a:r>
                      <a:endParaRPr kumimoji="1" lang="en-US" altLang="ja-JP" sz="1400" dirty="0"/>
                    </a:p>
                    <a:p>
                      <a:r>
                        <a:rPr kumimoji="1" lang="ja-JP" altLang="en-US" sz="1400" dirty="0"/>
                        <a:t>・無料</a:t>
                      </a:r>
                    </a:p>
                  </a:txBody>
                  <a:tcPr/>
                </a:tc>
                <a:extLst>
                  <a:ext uri="{0D108BD9-81ED-4DB2-BD59-A6C34878D82A}">
                    <a16:rowId xmlns:a16="http://schemas.microsoft.com/office/drawing/2014/main" val="1117617756"/>
                  </a:ext>
                </a:extLst>
              </a:tr>
              <a:tr h="370840">
                <a:tc>
                  <a:txBody>
                    <a:bodyPr/>
                    <a:lstStyle/>
                    <a:p>
                      <a:r>
                        <a:rPr kumimoji="1" lang="ja-JP" altLang="en-US" sz="1400" dirty="0"/>
                        <a:t>デメリット</a:t>
                      </a:r>
                    </a:p>
                  </a:txBody>
                  <a:tcPr/>
                </a:tc>
                <a:tc>
                  <a:txBody>
                    <a:bodyPr/>
                    <a:lstStyle/>
                    <a:p>
                      <a:endParaRPr kumimoji="1" lang="ja-JP" altLang="en-US" sz="1400" dirty="0"/>
                    </a:p>
                  </a:txBody>
                  <a:tcPr/>
                </a:tc>
                <a:tc>
                  <a:txBody>
                    <a:bodyPr/>
                    <a:lstStyle/>
                    <a:p>
                      <a:r>
                        <a:rPr kumimoji="1" lang="ja-JP" altLang="en-US" sz="1400" dirty="0"/>
                        <a:t>・新しく</a:t>
                      </a:r>
                      <a:r>
                        <a:rPr kumimoji="1" lang="en-US" altLang="ja-JP" sz="1400" dirty="0" err="1"/>
                        <a:t>github</a:t>
                      </a:r>
                      <a:r>
                        <a:rPr kumimoji="1" lang="en-US" altLang="ja-JP" sz="1400" dirty="0"/>
                        <a:t> lab</a:t>
                      </a:r>
                      <a:r>
                        <a:rPr kumimoji="1" lang="ja-JP" altLang="en-US" sz="1400" dirty="0"/>
                        <a:t>について、習う必要がある</a:t>
                      </a:r>
                    </a:p>
                  </a:txBody>
                  <a:tcPr/>
                </a:tc>
                <a:tc>
                  <a:txBody>
                    <a:bodyPr/>
                    <a:lstStyle/>
                    <a:p>
                      <a:r>
                        <a:rPr kumimoji="1" lang="ja-JP" altLang="en-US" sz="1400" dirty="0"/>
                        <a:t>・有料</a:t>
                      </a:r>
                      <a:endParaRPr kumimoji="1" lang="en-US" altLang="ja-JP" sz="1400" dirty="0"/>
                    </a:p>
                    <a:p>
                      <a:r>
                        <a:rPr kumimoji="1" lang="ja-JP" altLang="en-US" sz="1400" dirty="0"/>
                        <a:t>・</a:t>
                      </a:r>
                      <a:r>
                        <a:rPr kumimoji="1" lang="en-US" altLang="ja-JP" sz="1400" dirty="0"/>
                        <a:t>AWS</a:t>
                      </a:r>
                      <a:r>
                        <a:rPr kumimoji="1" lang="ja-JP" altLang="en-US" sz="1400" dirty="0"/>
                        <a:t>クラウド環境に依存してしまう</a:t>
                      </a:r>
                    </a:p>
                  </a:txBody>
                  <a:tcPr/>
                </a:tc>
                <a:tc>
                  <a:txBody>
                    <a:bodyPr/>
                    <a:lstStyle/>
                    <a:p>
                      <a:r>
                        <a:rPr kumimoji="1" lang="ja-JP" altLang="en-US" sz="1400" dirty="0"/>
                        <a:t>・難しくないですが、</a:t>
                      </a:r>
                      <a:r>
                        <a:rPr kumimoji="1" lang="en-US" altLang="ja-JP" sz="1400" dirty="0" err="1"/>
                        <a:t>github</a:t>
                      </a:r>
                      <a:r>
                        <a:rPr kumimoji="1" lang="ja-JP" altLang="en-US" sz="1400" dirty="0"/>
                        <a:t>との連携が必要</a:t>
                      </a:r>
                    </a:p>
                  </a:txBody>
                  <a:tcPr/>
                </a:tc>
                <a:tc>
                  <a:txBody>
                    <a:bodyPr/>
                    <a:lstStyle/>
                    <a:p>
                      <a:r>
                        <a:rPr kumimoji="1" lang="ja-JP" altLang="en-US" sz="900" dirty="0"/>
                        <a:t>・計画では</a:t>
                      </a:r>
                      <a:r>
                        <a:rPr kumimoji="1" lang="en-US" altLang="ja-JP" sz="900" dirty="0"/>
                        <a:t>1</a:t>
                      </a:r>
                      <a:r>
                        <a:rPr kumimoji="1" lang="ja-JP" altLang="en-US" sz="900" dirty="0"/>
                        <a:t>ヵ月でデプロイ自動化を実装する必要があるが、本ツールは機能が豊かなためスケジュールに間に合わなさそう</a:t>
                      </a:r>
                    </a:p>
                  </a:txBody>
                  <a:tcPr/>
                </a:tc>
                <a:extLst>
                  <a:ext uri="{0D108BD9-81ED-4DB2-BD59-A6C34878D82A}">
                    <a16:rowId xmlns:a16="http://schemas.microsoft.com/office/drawing/2014/main" val="3251418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料金</a:t>
                      </a:r>
                    </a:p>
                    <a:p>
                      <a:endParaRPr kumimoji="1" lang="ja-JP" altLang="en-US" sz="1400" dirty="0"/>
                    </a:p>
                  </a:txBody>
                  <a:tcPr/>
                </a:tc>
                <a:tc>
                  <a:txBody>
                    <a:bodyPr/>
                    <a:lstStyle/>
                    <a:p>
                      <a:r>
                        <a:rPr kumimoji="1" lang="ja-JP" altLang="en-US" sz="1400" dirty="0"/>
                        <a:t>事実なし</a:t>
                      </a:r>
                      <a:r>
                        <a:rPr kumimoji="1" lang="en-US" altLang="ja-JP" sz="1400" dirty="0"/>
                        <a:t>※2</a:t>
                      </a:r>
                      <a:endParaRPr kumimoji="1" lang="ja-JP" altLang="en-US" sz="1400" dirty="0"/>
                    </a:p>
                  </a:txBody>
                  <a:tcPr/>
                </a:tc>
                <a:tc>
                  <a:txBody>
                    <a:bodyPr/>
                    <a:lstStyle/>
                    <a:p>
                      <a:r>
                        <a:rPr kumimoji="1" lang="ja-JP" altLang="en-US" sz="1400" dirty="0"/>
                        <a:t>事実なし</a:t>
                      </a:r>
                      <a:r>
                        <a:rPr kumimoji="1" lang="en-US" altLang="ja-JP" sz="1400" dirty="0"/>
                        <a:t>※2</a:t>
                      </a:r>
                      <a:endParaRPr kumimoji="1" lang="ja-JP" altLang="en-US" sz="1400" dirty="0"/>
                    </a:p>
                    <a:p>
                      <a:endParaRPr kumimoji="1" lang="ja-JP" altLang="en-US" sz="1400" dirty="0"/>
                    </a:p>
                  </a:txBody>
                  <a:tcPr/>
                </a:tc>
                <a:tc>
                  <a:txBody>
                    <a:bodyPr/>
                    <a:lstStyle/>
                    <a:p>
                      <a:r>
                        <a:rPr kumimoji="1" lang="ja-JP" altLang="en-US" sz="1400" dirty="0"/>
                        <a:t>有料</a:t>
                      </a:r>
                    </a:p>
                  </a:txBody>
                  <a:tcPr/>
                </a:tc>
                <a:tc>
                  <a:txBody>
                    <a:bodyPr/>
                    <a:lstStyle/>
                    <a:p>
                      <a:r>
                        <a:rPr kumimoji="1" lang="ja-JP" altLang="en-US" sz="1400" dirty="0"/>
                        <a:t>事実なし</a:t>
                      </a:r>
                      <a:r>
                        <a:rPr kumimoji="1" lang="en-US" altLang="ja-JP" sz="1400" dirty="0"/>
                        <a:t>※2</a:t>
                      </a:r>
                      <a:endParaRPr kumimoji="1" lang="ja-JP" altLang="en-US" sz="1400" dirty="0"/>
                    </a:p>
                    <a:p>
                      <a:endParaRPr kumimoji="1" lang="ja-JP" altLang="en-US" sz="1400" dirty="0"/>
                    </a:p>
                  </a:txBody>
                  <a:tcPr/>
                </a:tc>
                <a:tc>
                  <a:txBody>
                    <a:bodyPr/>
                    <a:lstStyle/>
                    <a:p>
                      <a:r>
                        <a:rPr kumimoji="1" lang="ja-JP" altLang="en-US" sz="1400" dirty="0"/>
                        <a:t>無料</a:t>
                      </a:r>
                    </a:p>
                  </a:txBody>
                  <a:tcPr/>
                </a:tc>
                <a:extLst>
                  <a:ext uri="{0D108BD9-81ED-4DB2-BD59-A6C34878D82A}">
                    <a16:rowId xmlns:a16="http://schemas.microsoft.com/office/drawing/2014/main" val="2602115618"/>
                  </a:ext>
                </a:extLst>
              </a:tr>
              <a:tr h="370840">
                <a:tc>
                  <a:txBody>
                    <a:bodyPr/>
                    <a:lstStyle/>
                    <a:p>
                      <a:r>
                        <a:rPr kumimoji="1" lang="ja-JP" altLang="en-US" sz="1400" dirty="0"/>
                        <a:t>選択有無</a:t>
                      </a:r>
                    </a:p>
                  </a:txBody>
                  <a:tcPr/>
                </a:tc>
                <a:tc>
                  <a:txBody>
                    <a:bodyPr/>
                    <a:lstStyle/>
                    <a:p>
                      <a:pPr algn="ctr"/>
                      <a:r>
                        <a:rPr kumimoji="1" lang="ja-JP" altLang="en-US" sz="1400" dirty="0"/>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algn="ctr"/>
                      <a:r>
                        <a:rPr kumimoji="1" lang="ja-JP" altLang="en-US" sz="1400" dirty="0"/>
                        <a:t>✖</a:t>
                      </a:r>
                    </a:p>
                  </a:txBody>
                  <a:tcPr/>
                </a:tc>
                <a:extLst>
                  <a:ext uri="{0D108BD9-81ED-4DB2-BD59-A6C34878D82A}">
                    <a16:rowId xmlns:a16="http://schemas.microsoft.com/office/drawing/2014/main" val="4169587226"/>
                  </a:ext>
                </a:extLst>
              </a:tr>
            </a:tbl>
          </a:graphicData>
        </a:graphic>
      </p:graphicFrame>
      <p:sp>
        <p:nvSpPr>
          <p:cNvPr id="7" name="Content Placeholder 2">
            <a:extLst>
              <a:ext uri="{FF2B5EF4-FFF2-40B4-BE49-F238E27FC236}">
                <a16:creationId xmlns:a16="http://schemas.microsoft.com/office/drawing/2014/main" id="{E94E04B0-9F27-95EA-5A80-D4C44426E16C}"/>
              </a:ext>
            </a:extLst>
          </p:cNvPr>
          <p:cNvSpPr txBox="1">
            <a:spLocks/>
          </p:cNvSpPr>
          <p:nvPr/>
        </p:nvSpPr>
        <p:spPr>
          <a:xfrm>
            <a:off x="366664" y="5710844"/>
            <a:ext cx="7685037" cy="83344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dirty="0"/>
              <a:t>※ </a:t>
            </a:r>
            <a:r>
              <a:rPr kumimoji="1" lang="ja-JP" altLang="en-US" dirty="0"/>
              <a:t>あくまでも企画で実際の試行錯誤により、ツール等の変更がある可能性があります。</a:t>
            </a:r>
            <a:r>
              <a:rPr kumimoji="1" lang="en-US" altLang="ja-JP" dirty="0"/>
              <a:t> </a:t>
            </a:r>
          </a:p>
          <a:p>
            <a:pPr marL="0" indent="0">
              <a:buFont typeface="Arial" panose="020B0604020202020204" pitchFamily="34" charset="0"/>
              <a:buNone/>
            </a:pPr>
            <a:r>
              <a:rPr kumimoji="1" lang="en-US" altLang="ja-JP" dirty="0"/>
              <a:t>※1 </a:t>
            </a:r>
            <a:r>
              <a:rPr kumimoji="1" lang="ja-JP" altLang="en-US" dirty="0"/>
              <a:t>レポジトリに対し、マージイベント</a:t>
            </a:r>
            <a:br>
              <a:rPr kumimoji="1" lang="en-US" altLang="ja-JP" dirty="0"/>
            </a:br>
            <a:r>
              <a:rPr kumimoji="1" lang="en-US" altLang="ja-JP" dirty="0"/>
              <a:t>※2 </a:t>
            </a:r>
            <a:r>
              <a:rPr kumimoji="1" lang="ja-JP" altLang="en-US" dirty="0"/>
              <a:t>ある基準を超えると料金が発生しますが、このプロジェクトではその基準を超えるようなことはない</a:t>
            </a:r>
            <a:endParaRPr kumimoji="1" lang="en-US" altLang="ja-JP" dirty="0"/>
          </a:p>
        </p:txBody>
      </p:sp>
    </p:spTree>
    <p:extLst>
      <p:ext uri="{BB962C8B-B14F-4D97-AF65-F5344CB8AC3E}">
        <p14:creationId xmlns:p14="http://schemas.microsoft.com/office/powerpoint/2010/main" val="33111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の設計</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以下の手順</a:t>
            </a:r>
            <a:r>
              <a:rPr kumimoji="1" lang="en-US" altLang="ja-JP" dirty="0"/>
              <a:t>(</a:t>
            </a:r>
            <a:r>
              <a:rPr kumimoji="1" lang="ja-JP" altLang="en-US" dirty="0"/>
              <a:t>コードに修正が発生した時、本番環境まで反映するための手順</a:t>
            </a:r>
            <a:r>
              <a:rPr kumimoji="1" lang="en-US" altLang="ja-JP" dirty="0"/>
              <a:t>)</a:t>
            </a:r>
            <a:r>
              <a:rPr kumimoji="1" lang="ja-JP" altLang="en-US" dirty="0"/>
              <a:t>に対して、設計して行きます</a:t>
            </a: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457200" indent="-457200">
              <a:buFont typeface="+mj-lt"/>
              <a:buAutoNum type="arabicPeriod"/>
            </a:pPr>
            <a:r>
              <a:rPr kumimoji="1" lang="ja-JP" altLang="en-US" dirty="0"/>
              <a:t>デプロイのスクリプトにより</a:t>
            </a:r>
            <a:r>
              <a:rPr kumimoji="1" lang="en-US" altLang="ja-JP" dirty="0"/>
              <a:t>4</a:t>
            </a:r>
            <a:r>
              <a:rPr kumimoji="1" lang="ja-JP" altLang="en-US" dirty="0"/>
              <a:t>を再デプロイを行う</a:t>
            </a:r>
            <a:endParaRPr kumimoji="1" lang="en-US" altLang="ja-JP" dirty="0"/>
          </a:p>
          <a:p>
            <a:pPr marL="0" indent="0">
              <a:buNone/>
            </a:pPr>
            <a:endParaRPr kumimoji="1" lang="en-US" altLang="ja-JP" dirty="0"/>
          </a:p>
          <a:p>
            <a:pPr marL="0" indent="0">
              <a:buNone/>
            </a:pPr>
            <a:r>
              <a:rPr kumimoji="1" lang="en-US" altLang="ja-JP" dirty="0"/>
              <a:t>1</a:t>
            </a:r>
            <a:r>
              <a:rPr kumimoji="1" lang="ja-JP" altLang="en-US" dirty="0"/>
              <a:t>は自動化不可能のため、対象外</a:t>
            </a:r>
            <a:endParaRPr kumimoji="1" lang="en-US" altLang="ja-JP" dirty="0"/>
          </a:p>
        </p:txBody>
      </p:sp>
    </p:spTree>
    <p:extLst>
      <p:ext uri="{BB962C8B-B14F-4D97-AF65-F5344CB8AC3E}">
        <p14:creationId xmlns:p14="http://schemas.microsoft.com/office/powerpoint/2010/main" val="8865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2</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2.</a:t>
            </a: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main</a:t>
            </a:r>
            <a:r>
              <a:rPr kumimoji="1" lang="ja-JP" altLang="en-US" dirty="0"/>
              <a:t>ブランチにコミットまたはプールリクエストが発生した場合にそのイベントをキャッチする。</a:t>
            </a:r>
            <a:r>
              <a:rPr kumimoji="1" lang="en-US" altLang="ja-JP" dirty="0"/>
              <a:t>(</a:t>
            </a:r>
            <a:r>
              <a:rPr kumimoji="1" lang="ja-JP" altLang="en-US" dirty="0"/>
              <a:t>入口</a:t>
            </a:r>
            <a:r>
              <a:rPr kumimoji="1" lang="en-US" altLang="ja-JP" dirty="0"/>
              <a:t>)</a:t>
            </a:r>
          </a:p>
        </p:txBody>
      </p:sp>
    </p:spTree>
    <p:extLst>
      <p:ext uri="{BB962C8B-B14F-4D97-AF65-F5344CB8AC3E}">
        <p14:creationId xmlns:p14="http://schemas.microsoft.com/office/powerpoint/2010/main" val="226697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3</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3.</a:t>
            </a: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a:t>
            </a:r>
            <a:r>
              <a:rPr kumimoji="1" lang="ja-JP" altLang="en-US" dirty="0"/>
              <a:t>対象のレポジトリに対し、</a:t>
            </a:r>
            <a:r>
              <a:rPr kumimoji="1" lang="en-US" altLang="ja-JP" dirty="0"/>
              <a:t>Maven</a:t>
            </a:r>
            <a:r>
              <a:rPr kumimoji="1" lang="ja-JP" altLang="en-US" dirty="0"/>
              <a:t>のビルド関連コマンドを使い、</a:t>
            </a:r>
            <a:r>
              <a:rPr kumimoji="1" lang="en-US" altLang="ja-JP" dirty="0"/>
              <a:t>JAR</a:t>
            </a:r>
            <a:r>
              <a:rPr kumimoji="1" lang="ja-JP" altLang="en-US" dirty="0"/>
              <a:t>を生成する。</a:t>
            </a:r>
            <a:endParaRPr kumimoji="1" lang="en-US" altLang="ja-JP" dirty="0"/>
          </a:p>
        </p:txBody>
      </p:sp>
    </p:spTree>
    <p:extLst>
      <p:ext uri="{BB962C8B-B14F-4D97-AF65-F5344CB8AC3E}">
        <p14:creationId xmlns:p14="http://schemas.microsoft.com/office/powerpoint/2010/main" val="2269925071"/>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TM10001114[[fn=Gallery]]</Template>
  <TotalTime>512</TotalTime>
  <Words>1673</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Nova</vt:lpstr>
      <vt:lpstr>Wingdings</vt:lpstr>
      <vt:lpstr>TropicVTI</vt:lpstr>
      <vt:lpstr>デプロイ自動化</vt:lpstr>
      <vt:lpstr>アゼンダー</vt:lpstr>
      <vt:lpstr>今のプロジェクトの問題(1)</vt:lpstr>
      <vt:lpstr>今のプロジェクトの問題(2)</vt:lpstr>
      <vt:lpstr>デプロイ自動化(CD)の概念</vt:lpstr>
      <vt:lpstr>デプロイ自動化ツール選択</vt:lpstr>
      <vt:lpstr>デプロイ自動化(CD)の設計</vt:lpstr>
      <vt:lpstr>デプロイ自動化(CD)の設計 – 手順2</vt:lpstr>
      <vt:lpstr>デプロイ自動化(CD)の設計 – 手順3</vt:lpstr>
      <vt:lpstr>デプロイ自動化(CD)の設計 – 手順4,5</vt:lpstr>
      <vt:lpstr>実装する時、参考になるような情報まとめ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3758</dc:creator>
  <cp:lastModifiedBy>3758</cp:lastModifiedBy>
  <cp:revision>169</cp:revision>
  <dcterms:created xsi:type="dcterms:W3CDTF">2023-05-14T12:17:31Z</dcterms:created>
  <dcterms:modified xsi:type="dcterms:W3CDTF">2023-06-13T22:07:43Z</dcterms:modified>
</cp:coreProperties>
</file>