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8" r:id="rId3"/>
    <p:sldId id="257" r:id="rId4"/>
    <p:sldId id="278" r:id="rId5"/>
    <p:sldId id="277" r:id="rId6"/>
    <p:sldId id="261" r:id="rId7"/>
    <p:sldId id="279" r:id="rId8"/>
    <p:sldId id="262" r:id="rId9"/>
    <p:sldId id="281" r:id="rId10"/>
    <p:sldId id="282" r:id="rId11"/>
    <p:sldId id="276"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11/26/2022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14124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11/26/2022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7570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11/26/2022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66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11/26/2022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931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11/26/2022</a:t>
            </a:fld>
            <a:endParaRPr lang="en-US" dirty="0"/>
          </a:p>
        </p:txBody>
      </p:sp>
    </p:spTree>
    <p:extLst>
      <p:ext uri="{BB962C8B-B14F-4D97-AF65-F5344CB8AC3E}">
        <p14:creationId xmlns:p14="http://schemas.microsoft.com/office/powerpoint/2010/main" val="35800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11/26/2022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783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11/26/2022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560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11/26/2022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0243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11/26/2022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9774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11/26/2022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651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11/26/2022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3454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11/26/2022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265216"/>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61" r:id="rId5"/>
    <p:sldLayoutId id="2147483866" r:id="rId6"/>
    <p:sldLayoutId id="2147483862" r:id="rId7"/>
    <p:sldLayoutId id="2147483863" r:id="rId8"/>
    <p:sldLayoutId id="2147483864" r:id="rId9"/>
    <p:sldLayoutId id="2147483865" r:id="rId10"/>
    <p:sldLayoutId id="214748386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blog.naver.com/tjs025/222657678586" TargetMode="External"/><Relationship Id="rId5" Type="http://schemas.openxmlformats.org/officeDocument/2006/relationships/hyperlink" Target="https://smartstore.naver.com/thegoodday/products/2502010490?NaPm=ct%3Dlaxhyx7k%7Cci%3D599254a1ab5847d3717e1ec5977ba6a236b06e4b%7Ctr%3Dimg%7Csn%3D411946%7Chk%3Db83bb7464abbc81b783709e4dda59d07499320a4" TargetMode="External"/><Relationship Id="rId4" Type="http://schemas.openxmlformats.org/officeDocument/2006/relationships/hyperlink" Target="https://wedding-invi.jp/invitation/184639/c61dc5625e6?nd=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4" name="Picture 3" descr="3D white lines connected with dots">
            <a:extLst>
              <a:ext uri="{FF2B5EF4-FFF2-40B4-BE49-F238E27FC236}">
                <a16:creationId xmlns:a16="http://schemas.microsoft.com/office/drawing/2014/main" id="{6577830F-A3FE-4140-8389-AD3ACC0E7E53}"/>
              </a:ext>
            </a:extLst>
          </p:cNvPr>
          <p:cNvPicPr>
            <a:picLocks noChangeAspect="1"/>
          </p:cNvPicPr>
          <p:nvPr/>
        </p:nvPicPr>
        <p:blipFill rotWithShape="1">
          <a:blip r:embed="rId2"/>
          <a:srcRect t="6227" r="-1" b="-1"/>
          <a:stretch/>
        </p:blipFill>
        <p:spPr>
          <a:xfrm>
            <a:off x="1524" y="10"/>
            <a:ext cx="12188952" cy="6857990"/>
          </a:xfrm>
          <a:prstGeom prst="rect">
            <a:avLst/>
          </a:prstGeom>
        </p:spPr>
      </p:pic>
      <p:sp>
        <p:nvSpPr>
          <p:cNvPr id="65" name="Freeform: Shape 10">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12">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Freeform: Shape 14">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8" name="Freeform: Shape 16">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9" name="Freeform: Shape 18">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A3444A5-22C4-421D-B5E2-63B2B315901A}"/>
              </a:ext>
            </a:extLst>
          </p:cNvPr>
          <p:cNvSpPr>
            <a:spLocks noGrp="1"/>
          </p:cNvSpPr>
          <p:nvPr>
            <p:ph type="ctrTitle"/>
          </p:nvPr>
        </p:nvSpPr>
        <p:spPr>
          <a:xfrm>
            <a:off x="2190750" y="1346268"/>
            <a:ext cx="8771760" cy="3125338"/>
          </a:xfrm>
        </p:spPr>
        <p:txBody>
          <a:bodyPr anchor="ctr">
            <a:normAutofit/>
          </a:bodyPr>
          <a:lstStyle/>
          <a:p>
            <a:pPr algn="ctr"/>
            <a:r>
              <a:rPr kumimoji="1" lang="ja-JP" altLang="en-US" sz="7200" dirty="0"/>
              <a:t>あずさと</a:t>
            </a:r>
            <a:r>
              <a:rPr kumimoji="1" lang="en-US" altLang="ja-JP" sz="7200" dirty="0"/>
              <a:t>(</a:t>
            </a:r>
            <a:r>
              <a:rPr kumimoji="1" lang="ja-JP" altLang="en-US" sz="7200" dirty="0"/>
              <a:t>追加開発</a:t>
            </a:r>
            <a:r>
              <a:rPr kumimoji="1" lang="en-US" altLang="ja-JP" sz="7200" dirty="0"/>
              <a:t>)</a:t>
            </a:r>
            <a:endParaRPr kumimoji="1" lang="ja-JP" altLang="en-US" sz="7200" dirty="0"/>
          </a:p>
        </p:txBody>
      </p:sp>
      <p:sp>
        <p:nvSpPr>
          <p:cNvPr id="3" name="Subtitle 2">
            <a:extLst>
              <a:ext uri="{FF2B5EF4-FFF2-40B4-BE49-F238E27FC236}">
                <a16:creationId xmlns:a16="http://schemas.microsoft.com/office/drawing/2014/main" id="{80D2127A-1CC8-46B2-800A-37BF815D9394}"/>
              </a:ext>
            </a:extLst>
          </p:cNvPr>
          <p:cNvSpPr>
            <a:spLocks noGrp="1"/>
          </p:cNvSpPr>
          <p:nvPr>
            <p:ph type="subTitle" idx="1"/>
          </p:nvPr>
        </p:nvSpPr>
        <p:spPr>
          <a:xfrm>
            <a:off x="2619375" y="4471607"/>
            <a:ext cx="6953250" cy="862394"/>
          </a:xfrm>
        </p:spPr>
        <p:txBody>
          <a:bodyPr anchor="t">
            <a:normAutofit/>
          </a:bodyPr>
          <a:lstStyle/>
          <a:p>
            <a:pPr algn="ctr"/>
            <a:r>
              <a:rPr kumimoji="1" lang="en-US" altLang="ja-JP" dirty="0"/>
              <a:t>Web</a:t>
            </a:r>
            <a:r>
              <a:rPr kumimoji="1" lang="ja-JP" altLang="en-US" dirty="0"/>
              <a:t>サイト制作プロジェクト</a:t>
            </a:r>
          </a:p>
        </p:txBody>
      </p:sp>
    </p:spTree>
    <p:extLst>
      <p:ext uri="{BB962C8B-B14F-4D97-AF65-F5344CB8AC3E}">
        <p14:creationId xmlns:p14="http://schemas.microsoft.com/office/powerpoint/2010/main" val="41618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EE73-585D-4A65-81AF-3CDCC34D2F93}"/>
              </a:ext>
            </a:extLst>
          </p:cNvPr>
          <p:cNvSpPr>
            <a:spLocks noGrp="1"/>
          </p:cNvSpPr>
          <p:nvPr>
            <p:ph type="title"/>
          </p:nvPr>
        </p:nvSpPr>
        <p:spPr/>
        <p:txBody>
          <a:bodyPr/>
          <a:lstStyle/>
          <a:p>
            <a:r>
              <a:rPr kumimoji="1" lang="en-US" altLang="ja-JP" dirty="0"/>
              <a:t>ERD</a:t>
            </a:r>
            <a:endParaRPr kumimoji="1" lang="ja-JP" altLang="en-US" dirty="0"/>
          </a:p>
        </p:txBody>
      </p:sp>
      <p:sp>
        <p:nvSpPr>
          <p:cNvPr id="3" name="Content Placeholder 2">
            <a:extLst>
              <a:ext uri="{FF2B5EF4-FFF2-40B4-BE49-F238E27FC236}">
                <a16:creationId xmlns:a16="http://schemas.microsoft.com/office/drawing/2014/main" id="{2EDCAB2A-6C1D-43FC-8DB7-0CF506223DFF}"/>
              </a:ext>
            </a:extLst>
          </p:cNvPr>
          <p:cNvSpPr>
            <a:spLocks noGrp="1"/>
          </p:cNvSpPr>
          <p:nvPr>
            <p:ph idx="1"/>
          </p:nvPr>
        </p:nvSpPr>
        <p:spPr>
          <a:xfrm>
            <a:off x="1920240" y="2312276"/>
            <a:ext cx="8770571" cy="3889348"/>
          </a:xfrm>
        </p:spPr>
        <p:txBody>
          <a:bodyPr>
            <a:noAutofit/>
          </a:bodyPr>
          <a:lstStyle/>
          <a:p>
            <a:r>
              <a:rPr kumimoji="1" lang="ja-JP" altLang="en-US" sz="1600" dirty="0"/>
              <a:t>テーブル名：結婚式参加テーブル</a:t>
            </a:r>
            <a:endParaRPr kumimoji="1" lang="en-US" altLang="ja-JP" sz="1600" dirty="0"/>
          </a:p>
          <a:p>
            <a:r>
              <a:rPr kumimoji="1" lang="ja-JP" altLang="en-US" sz="1600" dirty="0"/>
              <a:t>フィールド</a:t>
            </a:r>
            <a:endParaRPr kumimoji="1" lang="en-US" altLang="ja-JP" sz="1600" dirty="0"/>
          </a:p>
          <a:p>
            <a:r>
              <a:rPr kumimoji="1" lang="ja-JP" altLang="en-US" sz="1600" dirty="0"/>
              <a:t>・</a:t>
            </a:r>
            <a:r>
              <a:rPr kumimoji="1" lang="en-US" altLang="ja-JP" sz="1600" dirty="0"/>
              <a:t>no(PK)</a:t>
            </a:r>
          </a:p>
          <a:p>
            <a:r>
              <a:rPr kumimoji="1" lang="ja-JP" altLang="en-US" sz="1600" dirty="0"/>
              <a:t>・</a:t>
            </a:r>
            <a:r>
              <a:rPr kumimoji="1" lang="en-US" altLang="ja-JP" sz="1600" dirty="0"/>
              <a:t>name(</a:t>
            </a:r>
            <a:r>
              <a:rPr kumimoji="1" lang="ja-JP" altLang="en-US" sz="1600" dirty="0"/>
              <a:t>ネーム</a:t>
            </a:r>
            <a:r>
              <a:rPr kumimoji="1" lang="en-US" altLang="ja-JP" sz="1600" dirty="0"/>
              <a:t>)</a:t>
            </a:r>
          </a:p>
          <a:p>
            <a:r>
              <a:rPr kumimoji="1" lang="ja-JP" altLang="en-US" sz="1600" dirty="0"/>
              <a:t>・</a:t>
            </a:r>
            <a:r>
              <a:rPr kumimoji="1" lang="en-US" altLang="ja-JP" sz="1600" dirty="0"/>
              <a:t>nationality(</a:t>
            </a:r>
            <a:r>
              <a:rPr kumimoji="1" lang="ja-JP" altLang="en-US" sz="1600" dirty="0"/>
              <a:t>国籍</a:t>
            </a:r>
            <a:r>
              <a:rPr kumimoji="1" lang="en-US" altLang="ja-JP" sz="1600" dirty="0"/>
              <a:t>)</a:t>
            </a:r>
          </a:p>
          <a:p>
            <a:r>
              <a:rPr kumimoji="1" lang="ja-JP" altLang="en-US" sz="1600" dirty="0"/>
              <a:t>・</a:t>
            </a:r>
            <a:r>
              <a:rPr kumimoji="1" lang="en-US" altLang="ja-JP" sz="1600" dirty="0" err="1"/>
              <a:t>created_datetime</a:t>
            </a:r>
            <a:r>
              <a:rPr kumimoji="1" lang="en-US" altLang="ja-JP" sz="1600" dirty="0"/>
              <a:t>(</a:t>
            </a:r>
            <a:r>
              <a:rPr kumimoji="1" lang="ja-JP" altLang="en-US" sz="1600" dirty="0"/>
              <a:t>生成日時</a:t>
            </a:r>
            <a:r>
              <a:rPr kumimoji="1" lang="en-US" altLang="ja-JP" sz="1600" dirty="0"/>
              <a:t>)</a:t>
            </a:r>
          </a:p>
          <a:p>
            <a:r>
              <a:rPr kumimoji="1" lang="ja-JP" altLang="en-US" sz="1600" dirty="0"/>
              <a:t>・</a:t>
            </a:r>
            <a:r>
              <a:rPr kumimoji="1" lang="en-US" altLang="ja-JP" sz="1600" dirty="0"/>
              <a:t>participation(</a:t>
            </a:r>
            <a:r>
              <a:rPr kumimoji="1" lang="ja-JP" altLang="en-US" sz="1600" dirty="0"/>
              <a:t>参加有無</a:t>
            </a:r>
            <a:r>
              <a:rPr kumimoji="1" lang="en-US" altLang="ja-JP" sz="1600" dirty="0"/>
              <a:t>)</a:t>
            </a:r>
          </a:p>
          <a:p>
            <a:endParaRPr kumimoji="1" lang="en-US" altLang="ja-JP" sz="1600" dirty="0"/>
          </a:p>
        </p:txBody>
      </p:sp>
    </p:spTree>
    <p:extLst>
      <p:ext uri="{BB962C8B-B14F-4D97-AF65-F5344CB8AC3E}">
        <p14:creationId xmlns:p14="http://schemas.microsoft.com/office/powerpoint/2010/main" val="320280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EE73-585D-4A65-81AF-3CDCC34D2F93}"/>
              </a:ext>
            </a:extLst>
          </p:cNvPr>
          <p:cNvSpPr>
            <a:spLocks noGrp="1"/>
          </p:cNvSpPr>
          <p:nvPr>
            <p:ph type="title"/>
          </p:nvPr>
        </p:nvSpPr>
        <p:spPr/>
        <p:txBody>
          <a:bodyPr/>
          <a:lstStyle/>
          <a:p>
            <a:r>
              <a:rPr kumimoji="1" lang="ja-JP" altLang="en-US" dirty="0"/>
              <a:t>所感</a:t>
            </a:r>
          </a:p>
        </p:txBody>
      </p:sp>
      <p:sp>
        <p:nvSpPr>
          <p:cNvPr id="3" name="Content Placeholder 2">
            <a:extLst>
              <a:ext uri="{FF2B5EF4-FFF2-40B4-BE49-F238E27FC236}">
                <a16:creationId xmlns:a16="http://schemas.microsoft.com/office/drawing/2014/main" id="{2EDCAB2A-6C1D-43FC-8DB7-0CF506223DFF}"/>
              </a:ext>
            </a:extLst>
          </p:cNvPr>
          <p:cNvSpPr>
            <a:spLocks noGrp="1"/>
          </p:cNvSpPr>
          <p:nvPr>
            <p:ph idx="1"/>
          </p:nvPr>
        </p:nvSpPr>
        <p:spPr>
          <a:xfrm>
            <a:off x="1920240" y="2312276"/>
            <a:ext cx="8770571" cy="3889348"/>
          </a:xfrm>
        </p:spPr>
        <p:txBody>
          <a:bodyPr>
            <a:noAutofit/>
          </a:bodyPr>
          <a:lstStyle/>
          <a:p>
            <a:r>
              <a:rPr kumimoji="1" lang="en-US" altLang="ja-JP" sz="1600" dirty="0"/>
              <a:t>1.</a:t>
            </a:r>
            <a:r>
              <a:rPr kumimoji="1" lang="ja-JP" altLang="en-US" sz="1600" dirty="0"/>
              <a:t>招待状は機能よりはデザインのため今回はバックエンドよりフロントエンドがメインだと思います。</a:t>
            </a:r>
            <a:endParaRPr kumimoji="1" lang="en-US" altLang="ja-JP" sz="1600" dirty="0"/>
          </a:p>
        </p:txBody>
      </p:sp>
    </p:spTree>
    <p:extLst>
      <p:ext uri="{BB962C8B-B14F-4D97-AF65-F5344CB8AC3E}">
        <p14:creationId xmlns:p14="http://schemas.microsoft.com/office/powerpoint/2010/main" val="274324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3" descr="3D white lines connected with dots">
            <a:extLst>
              <a:ext uri="{FF2B5EF4-FFF2-40B4-BE49-F238E27FC236}">
                <a16:creationId xmlns:a16="http://schemas.microsoft.com/office/drawing/2014/main" id="{6577830F-A3FE-4140-8389-AD3ACC0E7E53}"/>
              </a:ext>
            </a:extLst>
          </p:cNvPr>
          <p:cNvPicPr>
            <a:picLocks noChangeAspect="1"/>
          </p:cNvPicPr>
          <p:nvPr/>
        </p:nvPicPr>
        <p:blipFill rotWithShape="1">
          <a:blip r:embed="rId2"/>
          <a:srcRect t="6227" r="-1" b="-1"/>
          <a:stretch/>
        </p:blipFill>
        <p:spPr>
          <a:xfrm>
            <a:off x="1524" y="10"/>
            <a:ext cx="12188952" cy="6857990"/>
          </a:xfrm>
          <a:prstGeom prst="rect">
            <a:avLst/>
          </a:prstGeom>
        </p:spPr>
      </p:pic>
      <p:sp>
        <p:nvSpPr>
          <p:cNvPr id="2" name="Title 1">
            <a:extLst>
              <a:ext uri="{FF2B5EF4-FFF2-40B4-BE49-F238E27FC236}">
                <a16:creationId xmlns:a16="http://schemas.microsoft.com/office/drawing/2014/main" id="{BA3444A5-22C4-421D-B5E2-63B2B315901A}"/>
              </a:ext>
            </a:extLst>
          </p:cNvPr>
          <p:cNvSpPr>
            <a:spLocks noGrp="1"/>
          </p:cNvSpPr>
          <p:nvPr>
            <p:ph type="ctrTitle"/>
          </p:nvPr>
        </p:nvSpPr>
        <p:spPr>
          <a:xfrm>
            <a:off x="2190750" y="2011286"/>
            <a:ext cx="7810500" cy="3125338"/>
          </a:xfrm>
        </p:spPr>
        <p:txBody>
          <a:bodyPr anchor="ctr">
            <a:normAutofit/>
          </a:bodyPr>
          <a:lstStyle/>
          <a:p>
            <a:pPr algn="ctr"/>
            <a:r>
              <a:rPr lang="ja-JP" altLang="en-US" sz="3200" b="0" i="0" dirty="0">
                <a:solidFill>
                  <a:srgbClr val="3F3A39"/>
                </a:solidFill>
                <a:effectLst/>
                <a:latin typeface="YakuHanJPs"/>
              </a:rPr>
              <a:t>以上です。ありがとうございました</a:t>
            </a:r>
            <a:endParaRPr kumimoji="1" lang="ja-JP" altLang="en-US" sz="3200" dirty="0"/>
          </a:p>
        </p:txBody>
      </p:sp>
    </p:spTree>
    <p:extLst>
      <p:ext uri="{BB962C8B-B14F-4D97-AF65-F5344CB8AC3E}">
        <p14:creationId xmlns:p14="http://schemas.microsoft.com/office/powerpoint/2010/main" val="308071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3489-C3A0-4C99-B206-A43F27B85762}"/>
              </a:ext>
            </a:extLst>
          </p:cNvPr>
          <p:cNvSpPr>
            <a:spLocks noGrp="1"/>
          </p:cNvSpPr>
          <p:nvPr>
            <p:ph type="title"/>
          </p:nvPr>
        </p:nvSpPr>
        <p:spPr>
          <a:xfrm>
            <a:off x="405569" y="-9236"/>
            <a:ext cx="6665976" cy="2129674"/>
          </a:xfrm>
        </p:spPr>
        <p:txBody>
          <a:bodyPr anchor="ctr"/>
          <a:lstStyle/>
          <a:p>
            <a:r>
              <a:rPr kumimoji="1" lang="ja-JP" altLang="en-US" dirty="0"/>
              <a:t>目次</a:t>
            </a:r>
          </a:p>
        </p:txBody>
      </p:sp>
      <p:sp>
        <p:nvSpPr>
          <p:cNvPr id="3" name="Text Placeholder 2">
            <a:extLst>
              <a:ext uri="{FF2B5EF4-FFF2-40B4-BE49-F238E27FC236}">
                <a16:creationId xmlns:a16="http://schemas.microsoft.com/office/drawing/2014/main" id="{E431FBB7-8CDE-41CC-9F40-592DABECCE16}"/>
              </a:ext>
            </a:extLst>
          </p:cNvPr>
          <p:cNvSpPr>
            <a:spLocks noGrp="1"/>
          </p:cNvSpPr>
          <p:nvPr>
            <p:ph type="body" idx="1"/>
          </p:nvPr>
        </p:nvSpPr>
        <p:spPr>
          <a:xfrm>
            <a:off x="488695" y="1763498"/>
            <a:ext cx="6665975" cy="4314029"/>
          </a:xfrm>
        </p:spPr>
        <p:txBody>
          <a:bodyPr>
            <a:normAutofit/>
          </a:bodyPr>
          <a:lstStyle/>
          <a:p>
            <a:r>
              <a:rPr kumimoji="1" lang="ja-JP" altLang="en-US" dirty="0"/>
              <a:t>・追加開発の目標</a:t>
            </a:r>
            <a:endParaRPr kumimoji="1" lang="en-US" altLang="ja-JP" dirty="0"/>
          </a:p>
          <a:p>
            <a:endParaRPr kumimoji="1" lang="en-US" altLang="ja-JP" dirty="0"/>
          </a:p>
          <a:p>
            <a:r>
              <a:rPr kumimoji="1" lang="ja-JP" altLang="en-US" dirty="0"/>
              <a:t>・フロントエンド画面</a:t>
            </a:r>
            <a:br>
              <a:rPr kumimoji="1" lang="en-US" altLang="ja-JP" dirty="0"/>
            </a:br>
            <a:br>
              <a:rPr kumimoji="1" lang="en-US" altLang="ja-JP" dirty="0"/>
            </a:br>
            <a:r>
              <a:rPr kumimoji="1" lang="ja-JP" altLang="en-US" dirty="0"/>
              <a:t>・バックエンド</a:t>
            </a:r>
            <a:br>
              <a:rPr kumimoji="1" lang="en-US" altLang="ja-JP" dirty="0"/>
            </a:br>
            <a:br>
              <a:rPr kumimoji="1" lang="en-US" altLang="ja-JP" dirty="0"/>
            </a:br>
            <a:r>
              <a:rPr kumimoji="1" lang="ja-JP" altLang="en-US" dirty="0"/>
              <a:t>・</a:t>
            </a:r>
            <a:r>
              <a:rPr kumimoji="1" lang="en-US" altLang="ja-JP" dirty="0"/>
              <a:t>ERD</a:t>
            </a:r>
          </a:p>
        </p:txBody>
      </p:sp>
    </p:spTree>
    <p:extLst>
      <p:ext uri="{BB962C8B-B14F-4D97-AF65-F5344CB8AC3E}">
        <p14:creationId xmlns:p14="http://schemas.microsoft.com/office/powerpoint/2010/main" val="338451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DF0C-09A8-4B70-91C2-4860EC4AFAF6}"/>
              </a:ext>
            </a:extLst>
          </p:cNvPr>
          <p:cNvSpPr>
            <a:spLocks noGrp="1"/>
          </p:cNvSpPr>
          <p:nvPr>
            <p:ph type="title"/>
          </p:nvPr>
        </p:nvSpPr>
        <p:spPr/>
        <p:txBody>
          <a:bodyPr/>
          <a:lstStyle/>
          <a:p>
            <a:r>
              <a:rPr kumimoji="1" lang="ja-JP" altLang="en-US" dirty="0"/>
              <a:t>追加開発の目標</a:t>
            </a:r>
            <a:endParaRPr kumimoji="1" lang="en-US" altLang="ja-JP" dirty="0"/>
          </a:p>
        </p:txBody>
      </p:sp>
      <p:sp>
        <p:nvSpPr>
          <p:cNvPr id="3" name="Content Placeholder 2">
            <a:extLst>
              <a:ext uri="{FF2B5EF4-FFF2-40B4-BE49-F238E27FC236}">
                <a16:creationId xmlns:a16="http://schemas.microsoft.com/office/drawing/2014/main" id="{61C39F7C-1B07-487F-84C0-26E9B5A4BAAA}"/>
              </a:ext>
            </a:extLst>
          </p:cNvPr>
          <p:cNvSpPr>
            <a:spLocks noGrp="1"/>
          </p:cNvSpPr>
          <p:nvPr>
            <p:ph idx="1"/>
          </p:nvPr>
        </p:nvSpPr>
        <p:spPr/>
        <p:txBody>
          <a:bodyPr>
            <a:normAutofit fontScale="85000" lnSpcReduction="10000"/>
          </a:bodyPr>
          <a:lstStyle/>
          <a:p>
            <a:r>
              <a:rPr kumimoji="1" lang="ja-JP" altLang="en-US" dirty="0"/>
              <a:t>来年</a:t>
            </a:r>
            <a:r>
              <a:rPr kumimoji="1" lang="en-US" altLang="ja-JP" dirty="0"/>
              <a:t>9</a:t>
            </a:r>
            <a:r>
              <a:rPr kumimoji="1" lang="ja-JP" altLang="en-US" dirty="0"/>
              <a:t>月の結婚式あるので</a:t>
            </a:r>
            <a:endParaRPr kumimoji="1" lang="en-US" altLang="ja-JP" dirty="0"/>
          </a:p>
          <a:p>
            <a:r>
              <a:rPr kumimoji="1" lang="ja-JP" altLang="en-US" dirty="0"/>
              <a:t>・招待状の役割</a:t>
            </a:r>
            <a:br>
              <a:rPr kumimoji="1" lang="en-US" altLang="ja-JP" dirty="0"/>
            </a:br>
            <a:r>
              <a:rPr kumimoji="1" lang="en-US" altLang="ja-JP" dirty="0"/>
              <a:t>=&gt;</a:t>
            </a:r>
            <a:r>
              <a:rPr kumimoji="1" lang="ja-JP" altLang="en-US" dirty="0"/>
              <a:t>簡潔なこと。式場のマップ、時間</a:t>
            </a:r>
            <a:endParaRPr kumimoji="1" lang="en-US" altLang="ja-JP" dirty="0"/>
          </a:p>
          <a:p>
            <a:r>
              <a:rPr kumimoji="1" lang="ja-JP" altLang="en-US" dirty="0"/>
              <a:t>・何人くるか把握</a:t>
            </a:r>
            <a:r>
              <a:rPr kumimoji="1" lang="en-US" altLang="ja-JP" dirty="0"/>
              <a:t>(</a:t>
            </a:r>
            <a:r>
              <a:rPr kumimoji="1" lang="ja-JP" altLang="en-US" dirty="0"/>
              <a:t>来年</a:t>
            </a:r>
            <a:r>
              <a:rPr kumimoji="1" lang="en-US" altLang="ja-JP" dirty="0"/>
              <a:t>5</a:t>
            </a:r>
            <a:r>
              <a:rPr kumimoji="1" lang="ja-JP" altLang="en-US" dirty="0"/>
              <a:t>月に</a:t>
            </a:r>
            <a:r>
              <a:rPr kumimoji="1" lang="en-US" altLang="ja-JP" dirty="0"/>
              <a:t>1</a:t>
            </a:r>
            <a:r>
              <a:rPr kumimoji="1" lang="ja-JP" altLang="en-US" dirty="0"/>
              <a:t>回、来年</a:t>
            </a:r>
            <a:r>
              <a:rPr kumimoji="1" lang="en-US" altLang="ja-JP" dirty="0"/>
              <a:t>9</a:t>
            </a:r>
            <a:r>
              <a:rPr kumimoji="1" lang="ja-JP" altLang="en-US" dirty="0"/>
              <a:t>月</a:t>
            </a:r>
            <a:r>
              <a:rPr kumimoji="1" lang="en-US" altLang="ja-JP" dirty="0"/>
              <a:t>1</a:t>
            </a:r>
            <a:r>
              <a:rPr kumimoji="1" lang="ja-JP" altLang="en-US" dirty="0"/>
              <a:t>に最終的に</a:t>
            </a:r>
            <a:r>
              <a:rPr kumimoji="1" lang="en-US" altLang="ja-JP" dirty="0"/>
              <a:t>)</a:t>
            </a:r>
          </a:p>
          <a:p>
            <a:r>
              <a:rPr kumimoji="1" lang="ja-JP" altLang="en-US" dirty="0"/>
              <a:t>・これを見てもっと来たいと思ってほしい</a:t>
            </a:r>
            <a:br>
              <a:rPr kumimoji="1" lang="en-US" altLang="ja-JP" dirty="0"/>
            </a:br>
            <a:br>
              <a:rPr kumimoji="1" lang="en-US" altLang="ja-JP" dirty="0"/>
            </a:br>
            <a:r>
              <a:rPr kumimoji="1" lang="ja-JP" altLang="en-US" dirty="0"/>
              <a:t>・来年</a:t>
            </a:r>
            <a:r>
              <a:rPr kumimoji="1" lang="en-US" altLang="ja-JP" dirty="0"/>
              <a:t>9</a:t>
            </a:r>
            <a:r>
              <a:rPr kumimoji="1" lang="ja-JP" altLang="en-US" dirty="0"/>
              <a:t>月の結婚式で人を集める目標</a:t>
            </a:r>
            <a:endParaRPr kumimoji="1" lang="en-US" altLang="ja-JP" dirty="0"/>
          </a:p>
          <a:p>
            <a:endParaRPr kumimoji="1" lang="en-US" altLang="ja-JP" dirty="0"/>
          </a:p>
          <a:p>
            <a:r>
              <a:rPr kumimoji="1" lang="en-US" altLang="ja-JP" dirty="0"/>
              <a:t>*</a:t>
            </a:r>
            <a:r>
              <a:rPr kumimoji="1" lang="ja-JP" altLang="en-US" dirty="0"/>
              <a:t>追加開発は「招待状」に決まったため、これからは追加開発を「招待状」に言います。</a:t>
            </a:r>
            <a:endParaRPr kumimoji="1" lang="en-US" altLang="ja-JP" dirty="0"/>
          </a:p>
        </p:txBody>
      </p:sp>
    </p:spTree>
    <p:extLst>
      <p:ext uri="{BB962C8B-B14F-4D97-AF65-F5344CB8AC3E}">
        <p14:creationId xmlns:p14="http://schemas.microsoft.com/office/powerpoint/2010/main" val="406946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EE73-585D-4A65-81AF-3CDCC34D2F93}"/>
              </a:ext>
            </a:extLst>
          </p:cNvPr>
          <p:cNvSpPr>
            <a:spLocks noGrp="1"/>
          </p:cNvSpPr>
          <p:nvPr>
            <p:ph type="title"/>
          </p:nvPr>
        </p:nvSpPr>
        <p:spPr/>
        <p:txBody>
          <a:bodyPr/>
          <a:lstStyle/>
          <a:p>
            <a:r>
              <a:rPr kumimoji="1" lang="ja-JP" altLang="en-US" dirty="0"/>
              <a:t>フロントエンド画面</a:t>
            </a:r>
          </a:p>
        </p:txBody>
      </p:sp>
      <p:sp>
        <p:nvSpPr>
          <p:cNvPr id="3" name="Content Placeholder 2">
            <a:extLst>
              <a:ext uri="{FF2B5EF4-FFF2-40B4-BE49-F238E27FC236}">
                <a16:creationId xmlns:a16="http://schemas.microsoft.com/office/drawing/2014/main" id="{2EDCAB2A-6C1D-43FC-8DB7-0CF506223DFF}"/>
              </a:ext>
            </a:extLst>
          </p:cNvPr>
          <p:cNvSpPr>
            <a:spLocks noGrp="1"/>
          </p:cNvSpPr>
          <p:nvPr>
            <p:ph idx="1"/>
          </p:nvPr>
        </p:nvSpPr>
        <p:spPr>
          <a:xfrm>
            <a:off x="1920240" y="2312276"/>
            <a:ext cx="10464901" cy="3651504"/>
          </a:xfrm>
        </p:spPr>
        <p:txBody>
          <a:bodyPr>
            <a:normAutofit/>
          </a:bodyPr>
          <a:lstStyle/>
          <a:p>
            <a:r>
              <a:rPr kumimoji="1" lang="ja-JP" altLang="en-US" sz="1400" dirty="0"/>
              <a:t>ユーザが見る画面</a:t>
            </a:r>
            <a:endParaRPr kumimoji="1" lang="en-US" altLang="ja-JP" sz="1400" dirty="0"/>
          </a:p>
          <a:p>
            <a:r>
              <a:rPr kumimoji="1" lang="en-US" altLang="ja-JP" sz="1400" dirty="0"/>
              <a:t>1.</a:t>
            </a:r>
            <a:r>
              <a:rPr kumimoji="1" lang="ja-JP" altLang="en-US" sz="1400" dirty="0"/>
              <a:t>招待状画面</a:t>
            </a:r>
            <a:endParaRPr kumimoji="1" lang="en-US" altLang="ja-JP" sz="1400" dirty="0"/>
          </a:p>
          <a:p>
            <a:r>
              <a:rPr kumimoji="1" lang="en-US" altLang="ja-JP" sz="1400" dirty="0"/>
              <a:t>2.</a:t>
            </a:r>
            <a:r>
              <a:rPr kumimoji="1" lang="ja-JP" altLang="en-US" sz="1400" dirty="0"/>
              <a:t>参加有無フォーム</a:t>
            </a:r>
            <a:r>
              <a:rPr kumimoji="1" lang="en-US" altLang="ja-JP" sz="1400" dirty="0"/>
              <a:t>(</a:t>
            </a:r>
            <a:r>
              <a:rPr kumimoji="1" lang="ja-JP" altLang="en-US" sz="1400" dirty="0"/>
              <a:t>ポップアップ</a:t>
            </a:r>
            <a:r>
              <a:rPr kumimoji="1" lang="en-US" altLang="ja-JP" sz="1400" dirty="0"/>
              <a:t>)</a:t>
            </a:r>
          </a:p>
          <a:p>
            <a:r>
              <a:rPr kumimoji="1" lang="en-US" altLang="ja-JP" sz="1400" dirty="0"/>
              <a:t>3.Open Graph</a:t>
            </a:r>
          </a:p>
          <a:p>
            <a:endParaRPr kumimoji="1" lang="en-US" altLang="ja-JP" sz="1400" dirty="0"/>
          </a:p>
          <a:p>
            <a:r>
              <a:rPr kumimoji="1" lang="ja-JP" altLang="en-US" sz="1400" dirty="0"/>
              <a:t>管理者画面</a:t>
            </a:r>
            <a:endParaRPr kumimoji="1" lang="en-US" altLang="ja-JP" sz="1400" dirty="0"/>
          </a:p>
          <a:p>
            <a:r>
              <a:rPr kumimoji="1" lang="en-US" altLang="ja-JP" sz="1400" dirty="0"/>
              <a:t>1.</a:t>
            </a:r>
            <a:r>
              <a:rPr kumimoji="1" lang="ja-JP" altLang="en-US" sz="1600" dirty="0"/>
              <a:t>結婚式</a:t>
            </a:r>
            <a:r>
              <a:rPr kumimoji="1" lang="ja-JP" altLang="en-US" sz="1400" dirty="0"/>
              <a:t>参加一覧</a:t>
            </a:r>
            <a:endParaRPr kumimoji="1" lang="en-US" altLang="ja-JP" sz="1400" dirty="0"/>
          </a:p>
        </p:txBody>
      </p:sp>
    </p:spTree>
    <p:extLst>
      <p:ext uri="{BB962C8B-B14F-4D97-AF65-F5344CB8AC3E}">
        <p14:creationId xmlns:p14="http://schemas.microsoft.com/office/powerpoint/2010/main" val="170456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EE73-585D-4A65-81AF-3CDCC34D2F93}"/>
              </a:ext>
            </a:extLst>
          </p:cNvPr>
          <p:cNvSpPr>
            <a:spLocks noGrp="1"/>
          </p:cNvSpPr>
          <p:nvPr>
            <p:ph type="title"/>
          </p:nvPr>
        </p:nvSpPr>
        <p:spPr/>
        <p:txBody>
          <a:bodyPr>
            <a:normAutofit/>
          </a:bodyPr>
          <a:lstStyle/>
          <a:p>
            <a:r>
              <a:rPr kumimoji="1" lang="ja-JP" altLang="en-US" sz="3200" dirty="0"/>
              <a:t>ユーザが見る画面</a:t>
            </a:r>
            <a:r>
              <a:rPr kumimoji="1" lang="en-US" altLang="ja-JP" sz="3200" dirty="0"/>
              <a:t>-</a:t>
            </a:r>
            <a:r>
              <a:rPr kumimoji="1" lang="ja-JP" altLang="en-US" sz="3200" dirty="0"/>
              <a:t>招待状画面</a:t>
            </a:r>
            <a:endParaRPr kumimoji="1" lang="ja-JP" altLang="en-US" dirty="0"/>
          </a:p>
        </p:txBody>
      </p:sp>
      <p:sp>
        <p:nvSpPr>
          <p:cNvPr id="4" name="Rectangle 3">
            <a:extLst>
              <a:ext uri="{FF2B5EF4-FFF2-40B4-BE49-F238E27FC236}">
                <a16:creationId xmlns:a16="http://schemas.microsoft.com/office/drawing/2014/main" id="{889F6D96-6027-7B81-6D4D-D78D48D780F0}"/>
              </a:ext>
            </a:extLst>
          </p:cNvPr>
          <p:cNvSpPr/>
          <p:nvPr/>
        </p:nvSpPr>
        <p:spPr>
          <a:xfrm>
            <a:off x="669956" y="2299580"/>
            <a:ext cx="2652666" cy="4336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Rectangle 5">
            <a:extLst>
              <a:ext uri="{FF2B5EF4-FFF2-40B4-BE49-F238E27FC236}">
                <a16:creationId xmlns:a16="http://schemas.microsoft.com/office/drawing/2014/main" id="{F1861195-2A98-B89C-AAD2-B9B0EAA1A754}"/>
              </a:ext>
            </a:extLst>
          </p:cNvPr>
          <p:cNvSpPr/>
          <p:nvPr/>
        </p:nvSpPr>
        <p:spPr>
          <a:xfrm>
            <a:off x="669956" y="2305615"/>
            <a:ext cx="2652666" cy="283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Straight Arrow Connector 6">
            <a:extLst>
              <a:ext uri="{FF2B5EF4-FFF2-40B4-BE49-F238E27FC236}">
                <a16:creationId xmlns:a16="http://schemas.microsoft.com/office/drawing/2014/main" id="{183DB1E0-5F1A-5F55-7F9A-2F4606C806CD}"/>
              </a:ext>
            </a:extLst>
          </p:cNvPr>
          <p:cNvCxnSpPr>
            <a:cxnSpLocks/>
            <a:stCxn id="4" idx="0"/>
            <a:endCxn id="8" idx="1"/>
          </p:cNvCxnSpPr>
          <p:nvPr/>
        </p:nvCxnSpPr>
        <p:spPr>
          <a:xfrm>
            <a:off x="1996289" y="2299580"/>
            <a:ext cx="3875398" cy="1350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5A451C9-31E9-81DF-21DA-027C252265E2}"/>
              </a:ext>
            </a:extLst>
          </p:cNvPr>
          <p:cNvSpPr/>
          <p:nvPr/>
        </p:nvSpPr>
        <p:spPr>
          <a:xfrm>
            <a:off x="5871687" y="2219720"/>
            <a:ext cx="2562132" cy="429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タイトル</a:t>
            </a:r>
            <a:br>
              <a:rPr lang="en-US" altLang="ja-JP" sz="1200" dirty="0">
                <a:solidFill>
                  <a:schemeClr val="bg1"/>
                </a:solidFill>
              </a:rPr>
            </a:br>
            <a:r>
              <a:rPr lang="en-US" altLang="ja-JP" sz="1200" dirty="0">
                <a:solidFill>
                  <a:schemeClr val="bg1"/>
                </a:solidFill>
              </a:rPr>
              <a:t>Wedding</a:t>
            </a:r>
            <a:r>
              <a:rPr lang="ja-JP" altLang="en-US" sz="1200" dirty="0">
                <a:solidFill>
                  <a:schemeClr val="bg1"/>
                </a:solidFill>
              </a:rPr>
              <a:t>、招待状等</a:t>
            </a:r>
            <a:endParaRPr lang="en-US" altLang="ja-JP" sz="1200" dirty="0">
              <a:solidFill>
                <a:schemeClr val="bg1"/>
              </a:solidFill>
            </a:endParaRPr>
          </a:p>
        </p:txBody>
      </p:sp>
      <p:sp>
        <p:nvSpPr>
          <p:cNvPr id="15" name="Rectangle 14">
            <a:extLst>
              <a:ext uri="{FF2B5EF4-FFF2-40B4-BE49-F238E27FC236}">
                <a16:creationId xmlns:a16="http://schemas.microsoft.com/office/drawing/2014/main" id="{91C1C91B-5DA5-2841-8280-2BD5F2512EF5}"/>
              </a:ext>
            </a:extLst>
          </p:cNvPr>
          <p:cNvSpPr/>
          <p:nvPr/>
        </p:nvSpPr>
        <p:spPr>
          <a:xfrm>
            <a:off x="669956" y="2589290"/>
            <a:ext cx="2652666" cy="8397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Arrow Connector 15">
            <a:extLst>
              <a:ext uri="{FF2B5EF4-FFF2-40B4-BE49-F238E27FC236}">
                <a16:creationId xmlns:a16="http://schemas.microsoft.com/office/drawing/2014/main" id="{CB579825-275A-6D3F-A2C2-20CBFD0601A1}"/>
              </a:ext>
            </a:extLst>
          </p:cNvPr>
          <p:cNvCxnSpPr>
            <a:cxnSpLocks/>
            <a:stCxn id="15" idx="3"/>
            <a:endCxn id="17" idx="1"/>
          </p:cNvCxnSpPr>
          <p:nvPr/>
        </p:nvCxnSpPr>
        <p:spPr>
          <a:xfrm>
            <a:off x="3322622" y="3009145"/>
            <a:ext cx="1391969" cy="349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6A9848C-B011-F514-6D38-E561D3E24262}"/>
              </a:ext>
            </a:extLst>
          </p:cNvPr>
          <p:cNvSpPr/>
          <p:nvPr/>
        </p:nvSpPr>
        <p:spPr>
          <a:xfrm>
            <a:off x="4714591" y="3184716"/>
            <a:ext cx="1531547" cy="348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bg1"/>
                </a:solidFill>
              </a:rPr>
              <a:t>Wedding</a:t>
            </a:r>
            <a:r>
              <a:rPr lang="ja-JP" altLang="en-US" sz="1200" dirty="0">
                <a:solidFill>
                  <a:schemeClr val="bg1"/>
                </a:solidFill>
              </a:rPr>
              <a:t>写真</a:t>
            </a:r>
            <a:endParaRPr lang="en-US" altLang="ja-JP" sz="1200" dirty="0">
              <a:solidFill>
                <a:schemeClr val="bg1"/>
              </a:solidFill>
            </a:endParaRPr>
          </a:p>
        </p:txBody>
      </p:sp>
      <p:sp>
        <p:nvSpPr>
          <p:cNvPr id="20" name="Rectangle 19">
            <a:extLst>
              <a:ext uri="{FF2B5EF4-FFF2-40B4-BE49-F238E27FC236}">
                <a16:creationId xmlns:a16="http://schemas.microsoft.com/office/drawing/2014/main" id="{70EFE384-2112-E997-C7B9-6FE0BF70B647}"/>
              </a:ext>
            </a:extLst>
          </p:cNvPr>
          <p:cNvSpPr/>
          <p:nvPr/>
        </p:nvSpPr>
        <p:spPr>
          <a:xfrm>
            <a:off x="669956" y="3429000"/>
            <a:ext cx="2652666" cy="8397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Arrow Connector 20">
            <a:extLst>
              <a:ext uri="{FF2B5EF4-FFF2-40B4-BE49-F238E27FC236}">
                <a16:creationId xmlns:a16="http://schemas.microsoft.com/office/drawing/2014/main" id="{5BEBBBF1-DC08-B9A8-1D7D-BA912E2B5CBF}"/>
              </a:ext>
            </a:extLst>
          </p:cNvPr>
          <p:cNvCxnSpPr>
            <a:cxnSpLocks/>
            <a:stCxn id="20" idx="3"/>
            <a:endCxn id="24" idx="1"/>
          </p:cNvCxnSpPr>
          <p:nvPr/>
        </p:nvCxnSpPr>
        <p:spPr>
          <a:xfrm>
            <a:off x="3322622" y="3848855"/>
            <a:ext cx="4499573" cy="2253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A0DB78E-9228-A724-D285-8918E526D472}"/>
              </a:ext>
            </a:extLst>
          </p:cNvPr>
          <p:cNvSpPr/>
          <p:nvPr/>
        </p:nvSpPr>
        <p:spPr>
          <a:xfrm>
            <a:off x="7822195" y="3871264"/>
            <a:ext cx="2562132" cy="405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招待文字</a:t>
            </a:r>
            <a:endParaRPr lang="en-US" altLang="ja-JP" sz="1200" dirty="0">
              <a:solidFill>
                <a:schemeClr val="bg1"/>
              </a:solidFill>
            </a:endParaRPr>
          </a:p>
        </p:txBody>
      </p:sp>
      <p:cxnSp>
        <p:nvCxnSpPr>
          <p:cNvPr id="29" name="Straight Arrow Connector 28">
            <a:extLst>
              <a:ext uri="{FF2B5EF4-FFF2-40B4-BE49-F238E27FC236}">
                <a16:creationId xmlns:a16="http://schemas.microsoft.com/office/drawing/2014/main" id="{055763D4-DD8D-AAB8-5E07-837496BDA81C}"/>
              </a:ext>
            </a:extLst>
          </p:cNvPr>
          <p:cNvCxnSpPr>
            <a:cxnSpLocks/>
            <a:stCxn id="33" idx="3"/>
            <a:endCxn id="31" idx="1"/>
          </p:cNvCxnSpPr>
          <p:nvPr/>
        </p:nvCxnSpPr>
        <p:spPr>
          <a:xfrm flipV="1">
            <a:off x="3329411" y="4558730"/>
            <a:ext cx="1485523" cy="896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5E57544-50AB-7139-891E-132490469A21}"/>
              </a:ext>
            </a:extLst>
          </p:cNvPr>
          <p:cNvSpPr/>
          <p:nvPr/>
        </p:nvSpPr>
        <p:spPr>
          <a:xfrm>
            <a:off x="4814934" y="4350463"/>
            <a:ext cx="2562132" cy="41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bg1"/>
                </a:solidFill>
              </a:rPr>
              <a:t>D-Day</a:t>
            </a:r>
            <a:r>
              <a:rPr lang="ja-JP" altLang="en-US" sz="1200" dirty="0">
                <a:solidFill>
                  <a:schemeClr val="bg1"/>
                </a:solidFill>
              </a:rPr>
              <a:t>。日、時、分、秒までに</a:t>
            </a:r>
            <a:endParaRPr lang="en-US" altLang="ja-JP" sz="1200" dirty="0">
              <a:solidFill>
                <a:schemeClr val="bg1"/>
              </a:solidFill>
            </a:endParaRPr>
          </a:p>
        </p:txBody>
      </p:sp>
      <p:pic>
        <p:nvPicPr>
          <p:cNvPr id="33" name="Picture 32">
            <a:extLst>
              <a:ext uri="{FF2B5EF4-FFF2-40B4-BE49-F238E27FC236}">
                <a16:creationId xmlns:a16="http://schemas.microsoft.com/office/drawing/2014/main" id="{BCC8647D-46D3-AF2A-A169-703C5C507D60}"/>
              </a:ext>
            </a:extLst>
          </p:cNvPr>
          <p:cNvPicPr>
            <a:picLocks noChangeAspect="1"/>
          </p:cNvPicPr>
          <p:nvPr/>
        </p:nvPicPr>
        <p:blipFill>
          <a:blip r:embed="rId2"/>
          <a:stretch>
            <a:fillRect/>
          </a:stretch>
        </p:blipFill>
        <p:spPr>
          <a:xfrm>
            <a:off x="676744" y="5087909"/>
            <a:ext cx="2652667" cy="735635"/>
          </a:xfrm>
          <a:prstGeom prst="rect">
            <a:avLst/>
          </a:prstGeom>
        </p:spPr>
      </p:pic>
      <p:sp>
        <p:nvSpPr>
          <p:cNvPr id="37" name="Rectangle 36">
            <a:extLst>
              <a:ext uri="{FF2B5EF4-FFF2-40B4-BE49-F238E27FC236}">
                <a16:creationId xmlns:a16="http://schemas.microsoft.com/office/drawing/2014/main" id="{5972E948-3AA9-A96F-B55E-1D8D2B77CFF9}"/>
              </a:ext>
            </a:extLst>
          </p:cNvPr>
          <p:cNvSpPr/>
          <p:nvPr/>
        </p:nvSpPr>
        <p:spPr>
          <a:xfrm>
            <a:off x="683534" y="4277098"/>
            <a:ext cx="2652666" cy="8397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8" name="Straight Arrow Connector 37">
            <a:extLst>
              <a:ext uri="{FF2B5EF4-FFF2-40B4-BE49-F238E27FC236}">
                <a16:creationId xmlns:a16="http://schemas.microsoft.com/office/drawing/2014/main" id="{8CEB0B54-188C-8FA2-03A1-83E300B6DC9D}"/>
              </a:ext>
            </a:extLst>
          </p:cNvPr>
          <p:cNvCxnSpPr>
            <a:cxnSpLocks/>
            <a:stCxn id="37" idx="3"/>
            <a:endCxn id="41" idx="1"/>
          </p:cNvCxnSpPr>
          <p:nvPr/>
        </p:nvCxnSpPr>
        <p:spPr>
          <a:xfrm>
            <a:off x="3336200" y="4696953"/>
            <a:ext cx="1381409" cy="4852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DDEECDF-4DBA-89D6-D876-31B5E8EDEF7D}"/>
              </a:ext>
            </a:extLst>
          </p:cNvPr>
          <p:cNvSpPr/>
          <p:nvPr/>
        </p:nvSpPr>
        <p:spPr>
          <a:xfrm>
            <a:off x="4717609" y="4998262"/>
            <a:ext cx="2562132" cy="36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ギャラリー</a:t>
            </a:r>
            <a:endParaRPr lang="en-US" altLang="ja-JP" sz="1200" dirty="0">
              <a:solidFill>
                <a:schemeClr val="bg1"/>
              </a:solidFill>
            </a:endParaRPr>
          </a:p>
        </p:txBody>
      </p:sp>
      <p:pic>
        <p:nvPicPr>
          <p:cNvPr id="46" name="Picture 45">
            <a:extLst>
              <a:ext uri="{FF2B5EF4-FFF2-40B4-BE49-F238E27FC236}">
                <a16:creationId xmlns:a16="http://schemas.microsoft.com/office/drawing/2014/main" id="{53B0C97A-B8B4-3BD3-DE1D-9A330929426C}"/>
              </a:ext>
            </a:extLst>
          </p:cNvPr>
          <p:cNvPicPr>
            <a:picLocks noChangeAspect="1"/>
          </p:cNvPicPr>
          <p:nvPr/>
        </p:nvPicPr>
        <p:blipFill>
          <a:blip r:embed="rId3"/>
          <a:stretch>
            <a:fillRect/>
          </a:stretch>
        </p:blipFill>
        <p:spPr>
          <a:xfrm flipH="1">
            <a:off x="3166963" y="2380529"/>
            <a:ext cx="155658" cy="144478"/>
          </a:xfrm>
          <a:prstGeom prst="rect">
            <a:avLst/>
          </a:prstGeom>
        </p:spPr>
      </p:pic>
      <p:sp>
        <p:nvSpPr>
          <p:cNvPr id="50" name="Rectangle 49">
            <a:extLst>
              <a:ext uri="{FF2B5EF4-FFF2-40B4-BE49-F238E27FC236}">
                <a16:creationId xmlns:a16="http://schemas.microsoft.com/office/drawing/2014/main" id="{9054EBD8-AB35-AADE-5B38-FF551A23892B}"/>
              </a:ext>
            </a:extLst>
          </p:cNvPr>
          <p:cNvSpPr/>
          <p:nvPr/>
        </p:nvSpPr>
        <p:spPr>
          <a:xfrm>
            <a:off x="7084339" y="2965400"/>
            <a:ext cx="2018922" cy="47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言語変更</a:t>
            </a:r>
            <a:r>
              <a:rPr lang="en-US" altLang="ja-JP" sz="1200" dirty="0">
                <a:solidFill>
                  <a:schemeClr val="bg1"/>
                </a:solidFill>
              </a:rPr>
              <a:t>(</a:t>
            </a:r>
            <a:r>
              <a:rPr lang="ja-JP" altLang="en-US" sz="1200" dirty="0">
                <a:solidFill>
                  <a:schemeClr val="bg1"/>
                </a:solidFill>
              </a:rPr>
              <a:t>韓国語、日本語</a:t>
            </a:r>
            <a:r>
              <a:rPr lang="en-US" altLang="ja-JP" sz="1200" dirty="0">
                <a:solidFill>
                  <a:schemeClr val="bg1"/>
                </a:solidFill>
              </a:rPr>
              <a:t>)</a:t>
            </a:r>
          </a:p>
        </p:txBody>
      </p:sp>
      <p:cxnSp>
        <p:nvCxnSpPr>
          <p:cNvPr id="54" name="Straight Arrow Connector 53">
            <a:extLst>
              <a:ext uri="{FF2B5EF4-FFF2-40B4-BE49-F238E27FC236}">
                <a16:creationId xmlns:a16="http://schemas.microsoft.com/office/drawing/2014/main" id="{B9E86821-A9CF-0B5B-DCF4-8CA72BE40F01}"/>
              </a:ext>
            </a:extLst>
          </p:cNvPr>
          <p:cNvCxnSpPr>
            <a:cxnSpLocks/>
            <a:stCxn id="46" idx="1"/>
            <a:endCxn id="50" idx="1"/>
          </p:cNvCxnSpPr>
          <p:nvPr/>
        </p:nvCxnSpPr>
        <p:spPr>
          <a:xfrm>
            <a:off x="3322621" y="2452768"/>
            <a:ext cx="3761718" cy="748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8F34A5E-973A-0E0C-EA67-3C56CBE6309E}"/>
              </a:ext>
            </a:extLst>
          </p:cNvPr>
          <p:cNvSpPr/>
          <p:nvPr/>
        </p:nvSpPr>
        <p:spPr>
          <a:xfrm>
            <a:off x="683534" y="5821330"/>
            <a:ext cx="2652666" cy="427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Straight Arrow Connector 60">
            <a:extLst>
              <a:ext uri="{FF2B5EF4-FFF2-40B4-BE49-F238E27FC236}">
                <a16:creationId xmlns:a16="http://schemas.microsoft.com/office/drawing/2014/main" id="{35256BA3-D4A5-A068-9301-0D0156D6E932}"/>
              </a:ext>
            </a:extLst>
          </p:cNvPr>
          <p:cNvCxnSpPr>
            <a:cxnSpLocks/>
            <a:stCxn id="60" idx="3"/>
            <a:endCxn id="76" idx="1"/>
          </p:cNvCxnSpPr>
          <p:nvPr/>
        </p:nvCxnSpPr>
        <p:spPr>
          <a:xfrm>
            <a:off x="3336200" y="6035264"/>
            <a:ext cx="2486690" cy="390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6D44FCB-4AEE-B8A1-C6B6-870FE73FB89A}"/>
              </a:ext>
            </a:extLst>
          </p:cNvPr>
          <p:cNvSpPr/>
          <p:nvPr/>
        </p:nvSpPr>
        <p:spPr>
          <a:xfrm>
            <a:off x="5822890" y="5512427"/>
            <a:ext cx="6065823" cy="112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アクセス</a:t>
            </a:r>
            <a:br>
              <a:rPr lang="en-US" altLang="ja-JP" sz="1200" dirty="0">
                <a:solidFill>
                  <a:schemeClr val="bg1"/>
                </a:solidFill>
              </a:rPr>
            </a:br>
            <a:r>
              <a:rPr lang="ja-JP" altLang="en-US" sz="1200" dirty="0">
                <a:solidFill>
                  <a:schemeClr val="bg1"/>
                </a:solidFill>
              </a:rPr>
              <a:t>グーグルマップ</a:t>
            </a:r>
            <a:endParaRPr lang="en-US" altLang="ja-JP" sz="1200" dirty="0">
              <a:solidFill>
                <a:schemeClr val="bg1"/>
              </a:solidFill>
            </a:endParaRPr>
          </a:p>
          <a:p>
            <a:r>
              <a:rPr lang="ja-JP" altLang="en-US" sz="1200" dirty="0">
                <a:solidFill>
                  <a:schemeClr val="bg1"/>
                </a:solidFill>
              </a:rPr>
              <a:t>場所と日時と住所</a:t>
            </a:r>
            <a:r>
              <a:rPr lang="en-US" altLang="ja-JP" sz="1200" dirty="0">
                <a:solidFill>
                  <a:schemeClr val="bg1"/>
                </a:solidFill>
              </a:rPr>
              <a:t>(</a:t>
            </a:r>
            <a:r>
              <a:rPr lang="ja-JP" altLang="en-US" sz="1200" dirty="0">
                <a:solidFill>
                  <a:schemeClr val="bg1"/>
                </a:solidFill>
              </a:rPr>
              <a:t>クリックすると結婚式に遷移</a:t>
            </a:r>
            <a:r>
              <a:rPr lang="en-US" altLang="ja-JP" sz="1200" dirty="0">
                <a:solidFill>
                  <a:schemeClr val="bg1"/>
                </a:solidFill>
              </a:rPr>
              <a:t>)</a:t>
            </a:r>
          </a:p>
          <a:p>
            <a:r>
              <a:rPr lang="ja-JP" altLang="en-US" sz="1200" dirty="0">
                <a:solidFill>
                  <a:schemeClr val="bg1"/>
                </a:solidFill>
              </a:rPr>
              <a:t>共通アクセスボタン</a:t>
            </a:r>
            <a:r>
              <a:rPr lang="en-US" altLang="ja-JP" sz="1200" dirty="0">
                <a:solidFill>
                  <a:schemeClr val="bg1"/>
                </a:solidFill>
              </a:rPr>
              <a:t>(</a:t>
            </a:r>
            <a:r>
              <a:rPr lang="ja-JP" altLang="en-US" sz="1200" dirty="0">
                <a:solidFill>
                  <a:schemeClr val="bg1"/>
                </a:solidFill>
              </a:rPr>
              <a:t>クリックするとアクセス写真があるサイト遷移</a:t>
            </a:r>
            <a:r>
              <a:rPr lang="en-US" altLang="ja-JP" sz="1200" dirty="0">
                <a:solidFill>
                  <a:schemeClr val="bg1"/>
                </a:solidFill>
              </a:rPr>
              <a:t>)</a:t>
            </a:r>
            <a:br>
              <a:rPr lang="en-US" altLang="ja-JP" sz="1200" dirty="0">
                <a:solidFill>
                  <a:schemeClr val="bg1"/>
                </a:solidFill>
              </a:rPr>
            </a:br>
            <a:br>
              <a:rPr lang="en-US" altLang="ja-JP" sz="1200" dirty="0">
                <a:solidFill>
                  <a:schemeClr val="bg1"/>
                </a:solidFill>
              </a:rPr>
            </a:br>
            <a:endParaRPr lang="en-US" altLang="ja-JP" sz="1200" dirty="0">
              <a:solidFill>
                <a:schemeClr val="bg1"/>
              </a:solidFill>
            </a:endParaRPr>
          </a:p>
        </p:txBody>
      </p:sp>
      <p:sp>
        <p:nvSpPr>
          <p:cNvPr id="88" name="Rectangle 87">
            <a:extLst>
              <a:ext uri="{FF2B5EF4-FFF2-40B4-BE49-F238E27FC236}">
                <a16:creationId xmlns:a16="http://schemas.microsoft.com/office/drawing/2014/main" id="{AE53EA7C-20E1-F68B-568A-29F066F604D3}"/>
              </a:ext>
            </a:extLst>
          </p:cNvPr>
          <p:cNvSpPr/>
          <p:nvPr/>
        </p:nvSpPr>
        <p:spPr>
          <a:xfrm>
            <a:off x="1426826" y="6293341"/>
            <a:ext cx="986827" cy="2088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Rectangle 89">
            <a:extLst>
              <a:ext uri="{FF2B5EF4-FFF2-40B4-BE49-F238E27FC236}">
                <a16:creationId xmlns:a16="http://schemas.microsoft.com/office/drawing/2014/main" id="{9124E87F-7928-A8EC-C11E-CF39AB9A7007}"/>
              </a:ext>
            </a:extLst>
          </p:cNvPr>
          <p:cNvSpPr/>
          <p:nvPr/>
        </p:nvSpPr>
        <p:spPr>
          <a:xfrm>
            <a:off x="683534" y="6520195"/>
            <a:ext cx="2652666" cy="163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1" name="Straight Arrow Connector 90">
            <a:extLst>
              <a:ext uri="{FF2B5EF4-FFF2-40B4-BE49-F238E27FC236}">
                <a16:creationId xmlns:a16="http://schemas.microsoft.com/office/drawing/2014/main" id="{34B665E7-E42C-F722-F8D8-9F93FF5785CD}"/>
              </a:ext>
            </a:extLst>
          </p:cNvPr>
          <p:cNvCxnSpPr>
            <a:cxnSpLocks/>
            <a:endCxn id="94" idx="1"/>
          </p:cNvCxnSpPr>
          <p:nvPr/>
        </p:nvCxnSpPr>
        <p:spPr>
          <a:xfrm>
            <a:off x="2413653" y="6397522"/>
            <a:ext cx="1520335" cy="22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F1AA7404-41DE-54FC-2719-72246AD45947}"/>
              </a:ext>
            </a:extLst>
          </p:cNvPr>
          <p:cNvSpPr/>
          <p:nvPr/>
        </p:nvSpPr>
        <p:spPr>
          <a:xfrm>
            <a:off x="3933988" y="6236180"/>
            <a:ext cx="1661054" cy="367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参加有無フォームポップアップ表示</a:t>
            </a:r>
            <a:endParaRPr lang="en-US" altLang="ja-JP" sz="1200" dirty="0">
              <a:solidFill>
                <a:srgbClr val="FF0000"/>
              </a:solidFill>
            </a:endParaRPr>
          </a:p>
        </p:txBody>
      </p:sp>
      <p:sp>
        <p:nvSpPr>
          <p:cNvPr id="104" name="Rectangle 103">
            <a:extLst>
              <a:ext uri="{FF2B5EF4-FFF2-40B4-BE49-F238E27FC236}">
                <a16:creationId xmlns:a16="http://schemas.microsoft.com/office/drawing/2014/main" id="{EE70D94F-46D0-7922-00B2-E330CE982E02}"/>
              </a:ext>
            </a:extLst>
          </p:cNvPr>
          <p:cNvSpPr/>
          <p:nvPr/>
        </p:nvSpPr>
        <p:spPr>
          <a:xfrm>
            <a:off x="9312421" y="2258483"/>
            <a:ext cx="2879579" cy="66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t>画面イベント</a:t>
            </a:r>
            <a:br>
              <a:rPr lang="en-US" altLang="ja-JP" sz="1000" dirty="0"/>
            </a:br>
            <a:r>
              <a:rPr lang="ja-JP" altLang="en-US" sz="1000" dirty="0"/>
              <a:t>・スクロールによってコンテンツが出るように</a:t>
            </a:r>
            <a:endParaRPr kumimoji="1" lang="ja-JP" altLang="en-US" sz="1000" dirty="0"/>
          </a:p>
        </p:txBody>
      </p:sp>
      <p:sp>
        <p:nvSpPr>
          <p:cNvPr id="105" name="Rectangle 104">
            <a:extLst>
              <a:ext uri="{FF2B5EF4-FFF2-40B4-BE49-F238E27FC236}">
                <a16:creationId xmlns:a16="http://schemas.microsoft.com/office/drawing/2014/main" id="{5AB94808-BB61-3CCD-24CD-1275F784E509}"/>
              </a:ext>
            </a:extLst>
          </p:cNvPr>
          <p:cNvSpPr/>
          <p:nvPr/>
        </p:nvSpPr>
        <p:spPr>
          <a:xfrm>
            <a:off x="8433819" y="873552"/>
            <a:ext cx="2879579" cy="66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t>参考サイト</a:t>
            </a:r>
            <a:endParaRPr lang="en-US" altLang="ja-JP" sz="800" dirty="0"/>
          </a:p>
          <a:p>
            <a:r>
              <a:rPr kumimoji="1" lang="ja-JP" altLang="en-US" sz="800" dirty="0"/>
              <a:t>・</a:t>
            </a:r>
            <a:r>
              <a:rPr kumimoji="1" lang="en-US" altLang="ja-JP" sz="800" dirty="0"/>
              <a:t> </a:t>
            </a:r>
            <a:r>
              <a:rPr kumimoji="1" lang="en-US" altLang="ja-JP" sz="800" dirty="0">
                <a:hlinkClick r:id="rId4"/>
              </a:rPr>
              <a:t>https://wedding-invi.jp/invitation/184639/c61dc5625e6?nd=n</a:t>
            </a:r>
            <a:endParaRPr kumimoji="1" lang="en-US" altLang="ja-JP" sz="800" dirty="0"/>
          </a:p>
          <a:p>
            <a:r>
              <a:rPr lang="ja-JP" altLang="en-US" sz="800" dirty="0"/>
              <a:t>・</a:t>
            </a:r>
            <a:r>
              <a:rPr lang="en-US" altLang="ja-JP" sz="800" dirty="0"/>
              <a:t> </a:t>
            </a:r>
            <a:r>
              <a:rPr lang="en-US" altLang="ja-JP" sz="800" dirty="0">
                <a:hlinkClick r:id="rId5"/>
              </a:rPr>
              <a:t>https://smartstore.naver.com/thegoodday/products/2502010490?NaPm=ct%3Dlaxhyx7k%7Cci%3D599254a1ab5847d3717e1ec5977ba6a236b06e4b%7Ctr%3Dimg%7Csn%3D411946%7Chk%3Db83bb7464abbc81b783709e4dda59d07499320a4</a:t>
            </a:r>
            <a:endParaRPr lang="en-US" altLang="ja-JP" sz="800" dirty="0"/>
          </a:p>
          <a:p>
            <a:r>
              <a:rPr kumimoji="1" lang="ja-JP" altLang="en-US" sz="800" dirty="0"/>
              <a:t>・</a:t>
            </a:r>
            <a:r>
              <a:rPr kumimoji="1" lang="en-US" altLang="ja-JP" sz="800" dirty="0"/>
              <a:t> </a:t>
            </a:r>
            <a:r>
              <a:rPr kumimoji="1" lang="en-US" altLang="ja-JP" sz="800" dirty="0">
                <a:hlinkClick r:id="rId6"/>
              </a:rPr>
              <a:t>https://blog.naver.com/tjs025/222657678586</a:t>
            </a:r>
            <a:endParaRPr kumimoji="1" lang="en-US" altLang="ja-JP" sz="800" dirty="0"/>
          </a:p>
          <a:p>
            <a:r>
              <a:rPr lang="ja-JP" altLang="en-US" sz="800" dirty="0"/>
              <a:t>・</a:t>
            </a:r>
            <a:r>
              <a:rPr lang="en-US" altLang="ja-JP" sz="800" dirty="0"/>
              <a:t> https://blog.naver.com/withon79/221651969719</a:t>
            </a:r>
            <a:endParaRPr kumimoji="1" lang="ja-JP" altLang="en-US" sz="800" dirty="0"/>
          </a:p>
        </p:txBody>
      </p:sp>
    </p:spTree>
    <p:extLst>
      <p:ext uri="{BB962C8B-B14F-4D97-AF65-F5344CB8AC3E}">
        <p14:creationId xmlns:p14="http://schemas.microsoft.com/office/powerpoint/2010/main" val="396970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EE73-585D-4A65-81AF-3CDCC34D2F93}"/>
              </a:ext>
            </a:extLst>
          </p:cNvPr>
          <p:cNvSpPr>
            <a:spLocks noGrp="1"/>
          </p:cNvSpPr>
          <p:nvPr>
            <p:ph type="title"/>
          </p:nvPr>
        </p:nvSpPr>
        <p:spPr>
          <a:xfrm>
            <a:off x="1920239" y="442220"/>
            <a:ext cx="9613875" cy="1345269"/>
          </a:xfrm>
        </p:spPr>
        <p:txBody>
          <a:bodyPr>
            <a:normAutofit fontScale="90000"/>
          </a:bodyPr>
          <a:lstStyle/>
          <a:p>
            <a:r>
              <a:rPr kumimoji="1" lang="ja-JP" altLang="en-US" sz="3200" dirty="0"/>
              <a:t>ユーザが見る画面</a:t>
            </a:r>
            <a:r>
              <a:rPr kumimoji="1" lang="en-US" altLang="ja-JP" sz="3200" dirty="0"/>
              <a:t>-</a:t>
            </a:r>
            <a:r>
              <a:rPr kumimoji="1" lang="ja-JP" altLang="en-US" sz="3200" dirty="0"/>
              <a:t>参加有無フォーム</a:t>
            </a:r>
            <a:r>
              <a:rPr kumimoji="1" lang="en-US" altLang="ja-JP" sz="3200" dirty="0"/>
              <a:t>(</a:t>
            </a:r>
            <a:r>
              <a:rPr kumimoji="1" lang="ja-JP" altLang="en-US" sz="3200" dirty="0"/>
              <a:t>ポップアップ</a:t>
            </a:r>
            <a:r>
              <a:rPr kumimoji="1" lang="en-US" altLang="ja-JP" sz="3200" dirty="0"/>
              <a:t>)</a:t>
            </a:r>
          </a:p>
        </p:txBody>
      </p:sp>
      <p:sp>
        <p:nvSpPr>
          <p:cNvPr id="3" name="Rectangle 2">
            <a:extLst>
              <a:ext uri="{FF2B5EF4-FFF2-40B4-BE49-F238E27FC236}">
                <a16:creationId xmlns:a16="http://schemas.microsoft.com/office/drawing/2014/main" id="{5227E0D8-0E70-B9DB-62F3-E46295514E54}"/>
              </a:ext>
            </a:extLst>
          </p:cNvPr>
          <p:cNvSpPr/>
          <p:nvPr/>
        </p:nvSpPr>
        <p:spPr>
          <a:xfrm>
            <a:off x="1041148" y="2290527"/>
            <a:ext cx="2652666" cy="4336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t>招待状画面</a:t>
            </a: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endParaRPr kumimoji="1" lang="ja-JP" altLang="en-US" dirty="0"/>
          </a:p>
        </p:txBody>
      </p:sp>
      <p:sp>
        <p:nvSpPr>
          <p:cNvPr id="4" name="Rectangle 3">
            <a:extLst>
              <a:ext uri="{FF2B5EF4-FFF2-40B4-BE49-F238E27FC236}">
                <a16:creationId xmlns:a16="http://schemas.microsoft.com/office/drawing/2014/main" id="{7A716152-4BFB-94F3-7180-217A883F844C}"/>
              </a:ext>
            </a:extLst>
          </p:cNvPr>
          <p:cNvSpPr/>
          <p:nvPr/>
        </p:nvSpPr>
        <p:spPr>
          <a:xfrm>
            <a:off x="1258432" y="3105339"/>
            <a:ext cx="2263366" cy="27341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Rectangle 9">
            <a:extLst>
              <a:ext uri="{FF2B5EF4-FFF2-40B4-BE49-F238E27FC236}">
                <a16:creationId xmlns:a16="http://schemas.microsoft.com/office/drawing/2014/main" id="{2B1F251A-7749-FCA0-BA37-729E77989D9A}"/>
              </a:ext>
            </a:extLst>
          </p:cNvPr>
          <p:cNvSpPr/>
          <p:nvPr/>
        </p:nvSpPr>
        <p:spPr>
          <a:xfrm>
            <a:off x="1258432" y="3105339"/>
            <a:ext cx="2263366"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参加申込</a:t>
            </a:r>
          </a:p>
        </p:txBody>
      </p:sp>
      <p:sp>
        <p:nvSpPr>
          <p:cNvPr id="11" name="Rectangle 10">
            <a:extLst>
              <a:ext uri="{FF2B5EF4-FFF2-40B4-BE49-F238E27FC236}">
                <a16:creationId xmlns:a16="http://schemas.microsoft.com/office/drawing/2014/main" id="{52903A18-0BD9-3BCD-F161-4D370025EEBE}"/>
              </a:ext>
            </a:extLst>
          </p:cNvPr>
          <p:cNvSpPr/>
          <p:nvPr/>
        </p:nvSpPr>
        <p:spPr>
          <a:xfrm>
            <a:off x="1258432" y="3436566"/>
            <a:ext cx="661808"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名前</a:t>
            </a:r>
            <a:r>
              <a:rPr kumimoji="1" lang="en-US" altLang="ja-JP" dirty="0">
                <a:solidFill>
                  <a:schemeClr val="tx1"/>
                </a:solidFill>
              </a:rPr>
              <a:t> </a:t>
            </a:r>
            <a:endParaRPr kumimoji="1" lang="ja-JP" altLang="en-US" dirty="0">
              <a:solidFill>
                <a:schemeClr val="tx1"/>
              </a:solidFill>
            </a:endParaRPr>
          </a:p>
        </p:txBody>
      </p:sp>
      <p:sp>
        <p:nvSpPr>
          <p:cNvPr id="12" name="Rectangle 11">
            <a:extLst>
              <a:ext uri="{FF2B5EF4-FFF2-40B4-BE49-F238E27FC236}">
                <a16:creationId xmlns:a16="http://schemas.microsoft.com/office/drawing/2014/main" id="{D6D1A37F-6332-0C96-0AD6-748DC5CBD939}"/>
              </a:ext>
            </a:extLst>
          </p:cNvPr>
          <p:cNvSpPr/>
          <p:nvPr/>
        </p:nvSpPr>
        <p:spPr>
          <a:xfrm>
            <a:off x="1901768" y="3444132"/>
            <a:ext cx="1620030" cy="3160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14" name="Rectangle 13">
            <a:extLst>
              <a:ext uri="{FF2B5EF4-FFF2-40B4-BE49-F238E27FC236}">
                <a16:creationId xmlns:a16="http://schemas.microsoft.com/office/drawing/2014/main" id="{B777103C-3B75-E93C-08BA-1D3F6A53ECE2}"/>
              </a:ext>
            </a:extLst>
          </p:cNvPr>
          <p:cNvSpPr/>
          <p:nvPr/>
        </p:nvSpPr>
        <p:spPr>
          <a:xfrm>
            <a:off x="1258432" y="3752661"/>
            <a:ext cx="661808"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国籍</a:t>
            </a:r>
            <a:endParaRPr kumimoji="1" lang="ja-JP" altLang="en-US" dirty="0">
              <a:solidFill>
                <a:schemeClr val="tx1"/>
              </a:solidFill>
            </a:endParaRPr>
          </a:p>
        </p:txBody>
      </p:sp>
      <p:sp>
        <p:nvSpPr>
          <p:cNvPr id="15" name="Rectangle 14">
            <a:extLst>
              <a:ext uri="{FF2B5EF4-FFF2-40B4-BE49-F238E27FC236}">
                <a16:creationId xmlns:a16="http://schemas.microsoft.com/office/drawing/2014/main" id="{E2F19BE4-EA1A-0AC7-C325-5690D0C9FE5B}"/>
              </a:ext>
            </a:extLst>
          </p:cNvPr>
          <p:cNvSpPr/>
          <p:nvPr/>
        </p:nvSpPr>
        <p:spPr>
          <a:xfrm>
            <a:off x="1901768" y="3760227"/>
            <a:ext cx="1620030" cy="3160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・韓国・日本・その他</a:t>
            </a:r>
          </a:p>
        </p:txBody>
      </p:sp>
      <p:sp>
        <p:nvSpPr>
          <p:cNvPr id="16" name="Rectangle 15">
            <a:extLst>
              <a:ext uri="{FF2B5EF4-FFF2-40B4-BE49-F238E27FC236}">
                <a16:creationId xmlns:a16="http://schemas.microsoft.com/office/drawing/2014/main" id="{AB76238A-0CF5-FFE0-5690-010A5FF87D33}"/>
              </a:ext>
            </a:extLst>
          </p:cNvPr>
          <p:cNvSpPr/>
          <p:nvPr/>
        </p:nvSpPr>
        <p:spPr>
          <a:xfrm>
            <a:off x="1258432" y="4089548"/>
            <a:ext cx="661808"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参加</a:t>
            </a:r>
          </a:p>
        </p:txBody>
      </p:sp>
      <p:sp>
        <p:nvSpPr>
          <p:cNvPr id="17" name="Rectangle 16">
            <a:extLst>
              <a:ext uri="{FF2B5EF4-FFF2-40B4-BE49-F238E27FC236}">
                <a16:creationId xmlns:a16="http://schemas.microsoft.com/office/drawing/2014/main" id="{D80B45FE-CB32-AE2F-7BA9-6D4A7A6B814A}"/>
              </a:ext>
            </a:extLst>
          </p:cNvPr>
          <p:cNvSpPr/>
          <p:nvPr/>
        </p:nvSpPr>
        <p:spPr>
          <a:xfrm>
            <a:off x="1901768" y="4097114"/>
            <a:ext cx="1620030" cy="3160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・する・しない</a:t>
            </a:r>
          </a:p>
        </p:txBody>
      </p:sp>
      <p:sp>
        <p:nvSpPr>
          <p:cNvPr id="18" name="Rectangle 17">
            <a:extLst>
              <a:ext uri="{FF2B5EF4-FFF2-40B4-BE49-F238E27FC236}">
                <a16:creationId xmlns:a16="http://schemas.microsoft.com/office/drawing/2014/main" id="{8C34D531-1D9F-0C1C-BED5-AA68438FECE4}"/>
              </a:ext>
            </a:extLst>
          </p:cNvPr>
          <p:cNvSpPr/>
          <p:nvPr/>
        </p:nvSpPr>
        <p:spPr>
          <a:xfrm>
            <a:off x="1874067" y="4917515"/>
            <a:ext cx="986827" cy="2088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作成</a:t>
            </a:r>
          </a:p>
        </p:txBody>
      </p:sp>
      <p:cxnSp>
        <p:nvCxnSpPr>
          <p:cNvPr id="19" name="Straight Arrow Connector 18">
            <a:extLst>
              <a:ext uri="{FF2B5EF4-FFF2-40B4-BE49-F238E27FC236}">
                <a16:creationId xmlns:a16="http://schemas.microsoft.com/office/drawing/2014/main" id="{62456364-311D-8E9F-D226-6AD76795DB37}"/>
              </a:ext>
            </a:extLst>
          </p:cNvPr>
          <p:cNvCxnSpPr>
            <a:cxnSpLocks/>
            <a:stCxn id="15" idx="3"/>
          </p:cNvCxnSpPr>
          <p:nvPr/>
        </p:nvCxnSpPr>
        <p:spPr>
          <a:xfrm>
            <a:off x="3521798" y="3918275"/>
            <a:ext cx="4660270" cy="1566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9666878-9FAC-A2BA-01FB-8C8334A406AD}"/>
              </a:ext>
            </a:extLst>
          </p:cNvPr>
          <p:cNvSpPr/>
          <p:nvPr/>
        </p:nvSpPr>
        <p:spPr>
          <a:xfrm>
            <a:off x="8182068" y="3900755"/>
            <a:ext cx="2356166" cy="348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国籍で新郎側か新婦側か区別</a:t>
            </a:r>
            <a:endParaRPr lang="en-US" altLang="ja-JP" sz="1200" dirty="0">
              <a:solidFill>
                <a:schemeClr val="bg1"/>
              </a:solidFill>
            </a:endParaRPr>
          </a:p>
        </p:txBody>
      </p:sp>
    </p:spTree>
    <p:extLst>
      <p:ext uri="{BB962C8B-B14F-4D97-AF65-F5344CB8AC3E}">
        <p14:creationId xmlns:p14="http://schemas.microsoft.com/office/powerpoint/2010/main" val="59961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EE73-585D-4A65-81AF-3CDCC34D2F93}"/>
              </a:ext>
            </a:extLst>
          </p:cNvPr>
          <p:cNvSpPr>
            <a:spLocks noGrp="1"/>
          </p:cNvSpPr>
          <p:nvPr>
            <p:ph type="title"/>
          </p:nvPr>
        </p:nvSpPr>
        <p:spPr>
          <a:xfrm>
            <a:off x="1920238" y="163176"/>
            <a:ext cx="8770571" cy="1345269"/>
          </a:xfrm>
        </p:spPr>
        <p:txBody>
          <a:bodyPr/>
          <a:lstStyle/>
          <a:p>
            <a:r>
              <a:rPr kumimoji="1" lang="en-US" altLang="ja-JP" sz="3200" dirty="0"/>
              <a:t>Open Graph</a:t>
            </a:r>
          </a:p>
        </p:txBody>
      </p:sp>
      <p:sp>
        <p:nvSpPr>
          <p:cNvPr id="6" name="Rectangle 5">
            <a:extLst>
              <a:ext uri="{FF2B5EF4-FFF2-40B4-BE49-F238E27FC236}">
                <a16:creationId xmlns:a16="http://schemas.microsoft.com/office/drawing/2014/main" id="{B0B760A9-CC9E-F113-CED5-3EC0F89A2627}"/>
              </a:ext>
            </a:extLst>
          </p:cNvPr>
          <p:cNvSpPr/>
          <p:nvPr/>
        </p:nvSpPr>
        <p:spPr>
          <a:xfrm>
            <a:off x="1920239" y="1629466"/>
            <a:ext cx="8770571" cy="420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pic>
        <p:nvPicPr>
          <p:cNvPr id="13" name="Picture 12">
            <a:extLst>
              <a:ext uri="{FF2B5EF4-FFF2-40B4-BE49-F238E27FC236}">
                <a16:creationId xmlns:a16="http://schemas.microsoft.com/office/drawing/2014/main" id="{0D7FEB4A-99D3-7765-8B7C-94F8F62B802B}"/>
              </a:ext>
            </a:extLst>
          </p:cNvPr>
          <p:cNvPicPr>
            <a:picLocks noChangeAspect="1"/>
          </p:cNvPicPr>
          <p:nvPr/>
        </p:nvPicPr>
        <p:blipFill>
          <a:blip r:embed="rId2"/>
          <a:stretch>
            <a:fillRect/>
          </a:stretch>
        </p:blipFill>
        <p:spPr>
          <a:xfrm>
            <a:off x="1520377" y="4089589"/>
            <a:ext cx="2324100" cy="2686050"/>
          </a:xfrm>
          <a:prstGeom prst="rect">
            <a:avLst/>
          </a:prstGeom>
        </p:spPr>
      </p:pic>
      <p:sp>
        <p:nvSpPr>
          <p:cNvPr id="20" name="Rectangle 19">
            <a:extLst>
              <a:ext uri="{FF2B5EF4-FFF2-40B4-BE49-F238E27FC236}">
                <a16:creationId xmlns:a16="http://schemas.microsoft.com/office/drawing/2014/main" id="{54E357C9-2047-3083-9376-26854FEA800D}"/>
              </a:ext>
            </a:extLst>
          </p:cNvPr>
          <p:cNvSpPr/>
          <p:nvPr/>
        </p:nvSpPr>
        <p:spPr>
          <a:xfrm>
            <a:off x="1520377" y="2404457"/>
            <a:ext cx="8770571" cy="1425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altLang="ja-JP" dirty="0">
                <a:solidFill>
                  <a:schemeClr val="tx1"/>
                </a:solidFill>
              </a:rPr>
            </a:br>
            <a:r>
              <a:rPr lang="ja-JP" altLang="en-US" dirty="0">
                <a:solidFill>
                  <a:schemeClr val="tx1"/>
                </a:solidFill>
              </a:rPr>
              <a:t>・</a:t>
            </a:r>
            <a:r>
              <a:rPr kumimoji="1" lang="en-US" altLang="ja-JP" sz="1800" b="1" dirty="0">
                <a:solidFill>
                  <a:schemeClr val="tx1"/>
                </a:solidFill>
              </a:rPr>
              <a:t>Open Graph</a:t>
            </a:r>
            <a:r>
              <a:rPr kumimoji="1" lang="ja-JP" altLang="en-US" sz="1800" dirty="0">
                <a:solidFill>
                  <a:schemeClr val="tx1"/>
                </a:solidFill>
              </a:rPr>
              <a:t>というと</a:t>
            </a:r>
            <a:r>
              <a:rPr lang="en-US" altLang="ja-JP" dirty="0">
                <a:solidFill>
                  <a:schemeClr val="tx1"/>
                </a:solidFill>
              </a:rPr>
              <a:t>SNS/</a:t>
            </a:r>
            <a:r>
              <a:rPr lang="ja-JP" altLang="en-US" dirty="0">
                <a:solidFill>
                  <a:schemeClr val="tx1"/>
                </a:solidFill>
              </a:rPr>
              <a:t>ソーシャル</a:t>
            </a:r>
            <a:r>
              <a:rPr lang="en-US" altLang="ja-JP" dirty="0">
                <a:solidFill>
                  <a:schemeClr val="tx1"/>
                </a:solidFill>
              </a:rPr>
              <a:t>media</a:t>
            </a:r>
            <a:r>
              <a:rPr lang="ja-JP" altLang="en-US" dirty="0">
                <a:solidFill>
                  <a:schemeClr val="tx1"/>
                </a:solidFill>
              </a:rPr>
              <a:t>でリンク等がシェアされたとき作られるリッチオブジェクト</a:t>
            </a:r>
            <a:r>
              <a:rPr lang="en-US" altLang="ja-JP" dirty="0">
                <a:solidFill>
                  <a:schemeClr val="tx1"/>
                </a:solidFill>
              </a:rPr>
              <a:t>(</a:t>
            </a:r>
            <a:r>
              <a:rPr lang="ja-JP" altLang="en-US" dirty="0">
                <a:solidFill>
                  <a:schemeClr val="tx1"/>
                </a:solidFill>
              </a:rPr>
              <a:t>見え方</a:t>
            </a:r>
            <a:r>
              <a:rPr lang="en-US" altLang="ja-JP" dirty="0">
                <a:solidFill>
                  <a:schemeClr val="tx1"/>
                </a:solidFill>
              </a:rPr>
              <a:t>)</a:t>
            </a:r>
            <a:r>
              <a:rPr lang="ja-JP" altLang="en-US" dirty="0">
                <a:solidFill>
                  <a:schemeClr val="tx1"/>
                </a:solidFill>
              </a:rPr>
              <a:t>を設定できるもの</a:t>
            </a:r>
            <a:endParaRPr kumimoji="1" lang="ja-JP" altLang="en-US" dirty="0">
              <a:solidFill>
                <a:schemeClr val="tx1"/>
              </a:solidFill>
            </a:endParaRPr>
          </a:p>
          <a:p>
            <a:br>
              <a:rPr lang="en-US" altLang="ja-JP" dirty="0">
                <a:solidFill>
                  <a:schemeClr val="tx1"/>
                </a:solidFill>
              </a:rPr>
            </a:br>
            <a:r>
              <a:rPr lang="ja-JP" altLang="en-US" dirty="0">
                <a:solidFill>
                  <a:schemeClr val="tx1"/>
                </a:solidFill>
              </a:rPr>
              <a:t>・モバイル</a:t>
            </a:r>
            <a:r>
              <a:rPr lang="en-US" altLang="ja-JP" dirty="0">
                <a:solidFill>
                  <a:schemeClr val="tx1"/>
                </a:solidFill>
              </a:rPr>
              <a:t>(</a:t>
            </a:r>
            <a:r>
              <a:rPr lang="ja-JP" altLang="en-US" dirty="0">
                <a:solidFill>
                  <a:schemeClr val="tx1"/>
                </a:solidFill>
              </a:rPr>
              <a:t>ライン、カカオトーク</a:t>
            </a:r>
            <a:r>
              <a:rPr lang="en-US" altLang="ja-JP" dirty="0">
                <a:solidFill>
                  <a:schemeClr val="tx1"/>
                </a:solidFill>
              </a:rPr>
              <a:t>)</a:t>
            </a:r>
            <a:r>
              <a:rPr lang="ja-JP" altLang="en-US" dirty="0">
                <a:solidFill>
                  <a:schemeClr val="tx1"/>
                </a:solidFill>
              </a:rPr>
              <a:t>等で招待状を配る予定ですので、そこのデザインも修正する予定です。</a:t>
            </a:r>
            <a:endParaRPr kumimoji="1" lang="en-US" altLang="ja-JP" dirty="0">
              <a:solidFill>
                <a:schemeClr val="tx1"/>
              </a:solidFill>
            </a:endParaRPr>
          </a:p>
        </p:txBody>
      </p:sp>
      <p:sp>
        <p:nvSpPr>
          <p:cNvPr id="21" name="Rectangle 20">
            <a:extLst>
              <a:ext uri="{FF2B5EF4-FFF2-40B4-BE49-F238E27FC236}">
                <a16:creationId xmlns:a16="http://schemas.microsoft.com/office/drawing/2014/main" id="{FC82F3EA-89C0-CFED-7F53-65A53575F283}"/>
              </a:ext>
            </a:extLst>
          </p:cNvPr>
          <p:cNvSpPr/>
          <p:nvPr/>
        </p:nvSpPr>
        <p:spPr>
          <a:xfrm>
            <a:off x="1593409" y="4644426"/>
            <a:ext cx="2251068" cy="1276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Straight Arrow Connector 22">
            <a:extLst>
              <a:ext uri="{FF2B5EF4-FFF2-40B4-BE49-F238E27FC236}">
                <a16:creationId xmlns:a16="http://schemas.microsoft.com/office/drawing/2014/main" id="{C738A21F-7CE8-E3F8-F536-4FCB185D6828}"/>
              </a:ext>
            </a:extLst>
          </p:cNvPr>
          <p:cNvCxnSpPr>
            <a:cxnSpLocks/>
            <a:stCxn id="13" idx="3"/>
            <a:endCxn id="24" idx="1"/>
          </p:cNvCxnSpPr>
          <p:nvPr/>
        </p:nvCxnSpPr>
        <p:spPr>
          <a:xfrm>
            <a:off x="3844477" y="5432614"/>
            <a:ext cx="1793568" cy="720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1FBF7CF-C75F-58E9-D72B-681908A8C564}"/>
              </a:ext>
            </a:extLst>
          </p:cNvPr>
          <p:cNvSpPr/>
          <p:nvPr/>
        </p:nvSpPr>
        <p:spPr>
          <a:xfrm>
            <a:off x="5638045" y="5239853"/>
            <a:ext cx="1299680" cy="529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代表写真</a:t>
            </a:r>
            <a:endParaRPr lang="en-US" altLang="ja-JP" sz="1200" dirty="0">
              <a:solidFill>
                <a:schemeClr val="bg1"/>
              </a:solidFill>
            </a:endParaRPr>
          </a:p>
        </p:txBody>
      </p:sp>
      <p:sp>
        <p:nvSpPr>
          <p:cNvPr id="27" name="Rectangle 26">
            <a:extLst>
              <a:ext uri="{FF2B5EF4-FFF2-40B4-BE49-F238E27FC236}">
                <a16:creationId xmlns:a16="http://schemas.microsoft.com/office/drawing/2014/main" id="{D9660CA4-CF26-93F7-874D-48F66985E784}"/>
              </a:ext>
            </a:extLst>
          </p:cNvPr>
          <p:cNvSpPr/>
          <p:nvPr/>
        </p:nvSpPr>
        <p:spPr>
          <a:xfrm>
            <a:off x="1593409" y="5920965"/>
            <a:ext cx="2251068" cy="851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Straight Arrow Connector 27">
            <a:extLst>
              <a:ext uri="{FF2B5EF4-FFF2-40B4-BE49-F238E27FC236}">
                <a16:creationId xmlns:a16="http://schemas.microsoft.com/office/drawing/2014/main" id="{06F3A305-AD09-B209-B8CE-6AC4D0F1BDAE}"/>
              </a:ext>
            </a:extLst>
          </p:cNvPr>
          <p:cNvCxnSpPr>
            <a:cxnSpLocks/>
            <a:endCxn id="31" idx="1"/>
          </p:cNvCxnSpPr>
          <p:nvPr/>
        </p:nvCxnSpPr>
        <p:spPr>
          <a:xfrm flipV="1">
            <a:off x="3844477" y="6100231"/>
            <a:ext cx="1859205" cy="2466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ABA398F-43FD-B31B-4F42-E95D326D1737}"/>
              </a:ext>
            </a:extLst>
          </p:cNvPr>
          <p:cNvSpPr/>
          <p:nvPr/>
        </p:nvSpPr>
        <p:spPr>
          <a:xfrm>
            <a:off x="5703682" y="5835440"/>
            <a:ext cx="3105339" cy="529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結婚式のことをお知らせするように修正</a:t>
            </a:r>
            <a:endParaRPr lang="en-US" altLang="ja-JP" sz="1200" dirty="0">
              <a:solidFill>
                <a:schemeClr val="bg1"/>
              </a:solidFill>
            </a:endParaRPr>
          </a:p>
        </p:txBody>
      </p:sp>
    </p:spTree>
    <p:extLst>
      <p:ext uri="{BB962C8B-B14F-4D97-AF65-F5344CB8AC3E}">
        <p14:creationId xmlns:p14="http://schemas.microsoft.com/office/powerpoint/2010/main" val="130273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D9C5-8FF9-407D-9B0B-DAEE84A6914E}"/>
              </a:ext>
            </a:extLst>
          </p:cNvPr>
          <p:cNvSpPr>
            <a:spLocks noGrp="1"/>
          </p:cNvSpPr>
          <p:nvPr>
            <p:ph type="title"/>
          </p:nvPr>
        </p:nvSpPr>
        <p:spPr/>
        <p:txBody>
          <a:bodyPr>
            <a:normAutofit fontScale="90000"/>
          </a:bodyPr>
          <a:lstStyle/>
          <a:p>
            <a:r>
              <a:rPr kumimoji="1" lang="ja-JP" altLang="en-US" sz="3200" dirty="0"/>
              <a:t>管理者画面</a:t>
            </a:r>
            <a:r>
              <a:rPr kumimoji="1" lang="en-US" altLang="ja-JP" dirty="0"/>
              <a:t>-</a:t>
            </a:r>
            <a:r>
              <a:rPr kumimoji="1" lang="ja-JP" altLang="en-US" dirty="0"/>
              <a:t>結婚式</a:t>
            </a:r>
            <a:r>
              <a:rPr kumimoji="1" lang="ja-JP" altLang="en-US" sz="3200" dirty="0"/>
              <a:t>参加一覧</a:t>
            </a:r>
            <a:br>
              <a:rPr kumimoji="1" lang="en-US" altLang="ja-JP" dirty="0"/>
            </a:br>
            <a:endParaRPr kumimoji="1" lang="ja-JP" altLang="en-US" dirty="0"/>
          </a:p>
        </p:txBody>
      </p:sp>
      <p:sp>
        <p:nvSpPr>
          <p:cNvPr id="45" name="Rectangle 44">
            <a:extLst>
              <a:ext uri="{FF2B5EF4-FFF2-40B4-BE49-F238E27FC236}">
                <a16:creationId xmlns:a16="http://schemas.microsoft.com/office/drawing/2014/main" id="{14980B64-FC31-6D10-3D58-9F77926E6996}"/>
              </a:ext>
            </a:extLst>
          </p:cNvPr>
          <p:cNvSpPr/>
          <p:nvPr/>
        </p:nvSpPr>
        <p:spPr>
          <a:xfrm>
            <a:off x="1837463" y="1359073"/>
            <a:ext cx="8770571" cy="420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3" name="Rectangle 2">
            <a:extLst>
              <a:ext uri="{FF2B5EF4-FFF2-40B4-BE49-F238E27FC236}">
                <a16:creationId xmlns:a16="http://schemas.microsoft.com/office/drawing/2014/main" id="{E0D080FB-9C54-FA11-5BFB-DC97E5B1A395}"/>
              </a:ext>
            </a:extLst>
          </p:cNvPr>
          <p:cNvSpPr/>
          <p:nvPr/>
        </p:nvSpPr>
        <p:spPr>
          <a:xfrm>
            <a:off x="1520377" y="2404457"/>
            <a:ext cx="8770571" cy="1425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altLang="ja-JP" dirty="0">
                <a:solidFill>
                  <a:schemeClr val="tx1"/>
                </a:solidFill>
              </a:rPr>
            </a:br>
            <a:endParaRPr kumimoji="1" lang="en-US" altLang="ja-JP" dirty="0">
              <a:solidFill>
                <a:schemeClr val="tx1"/>
              </a:solidFill>
            </a:endParaRPr>
          </a:p>
        </p:txBody>
      </p:sp>
      <p:sp>
        <p:nvSpPr>
          <p:cNvPr id="5" name="Rectangle 4">
            <a:extLst>
              <a:ext uri="{FF2B5EF4-FFF2-40B4-BE49-F238E27FC236}">
                <a16:creationId xmlns:a16="http://schemas.microsoft.com/office/drawing/2014/main" id="{064D670F-E2BB-16D8-BB83-046FA04FB51E}"/>
              </a:ext>
            </a:extLst>
          </p:cNvPr>
          <p:cNvSpPr/>
          <p:nvPr/>
        </p:nvSpPr>
        <p:spPr>
          <a:xfrm>
            <a:off x="1041148" y="2290527"/>
            <a:ext cx="4460780" cy="4336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結婚式</a:t>
            </a:r>
            <a:r>
              <a:rPr kumimoji="1" lang="ja-JP" altLang="en-US" sz="1800" dirty="0"/>
              <a:t>参加一覧</a:t>
            </a: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endParaRPr kumimoji="1" lang="ja-JP" altLang="en-US" dirty="0"/>
          </a:p>
        </p:txBody>
      </p:sp>
      <p:sp>
        <p:nvSpPr>
          <p:cNvPr id="6" name="Rectangle 5">
            <a:extLst>
              <a:ext uri="{FF2B5EF4-FFF2-40B4-BE49-F238E27FC236}">
                <a16:creationId xmlns:a16="http://schemas.microsoft.com/office/drawing/2014/main" id="{1E5BF967-5059-22D2-F76B-36E8CE241621}"/>
              </a:ext>
            </a:extLst>
          </p:cNvPr>
          <p:cNvSpPr/>
          <p:nvPr/>
        </p:nvSpPr>
        <p:spPr>
          <a:xfrm>
            <a:off x="1041148" y="3201176"/>
            <a:ext cx="543208"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No</a:t>
            </a:r>
            <a:endParaRPr kumimoji="1" lang="ja-JP" altLang="en-US" dirty="0">
              <a:solidFill>
                <a:schemeClr val="tx1"/>
              </a:solidFill>
            </a:endParaRPr>
          </a:p>
        </p:txBody>
      </p:sp>
      <p:sp>
        <p:nvSpPr>
          <p:cNvPr id="8" name="Rectangle 7">
            <a:extLst>
              <a:ext uri="{FF2B5EF4-FFF2-40B4-BE49-F238E27FC236}">
                <a16:creationId xmlns:a16="http://schemas.microsoft.com/office/drawing/2014/main" id="{1B12E339-DC05-EBC7-2258-BC501B6445F5}"/>
              </a:ext>
            </a:extLst>
          </p:cNvPr>
          <p:cNvSpPr/>
          <p:nvPr/>
        </p:nvSpPr>
        <p:spPr>
          <a:xfrm>
            <a:off x="1601857" y="3201176"/>
            <a:ext cx="688669"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名前</a:t>
            </a:r>
          </a:p>
        </p:txBody>
      </p:sp>
      <p:sp>
        <p:nvSpPr>
          <p:cNvPr id="9" name="Rectangle 8">
            <a:extLst>
              <a:ext uri="{FF2B5EF4-FFF2-40B4-BE49-F238E27FC236}">
                <a16:creationId xmlns:a16="http://schemas.microsoft.com/office/drawing/2014/main" id="{55E85D78-73A5-3793-8007-E78F5078791F}"/>
              </a:ext>
            </a:extLst>
          </p:cNvPr>
          <p:cNvSpPr/>
          <p:nvPr/>
        </p:nvSpPr>
        <p:spPr>
          <a:xfrm>
            <a:off x="2978892" y="3206772"/>
            <a:ext cx="1131682"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参加有無</a:t>
            </a:r>
          </a:p>
        </p:txBody>
      </p:sp>
      <p:sp>
        <p:nvSpPr>
          <p:cNvPr id="10" name="Rectangle 9">
            <a:extLst>
              <a:ext uri="{FF2B5EF4-FFF2-40B4-BE49-F238E27FC236}">
                <a16:creationId xmlns:a16="http://schemas.microsoft.com/office/drawing/2014/main" id="{D520BD2C-0489-C38E-AA7C-93AA625D6C78}"/>
              </a:ext>
            </a:extLst>
          </p:cNvPr>
          <p:cNvSpPr/>
          <p:nvPr/>
        </p:nvSpPr>
        <p:spPr>
          <a:xfrm>
            <a:off x="4110576" y="3206772"/>
            <a:ext cx="778598"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区分</a:t>
            </a:r>
          </a:p>
        </p:txBody>
      </p:sp>
      <p:sp>
        <p:nvSpPr>
          <p:cNvPr id="11" name="Rectangle 10">
            <a:extLst>
              <a:ext uri="{FF2B5EF4-FFF2-40B4-BE49-F238E27FC236}">
                <a16:creationId xmlns:a16="http://schemas.microsoft.com/office/drawing/2014/main" id="{453628E1-60A8-A807-793D-97C03FF9DC36}"/>
              </a:ext>
            </a:extLst>
          </p:cNvPr>
          <p:cNvSpPr/>
          <p:nvPr/>
        </p:nvSpPr>
        <p:spPr>
          <a:xfrm>
            <a:off x="1022435" y="5428329"/>
            <a:ext cx="1358626"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ページング</a:t>
            </a:r>
            <a:endParaRPr kumimoji="1" lang="ja-JP" altLang="en-US" dirty="0">
              <a:solidFill>
                <a:schemeClr val="tx1"/>
              </a:solidFill>
            </a:endParaRPr>
          </a:p>
        </p:txBody>
      </p:sp>
      <p:sp>
        <p:nvSpPr>
          <p:cNvPr id="12" name="Rectangle 11">
            <a:extLst>
              <a:ext uri="{FF2B5EF4-FFF2-40B4-BE49-F238E27FC236}">
                <a16:creationId xmlns:a16="http://schemas.microsoft.com/office/drawing/2014/main" id="{DD64F22E-A234-C711-E517-95678F94A90B}"/>
              </a:ext>
            </a:extLst>
          </p:cNvPr>
          <p:cNvSpPr/>
          <p:nvPr/>
        </p:nvSpPr>
        <p:spPr>
          <a:xfrm>
            <a:off x="3738525" y="5438035"/>
            <a:ext cx="671995"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項目名</a:t>
            </a:r>
          </a:p>
        </p:txBody>
      </p:sp>
      <p:sp>
        <p:nvSpPr>
          <p:cNvPr id="14" name="Rectangle 13">
            <a:extLst>
              <a:ext uri="{FF2B5EF4-FFF2-40B4-BE49-F238E27FC236}">
                <a16:creationId xmlns:a16="http://schemas.microsoft.com/office/drawing/2014/main" id="{6F1CC31B-E50A-FDF1-8850-411B447DD51B}"/>
              </a:ext>
            </a:extLst>
          </p:cNvPr>
          <p:cNvSpPr/>
          <p:nvPr/>
        </p:nvSpPr>
        <p:spPr>
          <a:xfrm>
            <a:off x="1041147" y="3527488"/>
            <a:ext cx="4460779"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3     </a:t>
            </a:r>
            <a:r>
              <a:rPr lang="ja-JP" altLang="en-US" sz="1400" dirty="0">
                <a:solidFill>
                  <a:schemeClr val="tx1"/>
                </a:solidFill>
              </a:rPr>
              <a:t>キム　      日本 　　参加        </a:t>
            </a:r>
            <a:r>
              <a:rPr lang="en-US" altLang="ja-JP" sz="1400" dirty="0">
                <a:solidFill>
                  <a:schemeClr val="tx1"/>
                </a:solidFill>
              </a:rPr>
              <a:t>1</a:t>
            </a:r>
            <a:r>
              <a:rPr lang="ja-JP" altLang="en-US" sz="1400" dirty="0">
                <a:solidFill>
                  <a:schemeClr val="tx1"/>
                </a:solidFill>
              </a:rPr>
              <a:t>回目    </a:t>
            </a:r>
            <a:r>
              <a:rPr lang="en-US" altLang="ja-JP" sz="1400" dirty="0">
                <a:solidFill>
                  <a:schemeClr val="tx1"/>
                </a:solidFill>
              </a:rPr>
              <a:t>2022…</a:t>
            </a:r>
            <a:endParaRPr kumimoji="1" lang="ja-JP" altLang="en-US" sz="1400" dirty="0">
              <a:solidFill>
                <a:schemeClr val="tx1"/>
              </a:solidFill>
            </a:endParaRPr>
          </a:p>
        </p:txBody>
      </p:sp>
      <p:sp>
        <p:nvSpPr>
          <p:cNvPr id="18" name="Rectangle 17">
            <a:extLst>
              <a:ext uri="{FF2B5EF4-FFF2-40B4-BE49-F238E27FC236}">
                <a16:creationId xmlns:a16="http://schemas.microsoft.com/office/drawing/2014/main" id="{6B522C17-89DD-E813-779A-9C36D217E13B}"/>
              </a:ext>
            </a:extLst>
          </p:cNvPr>
          <p:cNvSpPr/>
          <p:nvPr/>
        </p:nvSpPr>
        <p:spPr>
          <a:xfrm>
            <a:off x="1041147" y="3854575"/>
            <a:ext cx="4479494"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2     </a:t>
            </a:r>
            <a:r>
              <a:rPr lang="ja-JP" altLang="en-US" sz="1400" dirty="0">
                <a:solidFill>
                  <a:schemeClr val="tx1"/>
                </a:solidFill>
              </a:rPr>
              <a:t>山本          韓国 　不参加       </a:t>
            </a:r>
            <a:r>
              <a:rPr lang="en-US" altLang="ja-JP" sz="1400" dirty="0">
                <a:solidFill>
                  <a:schemeClr val="tx1"/>
                </a:solidFill>
              </a:rPr>
              <a:t>2</a:t>
            </a:r>
            <a:r>
              <a:rPr lang="ja-JP" altLang="en-US" sz="1400" dirty="0">
                <a:solidFill>
                  <a:schemeClr val="tx1"/>
                </a:solidFill>
              </a:rPr>
              <a:t>回目    </a:t>
            </a:r>
            <a:r>
              <a:rPr lang="en-US" altLang="ja-JP" sz="1400" dirty="0">
                <a:solidFill>
                  <a:schemeClr val="tx1"/>
                </a:solidFill>
              </a:rPr>
              <a:t>2022…</a:t>
            </a:r>
            <a:endParaRPr kumimoji="1" lang="ja-JP" altLang="en-US" sz="1400" dirty="0">
              <a:solidFill>
                <a:schemeClr val="tx1"/>
              </a:solidFill>
            </a:endParaRPr>
          </a:p>
        </p:txBody>
      </p:sp>
      <p:sp>
        <p:nvSpPr>
          <p:cNvPr id="19" name="Rectangle 18">
            <a:extLst>
              <a:ext uri="{FF2B5EF4-FFF2-40B4-BE49-F238E27FC236}">
                <a16:creationId xmlns:a16="http://schemas.microsoft.com/office/drawing/2014/main" id="{FA5B6C71-F9F2-1C48-98D6-6184F01A2FCA}"/>
              </a:ext>
            </a:extLst>
          </p:cNvPr>
          <p:cNvSpPr/>
          <p:nvPr/>
        </p:nvSpPr>
        <p:spPr>
          <a:xfrm>
            <a:off x="1041147" y="4178823"/>
            <a:ext cx="4479493"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endParaRPr kumimoji="1" lang="ja-JP" altLang="en-US" dirty="0">
              <a:solidFill>
                <a:schemeClr val="tx1"/>
              </a:solidFill>
            </a:endParaRPr>
          </a:p>
        </p:txBody>
      </p:sp>
      <p:sp>
        <p:nvSpPr>
          <p:cNvPr id="20" name="Rectangle 19">
            <a:extLst>
              <a:ext uri="{FF2B5EF4-FFF2-40B4-BE49-F238E27FC236}">
                <a16:creationId xmlns:a16="http://schemas.microsoft.com/office/drawing/2014/main" id="{1A6BB1FC-1CE4-8644-3FDA-631E12199922}"/>
              </a:ext>
            </a:extLst>
          </p:cNvPr>
          <p:cNvSpPr/>
          <p:nvPr/>
        </p:nvSpPr>
        <p:spPr>
          <a:xfrm>
            <a:off x="2290223" y="3201176"/>
            <a:ext cx="688669"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国籍</a:t>
            </a:r>
          </a:p>
        </p:txBody>
      </p:sp>
      <p:sp>
        <p:nvSpPr>
          <p:cNvPr id="21" name="Rectangle 20">
            <a:extLst>
              <a:ext uri="{FF2B5EF4-FFF2-40B4-BE49-F238E27FC236}">
                <a16:creationId xmlns:a16="http://schemas.microsoft.com/office/drawing/2014/main" id="{C67E7621-C708-C605-3DD6-81512753565D}"/>
              </a:ext>
            </a:extLst>
          </p:cNvPr>
          <p:cNvSpPr/>
          <p:nvPr/>
        </p:nvSpPr>
        <p:spPr>
          <a:xfrm>
            <a:off x="4925693" y="5430716"/>
            <a:ext cx="474908"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検索</a:t>
            </a:r>
          </a:p>
        </p:txBody>
      </p:sp>
      <p:sp>
        <p:nvSpPr>
          <p:cNvPr id="22" name="Rectangle 21">
            <a:extLst>
              <a:ext uri="{FF2B5EF4-FFF2-40B4-BE49-F238E27FC236}">
                <a16:creationId xmlns:a16="http://schemas.microsoft.com/office/drawing/2014/main" id="{A4A83459-48DF-460F-D67B-827EB254EEA7}"/>
              </a:ext>
            </a:extLst>
          </p:cNvPr>
          <p:cNvSpPr/>
          <p:nvPr/>
        </p:nvSpPr>
        <p:spPr>
          <a:xfrm>
            <a:off x="4389583" y="5438035"/>
            <a:ext cx="558837" cy="3139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chemeClr val="tx1"/>
              </a:solidFill>
            </a:endParaRPr>
          </a:p>
        </p:txBody>
      </p:sp>
      <p:cxnSp>
        <p:nvCxnSpPr>
          <p:cNvPr id="23" name="Straight Arrow Connector 22">
            <a:extLst>
              <a:ext uri="{FF2B5EF4-FFF2-40B4-BE49-F238E27FC236}">
                <a16:creationId xmlns:a16="http://schemas.microsoft.com/office/drawing/2014/main" id="{9BCBA190-87FC-72BC-4142-4C38F12204BD}"/>
              </a:ext>
            </a:extLst>
          </p:cNvPr>
          <p:cNvCxnSpPr>
            <a:cxnSpLocks/>
            <a:stCxn id="12" idx="0"/>
            <a:endCxn id="24" idx="1"/>
          </p:cNvCxnSpPr>
          <p:nvPr/>
        </p:nvCxnSpPr>
        <p:spPr>
          <a:xfrm flipV="1">
            <a:off x="4074523" y="4467621"/>
            <a:ext cx="1602754" cy="9704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599C343-43EA-CBF9-1909-6D0C37B8D1F5}"/>
              </a:ext>
            </a:extLst>
          </p:cNvPr>
          <p:cNvSpPr/>
          <p:nvPr/>
        </p:nvSpPr>
        <p:spPr>
          <a:xfrm>
            <a:off x="5677277" y="4065006"/>
            <a:ext cx="1299680" cy="805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国籍</a:t>
            </a:r>
            <a:br>
              <a:rPr lang="en-US" altLang="ja-JP" sz="1200" dirty="0">
                <a:solidFill>
                  <a:schemeClr val="bg1"/>
                </a:solidFill>
              </a:rPr>
            </a:br>
            <a:r>
              <a:rPr lang="ja-JP" altLang="en-US" sz="1200" dirty="0">
                <a:solidFill>
                  <a:schemeClr val="bg1"/>
                </a:solidFill>
              </a:rPr>
              <a:t>参加有無</a:t>
            </a:r>
            <a:br>
              <a:rPr lang="en-US" altLang="ja-JP" sz="1200" dirty="0">
                <a:solidFill>
                  <a:schemeClr val="bg1"/>
                </a:solidFill>
              </a:rPr>
            </a:br>
            <a:r>
              <a:rPr lang="ja-JP" altLang="en-US" sz="1200" dirty="0">
                <a:solidFill>
                  <a:schemeClr val="bg1"/>
                </a:solidFill>
              </a:rPr>
              <a:t>区分</a:t>
            </a:r>
            <a:endParaRPr lang="en-US" altLang="ja-JP" sz="1200" dirty="0">
              <a:solidFill>
                <a:schemeClr val="bg1"/>
              </a:solidFill>
            </a:endParaRPr>
          </a:p>
        </p:txBody>
      </p:sp>
      <p:sp>
        <p:nvSpPr>
          <p:cNvPr id="29" name="Rectangle 28">
            <a:extLst>
              <a:ext uri="{FF2B5EF4-FFF2-40B4-BE49-F238E27FC236}">
                <a16:creationId xmlns:a16="http://schemas.microsoft.com/office/drawing/2014/main" id="{0E918DF8-4C76-C9AC-C7BD-F0B7782AC740}"/>
              </a:ext>
            </a:extLst>
          </p:cNvPr>
          <p:cNvSpPr/>
          <p:nvPr/>
        </p:nvSpPr>
        <p:spPr>
          <a:xfrm>
            <a:off x="5677276" y="2469775"/>
            <a:ext cx="4181947" cy="691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基本一覧のソート順は区分、作成日時の降順</a:t>
            </a:r>
            <a:endParaRPr lang="en-US" altLang="ja-JP" sz="1200" dirty="0">
              <a:solidFill>
                <a:schemeClr val="bg1"/>
              </a:solidFill>
            </a:endParaRPr>
          </a:p>
        </p:txBody>
      </p:sp>
      <p:cxnSp>
        <p:nvCxnSpPr>
          <p:cNvPr id="43" name="Straight Arrow Connector 42">
            <a:extLst>
              <a:ext uri="{FF2B5EF4-FFF2-40B4-BE49-F238E27FC236}">
                <a16:creationId xmlns:a16="http://schemas.microsoft.com/office/drawing/2014/main" id="{EA354166-7F64-AE4D-16C9-DC94C57C8953}"/>
              </a:ext>
            </a:extLst>
          </p:cNvPr>
          <p:cNvCxnSpPr>
            <a:cxnSpLocks/>
            <a:stCxn id="10" idx="0"/>
            <a:endCxn id="48" idx="1"/>
          </p:cNvCxnSpPr>
          <p:nvPr/>
        </p:nvCxnSpPr>
        <p:spPr>
          <a:xfrm>
            <a:off x="4499875" y="3206772"/>
            <a:ext cx="3308433" cy="548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F68581F-DABA-E4D5-193C-9585E06CD4AD}"/>
              </a:ext>
            </a:extLst>
          </p:cNvPr>
          <p:cNvSpPr/>
          <p:nvPr/>
        </p:nvSpPr>
        <p:spPr>
          <a:xfrm>
            <a:off x="7808308" y="3163920"/>
            <a:ext cx="3941155" cy="11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bg1"/>
                </a:solidFill>
              </a:rPr>
              <a:t>結婚式に参加するか</a:t>
            </a:r>
            <a:r>
              <a:rPr lang="en-US" altLang="ja-JP" sz="1200" dirty="0">
                <a:solidFill>
                  <a:schemeClr val="bg1"/>
                </a:solidFill>
              </a:rPr>
              <a:t>2</a:t>
            </a:r>
            <a:r>
              <a:rPr lang="ja-JP" altLang="en-US" sz="1200" dirty="0">
                <a:solidFill>
                  <a:schemeClr val="bg1"/>
                </a:solidFill>
              </a:rPr>
              <a:t>回確認する時</a:t>
            </a:r>
            <a:r>
              <a:rPr lang="en-US" altLang="ja-JP" sz="1200" dirty="0">
                <a:solidFill>
                  <a:schemeClr val="bg1"/>
                </a:solidFill>
              </a:rPr>
              <a:t>1</a:t>
            </a:r>
            <a:r>
              <a:rPr lang="ja-JP" altLang="en-US" sz="1200" dirty="0">
                <a:solidFill>
                  <a:schemeClr val="bg1"/>
                </a:solidFill>
              </a:rPr>
              <a:t>回目と</a:t>
            </a:r>
            <a:r>
              <a:rPr lang="en-US" altLang="ja-JP" sz="1200" dirty="0">
                <a:solidFill>
                  <a:schemeClr val="bg1"/>
                </a:solidFill>
              </a:rPr>
              <a:t>2</a:t>
            </a:r>
            <a:r>
              <a:rPr lang="ja-JP" altLang="en-US" sz="1200" dirty="0">
                <a:solidFill>
                  <a:schemeClr val="bg1"/>
                </a:solidFill>
              </a:rPr>
              <a:t>回目を分けるため。</a:t>
            </a:r>
            <a:br>
              <a:rPr lang="en-US" altLang="ja-JP" sz="1200" dirty="0">
                <a:solidFill>
                  <a:schemeClr val="bg1"/>
                </a:solidFill>
              </a:rPr>
            </a:br>
            <a:r>
              <a:rPr lang="ja-JP" altLang="en-US" sz="1200" dirty="0">
                <a:solidFill>
                  <a:schemeClr val="bg1"/>
                </a:solidFill>
              </a:rPr>
              <a:t>一回目：</a:t>
            </a:r>
            <a:r>
              <a:rPr lang="en-US" altLang="ja-JP" sz="1200" dirty="0">
                <a:solidFill>
                  <a:schemeClr val="bg1"/>
                </a:solidFill>
              </a:rPr>
              <a:t>2023</a:t>
            </a:r>
            <a:r>
              <a:rPr lang="ja-JP" altLang="en-US" sz="1200" dirty="0">
                <a:solidFill>
                  <a:schemeClr val="bg1"/>
                </a:solidFill>
              </a:rPr>
              <a:t>年</a:t>
            </a:r>
            <a:r>
              <a:rPr lang="en-US" altLang="ja-JP" sz="1200" dirty="0">
                <a:solidFill>
                  <a:schemeClr val="bg1"/>
                </a:solidFill>
              </a:rPr>
              <a:t>5</a:t>
            </a:r>
            <a:r>
              <a:rPr lang="ja-JP" altLang="en-US" sz="1200" dirty="0">
                <a:solidFill>
                  <a:schemeClr val="bg1"/>
                </a:solidFill>
              </a:rPr>
              <a:t>月</a:t>
            </a:r>
            <a:r>
              <a:rPr lang="en-US" altLang="ja-JP" sz="1200" dirty="0">
                <a:solidFill>
                  <a:schemeClr val="bg1"/>
                </a:solidFill>
              </a:rPr>
              <a:t>~2023</a:t>
            </a:r>
            <a:r>
              <a:rPr lang="ja-JP" altLang="en-US" sz="1200" dirty="0">
                <a:solidFill>
                  <a:schemeClr val="bg1"/>
                </a:solidFill>
              </a:rPr>
              <a:t>年</a:t>
            </a:r>
            <a:r>
              <a:rPr lang="en-US" altLang="ja-JP" sz="1200" dirty="0">
                <a:solidFill>
                  <a:schemeClr val="bg1"/>
                </a:solidFill>
              </a:rPr>
              <a:t>8</a:t>
            </a:r>
            <a:r>
              <a:rPr lang="ja-JP" altLang="en-US" sz="1200" dirty="0">
                <a:solidFill>
                  <a:schemeClr val="bg1"/>
                </a:solidFill>
              </a:rPr>
              <a:t>月</a:t>
            </a:r>
            <a:br>
              <a:rPr lang="en-US" altLang="ja-JP" sz="1200" dirty="0">
                <a:solidFill>
                  <a:schemeClr val="bg1"/>
                </a:solidFill>
              </a:rPr>
            </a:br>
            <a:r>
              <a:rPr lang="en-US" altLang="ja-JP" sz="1200" dirty="0">
                <a:solidFill>
                  <a:schemeClr val="bg1"/>
                </a:solidFill>
              </a:rPr>
              <a:t>2</a:t>
            </a:r>
            <a:r>
              <a:rPr lang="ja-JP" altLang="en-US" sz="1200" dirty="0">
                <a:solidFill>
                  <a:schemeClr val="bg1"/>
                </a:solidFill>
              </a:rPr>
              <a:t>回目：</a:t>
            </a:r>
            <a:r>
              <a:rPr lang="en-US" altLang="ja-JP" sz="1200" dirty="0">
                <a:solidFill>
                  <a:schemeClr val="bg1"/>
                </a:solidFill>
              </a:rPr>
              <a:t>2023</a:t>
            </a:r>
            <a:r>
              <a:rPr lang="ja-JP" altLang="en-US" sz="1200" dirty="0">
                <a:solidFill>
                  <a:schemeClr val="bg1"/>
                </a:solidFill>
              </a:rPr>
              <a:t>年</a:t>
            </a:r>
            <a:r>
              <a:rPr lang="en-US" altLang="ja-JP" sz="1200" dirty="0">
                <a:solidFill>
                  <a:schemeClr val="bg1"/>
                </a:solidFill>
              </a:rPr>
              <a:t>9</a:t>
            </a:r>
            <a:r>
              <a:rPr lang="ja-JP" altLang="en-US" sz="1200" dirty="0">
                <a:solidFill>
                  <a:schemeClr val="bg1"/>
                </a:solidFill>
              </a:rPr>
              <a:t>月</a:t>
            </a:r>
            <a:endParaRPr lang="en-US" altLang="ja-JP" sz="1200" dirty="0">
              <a:solidFill>
                <a:schemeClr val="bg1"/>
              </a:solidFill>
            </a:endParaRPr>
          </a:p>
        </p:txBody>
      </p:sp>
      <p:sp>
        <p:nvSpPr>
          <p:cNvPr id="51" name="Rectangle 50">
            <a:extLst>
              <a:ext uri="{FF2B5EF4-FFF2-40B4-BE49-F238E27FC236}">
                <a16:creationId xmlns:a16="http://schemas.microsoft.com/office/drawing/2014/main" id="{49E6FD56-F15F-AFFF-07C5-CEB24E738283}"/>
              </a:ext>
            </a:extLst>
          </p:cNvPr>
          <p:cNvSpPr/>
          <p:nvPr/>
        </p:nvSpPr>
        <p:spPr>
          <a:xfrm>
            <a:off x="4854173" y="3205114"/>
            <a:ext cx="778598" cy="3236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作成日時</a:t>
            </a:r>
            <a:endParaRPr kumimoji="1" lang="ja-JP" altLang="en-US" dirty="0">
              <a:solidFill>
                <a:schemeClr val="tx1"/>
              </a:solidFill>
            </a:endParaRPr>
          </a:p>
        </p:txBody>
      </p:sp>
      <p:cxnSp>
        <p:nvCxnSpPr>
          <p:cNvPr id="59" name="Straight Arrow Connector 58">
            <a:extLst>
              <a:ext uri="{FF2B5EF4-FFF2-40B4-BE49-F238E27FC236}">
                <a16:creationId xmlns:a16="http://schemas.microsoft.com/office/drawing/2014/main" id="{47314635-02EB-B710-CAA4-4FEE8CF2D2C7}"/>
              </a:ext>
            </a:extLst>
          </p:cNvPr>
          <p:cNvCxnSpPr>
            <a:cxnSpLocks/>
            <a:stCxn id="22" idx="2"/>
            <a:endCxn id="62" idx="1"/>
          </p:cNvCxnSpPr>
          <p:nvPr/>
        </p:nvCxnSpPr>
        <p:spPr>
          <a:xfrm>
            <a:off x="4669002" y="5751990"/>
            <a:ext cx="1839625" cy="472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8766045-9B73-C056-A8E8-F9D0E2DDB341}"/>
              </a:ext>
            </a:extLst>
          </p:cNvPr>
          <p:cNvSpPr/>
          <p:nvPr/>
        </p:nvSpPr>
        <p:spPr>
          <a:xfrm>
            <a:off x="6508627" y="5821908"/>
            <a:ext cx="5052647" cy="805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bg1"/>
                </a:solidFill>
              </a:rPr>
              <a:t>項目名</a:t>
            </a:r>
            <a:r>
              <a:rPr lang="ja-JP" altLang="en-US" sz="1200" dirty="0">
                <a:solidFill>
                  <a:schemeClr val="bg1"/>
                </a:solidFill>
              </a:rPr>
              <a:t>が「国籍」の場合は、日本、韓国、その他</a:t>
            </a:r>
            <a:br>
              <a:rPr lang="en-US" altLang="ja-JP" sz="1200" dirty="0">
                <a:solidFill>
                  <a:schemeClr val="bg1"/>
                </a:solidFill>
              </a:rPr>
            </a:br>
            <a:r>
              <a:rPr kumimoji="1" lang="ja-JP" altLang="en-US" sz="1200" dirty="0">
                <a:solidFill>
                  <a:schemeClr val="bg1"/>
                </a:solidFill>
              </a:rPr>
              <a:t>項目名</a:t>
            </a:r>
            <a:r>
              <a:rPr lang="ja-JP" altLang="en-US" sz="1200" dirty="0">
                <a:solidFill>
                  <a:schemeClr val="bg1"/>
                </a:solidFill>
              </a:rPr>
              <a:t>が「参加有無」の場合は、参加、不参加</a:t>
            </a:r>
            <a:br>
              <a:rPr lang="en-US" altLang="ja-JP" sz="1200" dirty="0">
                <a:solidFill>
                  <a:schemeClr val="bg1"/>
                </a:solidFill>
              </a:rPr>
            </a:br>
            <a:r>
              <a:rPr kumimoji="1" lang="ja-JP" altLang="en-US" sz="1200" dirty="0">
                <a:solidFill>
                  <a:schemeClr val="bg1"/>
                </a:solidFill>
              </a:rPr>
              <a:t>項目名</a:t>
            </a:r>
            <a:r>
              <a:rPr lang="ja-JP" altLang="en-US" sz="1200" dirty="0">
                <a:solidFill>
                  <a:schemeClr val="bg1"/>
                </a:solidFill>
              </a:rPr>
              <a:t>が「区分」の場合は一回目、</a:t>
            </a:r>
            <a:r>
              <a:rPr lang="en-US" altLang="ja-JP" sz="1200" dirty="0">
                <a:solidFill>
                  <a:schemeClr val="bg1"/>
                </a:solidFill>
              </a:rPr>
              <a:t>2</a:t>
            </a:r>
            <a:r>
              <a:rPr lang="ja-JP" altLang="en-US" sz="1200" dirty="0">
                <a:solidFill>
                  <a:schemeClr val="bg1"/>
                </a:solidFill>
              </a:rPr>
              <a:t>回目</a:t>
            </a:r>
            <a:endParaRPr lang="en-US" altLang="ja-JP" sz="1200" dirty="0">
              <a:solidFill>
                <a:schemeClr val="bg1"/>
              </a:solidFill>
            </a:endParaRPr>
          </a:p>
        </p:txBody>
      </p:sp>
    </p:spTree>
    <p:extLst>
      <p:ext uri="{BB962C8B-B14F-4D97-AF65-F5344CB8AC3E}">
        <p14:creationId xmlns:p14="http://schemas.microsoft.com/office/powerpoint/2010/main" val="245737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EE73-585D-4A65-81AF-3CDCC34D2F93}"/>
              </a:ext>
            </a:extLst>
          </p:cNvPr>
          <p:cNvSpPr>
            <a:spLocks noGrp="1"/>
          </p:cNvSpPr>
          <p:nvPr>
            <p:ph type="title"/>
          </p:nvPr>
        </p:nvSpPr>
        <p:spPr/>
        <p:txBody>
          <a:bodyPr/>
          <a:lstStyle/>
          <a:p>
            <a:r>
              <a:rPr kumimoji="1" lang="ja-JP" altLang="en-US" dirty="0"/>
              <a:t>バックエンド</a:t>
            </a:r>
          </a:p>
        </p:txBody>
      </p:sp>
      <p:sp>
        <p:nvSpPr>
          <p:cNvPr id="3" name="Content Placeholder 2">
            <a:extLst>
              <a:ext uri="{FF2B5EF4-FFF2-40B4-BE49-F238E27FC236}">
                <a16:creationId xmlns:a16="http://schemas.microsoft.com/office/drawing/2014/main" id="{2EDCAB2A-6C1D-43FC-8DB7-0CF506223DFF}"/>
              </a:ext>
            </a:extLst>
          </p:cNvPr>
          <p:cNvSpPr>
            <a:spLocks noGrp="1"/>
          </p:cNvSpPr>
          <p:nvPr>
            <p:ph idx="1"/>
          </p:nvPr>
        </p:nvSpPr>
        <p:spPr>
          <a:xfrm>
            <a:off x="1920240" y="2312276"/>
            <a:ext cx="8770571" cy="3889348"/>
          </a:xfrm>
        </p:spPr>
        <p:txBody>
          <a:bodyPr>
            <a:noAutofit/>
          </a:bodyPr>
          <a:lstStyle/>
          <a:p>
            <a:r>
              <a:rPr kumimoji="1" lang="ja-JP" altLang="en-US" sz="1600" dirty="0"/>
              <a:t>必要な</a:t>
            </a:r>
            <a:r>
              <a:rPr kumimoji="1" lang="en-US" altLang="ja-JP" sz="1600" dirty="0"/>
              <a:t>API</a:t>
            </a:r>
          </a:p>
          <a:p>
            <a:r>
              <a:rPr kumimoji="1" lang="ja-JP" altLang="en-US" sz="1600" dirty="0"/>
              <a:t>・結婚式参加挿入</a:t>
            </a:r>
            <a:r>
              <a:rPr kumimoji="1" lang="en-US" altLang="ja-JP" sz="1600" dirty="0"/>
              <a:t>API</a:t>
            </a:r>
          </a:p>
          <a:p>
            <a:r>
              <a:rPr kumimoji="1" lang="ja-JP" altLang="en-US" sz="1600" dirty="0"/>
              <a:t>・結婚式参加一覧</a:t>
            </a:r>
            <a:r>
              <a:rPr kumimoji="1" lang="en-US" altLang="ja-JP" sz="1600" dirty="0"/>
              <a:t>API</a:t>
            </a:r>
          </a:p>
        </p:txBody>
      </p:sp>
    </p:spTree>
    <p:extLst>
      <p:ext uri="{BB962C8B-B14F-4D97-AF65-F5344CB8AC3E}">
        <p14:creationId xmlns:p14="http://schemas.microsoft.com/office/powerpoint/2010/main" val="3686775454"/>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43641"/>
      </a:dk2>
      <a:lt2>
        <a:srgbClr val="E8E7E2"/>
      </a:lt2>
      <a:accent1>
        <a:srgbClr val="96A1C6"/>
      </a:accent1>
      <a:accent2>
        <a:srgbClr val="7FA5BA"/>
      </a:accent2>
      <a:accent3>
        <a:srgbClr val="82ACA9"/>
      </a:accent3>
      <a:accent4>
        <a:srgbClr val="77AE94"/>
      </a:accent4>
      <a:accent5>
        <a:srgbClr val="83AF88"/>
      </a:accent5>
      <a:accent6>
        <a:srgbClr val="88AF77"/>
      </a:accent6>
      <a:hlink>
        <a:srgbClr val="8F8256"/>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
  <TotalTime>1255</TotalTime>
  <Words>1113</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YakuHanJPs</vt:lpstr>
      <vt:lpstr>Meiryo</vt:lpstr>
      <vt:lpstr>Corbel</vt:lpstr>
      <vt:lpstr>SketchLinesVTI</vt:lpstr>
      <vt:lpstr>あずさと(追加開発)</vt:lpstr>
      <vt:lpstr>目次</vt:lpstr>
      <vt:lpstr>追加開発の目標</vt:lpstr>
      <vt:lpstr>フロントエンド画面</vt:lpstr>
      <vt:lpstr>ユーザが見る画面-招待状画面</vt:lpstr>
      <vt:lpstr>ユーザが見る画面-参加有無フォーム(ポップアップ)</vt:lpstr>
      <vt:lpstr>Open Graph</vt:lpstr>
      <vt:lpstr>管理者画面-結婚式参加一覧 </vt:lpstr>
      <vt:lpstr>バックエンド</vt:lpstr>
      <vt:lpstr>ERD</vt:lpstr>
      <vt:lpstr>所感</vt:lpstr>
      <vt:lpstr>以上です。ありがとうございました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あずさと</dc:title>
  <dc:creator>3758</dc:creator>
  <cp:lastModifiedBy>3758</cp:lastModifiedBy>
  <cp:revision>206</cp:revision>
  <dcterms:created xsi:type="dcterms:W3CDTF">2022-01-31T11:54:42Z</dcterms:created>
  <dcterms:modified xsi:type="dcterms:W3CDTF">2022-11-26T11:11:38Z</dcterms:modified>
</cp:coreProperties>
</file>