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94660"/>
  </p:normalViewPr>
  <p:slideViewPr>
    <p:cSldViewPr snapToGrid="0">
      <p:cViewPr varScale="1">
        <p:scale>
          <a:sx n="106" d="100"/>
          <a:sy n="106" d="100"/>
        </p:scale>
        <p:origin x="8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5197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5610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3024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1218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3203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4432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853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246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4995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8868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5/21/2023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4374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5/21/2023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169362573"/>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Colored pencils inside a pencil holder which is on top of a wood table">
            <a:extLst>
              <a:ext uri="{FF2B5EF4-FFF2-40B4-BE49-F238E27FC236}">
                <a16:creationId xmlns:a16="http://schemas.microsoft.com/office/drawing/2014/main" id="{3BD459DE-D67C-982C-255D-7EF7E6C55071}"/>
              </a:ext>
            </a:extLst>
          </p:cNvPr>
          <p:cNvPicPr>
            <a:picLocks noChangeAspect="1"/>
          </p:cNvPicPr>
          <p:nvPr/>
        </p:nvPicPr>
        <p:blipFill rotWithShape="1">
          <a:blip r:embed="rId2">
            <a:alphaModFix amt="60000"/>
          </a:blip>
          <a:srcRect t="15709" r="-1" b="-1"/>
          <a:stretch/>
        </p:blipFill>
        <p:spPr>
          <a:xfrm>
            <a:off x="20" y="10"/>
            <a:ext cx="12188921" cy="6857990"/>
          </a:xfrm>
          <a:prstGeom prst="rect">
            <a:avLst/>
          </a:prstGeom>
        </p:spPr>
      </p:pic>
      <p:sp>
        <p:nvSpPr>
          <p:cNvPr id="2" name="Title 1">
            <a:extLst>
              <a:ext uri="{FF2B5EF4-FFF2-40B4-BE49-F238E27FC236}">
                <a16:creationId xmlns:a16="http://schemas.microsoft.com/office/drawing/2014/main" id="{91C20A66-E72C-5C68-A777-C3B6336DAEA8}"/>
              </a:ext>
            </a:extLst>
          </p:cNvPr>
          <p:cNvSpPr>
            <a:spLocks noGrp="1"/>
          </p:cNvSpPr>
          <p:nvPr>
            <p:ph type="ctrTitle"/>
          </p:nvPr>
        </p:nvSpPr>
        <p:spPr>
          <a:xfrm>
            <a:off x="394233" y="686020"/>
            <a:ext cx="8630138" cy="2742980"/>
          </a:xfrm>
        </p:spPr>
        <p:txBody>
          <a:bodyPr>
            <a:normAutofit/>
          </a:bodyPr>
          <a:lstStyle/>
          <a:p>
            <a:r>
              <a:rPr kumimoji="1" lang="en-US" altLang="ja-JP" dirty="0">
                <a:solidFill>
                  <a:srgbClr val="FFFFFF"/>
                </a:solidFill>
              </a:rPr>
              <a:t>CI</a:t>
            </a:r>
            <a:r>
              <a:rPr kumimoji="1" lang="ja-JP" altLang="en-US" dirty="0">
                <a:solidFill>
                  <a:srgbClr val="FFFFFF"/>
                </a:solidFill>
              </a:rPr>
              <a:t>・</a:t>
            </a:r>
            <a:r>
              <a:rPr kumimoji="1" lang="en-US" altLang="ja-JP">
                <a:solidFill>
                  <a:srgbClr val="FFFFFF"/>
                </a:solidFill>
              </a:rPr>
              <a:t>CD</a:t>
            </a:r>
            <a:endParaRPr kumimoji="1" lang="ja-JP" altLang="en-US">
              <a:solidFill>
                <a:srgbClr val="FFFFFF"/>
              </a:solidFill>
            </a:endParaRPr>
          </a:p>
        </p:txBody>
      </p:sp>
      <p:grpSp>
        <p:nvGrpSpPr>
          <p:cNvPr id="11" name="Group 10">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79425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CF76-0A5D-4F9F-E440-B9448AD46C70}"/>
              </a:ext>
            </a:extLst>
          </p:cNvPr>
          <p:cNvSpPr>
            <a:spLocks noGrp="1"/>
          </p:cNvSpPr>
          <p:nvPr>
            <p:ph type="title"/>
          </p:nvPr>
        </p:nvSpPr>
        <p:spPr/>
        <p:txBody>
          <a:bodyPr/>
          <a:lstStyle/>
          <a:p>
            <a:r>
              <a:rPr kumimoji="1" lang="ja-JP" altLang="en-US" dirty="0"/>
              <a:t>アゼンダー</a:t>
            </a:r>
          </a:p>
        </p:txBody>
      </p:sp>
      <p:sp>
        <p:nvSpPr>
          <p:cNvPr id="3" name="Content Placeholder 2">
            <a:extLst>
              <a:ext uri="{FF2B5EF4-FFF2-40B4-BE49-F238E27FC236}">
                <a16:creationId xmlns:a16="http://schemas.microsoft.com/office/drawing/2014/main" id="{711181DB-395E-C7D9-F707-E21FFD711719}"/>
              </a:ext>
            </a:extLst>
          </p:cNvPr>
          <p:cNvSpPr>
            <a:spLocks noGrp="1"/>
          </p:cNvSpPr>
          <p:nvPr>
            <p:ph idx="1"/>
          </p:nvPr>
        </p:nvSpPr>
        <p:spPr/>
        <p:txBody>
          <a:bodyPr/>
          <a:lstStyle/>
          <a:p>
            <a:r>
              <a:rPr kumimoji="1" lang="ja-JP" altLang="en-US" dirty="0"/>
              <a:t>今のプロジェクトの問題</a:t>
            </a:r>
            <a:r>
              <a:rPr kumimoji="1" lang="en-US" altLang="ja-JP" dirty="0"/>
              <a:t>(1) ~ (2)</a:t>
            </a:r>
          </a:p>
          <a:p>
            <a:endParaRPr kumimoji="1" lang="en-US" altLang="ja-JP" dirty="0"/>
          </a:p>
          <a:p>
            <a:r>
              <a:rPr kumimoji="1" lang="en-US" altLang="ja-JP" dirty="0"/>
              <a:t>CI</a:t>
            </a:r>
            <a:r>
              <a:rPr kumimoji="1" lang="ja-JP" altLang="en-US" dirty="0"/>
              <a:t>・</a:t>
            </a:r>
            <a:r>
              <a:rPr kumimoji="1" lang="en-US" altLang="ja-JP" dirty="0"/>
              <a:t>CD</a:t>
            </a:r>
            <a:r>
              <a:rPr kumimoji="1" lang="ja-JP" altLang="en-US" dirty="0"/>
              <a:t>とは</a:t>
            </a:r>
            <a:endParaRPr kumimoji="1" lang="en-US" altLang="ja-JP" dirty="0"/>
          </a:p>
          <a:p>
            <a:endParaRPr kumimoji="1" lang="en-US" altLang="ja-JP" dirty="0"/>
          </a:p>
          <a:p>
            <a:r>
              <a:rPr kumimoji="1" lang="en-US" altLang="ja-JP" dirty="0"/>
              <a:t>CI</a:t>
            </a:r>
            <a:r>
              <a:rPr kumimoji="1" lang="ja-JP" altLang="en-US" dirty="0"/>
              <a:t>・</a:t>
            </a:r>
            <a:r>
              <a:rPr kumimoji="1" lang="en-US" altLang="ja-JP" dirty="0"/>
              <a:t>CD</a:t>
            </a:r>
            <a:r>
              <a:rPr kumimoji="1" lang="ja-JP" altLang="en-US" dirty="0"/>
              <a:t>ツール選択</a:t>
            </a:r>
            <a:endParaRPr kumimoji="1" lang="en-US" altLang="ja-JP" dirty="0"/>
          </a:p>
          <a:p>
            <a:endParaRPr kumimoji="1" lang="en-US" altLang="ja-JP" dirty="0"/>
          </a:p>
          <a:p>
            <a:r>
              <a:rPr kumimoji="1" lang="en-US" altLang="ja-JP" dirty="0"/>
              <a:t>CI</a:t>
            </a:r>
            <a:r>
              <a:rPr kumimoji="1" lang="ja-JP" altLang="en-US" dirty="0"/>
              <a:t>・</a:t>
            </a:r>
            <a:r>
              <a:rPr kumimoji="1" lang="en-US" altLang="ja-JP" dirty="0"/>
              <a:t>CD</a:t>
            </a:r>
            <a:r>
              <a:rPr kumimoji="1" lang="ja-JP" altLang="en-US" dirty="0"/>
              <a:t>構築の参考ページ</a:t>
            </a:r>
            <a:endParaRPr kumimoji="1" lang="en-US" altLang="ja-JP" dirty="0"/>
          </a:p>
        </p:txBody>
      </p:sp>
    </p:spTree>
    <p:extLst>
      <p:ext uri="{BB962C8B-B14F-4D97-AF65-F5344CB8AC3E}">
        <p14:creationId xmlns:p14="http://schemas.microsoft.com/office/powerpoint/2010/main" val="220359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CF76-0A5D-4F9F-E440-B9448AD46C70}"/>
              </a:ext>
            </a:extLst>
          </p:cNvPr>
          <p:cNvSpPr>
            <a:spLocks noGrp="1"/>
          </p:cNvSpPr>
          <p:nvPr>
            <p:ph type="title"/>
          </p:nvPr>
        </p:nvSpPr>
        <p:spPr/>
        <p:txBody>
          <a:bodyPr/>
          <a:lstStyle/>
          <a:p>
            <a:r>
              <a:rPr kumimoji="1" lang="ja-JP" altLang="en-US" dirty="0"/>
              <a:t>今のプロジェクトの問題</a:t>
            </a:r>
            <a:r>
              <a:rPr kumimoji="1" lang="en-US" altLang="ja-JP" dirty="0"/>
              <a:t>(1)</a:t>
            </a:r>
          </a:p>
        </p:txBody>
      </p:sp>
      <p:sp>
        <p:nvSpPr>
          <p:cNvPr id="3" name="Content Placeholder 2">
            <a:extLst>
              <a:ext uri="{FF2B5EF4-FFF2-40B4-BE49-F238E27FC236}">
                <a16:creationId xmlns:a16="http://schemas.microsoft.com/office/drawing/2014/main" id="{711181DB-395E-C7D9-F707-E21FFD711719}"/>
              </a:ext>
            </a:extLst>
          </p:cNvPr>
          <p:cNvSpPr>
            <a:spLocks noGrp="1"/>
          </p:cNvSpPr>
          <p:nvPr>
            <p:ph idx="1"/>
          </p:nvPr>
        </p:nvSpPr>
        <p:spPr/>
        <p:txBody>
          <a:bodyPr/>
          <a:lstStyle/>
          <a:p>
            <a:pPr marL="0" indent="0">
              <a:buNone/>
            </a:pPr>
            <a:r>
              <a:rPr kumimoji="1" lang="ja-JP" altLang="en-US" dirty="0"/>
              <a:t>コードに修正が発生した時番環境まで反映するための手順</a:t>
            </a:r>
            <a:endParaRPr kumimoji="1" lang="en-US" altLang="ja-JP" dirty="0"/>
          </a:p>
          <a:p>
            <a:pPr marL="0" indent="0">
              <a:buNone/>
            </a:pPr>
            <a:endParaRPr kumimoji="1" lang="en-US" altLang="ja-JP" dirty="0"/>
          </a:p>
          <a:p>
            <a:pPr marL="457200" indent="-457200">
              <a:buFont typeface="+mj-lt"/>
              <a:buAutoNum type="arabicPeriod"/>
            </a:pPr>
            <a:r>
              <a:rPr kumimoji="1" lang="ja-JP" altLang="en-US" dirty="0"/>
              <a:t>コードを修正</a:t>
            </a:r>
            <a:endParaRPr kumimoji="1" lang="en-US" altLang="ja-JP" dirty="0"/>
          </a:p>
          <a:p>
            <a:pPr marL="457200" indent="-457200">
              <a:buFont typeface="+mj-lt"/>
              <a:buAutoNum type="arabicPeriod"/>
            </a:pPr>
            <a:r>
              <a:rPr kumimoji="1" lang="ja-JP" altLang="en-US" dirty="0"/>
              <a:t>コードを</a:t>
            </a:r>
            <a:r>
              <a:rPr kumimoji="1" lang="en-US" altLang="ja-JP" dirty="0"/>
              <a:t>master</a:t>
            </a:r>
            <a:r>
              <a:rPr kumimoji="1" lang="ja-JP" altLang="en-US" dirty="0"/>
              <a:t>ブランチ</a:t>
            </a:r>
            <a:r>
              <a:rPr kumimoji="1" lang="en-US" altLang="ja-JP" dirty="0"/>
              <a:t>(</a:t>
            </a:r>
            <a:r>
              <a:rPr kumimoji="1" lang="ja-JP" altLang="en-US" dirty="0"/>
              <a:t>運用</a:t>
            </a:r>
            <a:r>
              <a:rPr kumimoji="1" lang="en-US" altLang="ja-JP" dirty="0"/>
              <a:t>)</a:t>
            </a:r>
            <a:r>
              <a:rPr kumimoji="1" lang="ja-JP" altLang="en-US" dirty="0"/>
              <a:t>にマージする。▲</a:t>
            </a:r>
            <a:endParaRPr kumimoji="1" lang="en-US" altLang="ja-JP" dirty="0"/>
          </a:p>
          <a:p>
            <a:pPr marL="457200" indent="-457200">
              <a:buFont typeface="+mj-lt"/>
              <a:buAutoNum type="arabicPeriod"/>
            </a:pPr>
            <a:r>
              <a:rPr kumimoji="1" lang="ja-JP" altLang="en-US" dirty="0"/>
              <a:t>修正したコードを含め改めてビルドを行い、</a:t>
            </a:r>
            <a:r>
              <a:rPr kumimoji="1" lang="en-US" altLang="ja-JP" dirty="0"/>
              <a:t>JAR</a:t>
            </a:r>
            <a:r>
              <a:rPr kumimoji="1" lang="ja-JP" altLang="en-US" dirty="0"/>
              <a:t>を作る。</a:t>
            </a:r>
            <a:endParaRPr kumimoji="1" lang="en-US" altLang="ja-JP" dirty="0"/>
          </a:p>
          <a:p>
            <a:pPr marL="457200" indent="-457200">
              <a:buFont typeface="+mj-lt"/>
              <a:buAutoNum type="arabicPeriod"/>
            </a:pPr>
            <a:r>
              <a:rPr kumimoji="1" lang="en-US" altLang="ja-JP" dirty="0"/>
              <a:t>3</a:t>
            </a:r>
            <a:r>
              <a:rPr kumimoji="1" lang="ja-JP" altLang="en-US" dirty="0"/>
              <a:t>から生成されたものを本番環境のサーバーにアップロード</a:t>
            </a:r>
            <a:endParaRPr kumimoji="1" lang="en-US" altLang="ja-JP" dirty="0"/>
          </a:p>
          <a:p>
            <a:pPr marL="457200" indent="-457200">
              <a:buFont typeface="+mj-lt"/>
              <a:buAutoNum type="arabicPeriod"/>
            </a:pPr>
            <a:r>
              <a:rPr kumimoji="1" lang="ja-JP" altLang="en-US" dirty="0"/>
              <a:t>デプロイスクリプトにより</a:t>
            </a:r>
            <a:r>
              <a:rPr kumimoji="1" lang="en-US" altLang="ja-JP" dirty="0"/>
              <a:t>4</a:t>
            </a:r>
            <a:r>
              <a:rPr kumimoji="1" lang="ja-JP" altLang="en-US" dirty="0"/>
              <a:t>を再デプロイを行う</a:t>
            </a:r>
            <a:endParaRPr kumimoji="1" lang="en-US" altLang="ja-JP" dirty="0"/>
          </a:p>
          <a:p>
            <a:pPr marL="457200" indent="-457200">
              <a:buFont typeface="+mj-lt"/>
              <a:buAutoNum type="arabicPeriod"/>
            </a:pPr>
            <a:endParaRPr kumimoji="1" lang="en-US" altLang="ja-JP" dirty="0"/>
          </a:p>
          <a:p>
            <a:pPr marL="0" indent="0">
              <a:buNone/>
            </a:pPr>
            <a:r>
              <a:rPr kumimoji="1" lang="ja-JP" altLang="en-US" dirty="0"/>
              <a:t>▲　スキップ可能</a:t>
            </a:r>
            <a:endParaRPr kumimoji="1" lang="en-US" altLang="ja-JP" dirty="0"/>
          </a:p>
        </p:txBody>
      </p:sp>
    </p:spTree>
    <p:extLst>
      <p:ext uri="{BB962C8B-B14F-4D97-AF65-F5344CB8AC3E}">
        <p14:creationId xmlns:p14="http://schemas.microsoft.com/office/powerpoint/2010/main" val="277554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86B6-A77D-5E0D-ABEF-63ACFE64CDBE}"/>
              </a:ext>
            </a:extLst>
          </p:cNvPr>
          <p:cNvSpPr>
            <a:spLocks noGrp="1"/>
          </p:cNvSpPr>
          <p:nvPr>
            <p:ph type="title"/>
          </p:nvPr>
        </p:nvSpPr>
        <p:spPr/>
        <p:txBody>
          <a:bodyPr/>
          <a:lstStyle/>
          <a:p>
            <a:r>
              <a:rPr kumimoji="1" lang="ja-JP" altLang="en-US" dirty="0"/>
              <a:t>今のプロジェクトの問題</a:t>
            </a:r>
            <a:r>
              <a:rPr kumimoji="1" lang="en-US" altLang="ja-JP" dirty="0"/>
              <a:t>(2)</a:t>
            </a:r>
            <a:endParaRPr kumimoji="1" lang="ja-JP" altLang="en-US" dirty="0"/>
          </a:p>
        </p:txBody>
      </p:sp>
      <p:sp>
        <p:nvSpPr>
          <p:cNvPr id="3" name="Content Placeholder 2">
            <a:extLst>
              <a:ext uri="{FF2B5EF4-FFF2-40B4-BE49-F238E27FC236}">
                <a16:creationId xmlns:a16="http://schemas.microsoft.com/office/drawing/2014/main" id="{81F7BF0C-1FB7-F163-66AF-4A5C7EE94FA0}"/>
              </a:ext>
            </a:extLst>
          </p:cNvPr>
          <p:cNvSpPr>
            <a:spLocks noGrp="1"/>
          </p:cNvSpPr>
          <p:nvPr>
            <p:ph idx="1"/>
          </p:nvPr>
        </p:nvSpPr>
        <p:spPr/>
        <p:txBody>
          <a:bodyPr/>
          <a:lstStyle/>
          <a:p>
            <a:pPr marL="0" indent="0">
              <a:buNone/>
            </a:pPr>
            <a:r>
              <a:rPr kumimoji="1" lang="ja-JP" altLang="en-US" dirty="0"/>
              <a:t>ところで何が問題？</a:t>
            </a:r>
            <a:endParaRPr kumimoji="1" lang="en-US" altLang="ja-JP" dirty="0"/>
          </a:p>
          <a:p>
            <a:pPr marL="0" indent="0">
              <a:buNone/>
            </a:pPr>
            <a:r>
              <a:rPr kumimoji="1" lang="en-US" altLang="ja-JP" dirty="0"/>
              <a:t>=&gt;</a:t>
            </a:r>
          </a:p>
          <a:p>
            <a:pPr marL="457200" indent="-457200">
              <a:buFont typeface="+mj-ea"/>
              <a:buAutoNum type="arabicPeriod"/>
            </a:pPr>
            <a:r>
              <a:rPr kumimoji="1" lang="ja-JP" altLang="en-US" dirty="0"/>
              <a:t>修正したコードがテストコードを実施せずに、マージされる。</a:t>
            </a:r>
            <a:r>
              <a:rPr kumimoji="1" lang="en-US" altLang="ja-JP" dirty="0"/>
              <a:t>(</a:t>
            </a:r>
            <a:r>
              <a:rPr kumimoji="1" lang="ja-JP" altLang="en-US" dirty="0"/>
              <a:t>手順</a:t>
            </a:r>
            <a:r>
              <a:rPr kumimoji="1" lang="en-US" altLang="ja-JP" dirty="0"/>
              <a:t>2)</a:t>
            </a:r>
          </a:p>
          <a:p>
            <a:pPr marL="457200" indent="-457200">
              <a:buFont typeface="+mj-ea"/>
              <a:buAutoNum type="arabicPeriod"/>
            </a:pPr>
            <a:r>
              <a:rPr kumimoji="1" lang="ja-JP" altLang="en-US" dirty="0"/>
              <a:t>毎回再デプロイするのが面倒くさくて、再デプロイは修正した内容をためて行うことになる。</a:t>
            </a:r>
            <a:r>
              <a:rPr kumimoji="1" lang="en-US" altLang="ja-JP" dirty="0"/>
              <a:t>(</a:t>
            </a:r>
            <a:r>
              <a:rPr kumimoji="1" lang="ja-JP" altLang="en-US" dirty="0"/>
              <a:t>手順</a:t>
            </a:r>
            <a:r>
              <a:rPr kumimoji="1" lang="en-US" altLang="ja-JP" dirty="0"/>
              <a:t>3~5)</a:t>
            </a:r>
          </a:p>
        </p:txBody>
      </p:sp>
    </p:spTree>
    <p:extLst>
      <p:ext uri="{BB962C8B-B14F-4D97-AF65-F5344CB8AC3E}">
        <p14:creationId xmlns:p14="http://schemas.microsoft.com/office/powerpoint/2010/main" val="243761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p:txBody>
          <a:bodyPr/>
          <a:lstStyle/>
          <a:p>
            <a:r>
              <a:rPr kumimoji="1" lang="en-US" altLang="ja-JP" dirty="0"/>
              <a:t>CI</a:t>
            </a:r>
            <a:r>
              <a:rPr kumimoji="1" lang="ja-JP" altLang="en-US" dirty="0"/>
              <a:t>・</a:t>
            </a:r>
            <a:r>
              <a:rPr kumimoji="1" lang="en-US" altLang="ja-JP" dirty="0"/>
              <a:t>CD</a:t>
            </a:r>
            <a:r>
              <a:rPr kumimoji="1" lang="ja-JP" altLang="en-US" dirty="0"/>
              <a:t>とは</a:t>
            </a:r>
            <a:endParaRPr kumimoji="1" lang="en-US" altLang="ja-JP"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fontScale="55000" lnSpcReduction="20000"/>
          </a:bodyPr>
          <a:lstStyle/>
          <a:p>
            <a:pPr marL="0" indent="0">
              <a:buNone/>
            </a:pPr>
            <a:r>
              <a:rPr kumimoji="1" lang="ja-JP" altLang="en-US" dirty="0"/>
              <a:t>「今のプロジェクトの問題</a:t>
            </a:r>
            <a:r>
              <a:rPr kumimoji="1" lang="en-US" altLang="ja-JP" dirty="0"/>
              <a:t>(2)</a:t>
            </a:r>
            <a:r>
              <a:rPr kumimoji="1" lang="ja-JP" altLang="en-US" dirty="0"/>
              <a:t>」スライドにある問題を避けるためのソフトウェア概念</a:t>
            </a:r>
            <a:endParaRPr kumimoji="1" lang="en-US" altLang="ja-JP" dirty="0"/>
          </a:p>
          <a:p>
            <a:pPr marL="0" indent="0">
              <a:buNone/>
            </a:pPr>
            <a:endParaRPr kumimoji="1" lang="en-US" altLang="ja-JP" dirty="0"/>
          </a:p>
          <a:p>
            <a:pPr>
              <a:buFont typeface="Wingdings" panose="05000000000000000000" pitchFamily="2" charset="2"/>
              <a:buChar char="l"/>
            </a:pPr>
            <a:r>
              <a:rPr kumimoji="1" lang="en-US" altLang="ja-JP" dirty="0"/>
              <a:t>CI</a:t>
            </a:r>
            <a:r>
              <a:rPr kumimoji="1" lang="ja-JP" altLang="en-US" dirty="0"/>
              <a:t>とは</a:t>
            </a:r>
            <a:endParaRPr kumimoji="1" lang="en-US" altLang="ja-JP" dirty="0"/>
          </a:p>
          <a:p>
            <a:pPr marL="0" indent="0">
              <a:buNone/>
            </a:pPr>
            <a:r>
              <a:rPr kumimoji="1" lang="ja-JP" altLang="en-US" dirty="0"/>
              <a:t>今のプロジェクトの問題</a:t>
            </a:r>
            <a:r>
              <a:rPr kumimoji="1" lang="en-US" altLang="ja-JP" dirty="0"/>
              <a:t>(2)</a:t>
            </a:r>
            <a:r>
              <a:rPr kumimoji="1" lang="ja-JP" altLang="en-US" dirty="0"/>
              <a:t>」の</a:t>
            </a:r>
            <a:r>
              <a:rPr kumimoji="1" lang="en-US" altLang="ja-JP" dirty="0"/>
              <a:t>1</a:t>
            </a:r>
            <a:r>
              <a:rPr kumimoji="1" lang="ja-JP" altLang="en-US" dirty="0"/>
              <a:t>の問題と関係がある。</a:t>
            </a:r>
            <a:endParaRPr kumimoji="1" lang="en-US" altLang="ja-JP" dirty="0"/>
          </a:p>
          <a:p>
            <a:pPr marL="0" indent="0">
              <a:buNone/>
            </a:pPr>
            <a:r>
              <a:rPr kumimoji="1" lang="en-US" altLang="ja-JP" dirty="0"/>
              <a:t>CI(Continuous Integration(</a:t>
            </a:r>
            <a:r>
              <a:rPr kumimoji="1" lang="ja-JP" altLang="en-US" dirty="0"/>
              <a:t>継続的インテグレーション</a:t>
            </a:r>
            <a:r>
              <a:rPr kumimoji="1" lang="en-US" altLang="ja-JP" dirty="0"/>
              <a:t>))</a:t>
            </a:r>
            <a:r>
              <a:rPr kumimoji="1" lang="ja-JP" altLang="en-US" dirty="0"/>
              <a:t>は小さいな単位でマージを行い、更にその内容に対してテストを行い、問題ないとマージしていくこと。</a:t>
            </a:r>
            <a:endParaRPr kumimoji="1" lang="en-US" altLang="ja-JP" dirty="0"/>
          </a:p>
          <a:p>
            <a:pPr marL="0" indent="0">
              <a:buNone/>
            </a:pPr>
            <a:r>
              <a:rPr kumimoji="1" lang="ja-JP" altLang="en-US" dirty="0"/>
              <a:t>なぜ</a:t>
            </a:r>
            <a:r>
              <a:rPr kumimoji="1" lang="en-US" altLang="ja-JP" dirty="0"/>
              <a:t>CI</a:t>
            </a:r>
            <a:r>
              <a:rPr kumimoji="1" lang="ja-JP" altLang="en-US" dirty="0"/>
              <a:t>をするのか？</a:t>
            </a:r>
            <a:endParaRPr kumimoji="1" lang="en-US" altLang="ja-JP" dirty="0"/>
          </a:p>
          <a:p>
            <a:pPr marL="457200" indent="-457200">
              <a:buFont typeface="+mj-ea"/>
              <a:buAutoNum type="circleNumDbPlain"/>
            </a:pPr>
            <a:r>
              <a:rPr kumimoji="1" lang="ja-JP" altLang="en-US" dirty="0"/>
              <a:t>修正した内容をいっぱいためてマージしてしまうと、他のプログラムとの競合解決に時間を無駄に使ってしまう場合がある。</a:t>
            </a:r>
            <a:endParaRPr kumimoji="1" lang="en-US" altLang="ja-JP" dirty="0"/>
          </a:p>
          <a:p>
            <a:pPr marL="457200" indent="-457200">
              <a:buFont typeface="+mj-ea"/>
              <a:buAutoNum type="circleNumDbPlain"/>
            </a:pPr>
            <a:r>
              <a:rPr kumimoji="1" lang="ja-JP" altLang="en-US" dirty="0"/>
              <a:t>テストせずにマージすると、問題があるコードが運用ブランチに含まれてしまう。</a:t>
            </a:r>
            <a:endParaRPr kumimoji="1" lang="en-US" altLang="ja-JP" dirty="0"/>
          </a:p>
          <a:p>
            <a:pPr>
              <a:buFont typeface="Wingdings" panose="05000000000000000000" pitchFamily="2" charset="2"/>
              <a:buChar char="l"/>
            </a:pPr>
            <a:r>
              <a:rPr kumimoji="1" lang="en-US" altLang="ja-JP" dirty="0"/>
              <a:t>CD</a:t>
            </a:r>
            <a:r>
              <a:rPr kumimoji="1" lang="ja-JP" altLang="en-US" dirty="0"/>
              <a:t>とは</a:t>
            </a:r>
            <a:endParaRPr kumimoji="1" lang="en-US" altLang="ja-JP" dirty="0"/>
          </a:p>
          <a:p>
            <a:pPr marL="0" indent="0">
              <a:buNone/>
            </a:pPr>
            <a:r>
              <a:rPr kumimoji="1" lang="ja-JP" altLang="en-US" dirty="0"/>
              <a:t>今のプロジェクトの問題</a:t>
            </a:r>
            <a:r>
              <a:rPr kumimoji="1" lang="en-US" altLang="ja-JP" dirty="0"/>
              <a:t>(2)</a:t>
            </a:r>
            <a:r>
              <a:rPr kumimoji="1" lang="ja-JP" altLang="en-US" dirty="0"/>
              <a:t>」の</a:t>
            </a:r>
            <a:r>
              <a:rPr kumimoji="1" lang="en-US" altLang="ja-JP" dirty="0"/>
              <a:t>2</a:t>
            </a:r>
            <a:r>
              <a:rPr kumimoji="1" lang="ja-JP" altLang="en-US" dirty="0"/>
              <a:t>の問題と関係がある。</a:t>
            </a:r>
            <a:endParaRPr kumimoji="1" lang="en-US" altLang="ja-JP" dirty="0"/>
          </a:p>
          <a:p>
            <a:pPr marL="0" indent="0">
              <a:buNone/>
            </a:pPr>
            <a:r>
              <a:rPr kumimoji="1" lang="en-US" altLang="ja-JP" dirty="0"/>
              <a:t>CD(Continuous Delivery(</a:t>
            </a:r>
            <a:r>
              <a:rPr kumimoji="1" lang="ja-JP" altLang="en-US" dirty="0"/>
              <a:t>継続的デリバリー</a:t>
            </a:r>
            <a:r>
              <a:rPr kumimoji="1" lang="en-US" altLang="ja-JP" dirty="0"/>
              <a:t>))</a:t>
            </a:r>
            <a:r>
              <a:rPr kumimoji="1" lang="ja-JP" altLang="en-US" dirty="0"/>
              <a:t>はマージされたら、その内容がいろんな環境（開発環境、本番環境等）に反映されること</a:t>
            </a:r>
            <a:endParaRPr kumimoji="1" lang="en-US" altLang="ja-JP" dirty="0"/>
          </a:p>
          <a:p>
            <a:pPr marL="0" indent="0">
              <a:buNone/>
            </a:pPr>
            <a:r>
              <a:rPr kumimoji="1" lang="en-US" altLang="ja-JP" dirty="0"/>
              <a:t>※</a:t>
            </a:r>
            <a:r>
              <a:rPr kumimoji="1" lang="ja-JP" altLang="en-US" dirty="0"/>
              <a:t>反映方法はプロジェクトによって自動、一部手動、手動がある。このプロイセンは自動を目指す。</a:t>
            </a:r>
            <a:endParaRPr kumimoji="1" lang="en-US" altLang="ja-JP" dirty="0"/>
          </a:p>
          <a:p>
            <a:pPr marL="0" indent="0">
              <a:buNone/>
            </a:pPr>
            <a:r>
              <a:rPr kumimoji="1" lang="ja-JP" altLang="en-US" dirty="0"/>
              <a:t>なぜ</a:t>
            </a:r>
            <a:r>
              <a:rPr kumimoji="1" lang="en-US" altLang="ja-JP" dirty="0"/>
              <a:t>CD</a:t>
            </a:r>
            <a:r>
              <a:rPr kumimoji="1" lang="ja-JP" altLang="en-US" dirty="0"/>
              <a:t>が重要なのか？</a:t>
            </a:r>
            <a:endParaRPr kumimoji="1" lang="en-US" altLang="ja-JP" dirty="0"/>
          </a:p>
          <a:p>
            <a:pPr marL="457200" indent="-457200">
              <a:buFont typeface="+mj-ea"/>
              <a:buAutoNum type="circleNumDbPlain"/>
            </a:pPr>
            <a:r>
              <a:rPr kumimoji="1" lang="ja-JP" altLang="en-US" dirty="0"/>
              <a:t>マージした内容をある環境に反映しなくて沢山の内容を一気にある環境に反映してしまうと、問題が発生した時修正内容が多くて対応にもっと時間を要する場合がある。</a:t>
            </a:r>
            <a:endParaRPr kumimoji="1" lang="en-US" altLang="ja-JP" dirty="0"/>
          </a:p>
        </p:txBody>
      </p:sp>
    </p:spTree>
    <p:extLst>
      <p:ext uri="{BB962C8B-B14F-4D97-AF65-F5344CB8AC3E}">
        <p14:creationId xmlns:p14="http://schemas.microsoft.com/office/powerpoint/2010/main" val="339177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p:txBody>
          <a:bodyPr/>
          <a:lstStyle/>
          <a:p>
            <a:r>
              <a:rPr kumimoji="1" lang="en-US" altLang="ja-JP" dirty="0"/>
              <a:t>CI</a:t>
            </a:r>
            <a:r>
              <a:rPr kumimoji="1" lang="ja-JP" altLang="en-US" dirty="0"/>
              <a:t>・</a:t>
            </a:r>
            <a:r>
              <a:rPr kumimoji="1" lang="en-US" altLang="ja-JP" dirty="0"/>
              <a:t>CD</a:t>
            </a:r>
            <a:r>
              <a:rPr kumimoji="1" lang="ja-JP" altLang="en-US" dirty="0"/>
              <a:t>ツール選択</a:t>
            </a:r>
            <a:endParaRPr kumimoji="1" lang="en-US" altLang="ja-JP" dirty="0"/>
          </a:p>
        </p:txBody>
      </p:sp>
      <p:graphicFrame>
        <p:nvGraphicFramePr>
          <p:cNvPr id="6" name="Table 6">
            <a:extLst>
              <a:ext uri="{FF2B5EF4-FFF2-40B4-BE49-F238E27FC236}">
                <a16:creationId xmlns:a16="http://schemas.microsoft.com/office/drawing/2014/main" id="{B0C50ABC-DD67-1090-D1DA-6D0929D5415B}"/>
              </a:ext>
            </a:extLst>
          </p:cNvPr>
          <p:cNvGraphicFramePr>
            <a:graphicFrameLocks noGrp="1"/>
          </p:cNvGraphicFramePr>
          <p:nvPr>
            <p:ph idx="1"/>
            <p:extLst>
              <p:ext uri="{D42A27DB-BD31-4B8C-83A1-F6EECF244321}">
                <p14:modId xmlns:p14="http://schemas.microsoft.com/office/powerpoint/2010/main" val="1759215102"/>
              </p:ext>
            </p:extLst>
          </p:nvPr>
        </p:nvGraphicFramePr>
        <p:xfrm>
          <a:off x="457200" y="2097088"/>
          <a:ext cx="7685088" cy="3032760"/>
        </p:xfrm>
        <a:graphic>
          <a:graphicData uri="http://schemas.openxmlformats.org/drawingml/2006/table">
            <a:tbl>
              <a:tblPr firstRow="1" bandRow="1">
                <a:tableStyleId>{5C22544A-7EE6-4342-B048-85BDC9FD1C3A}</a:tableStyleId>
              </a:tblPr>
              <a:tblGrid>
                <a:gridCol w="1280848">
                  <a:extLst>
                    <a:ext uri="{9D8B030D-6E8A-4147-A177-3AD203B41FA5}">
                      <a16:colId xmlns:a16="http://schemas.microsoft.com/office/drawing/2014/main" val="2082462827"/>
                    </a:ext>
                  </a:extLst>
                </a:gridCol>
                <a:gridCol w="1280848">
                  <a:extLst>
                    <a:ext uri="{9D8B030D-6E8A-4147-A177-3AD203B41FA5}">
                      <a16:colId xmlns:a16="http://schemas.microsoft.com/office/drawing/2014/main" val="3025282018"/>
                    </a:ext>
                  </a:extLst>
                </a:gridCol>
                <a:gridCol w="1280848">
                  <a:extLst>
                    <a:ext uri="{9D8B030D-6E8A-4147-A177-3AD203B41FA5}">
                      <a16:colId xmlns:a16="http://schemas.microsoft.com/office/drawing/2014/main" val="1130590223"/>
                    </a:ext>
                  </a:extLst>
                </a:gridCol>
                <a:gridCol w="1280848">
                  <a:extLst>
                    <a:ext uri="{9D8B030D-6E8A-4147-A177-3AD203B41FA5}">
                      <a16:colId xmlns:a16="http://schemas.microsoft.com/office/drawing/2014/main" val="3896479892"/>
                    </a:ext>
                  </a:extLst>
                </a:gridCol>
                <a:gridCol w="1280848">
                  <a:extLst>
                    <a:ext uri="{9D8B030D-6E8A-4147-A177-3AD203B41FA5}">
                      <a16:colId xmlns:a16="http://schemas.microsoft.com/office/drawing/2014/main" val="4155637299"/>
                    </a:ext>
                  </a:extLst>
                </a:gridCol>
                <a:gridCol w="1280848">
                  <a:extLst>
                    <a:ext uri="{9D8B030D-6E8A-4147-A177-3AD203B41FA5}">
                      <a16:colId xmlns:a16="http://schemas.microsoft.com/office/drawing/2014/main" val="3185813247"/>
                    </a:ext>
                  </a:extLst>
                </a:gridCol>
              </a:tblGrid>
              <a:tr h="370840">
                <a:tc>
                  <a:txBody>
                    <a:bodyPr/>
                    <a:lstStyle/>
                    <a:p>
                      <a:endParaRPr kumimoji="1" lang="ja-JP" altLang="en-US" dirty="0"/>
                    </a:p>
                  </a:txBody>
                  <a:tcPr/>
                </a:tc>
                <a:tc>
                  <a:txBody>
                    <a:bodyPr/>
                    <a:lstStyle/>
                    <a:p>
                      <a:r>
                        <a:rPr kumimoji="1" lang="en-US" altLang="ja-JP" dirty="0" err="1"/>
                        <a:t>Github</a:t>
                      </a:r>
                      <a:r>
                        <a:rPr kumimoji="1" lang="en-US" altLang="ja-JP" dirty="0"/>
                        <a:t> actions</a:t>
                      </a:r>
                      <a:endParaRPr kumimoji="1" lang="ja-JP" altLang="en-US" dirty="0"/>
                    </a:p>
                  </a:txBody>
                  <a:tcPr/>
                </a:tc>
                <a:tc>
                  <a:txBody>
                    <a:bodyPr/>
                    <a:lstStyle/>
                    <a:p>
                      <a:r>
                        <a:rPr kumimoji="1" lang="en-US" altLang="ja-JP" dirty="0" err="1"/>
                        <a:t>Github</a:t>
                      </a:r>
                      <a:r>
                        <a:rPr kumimoji="1" lang="en-US" altLang="ja-JP" dirty="0"/>
                        <a:t> labs</a:t>
                      </a:r>
                      <a:endParaRPr kumimoji="1" lang="ja-JP" altLang="en-US" dirty="0"/>
                    </a:p>
                  </a:txBody>
                  <a:tcPr/>
                </a:tc>
                <a:tc>
                  <a:txBody>
                    <a:bodyPr/>
                    <a:lstStyle/>
                    <a:p>
                      <a:r>
                        <a:rPr kumimoji="1" lang="en-US" altLang="ja-JP" dirty="0"/>
                        <a:t>Aws</a:t>
                      </a:r>
                      <a:endParaRPr kumimoji="1" lang="ja-JP" altLang="en-US" dirty="0"/>
                    </a:p>
                  </a:txBody>
                  <a:tcPr/>
                </a:tc>
                <a:tc>
                  <a:txBody>
                    <a:bodyPr/>
                    <a:lstStyle/>
                    <a:p>
                      <a:r>
                        <a:rPr kumimoji="1" lang="en-US" altLang="ja-JP" dirty="0" err="1"/>
                        <a:t>CircleCI</a:t>
                      </a:r>
                      <a:endParaRPr kumimoji="1" lang="ja-JP" altLang="en-US" dirty="0"/>
                    </a:p>
                  </a:txBody>
                  <a:tcPr/>
                </a:tc>
                <a:tc>
                  <a:txBody>
                    <a:bodyPr/>
                    <a:lstStyle/>
                    <a:p>
                      <a:r>
                        <a:rPr kumimoji="1" lang="en-US" altLang="ja-JP" dirty="0"/>
                        <a:t>Jenkins</a:t>
                      </a:r>
                      <a:endParaRPr kumimoji="1" lang="ja-JP" altLang="en-US" dirty="0"/>
                    </a:p>
                  </a:txBody>
                  <a:tcPr/>
                </a:tc>
                <a:extLst>
                  <a:ext uri="{0D108BD9-81ED-4DB2-BD59-A6C34878D82A}">
                    <a16:rowId xmlns:a16="http://schemas.microsoft.com/office/drawing/2014/main" val="1491360900"/>
                  </a:ext>
                </a:extLst>
              </a:tr>
              <a:tr h="370840">
                <a:tc>
                  <a:txBody>
                    <a:bodyPr/>
                    <a:lstStyle/>
                    <a:p>
                      <a:r>
                        <a:rPr kumimoji="1" lang="ja-JP" altLang="en-US" dirty="0"/>
                        <a:t>特徴</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16535173"/>
                  </a:ext>
                </a:extLst>
              </a:tr>
              <a:tr h="370840">
                <a:tc>
                  <a:txBody>
                    <a:bodyPr/>
                    <a:lstStyle/>
                    <a:p>
                      <a:r>
                        <a:rPr kumimoji="1" lang="ja-JP" altLang="en-US" dirty="0"/>
                        <a:t>メリット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117617756"/>
                  </a:ext>
                </a:extLst>
              </a:tr>
              <a:tr h="370840">
                <a:tc>
                  <a:txBody>
                    <a:bodyPr/>
                    <a:lstStyle/>
                    <a:p>
                      <a:r>
                        <a:rPr kumimoji="1" lang="ja-JP" altLang="en-US" dirty="0"/>
                        <a:t>デメリット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514180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料金</a:t>
                      </a:r>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602115618"/>
                  </a:ext>
                </a:extLst>
              </a:tr>
              <a:tr h="370840">
                <a:tc>
                  <a:txBody>
                    <a:bodyPr/>
                    <a:lstStyle/>
                    <a:p>
                      <a:r>
                        <a:rPr kumimoji="1" lang="ja-JP" altLang="en-US" dirty="0"/>
                        <a:t>選択有無</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169587226"/>
                  </a:ext>
                </a:extLst>
              </a:tr>
            </a:tbl>
          </a:graphicData>
        </a:graphic>
      </p:graphicFrame>
      <p:sp>
        <p:nvSpPr>
          <p:cNvPr id="7" name="Content Placeholder 2">
            <a:extLst>
              <a:ext uri="{FF2B5EF4-FFF2-40B4-BE49-F238E27FC236}">
                <a16:creationId xmlns:a16="http://schemas.microsoft.com/office/drawing/2014/main" id="{E94E04B0-9F27-95EA-5A80-D4C44426E16C}"/>
              </a:ext>
            </a:extLst>
          </p:cNvPr>
          <p:cNvSpPr txBox="1">
            <a:spLocks/>
          </p:cNvSpPr>
          <p:nvPr/>
        </p:nvSpPr>
        <p:spPr>
          <a:xfrm>
            <a:off x="366664" y="5423026"/>
            <a:ext cx="7685037" cy="1121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en-US" altLang="ja-JP" dirty="0"/>
              <a:t>※ </a:t>
            </a:r>
            <a:r>
              <a:rPr kumimoji="1" lang="ja-JP" altLang="en-US" dirty="0"/>
              <a:t>あくまでも企画で実際の試行錯誤により、ツール等の変更がある可能性があります。</a:t>
            </a:r>
            <a:r>
              <a:rPr kumimoji="1" lang="en-US" altLang="ja-JP" dirty="0"/>
              <a:t> </a:t>
            </a:r>
          </a:p>
        </p:txBody>
      </p:sp>
    </p:spTree>
    <p:extLst>
      <p:ext uri="{BB962C8B-B14F-4D97-AF65-F5344CB8AC3E}">
        <p14:creationId xmlns:p14="http://schemas.microsoft.com/office/powerpoint/2010/main" val="331113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41D1-399E-ED17-E7CB-5BAAF7E173F1}"/>
              </a:ext>
            </a:extLst>
          </p:cNvPr>
          <p:cNvSpPr>
            <a:spLocks noGrp="1"/>
          </p:cNvSpPr>
          <p:nvPr>
            <p:ph type="title"/>
          </p:nvPr>
        </p:nvSpPr>
        <p:spPr/>
        <p:txBody>
          <a:bodyPr/>
          <a:lstStyle/>
          <a:p>
            <a:endParaRPr kumimoji="1" lang="ja-JP" altLang="en-US" dirty="0"/>
          </a:p>
        </p:txBody>
      </p:sp>
      <p:sp>
        <p:nvSpPr>
          <p:cNvPr id="3" name="Content Placeholder 2">
            <a:extLst>
              <a:ext uri="{FF2B5EF4-FFF2-40B4-BE49-F238E27FC236}">
                <a16:creationId xmlns:a16="http://schemas.microsoft.com/office/drawing/2014/main" id="{A25FD716-08BE-8006-3D15-029D1619131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58319234"/>
      </p:ext>
    </p:extLst>
  </p:cSld>
  <p:clrMapOvr>
    <a:masterClrMapping/>
  </p:clrMapOvr>
</p:sld>
</file>

<file path=ppt/theme/theme1.xml><?xml version="1.0" encoding="utf-8"?>
<a:theme xmlns:a="http://schemas.openxmlformats.org/drawingml/2006/main" name="Tropic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TM10001114[[fn=Gallery]]</Template>
  <TotalTime>230</TotalTime>
  <Words>830</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Nova</vt:lpstr>
      <vt:lpstr>Wingdings</vt:lpstr>
      <vt:lpstr>TropicVTI</vt:lpstr>
      <vt:lpstr>CI・CD</vt:lpstr>
      <vt:lpstr>アゼンダー</vt:lpstr>
      <vt:lpstr>今のプロジェクトの問題(1)</vt:lpstr>
      <vt:lpstr>今のプロジェクトの問題(2)</vt:lpstr>
      <vt:lpstr>CI・CDとは</vt:lpstr>
      <vt:lpstr>CI・CDツール選択</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3758</dc:creator>
  <cp:lastModifiedBy>3758</cp:lastModifiedBy>
  <cp:revision>48</cp:revision>
  <dcterms:created xsi:type="dcterms:W3CDTF">2023-05-14T12:17:31Z</dcterms:created>
  <dcterms:modified xsi:type="dcterms:W3CDTF">2023-05-21T10:41:51Z</dcterms:modified>
</cp:coreProperties>
</file>