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4" r:id="rId3"/>
    <p:sldId id="283" r:id="rId4"/>
    <p:sldId id="280" r:id="rId5"/>
    <p:sldId id="293" r:id="rId6"/>
    <p:sldId id="268" r:id="rId7"/>
    <p:sldId id="294" r:id="rId8"/>
    <p:sldId id="263" r:id="rId9"/>
    <p:sldId id="258" r:id="rId10"/>
    <p:sldId id="296" r:id="rId11"/>
    <p:sldId id="295" r:id="rId12"/>
    <p:sldId id="28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5118" autoAdjust="0"/>
  </p:normalViewPr>
  <p:slideViewPr>
    <p:cSldViewPr snapToGrid="0">
      <p:cViewPr varScale="1">
        <p:scale>
          <a:sx n="106" d="100"/>
          <a:sy n="106" d="100"/>
        </p:scale>
        <p:origin x="7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AC87A6-9974-4080-8687-0F2729AF097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450A1-8B9B-45E3-815B-510EEF82A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0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FE34B-8A41-44F8-AC22-03B9BE11C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9737D-6D82-4F51-901A-1307EFC13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122C3-ABBA-4170-AF3F-01E205FB3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1573D-0B65-4FB6-BFA6-AAC574F8276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9E484-4C02-4AB3-9A86-4117071EA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2EC5D-66CF-48FF-A54F-B0AFD5F8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075E-6079-4F78-BFB1-533AA96EB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96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58A4D-A5CF-4520-9CCA-73DED3220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3D9F9-893A-46EB-89E8-1C64CCFB4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8260D-C72D-418A-B077-9FB620BF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1573D-0B65-4FB6-BFA6-AAC574F8276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C011-CE13-483A-8414-D1B74094B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57DB1-3846-4AE7-8812-E5E01273D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075E-6079-4F78-BFB1-533AA96EB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12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B3C4E0-50BC-4B77-9E73-8D1BE7CB1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538384-E3C3-43B8-B9AE-76838CF15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158A9-8D65-44CB-A2C2-D2377915B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1573D-0B65-4FB6-BFA6-AAC574F8276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812C9-3B84-47DA-AE5C-438397841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95706-82C9-4C37-BB4A-D0867EF6C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075E-6079-4F78-BFB1-533AA96EB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63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98F01-B906-4106-B0D0-2FCB733D1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9F8D5-F0EC-4531-A880-C847139DA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E80F4-3E45-464D-8E9F-9C9D6DF5D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1573D-0B65-4FB6-BFA6-AAC574F8276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6B20C-796B-4CDF-A407-99D95A1A0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05CEB-C668-4DD4-AC1B-E72855ED4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075E-6079-4F78-BFB1-533AA96EB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25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FBCB1-D8EE-4C9B-BAEB-FEC1142FF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F357E-F018-470B-A900-42E371BFC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B40B6-2DEB-4236-8CF0-89AAC358A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1573D-0B65-4FB6-BFA6-AAC574F8276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2156C-8371-433B-9E85-0C7A5C6C4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FFD85-164B-4A38-AAFE-D0A37FA58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075E-6079-4F78-BFB1-533AA96EB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3C7CE-27CC-411E-A3F7-C2D6A8858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0F5FD-243B-4227-8BF8-C70D09C9E6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48FB5-2426-47E7-B12A-95070FB70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B0557-DA88-444A-91E8-B7755A079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1573D-0B65-4FB6-BFA6-AAC574F8276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B0382-0DCB-4520-8E75-98E6503B6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D799C-1FDE-4C73-AC30-B8373403A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075E-6079-4F78-BFB1-533AA96EB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88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E4188-891C-4637-A4B8-3E9776613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84D04-1360-4BDA-9CA5-CCEF9A936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4CD778-1AF8-4C69-A79C-C135817D6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A8029F-8191-473C-9B79-18C097964F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70CF73-F698-4357-905F-6112284FE1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5855E0-E874-459F-9FF0-272CFB02A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1573D-0B65-4FB6-BFA6-AAC574F8276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ADC5C0-B154-4F5E-B9D4-458A13FA4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6BFFAA-14DA-4E70-986A-C1040187B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075E-6079-4F78-BFB1-533AA96EB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35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FC1DA-30D1-4D88-A104-79FF5C74F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F6261B-157E-4068-8D14-B1D2546C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1573D-0B65-4FB6-BFA6-AAC574F8276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CD047-7963-4796-8A94-2EF91A65B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980227-1138-4D8D-84EB-7DACD3AF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075E-6079-4F78-BFB1-533AA96EB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00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F68560-3B67-4298-95A3-2F3970669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1573D-0B65-4FB6-BFA6-AAC574F8276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909B30-ECE7-41FE-AAFB-7BABB1B2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D5170-811A-4793-8986-CC368D744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075E-6079-4F78-BFB1-533AA96EB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40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E69CE-ACF5-4AB0-8805-14A0FC34A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392E9-F4C2-4FBE-BB7F-E913B0138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1E7B5-EDC3-4CEC-9B81-67E928132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AC7B5-98F0-4269-A370-C67BCFCBE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1573D-0B65-4FB6-BFA6-AAC574F8276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9DE61-B65E-4BF3-8A85-D829BA211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39389-6129-4ED3-8BC1-0D057137D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075E-6079-4F78-BFB1-533AA96EB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47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679BD-28CE-4554-8921-965AA82AC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6517E5-57AB-4038-BCED-C84C755871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B8CCBD-E965-4928-A890-92F60462E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CA672-FD51-4CE8-BC45-117CE7464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1573D-0B65-4FB6-BFA6-AAC574F8276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3E05A-91DA-4B09-B154-C0518D98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47529-C8CC-454D-8324-99F410863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0075E-6079-4F78-BFB1-533AA96EB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74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649B7F-120A-48F6-9B8F-87386F85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B92A4-6673-4E9E-A814-9AEEA92F2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3009F-DAED-48E8-B773-005D7ADEA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1573D-0B65-4FB6-BFA6-AAC574F8276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65A41-EB02-4BB2-B434-F1ACA63CE9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3B144-1966-4BAF-9D29-7BA99CE3E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0075E-6079-4F78-BFB1-533AA96EB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7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microsoft.com/office/2007/relationships/hdphoto" Target="../media/hdphoto1.wdp"/><Relationship Id="rId7" Type="http://schemas.openxmlformats.org/officeDocument/2006/relationships/image" Target="../media/image20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C7B352FC-1F44-4AB9-A2BD-FBF231C6B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big data hd images">
            <a:extLst>
              <a:ext uri="{FF2B5EF4-FFF2-40B4-BE49-F238E27FC236}">
                <a16:creationId xmlns:a16="http://schemas.microsoft.com/office/drawing/2014/main" id="{516A6F78-B9BF-4D90-9163-5F869CA23C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Rectangle 72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4716089"/>
            <a:ext cx="6288261" cy="1573149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rgbClr val="EFEF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938AB2-546B-4AAE-AA67-3B9F3A618467}"/>
              </a:ext>
            </a:extLst>
          </p:cNvPr>
          <p:cNvSpPr txBox="1"/>
          <p:nvPr/>
        </p:nvSpPr>
        <p:spPr>
          <a:xfrm>
            <a:off x="856210" y="4909985"/>
            <a:ext cx="3444796" cy="1185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ja-JP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  <a:cs typeface="+mj-cs"/>
              </a:rPr>
              <a:t>Teradata</a:t>
            </a:r>
            <a:br>
              <a:rPr lang="en-US" altLang="ja-JP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  <a:cs typeface="+mj-cs"/>
              </a:rPr>
            </a:br>
            <a:r>
              <a:rPr lang="ja-JP" alt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ゴシック" panose="020B0400000000000000" pitchFamily="50" charset="-128"/>
                <a:ea typeface="游ゴシック" panose="020B0400000000000000" pitchFamily="50" charset="-128"/>
                <a:cs typeface="+mj-cs"/>
              </a:rPr>
              <a:t>マイグレーション</a:t>
            </a:r>
            <a:endParaRPr 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游ゴシック" panose="020B0400000000000000" pitchFamily="50" charset="-128"/>
              <a:ea typeface="游ゴシック" panose="020B0400000000000000" pitchFamily="50" charset="-128"/>
              <a:cs typeface="+mj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5175711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28936" y="5498088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4" descr="Image result for big data icons">
            <a:extLst>
              <a:ext uri="{FF2B5EF4-FFF2-40B4-BE49-F238E27FC236}">
                <a16:creationId xmlns:a16="http://schemas.microsoft.com/office/drawing/2014/main" id="{D46943D3-508C-4DE6-B12C-FA0B2416A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607" y="5175711"/>
            <a:ext cx="751196" cy="75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4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2F6D01-DA46-ED48-674D-BA60A19FC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E76940-E25A-CF68-B4D8-DDEE3B4F88B9}"/>
              </a:ext>
            </a:extLst>
          </p:cNvPr>
          <p:cNvSpPr/>
          <p:nvPr/>
        </p:nvSpPr>
        <p:spPr>
          <a:xfrm>
            <a:off x="5950424" y="0"/>
            <a:ext cx="6241576" cy="6858000"/>
          </a:xfrm>
          <a:prstGeom prst="rect">
            <a:avLst/>
          </a:prstGeom>
          <a:blipFill dpi="0" rotWithShape="1">
            <a:blip r:embed="rId2"/>
            <a:srcRect/>
            <a:stretch>
              <a:fillRect l="-10000" r="-1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9B764E-0DA3-20D4-5338-A6642DD4570D}"/>
              </a:ext>
            </a:extLst>
          </p:cNvPr>
          <p:cNvSpPr/>
          <p:nvPr/>
        </p:nvSpPr>
        <p:spPr>
          <a:xfrm>
            <a:off x="5950424" y="0"/>
            <a:ext cx="6241576" cy="6858000"/>
          </a:xfrm>
          <a:prstGeom prst="rect">
            <a:avLst/>
          </a:prstGeom>
          <a:solidFill>
            <a:schemeClr val="accent2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131F54-22D0-5229-06ED-4372D75444DD}"/>
              </a:ext>
            </a:extLst>
          </p:cNvPr>
          <p:cNvSpPr txBox="1"/>
          <p:nvPr/>
        </p:nvSpPr>
        <p:spPr>
          <a:xfrm>
            <a:off x="548321" y="701502"/>
            <a:ext cx="4954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ja-JP" altLang="en-US" sz="3600" dirty="0">
                <a:solidFill>
                  <a:schemeClr val="accent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目標</a:t>
            </a:r>
          </a:p>
        </p:txBody>
      </p:sp>
    </p:spTree>
    <p:extLst>
      <p:ext uri="{BB962C8B-B14F-4D97-AF65-F5344CB8AC3E}">
        <p14:creationId xmlns:p14="http://schemas.microsoft.com/office/powerpoint/2010/main" val="2012788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05B62F-1AFB-9B0B-305C-BE98C8316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DAF0B8-E45E-8052-9047-0E84246F52B5}"/>
              </a:ext>
            </a:extLst>
          </p:cNvPr>
          <p:cNvSpPr txBox="1"/>
          <p:nvPr/>
        </p:nvSpPr>
        <p:spPr>
          <a:xfrm>
            <a:off x="0" y="18410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Georgia" panose="02040502050405020303" pitchFamily="18" charset="0"/>
              </a:rPr>
              <a:t>目標</a:t>
            </a:r>
            <a:endParaRPr lang="en-US" sz="3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Georgia" panose="02040502050405020303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8FA582F-7734-89A5-918E-0800D254DEBA}"/>
              </a:ext>
            </a:extLst>
          </p:cNvPr>
          <p:cNvGrpSpPr/>
          <p:nvPr/>
        </p:nvGrpSpPr>
        <p:grpSpPr>
          <a:xfrm>
            <a:off x="214805" y="3865645"/>
            <a:ext cx="2493496" cy="2231284"/>
            <a:chOff x="0" y="3700462"/>
            <a:chExt cx="3170238" cy="2836863"/>
          </a:xfrm>
          <a:solidFill>
            <a:schemeClr val="accent6"/>
          </a:solidFill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58F0B6C3-E9E6-B224-C8D0-1F9D6B468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6413" y="3700462"/>
              <a:ext cx="614363" cy="614363"/>
            </a:xfrm>
            <a:custGeom>
              <a:avLst/>
              <a:gdLst>
                <a:gd name="T0" fmla="*/ 388 w 775"/>
                <a:gd name="T1" fmla="*/ 0 h 775"/>
                <a:gd name="T2" fmla="*/ 445 w 775"/>
                <a:gd name="T3" fmla="*/ 4 h 775"/>
                <a:gd name="T4" fmla="*/ 499 w 775"/>
                <a:gd name="T5" fmla="*/ 16 h 775"/>
                <a:gd name="T6" fmla="*/ 550 w 775"/>
                <a:gd name="T7" fmla="*/ 35 h 775"/>
                <a:gd name="T8" fmla="*/ 598 w 775"/>
                <a:gd name="T9" fmla="*/ 62 h 775"/>
                <a:gd name="T10" fmla="*/ 641 w 775"/>
                <a:gd name="T11" fmla="*/ 95 h 775"/>
                <a:gd name="T12" fmla="*/ 681 w 775"/>
                <a:gd name="T13" fmla="*/ 133 h 775"/>
                <a:gd name="T14" fmla="*/ 713 w 775"/>
                <a:gd name="T15" fmla="*/ 176 h 775"/>
                <a:gd name="T16" fmla="*/ 739 w 775"/>
                <a:gd name="T17" fmla="*/ 224 h 775"/>
                <a:gd name="T18" fmla="*/ 759 w 775"/>
                <a:gd name="T19" fmla="*/ 275 h 775"/>
                <a:gd name="T20" fmla="*/ 771 w 775"/>
                <a:gd name="T21" fmla="*/ 330 h 775"/>
                <a:gd name="T22" fmla="*/ 775 w 775"/>
                <a:gd name="T23" fmla="*/ 388 h 775"/>
                <a:gd name="T24" fmla="*/ 771 w 775"/>
                <a:gd name="T25" fmla="*/ 445 h 775"/>
                <a:gd name="T26" fmla="*/ 759 w 775"/>
                <a:gd name="T27" fmla="*/ 499 h 775"/>
                <a:gd name="T28" fmla="*/ 739 w 775"/>
                <a:gd name="T29" fmla="*/ 551 h 775"/>
                <a:gd name="T30" fmla="*/ 713 w 775"/>
                <a:gd name="T31" fmla="*/ 598 h 775"/>
                <a:gd name="T32" fmla="*/ 681 w 775"/>
                <a:gd name="T33" fmla="*/ 642 h 775"/>
                <a:gd name="T34" fmla="*/ 641 w 775"/>
                <a:gd name="T35" fmla="*/ 680 h 775"/>
                <a:gd name="T36" fmla="*/ 598 w 775"/>
                <a:gd name="T37" fmla="*/ 712 h 775"/>
                <a:gd name="T38" fmla="*/ 550 w 775"/>
                <a:gd name="T39" fmla="*/ 739 h 775"/>
                <a:gd name="T40" fmla="*/ 499 w 775"/>
                <a:gd name="T41" fmla="*/ 758 h 775"/>
                <a:gd name="T42" fmla="*/ 445 w 775"/>
                <a:gd name="T43" fmla="*/ 771 h 775"/>
                <a:gd name="T44" fmla="*/ 388 w 775"/>
                <a:gd name="T45" fmla="*/ 775 h 775"/>
                <a:gd name="T46" fmla="*/ 331 w 775"/>
                <a:gd name="T47" fmla="*/ 771 h 775"/>
                <a:gd name="T48" fmla="*/ 275 w 775"/>
                <a:gd name="T49" fmla="*/ 758 h 775"/>
                <a:gd name="T50" fmla="*/ 225 w 775"/>
                <a:gd name="T51" fmla="*/ 739 h 775"/>
                <a:gd name="T52" fmla="*/ 176 w 775"/>
                <a:gd name="T53" fmla="*/ 712 h 775"/>
                <a:gd name="T54" fmla="*/ 134 w 775"/>
                <a:gd name="T55" fmla="*/ 680 h 775"/>
                <a:gd name="T56" fmla="*/ 95 w 775"/>
                <a:gd name="T57" fmla="*/ 642 h 775"/>
                <a:gd name="T58" fmla="*/ 62 w 775"/>
                <a:gd name="T59" fmla="*/ 598 h 775"/>
                <a:gd name="T60" fmla="*/ 37 w 775"/>
                <a:gd name="T61" fmla="*/ 551 h 775"/>
                <a:gd name="T62" fmla="*/ 16 w 775"/>
                <a:gd name="T63" fmla="*/ 499 h 775"/>
                <a:gd name="T64" fmla="*/ 4 w 775"/>
                <a:gd name="T65" fmla="*/ 445 h 775"/>
                <a:gd name="T66" fmla="*/ 0 w 775"/>
                <a:gd name="T67" fmla="*/ 388 h 775"/>
                <a:gd name="T68" fmla="*/ 4 w 775"/>
                <a:gd name="T69" fmla="*/ 330 h 775"/>
                <a:gd name="T70" fmla="*/ 16 w 775"/>
                <a:gd name="T71" fmla="*/ 275 h 775"/>
                <a:gd name="T72" fmla="*/ 37 w 775"/>
                <a:gd name="T73" fmla="*/ 224 h 775"/>
                <a:gd name="T74" fmla="*/ 62 w 775"/>
                <a:gd name="T75" fmla="*/ 176 h 775"/>
                <a:gd name="T76" fmla="*/ 95 w 775"/>
                <a:gd name="T77" fmla="*/ 133 h 775"/>
                <a:gd name="T78" fmla="*/ 134 w 775"/>
                <a:gd name="T79" fmla="*/ 95 h 775"/>
                <a:gd name="T80" fmla="*/ 176 w 775"/>
                <a:gd name="T81" fmla="*/ 62 h 775"/>
                <a:gd name="T82" fmla="*/ 225 w 775"/>
                <a:gd name="T83" fmla="*/ 35 h 775"/>
                <a:gd name="T84" fmla="*/ 275 w 775"/>
                <a:gd name="T85" fmla="*/ 16 h 775"/>
                <a:gd name="T86" fmla="*/ 331 w 775"/>
                <a:gd name="T87" fmla="*/ 4 h 775"/>
                <a:gd name="T88" fmla="*/ 388 w 775"/>
                <a:gd name="T89" fmla="*/ 0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75" h="775">
                  <a:moveTo>
                    <a:pt x="388" y="0"/>
                  </a:moveTo>
                  <a:lnTo>
                    <a:pt x="445" y="4"/>
                  </a:lnTo>
                  <a:lnTo>
                    <a:pt x="499" y="16"/>
                  </a:lnTo>
                  <a:lnTo>
                    <a:pt x="550" y="35"/>
                  </a:lnTo>
                  <a:lnTo>
                    <a:pt x="598" y="62"/>
                  </a:lnTo>
                  <a:lnTo>
                    <a:pt x="641" y="95"/>
                  </a:lnTo>
                  <a:lnTo>
                    <a:pt x="681" y="133"/>
                  </a:lnTo>
                  <a:lnTo>
                    <a:pt x="713" y="176"/>
                  </a:lnTo>
                  <a:lnTo>
                    <a:pt x="739" y="224"/>
                  </a:lnTo>
                  <a:lnTo>
                    <a:pt x="759" y="275"/>
                  </a:lnTo>
                  <a:lnTo>
                    <a:pt x="771" y="330"/>
                  </a:lnTo>
                  <a:lnTo>
                    <a:pt x="775" y="388"/>
                  </a:lnTo>
                  <a:lnTo>
                    <a:pt x="771" y="445"/>
                  </a:lnTo>
                  <a:lnTo>
                    <a:pt x="759" y="499"/>
                  </a:lnTo>
                  <a:lnTo>
                    <a:pt x="739" y="551"/>
                  </a:lnTo>
                  <a:lnTo>
                    <a:pt x="713" y="598"/>
                  </a:lnTo>
                  <a:lnTo>
                    <a:pt x="681" y="642"/>
                  </a:lnTo>
                  <a:lnTo>
                    <a:pt x="641" y="680"/>
                  </a:lnTo>
                  <a:lnTo>
                    <a:pt x="598" y="712"/>
                  </a:lnTo>
                  <a:lnTo>
                    <a:pt x="550" y="739"/>
                  </a:lnTo>
                  <a:lnTo>
                    <a:pt x="499" y="758"/>
                  </a:lnTo>
                  <a:lnTo>
                    <a:pt x="445" y="771"/>
                  </a:lnTo>
                  <a:lnTo>
                    <a:pt x="388" y="775"/>
                  </a:lnTo>
                  <a:lnTo>
                    <a:pt x="331" y="771"/>
                  </a:lnTo>
                  <a:lnTo>
                    <a:pt x="275" y="758"/>
                  </a:lnTo>
                  <a:lnTo>
                    <a:pt x="225" y="739"/>
                  </a:lnTo>
                  <a:lnTo>
                    <a:pt x="176" y="712"/>
                  </a:lnTo>
                  <a:lnTo>
                    <a:pt x="134" y="680"/>
                  </a:lnTo>
                  <a:lnTo>
                    <a:pt x="95" y="642"/>
                  </a:lnTo>
                  <a:lnTo>
                    <a:pt x="62" y="598"/>
                  </a:lnTo>
                  <a:lnTo>
                    <a:pt x="37" y="551"/>
                  </a:lnTo>
                  <a:lnTo>
                    <a:pt x="16" y="499"/>
                  </a:lnTo>
                  <a:lnTo>
                    <a:pt x="4" y="445"/>
                  </a:lnTo>
                  <a:lnTo>
                    <a:pt x="0" y="388"/>
                  </a:lnTo>
                  <a:lnTo>
                    <a:pt x="4" y="330"/>
                  </a:lnTo>
                  <a:lnTo>
                    <a:pt x="16" y="275"/>
                  </a:lnTo>
                  <a:lnTo>
                    <a:pt x="37" y="224"/>
                  </a:lnTo>
                  <a:lnTo>
                    <a:pt x="62" y="176"/>
                  </a:lnTo>
                  <a:lnTo>
                    <a:pt x="95" y="133"/>
                  </a:lnTo>
                  <a:lnTo>
                    <a:pt x="134" y="95"/>
                  </a:lnTo>
                  <a:lnTo>
                    <a:pt x="176" y="62"/>
                  </a:lnTo>
                  <a:lnTo>
                    <a:pt x="225" y="35"/>
                  </a:lnTo>
                  <a:lnTo>
                    <a:pt x="275" y="16"/>
                  </a:lnTo>
                  <a:lnTo>
                    <a:pt x="331" y="4"/>
                  </a:lnTo>
                  <a:lnTo>
                    <a:pt x="3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2798B41E-8F18-5BDD-F9EC-D3EA890FB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924425"/>
              <a:ext cx="912813" cy="819150"/>
            </a:xfrm>
            <a:custGeom>
              <a:avLst/>
              <a:gdLst>
                <a:gd name="T0" fmla="*/ 352 w 1150"/>
                <a:gd name="T1" fmla="*/ 0 h 1033"/>
                <a:gd name="T2" fmla="*/ 378 w 1150"/>
                <a:gd name="T3" fmla="*/ 4 h 1033"/>
                <a:gd name="T4" fmla="*/ 404 w 1150"/>
                <a:gd name="T5" fmla="*/ 14 h 1033"/>
                <a:gd name="T6" fmla="*/ 1089 w 1150"/>
                <a:gd name="T7" fmla="*/ 383 h 1033"/>
                <a:gd name="T8" fmla="*/ 1110 w 1150"/>
                <a:gd name="T9" fmla="*/ 399 h 1033"/>
                <a:gd name="T10" fmla="*/ 1128 w 1150"/>
                <a:gd name="T11" fmla="*/ 418 h 1033"/>
                <a:gd name="T12" fmla="*/ 1142 w 1150"/>
                <a:gd name="T13" fmla="*/ 441 h 1033"/>
                <a:gd name="T14" fmla="*/ 1148 w 1150"/>
                <a:gd name="T15" fmla="*/ 466 h 1033"/>
                <a:gd name="T16" fmla="*/ 1150 w 1150"/>
                <a:gd name="T17" fmla="*/ 491 h 1033"/>
                <a:gd name="T18" fmla="*/ 1146 w 1150"/>
                <a:gd name="T19" fmla="*/ 517 h 1033"/>
                <a:gd name="T20" fmla="*/ 1136 w 1150"/>
                <a:gd name="T21" fmla="*/ 542 h 1033"/>
                <a:gd name="T22" fmla="*/ 904 w 1150"/>
                <a:gd name="T23" fmla="*/ 970 h 1033"/>
                <a:gd name="T24" fmla="*/ 889 w 1150"/>
                <a:gd name="T25" fmla="*/ 993 h 1033"/>
                <a:gd name="T26" fmla="*/ 870 w 1150"/>
                <a:gd name="T27" fmla="*/ 1011 h 1033"/>
                <a:gd name="T28" fmla="*/ 847 w 1150"/>
                <a:gd name="T29" fmla="*/ 1023 h 1033"/>
                <a:gd name="T30" fmla="*/ 823 w 1150"/>
                <a:gd name="T31" fmla="*/ 1031 h 1033"/>
                <a:gd name="T32" fmla="*/ 797 w 1150"/>
                <a:gd name="T33" fmla="*/ 1033 h 1033"/>
                <a:gd name="T34" fmla="*/ 771 w 1150"/>
                <a:gd name="T35" fmla="*/ 1029 h 1033"/>
                <a:gd name="T36" fmla="*/ 746 w 1150"/>
                <a:gd name="T37" fmla="*/ 1018 h 1033"/>
                <a:gd name="T38" fmla="*/ 62 w 1150"/>
                <a:gd name="T39" fmla="*/ 650 h 1033"/>
                <a:gd name="T40" fmla="*/ 39 w 1150"/>
                <a:gd name="T41" fmla="*/ 634 h 1033"/>
                <a:gd name="T42" fmla="*/ 22 w 1150"/>
                <a:gd name="T43" fmla="*/ 615 h 1033"/>
                <a:gd name="T44" fmla="*/ 9 w 1150"/>
                <a:gd name="T45" fmla="*/ 592 h 1033"/>
                <a:gd name="T46" fmla="*/ 1 w 1150"/>
                <a:gd name="T47" fmla="*/ 567 h 1033"/>
                <a:gd name="T48" fmla="*/ 0 w 1150"/>
                <a:gd name="T49" fmla="*/ 542 h 1033"/>
                <a:gd name="T50" fmla="*/ 4 w 1150"/>
                <a:gd name="T51" fmla="*/ 516 h 1033"/>
                <a:gd name="T52" fmla="*/ 14 w 1150"/>
                <a:gd name="T53" fmla="*/ 490 h 1033"/>
                <a:gd name="T54" fmla="*/ 245 w 1150"/>
                <a:gd name="T55" fmla="*/ 61 h 1033"/>
                <a:gd name="T56" fmla="*/ 260 w 1150"/>
                <a:gd name="T57" fmla="*/ 40 h 1033"/>
                <a:gd name="T58" fmla="*/ 279 w 1150"/>
                <a:gd name="T59" fmla="*/ 22 h 1033"/>
                <a:gd name="T60" fmla="*/ 302 w 1150"/>
                <a:gd name="T61" fmla="*/ 10 h 1033"/>
                <a:gd name="T62" fmla="*/ 327 w 1150"/>
                <a:gd name="T63" fmla="*/ 2 h 1033"/>
                <a:gd name="T64" fmla="*/ 352 w 1150"/>
                <a:gd name="T65" fmla="*/ 0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50" h="1033">
                  <a:moveTo>
                    <a:pt x="352" y="0"/>
                  </a:moveTo>
                  <a:lnTo>
                    <a:pt x="378" y="4"/>
                  </a:lnTo>
                  <a:lnTo>
                    <a:pt x="404" y="14"/>
                  </a:lnTo>
                  <a:lnTo>
                    <a:pt x="1089" y="383"/>
                  </a:lnTo>
                  <a:lnTo>
                    <a:pt x="1110" y="399"/>
                  </a:lnTo>
                  <a:lnTo>
                    <a:pt x="1128" y="418"/>
                  </a:lnTo>
                  <a:lnTo>
                    <a:pt x="1142" y="441"/>
                  </a:lnTo>
                  <a:lnTo>
                    <a:pt x="1148" y="466"/>
                  </a:lnTo>
                  <a:lnTo>
                    <a:pt x="1150" y="491"/>
                  </a:lnTo>
                  <a:lnTo>
                    <a:pt x="1146" y="517"/>
                  </a:lnTo>
                  <a:lnTo>
                    <a:pt x="1136" y="542"/>
                  </a:lnTo>
                  <a:lnTo>
                    <a:pt x="904" y="970"/>
                  </a:lnTo>
                  <a:lnTo>
                    <a:pt x="889" y="993"/>
                  </a:lnTo>
                  <a:lnTo>
                    <a:pt x="870" y="1011"/>
                  </a:lnTo>
                  <a:lnTo>
                    <a:pt x="847" y="1023"/>
                  </a:lnTo>
                  <a:lnTo>
                    <a:pt x="823" y="1031"/>
                  </a:lnTo>
                  <a:lnTo>
                    <a:pt x="797" y="1033"/>
                  </a:lnTo>
                  <a:lnTo>
                    <a:pt x="771" y="1029"/>
                  </a:lnTo>
                  <a:lnTo>
                    <a:pt x="746" y="1018"/>
                  </a:lnTo>
                  <a:lnTo>
                    <a:pt x="62" y="650"/>
                  </a:lnTo>
                  <a:lnTo>
                    <a:pt x="39" y="634"/>
                  </a:lnTo>
                  <a:lnTo>
                    <a:pt x="22" y="615"/>
                  </a:lnTo>
                  <a:lnTo>
                    <a:pt x="9" y="592"/>
                  </a:lnTo>
                  <a:lnTo>
                    <a:pt x="1" y="567"/>
                  </a:lnTo>
                  <a:lnTo>
                    <a:pt x="0" y="542"/>
                  </a:lnTo>
                  <a:lnTo>
                    <a:pt x="4" y="516"/>
                  </a:lnTo>
                  <a:lnTo>
                    <a:pt x="14" y="490"/>
                  </a:lnTo>
                  <a:lnTo>
                    <a:pt x="245" y="61"/>
                  </a:lnTo>
                  <a:lnTo>
                    <a:pt x="260" y="40"/>
                  </a:lnTo>
                  <a:lnTo>
                    <a:pt x="279" y="22"/>
                  </a:lnTo>
                  <a:lnTo>
                    <a:pt x="302" y="10"/>
                  </a:lnTo>
                  <a:lnTo>
                    <a:pt x="327" y="2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2D2AFDB4-975A-21D1-316F-77890309E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138" y="5370512"/>
              <a:ext cx="663575" cy="1166813"/>
            </a:xfrm>
            <a:custGeom>
              <a:avLst/>
              <a:gdLst>
                <a:gd name="T0" fmla="*/ 836 w 836"/>
                <a:gd name="T1" fmla="*/ 154 h 1470"/>
                <a:gd name="T2" fmla="*/ 836 w 836"/>
                <a:gd name="T3" fmla="*/ 818 h 1470"/>
                <a:gd name="T4" fmla="*/ 836 w 836"/>
                <a:gd name="T5" fmla="*/ 824 h 1470"/>
                <a:gd name="T6" fmla="*/ 835 w 836"/>
                <a:gd name="T7" fmla="*/ 831 h 1470"/>
                <a:gd name="T8" fmla="*/ 835 w 836"/>
                <a:gd name="T9" fmla="*/ 833 h 1470"/>
                <a:gd name="T10" fmla="*/ 833 w 836"/>
                <a:gd name="T11" fmla="*/ 839 h 1470"/>
                <a:gd name="T12" fmla="*/ 832 w 836"/>
                <a:gd name="T13" fmla="*/ 843 h 1470"/>
                <a:gd name="T14" fmla="*/ 832 w 836"/>
                <a:gd name="T15" fmla="*/ 848 h 1470"/>
                <a:gd name="T16" fmla="*/ 831 w 836"/>
                <a:gd name="T17" fmla="*/ 851 h 1470"/>
                <a:gd name="T18" fmla="*/ 829 w 836"/>
                <a:gd name="T19" fmla="*/ 858 h 1470"/>
                <a:gd name="T20" fmla="*/ 827 w 836"/>
                <a:gd name="T21" fmla="*/ 865 h 1470"/>
                <a:gd name="T22" fmla="*/ 825 w 836"/>
                <a:gd name="T23" fmla="*/ 867 h 1470"/>
                <a:gd name="T24" fmla="*/ 824 w 836"/>
                <a:gd name="T25" fmla="*/ 873 h 1470"/>
                <a:gd name="T26" fmla="*/ 823 w 836"/>
                <a:gd name="T27" fmla="*/ 875 h 1470"/>
                <a:gd name="T28" fmla="*/ 821 w 836"/>
                <a:gd name="T29" fmla="*/ 880 h 1470"/>
                <a:gd name="T30" fmla="*/ 819 w 836"/>
                <a:gd name="T31" fmla="*/ 884 h 1470"/>
                <a:gd name="T32" fmla="*/ 816 w 836"/>
                <a:gd name="T33" fmla="*/ 890 h 1470"/>
                <a:gd name="T34" fmla="*/ 814 w 836"/>
                <a:gd name="T35" fmla="*/ 894 h 1470"/>
                <a:gd name="T36" fmla="*/ 812 w 836"/>
                <a:gd name="T37" fmla="*/ 897 h 1470"/>
                <a:gd name="T38" fmla="*/ 809 w 836"/>
                <a:gd name="T39" fmla="*/ 901 h 1470"/>
                <a:gd name="T40" fmla="*/ 806 w 836"/>
                <a:gd name="T41" fmla="*/ 907 h 1470"/>
                <a:gd name="T42" fmla="*/ 804 w 836"/>
                <a:gd name="T43" fmla="*/ 909 h 1470"/>
                <a:gd name="T44" fmla="*/ 801 w 836"/>
                <a:gd name="T45" fmla="*/ 913 h 1470"/>
                <a:gd name="T46" fmla="*/ 798 w 836"/>
                <a:gd name="T47" fmla="*/ 916 h 1470"/>
                <a:gd name="T48" fmla="*/ 795 w 836"/>
                <a:gd name="T49" fmla="*/ 920 h 1470"/>
                <a:gd name="T50" fmla="*/ 791 w 836"/>
                <a:gd name="T51" fmla="*/ 926 h 1470"/>
                <a:gd name="T52" fmla="*/ 787 w 836"/>
                <a:gd name="T53" fmla="*/ 930 h 1470"/>
                <a:gd name="T54" fmla="*/ 299 w 836"/>
                <a:gd name="T55" fmla="*/ 1418 h 1470"/>
                <a:gd name="T56" fmla="*/ 242 w 836"/>
                <a:gd name="T57" fmla="*/ 1456 h 1470"/>
                <a:gd name="T58" fmla="*/ 176 w 836"/>
                <a:gd name="T59" fmla="*/ 1470 h 1470"/>
                <a:gd name="T60" fmla="*/ 109 w 836"/>
                <a:gd name="T61" fmla="*/ 1456 h 1470"/>
                <a:gd name="T62" fmla="*/ 51 w 836"/>
                <a:gd name="T63" fmla="*/ 1418 h 1470"/>
                <a:gd name="T64" fmla="*/ 13 w 836"/>
                <a:gd name="T65" fmla="*/ 1360 h 1470"/>
                <a:gd name="T66" fmla="*/ 0 w 836"/>
                <a:gd name="T67" fmla="*/ 1293 h 1470"/>
                <a:gd name="T68" fmla="*/ 13 w 836"/>
                <a:gd name="T69" fmla="*/ 1227 h 1470"/>
                <a:gd name="T70" fmla="*/ 51 w 836"/>
                <a:gd name="T71" fmla="*/ 1168 h 1470"/>
                <a:gd name="T72" fmla="*/ 484 w 836"/>
                <a:gd name="T73" fmla="*/ 41 h 1470"/>
                <a:gd name="T74" fmla="*/ 489 w 836"/>
                <a:gd name="T75" fmla="*/ 0 h 1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36" h="1470">
                  <a:moveTo>
                    <a:pt x="489" y="0"/>
                  </a:moveTo>
                  <a:lnTo>
                    <a:pt x="836" y="154"/>
                  </a:lnTo>
                  <a:lnTo>
                    <a:pt x="836" y="817"/>
                  </a:lnTo>
                  <a:lnTo>
                    <a:pt x="836" y="818"/>
                  </a:lnTo>
                  <a:lnTo>
                    <a:pt x="836" y="821"/>
                  </a:lnTo>
                  <a:lnTo>
                    <a:pt x="836" y="824"/>
                  </a:lnTo>
                  <a:lnTo>
                    <a:pt x="836" y="825"/>
                  </a:lnTo>
                  <a:lnTo>
                    <a:pt x="835" y="831"/>
                  </a:lnTo>
                  <a:lnTo>
                    <a:pt x="835" y="832"/>
                  </a:lnTo>
                  <a:lnTo>
                    <a:pt x="835" y="833"/>
                  </a:lnTo>
                  <a:lnTo>
                    <a:pt x="833" y="836"/>
                  </a:lnTo>
                  <a:lnTo>
                    <a:pt x="833" y="839"/>
                  </a:lnTo>
                  <a:lnTo>
                    <a:pt x="833" y="842"/>
                  </a:lnTo>
                  <a:lnTo>
                    <a:pt x="832" y="843"/>
                  </a:lnTo>
                  <a:lnTo>
                    <a:pt x="832" y="846"/>
                  </a:lnTo>
                  <a:lnTo>
                    <a:pt x="832" y="848"/>
                  </a:lnTo>
                  <a:lnTo>
                    <a:pt x="831" y="850"/>
                  </a:lnTo>
                  <a:lnTo>
                    <a:pt x="831" y="851"/>
                  </a:lnTo>
                  <a:lnTo>
                    <a:pt x="829" y="856"/>
                  </a:lnTo>
                  <a:lnTo>
                    <a:pt x="829" y="858"/>
                  </a:lnTo>
                  <a:lnTo>
                    <a:pt x="828" y="859"/>
                  </a:lnTo>
                  <a:lnTo>
                    <a:pt x="827" y="865"/>
                  </a:lnTo>
                  <a:lnTo>
                    <a:pt x="827" y="866"/>
                  </a:lnTo>
                  <a:lnTo>
                    <a:pt x="825" y="867"/>
                  </a:lnTo>
                  <a:lnTo>
                    <a:pt x="825" y="870"/>
                  </a:lnTo>
                  <a:lnTo>
                    <a:pt x="824" y="873"/>
                  </a:lnTo>
                  <a:lnTo>
                    <a:pt x="824" y="874"/>
                  </a:lnTo>
                  <a:lnTo>
                    <a:pt x="823" y="875"/>
                  </a:lnTo>
                  <a:lnTo>
                    <a:pt x="821" y="878"/>
                  </a:lnTo>
                  <a:lnTo>
                    <a:pt x="821" y="880"/>
                  </a:lnTo>
                  <a:lnTo>
                    <a:pt x="820" y="882"/>
                  </a:lnTo>
                  <a:lnTo>
                    <a:pt x="819" y="884"/>
                  </a:lnTo>
                  <a:lnTo>
                    <a:pt x="817" y="888"/>
                  </a:lnTo>
                  <a:lnTo>
                    <a:pt x="816" y="890"/>
                  </a:lnTo>
                  <a:lnTo>
                    <a:pt x="814" y="892"/>
                  </a:lnTo>
                  <a:lnTo>
                    <a:pt x="814" y="894"/>
                  </a:lnTo>
                  <a:lnTo>
                    <a:pt x="813" y="896"/>
                  </a:lnTo>
                  <a:lnTo>
                    <a:pt x="812" y="897"/>
                  </a:lnTo>
                  <a:lnTo>
                    <a:pt x="810" y="900"/>
                  </a:lnTo>
                  <a:lnTo>
                    <a:pt x="809" y="901"/>
                  </a:lnTo>
                  <a:lnTo>
                    <a:pt x="809" y="903"/>
                  </a:lnTo>
                  <a:lnTo>
                    <a:pt x="806" y="907"/>
                  </a:lnTo>
                  <a:lnTo>
                    <a:pt x="805" y="908"/>
                  </a:lnTo>
                  <a:lnTo>
                    <a:pt x="804" y="909"/>
                  </a:lnTo>
                  <a:lnTo>
                    <a:pt x="802" y="912"/>
                  </a:lnTo>
                  <a:lnTo>
                    <a:pt x="801" y="913"/>
                  </a:lnTo>
                  <a:lnTo>
                    <a:pt x="800" y="915"/>
                  </a:lnTo>
                  <a:lnTo>
                    <a:pt x="798" y="916"/>
                  </a:lnTo>
                  <a:lnTo>
                    <a:pt x="797" y="919"/>
                  </a:lnTo>
                  <a:lnTo>
                    <a:pt x="795" y="920"/>
                  </a:lnTo>
                  <a:lnTo>
                    <a:pt x="793" y="924"/>
                  </a:lnTo>
                  <a:lnTo>
                    <a:pt x="791" y="926"/>
                  </a:lnTo>
                  <a:lnTo>
                    <a:pt x="790" y="927"/>
                  </a:lnTo>
                  <a:lnTo>
                    <a:pt x="787" y="930"/>
                  </a:lnTo>
                  <a:lnTo>
                    <a:pt x="785" y="934"/>
                  </a:lnTo>
                  <a:lnTo>
                    <a:pt x="299" y="1418"/>
                  </a:lnTo>
                  <a:lnTo>
                    <a:pt x="272" y="1441"/>
                  </a:lnTo>
                  <a:lnTo>
                    <a:pt x="242" y="1456"/>
                  </a:lnTo>
                  <a:lnTo>
                    <a:pt x="210" y="1467"/>
                  </a:lnTo>
                  <a:lnTo>
                    <a:pt x="176" y="1470"/>
                  </a:lnTo>
                  <a:lnTo>
                    <a:pt x="142" y="1467"/>
                  </a:lnTo>
                  <a:lnTo>
                    <a:pt x="109" y="1456"/>
                  </a:lnTo>
                  <a:lnTo>
                    <a:pt x="78" y="1441"/>
                  </a:lnTo>
                  <a:lnTo>
                    <a:pt x="51" y="1418"/>
                  </a:lnTo>
                  <a:lnTo>
                    <a:pt x="28" y="1390"/>
                  </a:lnTo>
                  <a:lnTo>
                    <a:pt x="13" y="1360"/>
                  </a:lnTo>
                  <a:lnTo>
                    <a:pt x="2" y="1327"/>
                  </a:lnTo>
                  <a:lnTo>
                    <a:pt x="0" y="1293"/>
                  </a:lnTo>
                  <a:lnTo>
                    <a:pt x="2" y="1259"/>
                  </a:lnTo>
                  <a:lnTo>
                    <a:pt x="13" y="1227"/>
                  </a:lnTo>
                  <a:lnTo>
                    <a:pt x="28" y="1197"/>
                  </a:lnTo>
                  <a:lnTo>
                    <a:pt x="51" y="1168"/>
                  </a:lnTo>
                  <a:lnTo>
                    <a:pt x="484" y="736"/>
                  </a:lnTo>
                  <a:lnTo>
                    <a:pt x="484" y="41"/>
                  </a:lnTo>
                  <a:lnTo>
                    <a:pt x="485" y="21"/>
                  </a:lnTo>
                  <a:lnTo>
                    <a:pt x="4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E7DAE505-3466-9A6D-000A-0F8A44DEB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688" y="4217987"/>
              <a:ext cx="2622550" cy="2092325"/>
            </a:xfrm>
            <a:custGeom>
              <a:avLst/>
              <a:gdLst>
                <a:gd name="T0" fmla="*/ 1348 w 3304"/>
                <a:gd name="T1" fmla="*/ 4 h 2636"/>
                <a:gd name="T2" fmla="*/ 1924 w 3304"/>
                <a:gd name="T3" fmla="*/ 257 h 2636"/>
                <a:gd name="T4" fmla="*/ 2468 w 3304"/>
                <a:gd name="T5" fmla="*/ 779 h 2636"/>
                <a:gd name="T6" fmla="*/ 3177 w 3304"/>
                <a:gd name="T7" fmla="*/ 574 h 2636"/>
                <a:gd name="T8" fmla="*/ 3281 w 3304"/>
                <a:gd name="T9" fmla="*/ 656 h 2636"/>
                <a:gd name="T10" fmla="*/ 3299 w 3304"/>
                <a:gd name="T11" fmla="*/ 791 h 2636"/>
                <a:gd name="T12" fmla="*/ 3219 w 3304"/>
                <a:gd name="T13" fmla="*/ 897 h 2636"/>
                <a:gd name="T14" fmla="*/ 2478 w 3304"/>
                <a:gd name="T15" fmla="*/ 1148 h 2636"/>
                <a:gd name="T16" fmla="*/ 2449 w 3304"/>
                <a:gd name="T17" fmla="*/ 1156 h 2636"/>
                <a:gd name="T18" fmla="*/ 2434 w 3304"/>
                <a:gd name="T19" fmla="*/ 1158 h 2636"/>
                <a:gd name="T20" fmla="*/ 2415 w 3304"/>
                <a:gd name="T21" fmla="*/ 1158 h 2636"/>
                <a:gd name="T22" fmla="*/ 2401 w 3304"/>
                <a:gd name="T23" fmla="*/ 1156 h 2636"/>
                <a:gd name="T24" fmla="*/ 2382 w 3304"/>
                <a:gd name="T25" fmla="*/ 1153 h 2636"/>
                <a:gd name="T26" fmla="*/ 2367 w 3304"/>
                <a:gd name="T27" fmla="*/ 1148 h 2636"/>
                <a:gd name="T28" fmla="*/ 2320 w 3304"/>
                <a:gd name="T29" fmla="*/ 1125 h 2636"/>
                <a:gd name="T30" fmla="*/ 2308 w 3304"/>
                <a:gd name="T31" fmla="*/ 1115 h 2636"/>
                <a:gd name="T32" fmla="*/ 2297 w 3304"/>
                <a:gd name="T33" fmla="*/ 1106 h 2636"/>
                <a:gd name="T34" fmla="*/ 2046 w 3304"/>
                <a:gd name="T35" fmla="*/ 1630 h 2636"/>
                <a:gd name="T36" fmla="*/ 2054 w 3304"/>
                <a:gd name="T37" fmla="*/ 1635 h 2636"/>
                <a:gd name="T38" fmla="*/ 2061 w 3304"/>
                <a:gd name="T39" fmla="*/ 1641 h 2636"/>
                <a:gd name="T40" fmla="*/ 2068 w 3304"/>
                <a:gd name="T41" fmla="*/ 1646 h 2636"/>
                <a:gd name="T42" fmla="*/ 2108 w 3304"/>
                <a:gd name="T43" fmla="*/ 1692 h 2636"/>
                <a:gd name="T44" fmla="*/ 2112 w 3304"/>
                <a:gd name="T45" fmla="*/ 1699 h 2636"/>
                <a:gd name="T46" fmla="*/ 2131 w 3304"/>
                <a:gd name="T47" fmla="*/ 1752 h 2636"/>
                <a:gd name="T48" fmla="*/ 2133 w 3304"/>
                <a:gd name="T49" fmla="*/ 1760 h 2636"/>
                <a:gd name="T50" fmla="*/ 2134 w 3304"/>
                <a:gd name="T51" fmla="*/ 1768 h 2636"/>
                <a:gd name="T52" fmla="*/ 2130 w 3304"/>
                <a:gd name="T53" fmla="*/ 2495 h 2636"/>
                <a:gd name="T54" fmla="*/ 2057 w 3304"/>
                <a:gd name="T55" fmla="*/ 2607 h 2636"/>
                <a:gd name="T56" fmla="*/ 1923 w 3304"/>
                <a:gd name="T57" fmla="*/ 2632 h 2636"/>
                <a:gd name="T58" fmla="*/ 1813 w 3304"/>
                <a:gd name="T59" fmla="*/ 2559 h 2636"/>
                <a:gd name="T60" fmla="*/ 1782 w 3304"/>
                <a:gd name="T61" fmla="*/ 1883 h 2636"/>
                <a:gd name="T62" fmla="*/ 679 w 3304"/>
                <a:gd name="T63" fmla="*/ 1284 h 2636"/>
                <a:gd name="T64" fmla="*/ 639 w 3304"/>
                <a:gd name="T65" fmla="*/ 1179 h 2636"/>
                <a:gd name="T66" fmla="*/ 620 w 3304"/>
                <a:gd name="T67" fmla="*/ 353 h 2636"/>
                <a:gd name="T68" fmla="*/ 267 w 3304"/>
                <a:gd name="T69" fmla="*/ 996 h 2636"/>
                <a:gd name="T70" fmla="*/ 149 w 3304"/>
                <a:gd name="T71" fmla="*/ 1019 h 2636"/>
                <a:gd name="T72" fmla="*/ 42 w 3304"/>
                <a:gd name="T73" fmla="*/ 959 h 2636"/>
                <a:gd name="T74" fmla="*/ 0 w 3304"/>
                <a:gd name="T75" fmla="*/ 835 h 2636"/>
                <a:gd name="T76" fmla="*/ 353 w 3304"/>
                <a:gd name="T77" fmla="*/ 99 h 2636"/>
                <a:gd name="T78" fmla="*/ 357 w 3304"/>
                <a:gd name="T79" fmla="*/ 90 h 2636"/>
                <a:gd name="T80" fmla="*/ 361 w 3304"/>
                <a:gd name="T81" fmla="*/ 83 h 2636"/>
                <a:gd name="T82" fmla="*/ 365 w 3304"/>
                <a:gd name="T83" fmla="*/ 76 h 2636"/>
                <a:gd name="T84" fmla="*/ 370 w 3304"/>
                <a:gd name="T85" fmla="*/ 69 h 2636"/>
                <a:gd name="T86" fmla="*/ 377 w 3304"/>
                <a:gd name="T87" fmla="*/ 60 h 2636"/>
                <a:gd name="T88" fmla="*/ 385 w 3304"/>
                <a:gd name="T89" fmla="*/ 52 h 2636"/>
                <a:gd name="T90" fmla="*/ 397 w 3304"/>
                <a:gd name="T91" fmla="*/ 40 h 2636"/>
                <a:gd name="T92" fmla="*/ 404 w 3304"/>
                <a:gd name="T93" fmla="*/ 34 h 2636"/>
                <a:gd name="T94" fmla="*/ 412 w 3304"/>
                <a:gd name="T95" fmla="*/ 29 h 2636"/>
                <a:gd name="T96" fmla="*/ 420 w 3304"/>
                <a:gd name="T97" fmla="*/ 23 h 2636"/>
                <a:gd name="T98" fmla="*/ 430 w 3304"/>
                <a:gd name="T99" fmla="*/ 19 h 2636"/>
                <a:gd name="T100" fmla="*/ 438 w 3304"/>
                <a:gd name="T101" fmla="*/ 15 h 2636"/>
                <a:gd name="T102" fmla="*/ 446 w 3304"/>
                <a:gd name="T103" fmla="*/ 12 h 2636"/>
                <a:gd name="T104" fmla="*/ 461 w 3304"/>
                <a:gd name="T105" fmla="*/ 7 h 2636"/>
                <a:gd name="T106" fmla="*/ 471 w 3304"/>
                <a:gd name="T107" fmla="*/ 4 h 2636"/>
                <a:gd name="T108" fmla="*/ 480 w 3304"/>
                <a:gd name="T109" fmla="*/ 3 h 2636"/>
                <a:gd name="T110" fmla="*/ 492 w 3304"/>
                <a:gd name="T111" fmla="*/ 0 h 2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304" h="2636">
                  <a:moveTo>
                    <a:pt x="500" y="0"/>
                  </a:moveTo>
                  <a:lnTo>
                    <a:pt x="1299" y="0"/>
                  </a:lnTo>
                  <a:lnTo>
                    <a:pt x="1325" y="2"/>
                  </a:lnTo>
                  <a:lnTo>
                    <a:pt x="1348" y="4"/>
                  </a:lnTo>
                  <a:lnTo>
                    <a:pt x="1371" y="12"/>
                  </a:lnTo>
                  <a:lnTo>
                    <a:pt x="1627" y="126"/>
                  </a:lnTo>
                  <a:lnTo>
                    <a:pt x="1588" y="571"/>
                  </a:lnTo>
                  <a:lnTo>
                    <a:pt x="1924" y="257"/>
                  </a:lnTo>
                  <a:lnTo>
                    <a:pt x="1939" y="263"/>
                  </a:lnTo>
                  <a:lnTo>
                    <a:pt x="1966" y="280"/>
                  </a:lnTo>
                  <a:lnTo>
                    <a:pt x="1990" y="300"/>
                  </a:lnTo>
                  <a:lnTo>
                    <a:pt x="2468" y="779"/>
                  </a:lnTo>
                  <a:lnTo>
                    <a:pt x="3074" y="577"/>
                  </a:lnTo>
                  <a:lnTo>
                    <a:pt x="3109" y="569"/>
                  </a:lnTo>
                  <a:lnTo>
                    <a:pt x="3143" y="569"/>
                  </a:lnTo>
                  <a:lnTo>
                    <a:pt x="3177" y="574"/>
                  </a:lnTo>
                  <a:lnTo>
                    <a:pt x="3208" y="586"/>
                  </a:lnTo>
                  <a:lnTo>
                    <a:pt x="3236" y="604"/>
                  </a:lnTo>
                  <a:lnTo>
                    <a:pt x="3261" y="627"/>
                  </a:lnTo>
                  <a:lnTo>
                    <a:pt x="3281" y="656"/>
                  </a:lnTo>
                  <a:lnTo>
                    <a:pt x="3296" y="688"/>
                  </a:lnTo>
                  <a:lnTo>
                    <a:pt x="3304" y="723"/>
                  </a:lnTo>
                  <a:lnTo>
                    <a:pt x="3304" y="757"/>
                  </a:lnTo>
                  <a:lnTo>
                    <a:pt x="3299" y="791"/>
                  </a:lnTo>
                  <a:lnTo>
                    <a:pt x="3286" y="822"/>
                  </a:lnTo>
                  <a:lnTo>
                    <a:pt x="3269" y="851"/>
                  </a:lnTo>
                  <a:lnTo>
                    <a:pt x="3246" y="877"/>
                  </a:lnTo>
                  <a:lnTo>
                    <a:pt x="3219" y="897"/>
                  </a:lnTo>
                  <a:lnTo>
                    <a:pt x="3187" y="912"/>
                  </a:lnTo>
                  <a:lnTo>
                    <a:pt x="2480" y="1148"/>
                  </a:lnTo>
                  <a:lnTo>
                    <a:pt x="2480" y="1148"/>
                  </a:lnTo>
                  <a:lnTo>
                    <a:pt x="2478" y="1148"/>
                  </a:lnTo>
                  <a:lnTo>
                    <a:pt x="2477" y="1148"/>
                  </a:lnTo>
                  <a:lnTo>
                    <a:pt x="2451" y="1155"/>
                  </a:lnTo>
                  <a:lnTo>
                    <a:pt x="2450" y="1155"/>
                  </a:lnTo>
                  <a:lnTo>
                    <a:pt x="2449" y="1156"/>
                  </a:lnTo>
                  <a:lnTo>
                    <a:pt x="2443" y="1156"/>
                  </a:lnTo>
                  <a:lnTo>
                    <a:pt x="2438" y="1156"/>
                  </a:lnTo>
                  <a:lnTo>
                    <a:pt x="2435" y="1158"/>
                  </a:lnTo>
                  <a:lnTo>
                    <a:pt x="2434" y="1158"/>
                  </a:lnTo>
                  <a:lnTo>
                    <a:pt x="2430" y="1158"/>
                  </a:lnTo>
                  <a:lnTo>
                    <a:pt x="2426" y="1158"/>
                  </a:lnTo>
                  <a:lnTo>
                    <a:pt x="2419" y="1158"/>
                  </a:lnTo>
                  <a:lnTo>
                    <a:pt x="2415" y="1158"/>
                  </a:lnTo>
                  <a:lnTo>
                    <a:pt x="2411" y="1158"/>
                  </a:lnTo>
                  <a:lnTo>
                    <a:pt x="2409" y="1158"/>
                  </a:lnTo>
                  <a:lnTo>
                    <a:pt x="2407" y="1156"/>
                  </a:lnTo>
                  <a:lnTo>
                    <a:pt x="2401" y="1156"/>
                  </a:lnTo>
                  <a:lnTo>
                    <a:pt x="2396" y="1156"/>
                  </a:lnTo>
                  <a:lnTo>
                    <a:pt x="2393" y="1155"/>
                  </a:lnTo>
                  <a:lnTo>
                    <a:pt x="2388" y="1155"/>
                  </a:lnTo>
                  <a:lnTo>
                    <a:pt x="2382" y="1153"/>
                  </a:lnTo>
                  <a:lnTo>
                    <a:pt x="2382" y="1153"/>
                  </a:lnTo>
                  <a:lnTo>
                    <a:pt x="2381" y="1152"/>
                  </a:lnTo>
                  <a:lnTo>
                    <a:pt x="2369" y="1149"/>
                  </a:lnTo>
                  <a:lnTo>
                    <a:pt x="2367" y="1148"/>
                  </a:lnTo>
                  <a:lnTo>
                    <a:pt x="2367" y="1148"/>
                  </a:lnTo>
                  <a:lnTo>
                    <a:pt x="2343" y="1139"/>
                  </a:lnTo>
                  <a:lnTo>
                    <a:pt x="2321" y="1125"/>
                  </a:lnTo>
                  <a:lnTo>
                    <a:pt x="2320" y="1125"/>
                  </a:lnTo>
                  <a:lnTo>
                    <a:pt x="2318" y="1124"/>
                  </a:lnTo>
                  <a:lnTo>
                    <a:pt x="2314" y="1121"/>
                  </a:lnTo>
                  <a:lnTo>
                    <a:pt x="2310" y="1117"/>
                  </a:lnTo>
                  <a:lnTo>
                    <a:pt x="2308" y="1115"/>
                  </a:lnTo>
                  <a:lnTo>
                    <a:pt x="2306" y="1114"/>
                  </a:lnTo>
                  <a:lnTo>
                    <a:pt x="2304" y="1111"/>
                  </a:lnTo>
                  <a:lnTo>
                    <a:pt x="2301" y="1109"/>
                  </a:lnTo>
                  <a:lnTo>
                    <a:pt x="2297" y="1106"/>
                  </a:lnTo>
                  <a:lnTo>
                    <a:pt x="2297" y="1105"/>
                  </a:lnTo>
                  <a:lnTo>
                    <a:pt x="1836" y="643"/>
                  </a:lnTo>
                  <a:lnTo>
                    <a:pt x="1506" y="1293"/>
                  </a:lnTo>
                  <a:lnTo>
                    <a:pt x="2046" y="1630"/>
                  </a:lnTo>
                  <a:lnTo>
                    <a:pt x="2047" y="1631"/>
                  </a:lnTo>
                  <a:lnTo>
                    <a:pt x="2050" y="1632"/>
                  </a:lnTo>
                  <a:lnTo>
                    <a:pt x="2053" y="1634"/>
                  </a:lnTo>
                  <a:lnTo>
                    <a:pt x="2054" y="1635"/>
                  </a:lnTo>
                  <a:lnTo>
                    <a:pt x="2055" y="1636"/>
                  </a:lnTo>
                  <a:lnTo>
                    <a:pt x="2057" y="1638"/>
                  </a:lnTo>
                  <a:lnTo>
                    <a:pt x="2059" y="1639"/>
                  </a:lnTo>
                  <a:lnTo>
                    <a:pt x="2061" y="1641"/>
                  </a:lnTo>
                  <a:lnTo>
                    <a:pt x="2062" y="1642"/>
                  </a:lnTo>
                  <a:lnTo>
                    <a:pt x="2064" y="1642"/>
                  </a:lnTo>
                  <a:lnTo>
                    <a:pt x="2065" y="1643"/>
                  </a:lnTo>
                  <a:lnTo>
                    <a:pt x="2068" y="1646"/>
                  </a:lnTo>
                  <a:lnTo>
                    <a:pt x="2069" y="1647"/>
                  </a:lnTo>
                  <a:lnTo>
                    <a:pt x="2070" y="1649"/>
                  </a:lnTo>
                  <a:lnTo>
                    <a:pt x="2092" y="1669"/>
                  </a:lnTo>
                  <a:lnTo>
                    <a:pt x="2108" y="1692"/>
                  </a:lnTo>
                  <a:lnTo>
                    <a:pt x="2110" y="1693"/>
                  </a:lnTo>
                  <a:lnTo>
                    <a:pt x="2110" y="1695"/>
                  </a:lnTo>
                  <a:lnTo>
                    <a:pt x="2111" y="1696"/>
                  </a:lnTo>
                  <a:lnTo>
                    <a:pt x="2112" y="1699"/>
                  </a:lnTo>
                  <a:lnTo>
                    <a:pt x="2123" y="1722"/>
                  </a:lnTo>
                  <a:lnTo>
                    <a:pt x="2130" y="1746"/>
                  </a:lnTo>
                  <a:lnTo>
                    <a:pt x="2131" y="1749"/>
                  </a:lnTo>
                  <a:lnTo>
                    <a:pt x="2131" y="1752"/>
                  </a:lnTo>
                  <a:lnTo>
                    <a:pt x="2131" y="1753"/>
                  </a:lnTo>
                  <a:lnTo>
                    <a:pt x="2131" y="1755"/>
                  </a:lnTo>
                  <a:lnTo>
                    <a:pt x="2133" y="1757"/>
                  </a:lnTo>
                  <a:lnTo>
                    <a:pt x="2133" y="1760"/>
                  </a:lnTo>
                  <a:lnTo>
                    <a:pt x="2133" y="1763"/>
                  </a:lnTo>
                  <a:lnTo>
                    <a:pt x="2133" y="1764"/>
                  </a:lnTo>
                  <a:lnTo>
                    <a:pt x="2134" y="1765"/>
                  </a:lnTo>
                  <a:lnTo>
                    <a:pt x="2134" y="1768"/>
                  </a:lnTo>
                  <a:lnTo>
                    <a:pt x="2134" y="1771"/>
                  </a:lnTo>
                  <a:lnTo>
                    <a:pt x="2134" y="1774"/>
                  </a:lnTo>
                  <a:lnTo>
                    <a:pt x="2134" y="2460"/>
                  </a:lnTo>
                  <a:lnTo>
                    <a:pt x="2130" y="2495"/>
                  </a:lnTo>
                  <a:lnTo>
                    <a:pt x="2120" y="2529"/>
                  </a:lnTo>
                  <a:lnTo>
                    <a:pt x="2104" y="2559"/>
                  </a:lnTo>
                  <a:lnTo>
                    <a:pt x="2083" y="2585"/>
                  </a:lnTo>
                  <a:lnTo>
                    <a:pt x="2057" y="2607"/>
                  </a:lnTo>
                  <a:lnTo>
                    <a:pt x="2027" y="2623"/>
                  </a:lnTo>
                  <a:lnTo>
                    <a:pt x="1993" y="2632"/>
                  </a:lnTo>
                  <a:lnTo>
                    <a:pt x="1958" y="2636"/>
                  </a:lnTo>
                  <a:lnTo>
                    <a:pt x="1923" y="2632"/>
                  </a:lnTo>
                  <a:lnTo>
                    <a:pt x="1890" y="2623"/>
                  </a:lnTo>
                  <a:lnTo>
                    <a:pt x="1860" y="2607"/>
                  </a:lnTo>
                  <a:lnTo>
                    <a:pt x="1833" y="2585"/>
                  </a:lnTo>
                  <a:lnTo>
                    <a:pt x="1813" y="2559"/>
                  </a:lnTo>
                  <a:lnTo>
                    <a:pt x="1796" y="2529"/>
                  </a:lnTo>
                  <a:lnTo>
                    <a:pt x="1786" y="2495"/>
                  </a:lnTo>
                  <a:lnTo>
                    <a:pt x="1782" y="2460"/>
                  </a:lnTo>
                  <a:lnTo>
                    <a:pt x="1782" y="1883"/>
                  </a:lnTo>
                  <a:lnTo>
                    <a:pt x="731" y="1319"/>
                  </a:lnTo>
                  <a:lnTo>
                    <a:pt x="728" y="1319"/>
                  </a:lnTo>
                  <a:lnTo>
                    <a:pt x="702" y="1303"/>
                  </a:lnTo>
                  <a:lnTo>
                    <a:pt x="679" y="1284"/>
                  </a:lnTo>
                  <a:lnTo>
                    <a:pt x="662" y="1261"/>
                  </a:lnTo>
                  <a:lnTo>
                    <a:pt x="649" y="1235"/>
                  </a:lnTo>
                  <a:lnTo>
                    <a:pt x="641" y="1208"/>
                  </a:lnTo>
                  <a:lnTo>
                    <a:pt x="639" y="1179"/>
                  </a:lnTo>
                  <a:lnTo>
                    <a:pt x="643" y="1149"/>
                  </a:lnTo>
                  <a:lnTo>
                    <a:pt x="651" y="1121"/>
                  </a:lnTo>
                  <a:lnTo>
                    <a:pt x="1040" y="353"/>
                  </a:lnTo>
                  <a:lnTo>
                    <a:pt x="620" y="353"/>
                  </a:lnTo>
                  <a:lnTo>
                    <a:pt x="334" y="924"/>
                  </a:lnTo>
                  <a:lnTo>
                    <a:pt x="316" y="953"/>
                  </a:lnTo>
                  <a:lnTo>
                    <a:pt x="293" y="977"/>
                  </a:lnTo>
                  <a:lnTo>
                    <a:pt x="267" y="996"/>
                  </a:lnTo>
                  <a:lnTo>
                    <a:pt x="239" y="1010"/>
                  </a:lnTo>
                  <a:lnTo>
                    <a:pt x="208" y="1019"/>
                  </a:lnTo>
                  <a:lnTo>
                    <a:pt x="175" y="1022"/>
                  </a:lnTo>
                  <a:lnTo>
                    <a:pt x="149" y="1019"/>
                  </a:lnTo>
                  <a:lnTo>
                    <a:pt x="122" y="1014"/>
                  </a:lnTo>
                  <a:lnTo>
                    <a:pt x="96" y="1003"/>
                  </a:lnTo>
                  <a:lnTo>
                    <a:pt x="67" y="984"/>
                  </a:lnTo>
                  <a:lnTo>
                    <a:pt x="42" y="959"/>
                  </a:lnTo>
                  <a:lnTo>
                    <a:pt x="23" y="932"/>
                  </a:lnTo>
                  <a:lnTo>
                    <a:pt x="8" y="901"/>
                  </a:lnTo>
                  <a:lnTo>
                    <a:pt x="1" y="869"/>
                  </a:lnTo>
                  <a:lnTo>
                    <a:pt x="0" y="835"/>
                  </a:lnTo>
                  <a:lnTo>
                    <a:pt x="6" y="801"/>
                  </a:lnTo>
                  <a:lnTo>
                    <a:pt x="18" y="767"/>
                  </a:lnTo>
                  <a:lnTo>
                    <a:pt x="351" y="101"/>
                  </a:lnTo>
                  <a:lnTo>
                    <a:pt x="353" y="99"/>
                  </a:lnTo>
                  <a:lnTo>
                    <a:pt x="353" y="98"/>
                  </a:lnTo>
                  <a:lnTo>
                    <a:pt x="354" y="98"/>
                  </a:lnTo>
                  <a:lnTo>
                    <a:pt x="354" y="97"/>
                  </a:lnTo>
                  <a:lnTo>
                    <a:pt x="357" y="90"/>
                  </a:lnTo>
                  <a:lnTo>
                    <a:pt x="358" y="88"/>
                  </a:lnTo>
                  <a:lnTo>
                    <a:pt x="358" y="88"/>
                  </a:lnTo>
                  <a:lnTo>
                    <a:pt x="359" y="86"/>
                  </a:lnTo>
                  <a:lnTo>
                    <a:pt x="361" y="83"/>
                  </a:lnTo>
                  <a:lnTo>
                    <a:pt x="362" y="82"/>
                  </a:lnTo>
                  <a:lnTo>
                    <a:pt x="363" y="80"/>
                  </a:lnTo>
                  <a:lnTo>
                    <a:pt x="363" y="78"/>
                  </a:lnTo>
                  <a:lnTo>
                    <a:pt x="365" y="76"/>
                  </a:lnTo>
                  <a:lnTo>
                    <a:pt x="366" y="75"/>
                  </a:lnTo>
                  <a:lnTo>
                    <a:pt x="367" y="72"/>
                  </a:lnTo>
                  <a:lnTo>
                    <a:pt x="369" y="71"/>
                  </a:lnTo>
                  <a:lnTo>
                    <a:pt x="370" y="69"/>
                  </a:lnTo>
                  <a:lnTo>
                    <a:pt x="372" y="67"/>
                  </a:lnTo>
                  <a:lnTo>
                    <a:pt x="374" y="65"/>
                  </a:lnTo>
                  <a:lnTo>
                    <a:pt x="376" y="64"/>
                  </a:lnTo>
                  <a:lnTo>
                    <a:pt x="377" y="60"/>
                  </a:lnTo>
                  <a:lnTo>
                    <a:pt x="380" y="57"/>
                  </a:lnTo>
                  <a:lnTo>
                    <a:pt x="380" y="57"/>
                  </a:lnTo>
                  <a:lnTo>
                    <a:pt x="381" y="57"/>
                  </a:lnTo>
                  <a:lnTo>
                    <a:pt x="385" y="52"/>
                  </a:lnTo>
                  <a:lnTo>
                    <a:pt x="389" y="48"/>
                  </a:lnTo>
                  <a:lnTo>
                    <a:pt x="392" y="45"/>
                  </a:lnTo>
                  <a:lnTo>
                    <a:pt x="395" y="42"/>
                  </a:lnTo>
                  <a:lnTo>
                    <a:pt x="397" y="40"/>
                  </a:lnTo>
                  <a:lnTo>
                    <a:pt x="397" y="40"/>
                  </a:lnTo>
                  <a:lnTo>
                    <a:pt x="401" y="37"/>
                  </a:lnTo>
                  <a:lnTo>
                    <a:pt x="404" y="34"/>
                  </a:lnTo>
                  <a:lnTo>
                    <a:pt x="404" y="34"/>
                  </a:lnTo>
                  <a:lnTo>
                    <a:pt x="405" y="34"/>
                  </a:lnTo>
                  <a:lnTo>
                    <a:pt x="411" y="30"/>
                  </a:lnTo>
                  <a:lnTo>
                    <a:pt x="411" y="29"/>
                  </a:lnTo>
                  <a:lnTo>
                    <a:pt x="412" y="29"/>
                  </a:lnTo>
                  <a:lnTo>
                    <a:pt x="415" y="27"/>
                  </a:lnTo>
                  <a:lnTo>
                    <a:pt x="416" y="26"/>
                  </a:lnTo>
                  <a:lnTo>
                    <a:pt x="419" y="25"/>
                  </a:lnTo>
                  <a:lnTo>
                    <a:pt x="420" y="23"/>
                  </a:lnTo>
                  <a:lnTo>
                    <a:pt x="424" y="22"/>
                  </a:lnTo>
                  <a:lnTo>
                    <a:pt x="426" y="21"/>
                  </a:lnTo>
                  <a:lnTo>
                    <a:pt x="429" y="19"/>
                  </a:lnTo>
                  <a:lnTo>
                    <a:pt x="430" y="19"/>
                  </a:lnTo>
                  <a:lnTo>
                    <a:pt x="431" y="18"/>
                  </a:lnTo>
                  <a:lnTo>
                    <a:pt x="434" y="17"/>
                  </a:lnTo>
                  <a:lnTo>
                    <a:pt x="437" y="15"/>
                  </a:lnTo>
                  <a:lnTo>
                    <a:pt x="438" y="15"/>
                  </a:lnTo>
                  <a:lnTo>
                    <a:pt x="438" y="15"/>
                  </a:lnTo>
                  <a:lnTo>
                    <a:pt x="442" y="14"/>
                  </a:lnTo>
                  <a:lnTo>
                    <a:pt x="446" y="12"/>
                  </a:lnTo>
                  <a:lnTo>
                    <a:pt x="446" y="12"/>
                  </a:lnTo>
                  <a:lnTo>
                    <a:pt x="450" y="10"/>
                  </a:lnTo>
                  <a:lnTo>
                    <a:pt x="454" y="8"/>
                  </a:lnTo>
                  <a:lnTo>
                    <a:pt x="457" y="8"/>
                  </a:lnTo>
                  <a:lnTo>
                    <a:pt x="461" y="7"/>
                  </a:lnTo>
                  <a:lnTo>
                    <a:pt x="462" y="7"/>
                  </a:lnTo>
                  <a:lnTo>
                    <a:pt x="469" y="4"/>
                  </a:lnTo>
                  <a:lnTo>
                    <a:pt x="471" y="4"/>
                  </a:lnTo>
                  <a:lnTo>
                    <a:pt x="471" y="4"/>
                  </a:lnTo>
                  <a:lnTo>
                    <a:pt x="475" y="3"/>
                  </a:lnTo>
                  <a:lnTo>
                    <a:pt x="477" y="3"/>
                  </a:lnTo>
                  <a:lnTo>
                    <a:pt x="479" y="3"/>
                  </a:lnTo>
                  <a:lnTo>
                    <a:pt x="480" y="3"/>
                  </a:lnTo>
                  <a:lnTo>
                    <a:pt x="485" y="2"/>
                  </a:lnTo>
                  <a:lnTo>
                    <a:pt x="488" y="2"/>
                  </a:lnTo>
                  <a:lnTo>
                    <a:pt x="490" y="2"/>
                  </a:lnTo>
                  <a:lnTo>
                    <a:pt x="492" y="0"/>
                  </a:lnTo>
                  <a:lnTo>
                    <a:pt x="494" y="0"/>
                  </a:lnTo>
                  <a:lnTo>
                    <a:pt x="496" y="0"/>
                  </a:lnTo>
                  <a:lnTo>
                    <a:pt x="5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C259F51-67C0-F45E-8BBB-151D6D65A388}"/>
              </a:ext>
            </a:extLst>
          </p:cNvPr>
          <p:cNvGrpSpPr/>
          <p:nvPr/>
        </p:nvGrpSpPr>
        <p:grpSpPr>
          <a:xfrm>
            <a:off x="792085" y="3694097"/>
            <a:ext cx="5059976" cy="3155090"/>
            <a:chOff x="1650606" y="3734973"/>
            <a:chExt cx="5059976" cy="3155090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234C5D1D-4FAD-A48E-99DE-6959B42DB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0606" y="5489739"/>
              <a:ext cx="2241348" cy="1400324"/>
            </a:xfrm>
            <a:custGeom>
              <a:avLst/>
              <a:gdLst>
                <a:gd name="T0" fmla="*/ 1551 w 2164"/>
                <a:gd name="T1" fmla="*/ 0 h 1351"/>
                <a:gd name="T2" fmla="*/ 2046 w 2164"/>
                <a:gd name="T3" fmla="*/ 0 h 1351"/>
                <a:gd name="T4" fmla="*/ 2077 w 2164"/>
                <a:gd name="T5" fmla="*/ 4 h 1351"/>
                <a:gd name="T6" fmla="*/ 2105 w 2164"/>
                <a:gd name="T7" fmla="*/ 16 h 1351"/>
                <a:gd name="T8" fmla="*/ 2128 w 2164"/>
                <a:gd name="T9" fmla="*/ 34 h 1351"/>
                <a:gd name="T10" fmla="*/ 2147 w 2164"/>
                <a:gd name="T11" fmla="*/ 58 h 1351"/>
                <a:gd name="T12" fmla="*/ 2160 w 2164"/>
                <a:gd name="T13" fmla="*/ 85 h 1351"/>
                <a:gd name="T14" fmla="*/ 2164 w 2164"/>
                <a:gd name="T15" fmla="*/ 116 h 1351"/>
                <a:gd name="T16" fmla="*/ 2164 w 2164"/>
                <a:gd name="T17" fmla="*/ 1234 h 1351"/>
                <a:gd name="T18" fmla="*/ 2160 w 2164"/>
                <a:gd name="T19" fmla="*/ 1264 h 1351"/>
                <a:gd name="T20" fmla="*/ 2147 w 2164"/>
                <a:gd name="T21" fmla="*/ 1293 h 1351"/>
                <a:gd name="T22" fmla="*/ 2128 w 2164"/>
                <a:gd name="T23" fmla="*/ 1317 h 1351"/>
                <a:gd name="T24" fmla="*/ 2105 w 2164"/>
                <a:gd name="T25" fmla="*/ 1335 h 1351"/>
                <a:gd name="T26" fmla="*/ 2077 w 2164"/>
                <a:gd name="T27" fmla="*/ 1347 h 1351"/>
                <a:gd name="T28" fmla="*/ 2046 w 2164"/>
                <a:gd name="T29" fmla="*/ 1351 h 1351"/>
                <a:gd name="T30" fmla="*/ 118 w 2164"/>
                <a:gd name="T31" fmla="*/ 1351 h 1351"/>
                <a:gd name="T32" fmla="*/ 87 w 2164"/>
                <a:gd name="T33" fmla="*/ 1347 h 1351"/>
                <a:gd name="T34" fmla="*/ 58 w 2164"/>
                <a:gd name="T35" fmla="*/ 1335 h 1351"/>
                <a:gd name="T36" fmla="*/ 35 w 2164"/>
                <a:gd name="T37" fmla="*/ 1317 h 1351"/>
                <a:gd name="T38" fmla="*/ 16 w 2164"/>
                <a:gd name="T39" fmla="*/ 1293 h 1351"/>
                <a:gd name="T40" fmla="*/ 4 w 2164"/>
                <a:gd name="T41" fmla="*/ 1264 h 1351"/>
                <a:gd name="T42" fmla="*/ 0 w 2164"/>
                <a:gd name="T43" fmla="*/ 1234 h 1351"/>
                <a:gd name="T44" fmla="*/ 0 w 2164"/>
                <a:gd name="T45" fmla="*/ 963 h 1351"/>
                <a:gd name="T46" fmla="*/ 4 w 2164"/>
                <a:gd name="T47" fmla="*/ 932 h 1351"/>
                <a:gd name="T48" fmla="*/ 16 w 2164"/>
                <a:gd name="T49" fmla="*/ 905 h 1351"/>
                <a:gd name="T50" fmla="*/ 35 w 2164"/>
                <a:gd name="T51" fmla="*/ 880 h 1351"/>
                <a:gd name="T52" fmla="*/ 58 w 2164"/>
                <a:gd name="T53" fmla="*/ 863 h 1351"/>
                <a:gd name="T54" fmla="*/ 87 w 2164"/>
                <a:gd name="T55" fmla="*/ 850 h 1351"/>
                <a:gd name="T56" fmla="*/ 118 w 2164"/>
                <a:gd name="T57" fmla="*/ 846 h 1351"/>
                <a:gd name="T58" fmla="*/ 699 w 2164"/>
                <a:gd name="T59" fmla="*/ 846 h 1351"/>
                <a:gd name="T60" fmla="*/ 699 w 2164"/>
                <a:gd name="T61" fmla="*/ 541 h 1351"/>
                <a:gd name="T62" fmla="*/ 705 w 2164"/>
                <a:gd name="T63" fmla="*/ 510 h 1351"/>
                <a:gd name="T64" fmla="*/ 716 w 2164"/>
                <a:gd name="T65" fmla="*/ 481 h 1351"/>
                <a:gd name="T66" fmla="*/ 735 w 2164"/>
                <a:gd name="T67" fmla="*/ 458 h 1351"/>
                <a:gd name="T68" fmla="*/ 758 w 2164"/>
                <a:gd name="T69" fmla="*/ 439 h 1351"/>
                <a:gd name="T70" fmla="*/ 786 w 2164"/>
                <a:gd name="T71" fmla="*/ 427 h 1351"/>
                <a:gd name="T72" fmla="*/ 817 w 2164"/>
                <a:gd name="T73" fmla="*/ 423 h 1351"/>
                <a:gd name="T74" fmla="*/ 1433 w 2164"/>
                <a:gd name="T75" fmla="*/ 423 h 1351"/>
                <a:gd name="T76" fmla="*/ 1433 w 2164"/>
                <a:gd name="T77" fmla="*/ 116 h 1351"/>
                <a:gd name="T78" fmla="*/ 1437 w 2164"/>
                <a:gd name="T79" fmla="*/ 85 h 1351"/>
                <a:gd name="T80" fmla="*/ 1449 w 2164"/>
                <a:gd name="T81" fmla="*/ 58 h 1351"/>
                <a:gd name="T82" fmla="*/ 1467 w 2164"/>
                <a:gd name="T83" fmla="*/ 34 h 1351"/>
                <a:gd name="T84" fmla="*/ 1491 w 2164"/>
                <a:gd name="T85" fmla="*/ 16 h 1351"/>
                <a:gd name="T86" fmla="*/ 1520 w 2164"/>
                <a:gd name="T87" fmla="*/ 4 h 1351"/>
                <a:gd name="T88" fmla="*/ 1551 w 2164"/>
                <a:gd name="T89" fmla="*/ 0 h 1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64" h="1351">
                  <a:moveTo>
                    <a:pt x="1551" y="0"/>
                  </a:moveTo>
                  <a:lnTo>
                    <a:pt x="2046" y="0"/>
                  </a:lnTo>
                  <a:lnTo>
                    <a:pt x="2077" y="4"/>
                  </a:lnTo>
                  <a:lnTo>
                    <a:pt x="2105" y="16"/>
                  </a:lnTo>
                  <a:lnTo>
                    <a:pt x="2128" y="34"/>
                  </a:lnTo>
                  <a:lnTo>
                    <a:pt x="2147" y="58"/>
                  </a:lnTo>
                  <a:lnTo>
                    <a:pt x="2160" y="85"/>
                  </a:lnTo>
                  <a:lnTo>
                    <a:pt x="2164" y="116"/>
                  </a:lnTo>
                  <a:lnTo>
                    <a:pt x="2164" y="1234"/>
                  </a:lnTo>
                  <a:lnTo>
                    <a:pt x="2160" y="1264"/>
                  </a:lnTo>
                  <a:lnTo>
                    <a:pt x="2147" y="1293"/>
                  </a:lnTo>
                  <a:lnTo>
                    <a:pt x="2128" y="1317"/>
                  </a:lnTo>
                  <a:lnTo>
                    <a:pt x="2105" y="1335"/>
                  </a:lnTo>
                  <a:lnTo>
                    <a:pt x="2077" y="1347"/>
                  </a:lnTo>
                  <a:lnTo>
                    <a:pt x="2046" y="1351"/>
                  </a:lnTo>
                  <a:lnTo>
                    <a:pt x="118" y="1351"/>
                  </a:lnTo>
                  <a:lnTo>
                    <a:pt x="87" y="1347"/>
                  </a:lnTo>
                  <a:lnTo>
                    <a:pt x="58" y="1335"/>
                  </a:lnTo>
                  <a:lnTo>
                    <a:pt x="35" y="1317"/>
                  </a:lnTo>
                  <a:lnTo>
                    <a:pt x="16" y="1293"/>
                  </a:lnTo>
                  <a:lnTo>
                    <a:pt x="4" y="1264"/>
                  </a:lnTo>
                  <a:lnTo>
                    <a:pt x="0" y="1234"/>
                  </a:lnTo>
                  <a:lnTo>
                    <a:pt x="0" y="963"/>
                  </a:lnTo>
                  <a:lnTo>
                    <a:pt x="4" y="932"/>
                  </a:lnTo>
                  <a:lnTo>
                    <a:pt x="16" y="905"/>
                  </a:lnTo>
                  <a:lnTo>
                    <a:pt x="35" y="880"/>
                  </a:lnTo>
                  <a:lnTo>
                    <a:pt x="58" y="863"/>
                  </a:lnTo>
                  <a:lnTo>
                    <a:pt x="87" y="850"/>
                  </a:lnTo>
                  <a:lnTo>
                    <a:pt x="118" y="846"/>
                  </a:lnTo>
                  <a:lnTo>
                    <a:pt x="699" y="846"/>
                  </a:lnTo>
                  <a:lnTo>
                    <a:pt x="699" y="541"/>
                  </a:lnTo>
                  <a:lnTo>
                    <a:pt x="705" y="510"/>
                  </a:lnTo>
                  <a:lnTo>
                    <a:pt x="716" y="481"/>
                  </a:lnTo>
                  <a:lnTo>
                    <a:pt x="735" y="458"/>
                  </a:lnTo>
                  <a:lnTo>
                    <a:pt x="758" y="439"/>
                  </a:lnTo>
                  <a:lnTo>
                    <a:pt x="786" y="427"/>
                  </a:lnTo>
                  <a:lnTo>
                    <a:pt x="817" y="423"/>
                  </a:lnTo>
                  <a:lnTo>
                    <a:pt x="1433" y="423"/>
                  </a:lnTo>
                  <a:lnTo>
                    <a:pt x="1433" y="116"/>
                  </a:lnTo>
                  <a:lnTo>
                    <a:pt x="1437" y="85"/>
                  </a:lnTo>
                  <a:lnTo>
                    <a:pt x="1449" y="58"/>
                  </a:lnTo>
                  <a:lnTo>
                    <a:pt x="1467" y="34"/>
                  </a:lnTo>
                  <a:lnTo>
                    <a:pt x="1491" y="16"/>
                  </a:lnTo>
                  <a:lnTo>
                    <a:pt x="1520" y="4"/>
                  </a:lnTo>
                  <a:lnTo>
                    <a:pt x="1551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chemeClr val="bg1"/>
                </a:solidFill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5105DBC-E070-01AB-8A99-A52EB5897942}"/>
                </a:ext>
              </a:extLst>
            </p:cNvPr>
            <p:cNvGrpSpPr/>
            <p:nvPr/>
          </p:nvGrpSpPr>
          <p:grpSpPr>
            <a:xfrm>
              <a:off x="3059920" y="4614429"/>
              <a:ext cx="2241348" cy="2275634"/>
              <a:chOff x="4557712" y="4375860"/>
              <a:chExt cx="1717675" cy="1743953"/>
            </a:xfrm>
          </p:grpSpPr>
          <p:sp>
            <p:nvSpPr>
              <p:cNvPr id="24" name="Freeform 7">
                <a:extLst>
                  <a:ext uri="{FF2B5EF4-FFF2-40B4-BE49-F238E27FC236}">
                    <a16:creationId xmlns:a16="http://schemas.microsoft.com/office/drawing/2014/main" id="{2539AC21-3ACD-9A41-6E8F-C976F5A085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712" y="4375860"/>
                <a:ext cx="1717675" cy="1073150"/>
              </a:xfrm>
              <a:custGeom>
                <a:avLst/>
                <a:gdLst>
                  <a:gd name="T0" fmla="*/ 1551 w 2164"/>
                  <a:gd name="T1" fmla="*/ 0 h 1351"/>
                  <a:gd name="T2" fmla="*/ 2046 w 2164"/>
                  <a:gd name="T3" fmla="*/ 0 h 1351"/>
                  <a:gd name="T4" fmla="*/ 2077 w 2164"/>
                  <a:gd name="T5" fmla="*/ 4 h 1351"/>
                  <a:gd name="T6" fmla="*/ 2105 w 2164"/>
                  <a:gd name="T7" fmla="*/ 16 h 1351"/>
                  <a:gd name="T8" fmla="*/ 2128 w 2164"/>
                  <a:gd name="T9" fmla="*/ 34 h 1351"/>
                  <a:gd name="T10" fmla="*/ 2147 w 2164"/>
                  <a:gd name="T11" fmla="*/ 58 h 1351"/>
                  <a:gd name="T12" fmla="*/ 2160 w 2164"/>
                  <a:gd name="T13" fmla="*/ 85 h 1351"/>
                  <a:gd name="T14" fmla="*/ 2164 w 2164"/>
                  <a:gd name="T15" fmla="*/ 116 h 1351"/>
                  <a:gd name="T16" fmla="*/ 2164 w 2164"/>
                  <a:gd name="T17" fmla="*/ 1234 h 1351"/>
                  <a:gd name="T18" fmla="*/ 2160 w 2164"/>
                  <a:gd name="T19" fmla="*/ 1264 h 1351"/>
                  <a:gd name="T20" fmla="*/ 2147 w 2164"/>
                  <a:gd name="T21" fmla="*/ 1293 h 1351"/>
                  <a:gd name="T22" fmla="*/ 2128 w 2164"/>
                  <a:gd name="T23" fmla="*/ 1317 h 1351"/>
                  <a:gd name="T24" fmla="*/ 2105 w 2164"/>
                  <a:gd name="T25" fmla="*/ 1335 h 1351"/>
                  <a:gd name="T26" fmla="*/ 2077 w 2164"/>
                  <a:gd name="T27" fmla="*/ 1347 h 1351"/>
                  <a:gd name="T28" fmla="*/ 2046 w 2164"/>
                  <a:gd name="T29" fmla="*/ 1351 h 1351"/>
                  <a:gd name="T30" fmla="*/ 118 w 2164"/>
                  <a:gd name="T31" fmla="*/ 1351 h 1351"/>
                  <a:gd name="T32" fmla="*/ 87 w 2164"/>
                  <a:gd name="T33" fmla="*/ 1347 h 1351"/>
                  <a:gd name="T34" fmla="*/ 58 w 2164"/>
                  <a:gd name="T35" fmla="*/ 1335 h 1351"/>
                  <a:gd name="T36" fmla="*/ 35 w 2164"/>
                  <a:gd name="T37" fmla="*/ 1317 h 1351"/>
                  <a:gd name="T38" fmla="*/ 16 w 2164"/>
                  <a:gd name="T39" fmla="*/ 1293 h 1351"/>
                  <a:gd name="T40" fmla="*/ 4 w 2164"/>
                  <a:gd name="T41" fmla="*/ 1264 h 1351"/>
                  <a:gd name="T42" fmla="*/ 0 w 2164"/>
                  <a:gd name="T43" fmla="*/ 1234 h 1351"/>
                  <a:gd name="T44" fmla="*/ 0 w 2164"/>
                  <a:gd name="T45" fmla="*/ 963 h 1351"/>
                  <a:gd name="T46" fmla="*/ 4 w 2164"/>
                  <a:gd name="T47" fmla="*/ 932 h 1351"/>
                  <a:gd name="T48" fmla="*/ 16 w 2164"/>
                  <a:gd name="T49" fmla="*/ 905 h 1351"/>
                  <a:gd name="T50" fmla="*/ 35 w 2164"/>
                  <a:gd name="T51" fmla="*/ 880 h 1351"/>
                  <a:gd name="T52" fmla="*/ 58 w 2164"/>
                  <a:gd name="T53" fmla="*/ 863 h 1351"/>
                  <a:gd name="T54" fmla="*/ 87 w 2164"/>
                  <a:gd name="T55" fmla="*/ 850 h 1351"/>
                  <a:gd name="T56" fmla="*/ 118 w 2164"/>
                  <a:gd name="T57" fmla="*/ 846 h 1351"/>
                  <a:gd name="T58" fmla="*/ 699 w 2164"/>
                  <a:gd name="T59" fmla="*/ 846 h 1351"/>
                  <a:gd name="T60" fmla="*/ 699 w 2164"/>
                  <a:gd name="T61" fmla="*/ 541 h 1351"/>
                  <a:gd name="T62" fmla="*/ 705 w 2164"/>
                  <a:gd name="T63" fmla="*/ 510 h 1351"/>
                  <a:gd name="T64" fmla="*/ 716 w 2164"/>
                  <a:gd name="T65" fmla="*/ 481 h 1351"/>
                  <a:gd name="T66" fmla="*/ 735 w 2164"/>
                  <a:gd name="T67" fmla="*/ 458 h 1351"/>
                  <a:gd name="T68" fmla="*/ 758 w 2164"/>
                  <a:gd name="T69" fmla="*/ 439 h 1351"/>
                  <a:gd name="T70" fmla="*/ 786 w 2164"/>
                  <a:gd name="T71" fmla="*/ 427 h 1351"/>
                  <a:gd name="T72" fmla="*/ 817 w 2164"/>
                  <a:gd name="T73" fmla="*/ 423 h 1351"/>
                  <a:gd name="T74" fmla="*/ 1433 w 2164"/>
                  <a:gd name="T75" fmla="*/ 423 h 1351"/>
                  <a:gd name="T76" fmla="*/ 1433 w 2164"/>
                  <a:gd name="T77" fmla="*/ 116 h 1351"/>
                  <a:gd name="T78" fmla="*/ 1437 w 2164"/>
                  <a:gd name="T79" fmla="*/ 85 h 1351"/>
                  <a:gd name="T80" fmla="*/ 1449 w 2164"/>
                  <a:gd name="T81" fmla="*/ 58 h 1351"/>
                  <a:gd name="T82" fmla="*/ 1467 w 2164"/>
                  <a:gd name="T83" fmla="*/ 34 h 1351"/>
                  <a:gd name="T84" fmla="*/ 1491 w 2164"/>
                  <a:gd name="T85" fmla="*/ 16 h 1351"/>
                  <a:gd name="T86" fmla="*/ 1520 w 2164"/>
                  <a:gd name="T87" fmla="*/ 4 h 1351"/>
                  <a:gd name="T88" fmla="*/ 1551 w 2164"/>
                  <a:gd name="T89" fmla="*/ 0 h 1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164" h="1351">
                    <a:moveTo>
                      <a:pt x="1551" y="0"/>
                    </a:moveTo>
                    <a:lnTo>
                      <a:pt x="2046" y="0"/>
                    </a:lnTo>
                    <a:lnTo>
                      <a:pt x="2077" y="4"/>
                    </a:lnTo>
                    <a:lnTo>
                      <a:pt x="2105" y="16"/>
                    </a:lnTo>
                    <a:lnTo>
                      <a:pt x="2128" y="34"/>
                    </a:lnTo>
                    <a:lnTo>
                      <a:pt x="2147" y="58"/>
                    </a:lnTo>
                    <a:lnTo>
                      <a:pt x="2160" y="85"/>
                    </a:lnTo>
                    <a:lnTo>
                      <a:pt x="2164" y="116"/>
                    </a:lnTo>
                    <a:lnTo>
                      <a:pt x="2164" y="1234"/>
                    </a:lnTo>
                    <a:lnTo>
                      <a:pt x="2160" y="1264"/>
                    </a:lnTo>
                    <a:lnTo>
                      <a:pt x="2147" y="1293"/>
                    </a:lnTo>
                    <a:lnTo>
                      <a:pt x="2128" y="1317"/>
                    </a:lnTo>
                    <a:lnTo>
                      <a:pt x="2105" y="1335"/>
                    </a:lnTo>
                    <a:lnTo>
                      <a:pt x="2077" y="1347"/>
                    </a:lnTo>
                    <a:lnTo>
                      <a:pt x="2046" y="1351"/>
                    </a:lnTo>
                    <a:lnTo>
                      <a:pt x="118" y="1351"/>
                    </a:lnTo>
                    <a:lnTo>
                      <a:pt x="87" y="1347"/>
                    </a:lnTo>
                    <a:lnTo>
                      <a:pt x="58" y="1335"/>
                    </a:lnTo>
                    <a:lnTo>
                      <a:pt x="35" y="1317"/>
                    </a:lnTo>
                    <a:lnTo>
                      <a:pt x="16" y="1293"/>
                    </a:lnTo>
                    <a:lnTo>
                      <a:pt x="4" y="1264"/>
                    </a:lnTo>
                    <a:lnTo>
                      <a:pt x="0" y="1234"/>
                    </a:lnTo>
                    <a:lnTo>
                      <a:pt x="0" y="963"/>
                    </a:lnTo>
                    <a:lnTo>
                      <a:pt x="4" y="932"/>
                    </a:lnTo>
                    <a:lnTo>
                      <a:pt x="16" y="905"/>
                    </a:lnTo>
                    <a:lnTo>
                      <a:pt x="35" y="880"/>
                    </a:lnTo>
                    <a:lnTo>
                      <a:pt x="58" y="863"/>
                    </a:lnTo>
                    <a:lnTo>
                      <a:pt x="87" y="850"/>
                    </a:lnTo>
                    <a:lnTo>
                      <a:pt x="118" y="846"/>
                    </a:lnTo>
                    <a:lnTo>
                      <a:pt x="699" y="846"/>
                    </a:lnTo>
                    <a:lnTo>
                      <a:pt x="699" y="541"/>
                    </a:lnTo>
                    <a:lnTo>
                      <a:pt x="705" y="510"/>
                    </a:lnTo>
                    <a:lnTo>
                      <a:pt x="716" y="481"/>
                    </a:lnTo>
                    <a:lnTo>
                      <a:pt x="735" y="458"/>
                    </a:lnTo>
                    <a:lnTo>
                      <a:pt x="758" y="439"/>
                    </a:lnTo>
                    <a:lnTo>
                      <a:pt x="786" y="427"/>
                    </a:lnTo>
                    <a:lnTo>
                      <a:pt x="817" y="423"/>
                    </a:lnTo>
                    <a:lnTo>
                      <a:pt x="1433" y="423"/>
                    </a:lnTo>
                    <a:lnTo>
                      <a:pt x="1433" y="116"/>
                    </a:lnTo>
                    <a:lnTo>
                      <a:pt x="1437" y="85"/>
                    </a:lnTo>
                    <a:lnTo>
                      <a:pt x="1449" y="58"/>
                    </a:lnTo>
                    <a:lnTo>
                      <a:pt x="1467" y="34"/>
                    </a:lnTo>
                    <a:lnTo>
                      <a:pt x="1491" y="16"/>
                    </a:lnTo>
                    <a:lnTo>
                      <a:pt x="1520" y="4"/>
                    </a:lnTo>
                    <a:lnTo>
                      <a:pt x="1551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769EA5B0-2A7D-E43C-CA47-421875AA156C}"/>
                  </a:ext>
                </a:extLst>
              </p:cNvPr>
              <p:cNvSpPr/>
              <p:nvPr/>
            </p:nvSpPr>
            <p:spPr>
              <a:xfrm>
                <a:off x="4557712" y="5288280"/>
                <a:ext cx="1717675" cy="83153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57E7B42-03A7-CB15-2752-4171F68AACA9}"/>
                </a:ext>
              </a:extLst>
            </p:cNvPr>
            <p:cNvGrpSpPr/>
            <p:nvPr/>
          </p:nvGrpSpPr>
          <p:grpSpPr>
            <a:xfrm>
              <a:off x="4469234" y="3734973"/>
              <a:ext cx="2241348" cy="3155090"/>
              <a:chOff x="4557712" y="4375860"/>
              <a:chExt cx="1717675" cy="2417931"/>
            </a:xfrm>
          </p:grpSpPr>
          <p:sp>
            <p:nvSpPr>
              <p:cNvPr id="21" name="Freeform 7">
                <a:extLst>
                  <a:ext uri="{FF2B5EF4-FFF2-40B4-BE49-F238E27FC236}">
                    <a16:creationId xmlns:a16="http://schemas.microsoft.com/office/drawing/2014/main" id="{6ADF32FA-A99B-C368-7CA9-4F75F977E8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712" y="4375860"/>
                <a:ext cx="1717675" cy="1073150"/>
              </a:xfrm>
              <a:custGeom>
                <a:avLst/>
                <a:gdLst>
                  <a:gd name="T0" fmla="*/ 1551 w 2164"/>
                  <a:gd name="T1" fmla="*/ 0 h 1351"/>
                  <a:gd name="T2" fmla="*/ 2046 w 2164"/>
                  <a:gd name="T3" fmla="*/ 0 h 1351"/>
                  <a:gd name="T4" fmla="*/ 2077 w 2164"/>
                  <a:gd name="T5" fmla="*/ 4 h 1351"/>
                  <a:gd name="T6" fmla="*/ 2105 w 2164"/>
                  <a:gd name="T7" fmla="*/ 16 h 1351"/>
                  <a:gd name="T8" fmla="*/ 2128 w 2164"/>
                  <a:gd name="T9" fmla="*/ 34 h 1351"/>
                  <a:gd name="T10" fmla="*/ 2147 w 2164"/>
                  <a:gd name="T11" fmla="*/ 58 h 1351"/>
                  <a:gd name="T12" fmla="*/ 2160 w 2164"/>
                  <a:gd name="T13" fmla="*/ 85 h 1351"/>
                  <a:gd name="T14" fmla="*/ 2164 w 2164"/>
                  <a:gd name="T15" fmla="*/ 116 h 1351"/>
                  <a:gd name="T16" fmla="*/ 2164 w 2164"/>
                  <a:gd name="T17" fmla="*/ 1234 h 1351"/>
                  <a:gd name="T18" fmla="*/ 2160 w 2164"/>
                  <a:gd name="T19" fmla="*/ 1264 h 1351"/>
                  <a:gd name="T20" fmla="*/ 2147 w 2164"/>
                  <a:gd name="T21" fmla="*/ 1293 h 1351"/>
                  <a:gd name="T22" fmla="*/ 2128 w 2164"/>
                  <a:gd name="T23" fmla="*/ 1317 h 1351"/>
                  <a:gd name="T24" fmla="*/ 2105 w 2164"/>
                  <a:gd name="T25" fmla="*/ 1335 h 1351"/>
                  <a:gd name="T26" fmla="*/ 2077 w 2164"/>
                  <a:gd name="T27" fmla="*/ 1347 h 1351"/>
                  <a:gd name="T28" fmla="*/ 2046 w 2164"/>
                  <a:gd name="T29" fmla="*/ 1351 h 1351"/>
                  <a:gd name="T30" fmla="*/ 118 w 2164"/>
                  <a:gd name="T31" fmla="*/ 1351 h 1351"/>
                  <a:gd name="T32" fmla="*/ 87 w 2164"/>
                  <a:gd name="T33" fmla="*/ 1347 h 1351"/>
                  <a:gd name="T34" fmla="*/ 58 w 2164"/>
                  <a:gd name="T35" fmla="*/ 1335 h 1351"/>
                  <a:gd name="T36" fmla="*/ 35 w 2164"/>
                  <a:gd name="T37" fmla="*/ 1317 h 1351"/>
                  <a:gd name="T38" fmla="*/ 16 w 2164"/>
                  <a:gd name="T39" fmla="*/ 1293 h 1351"/>
                  <a:gd name="T40" fmla="*/ 4 w 2164"/>
                  <a:gd name="T41" fmla="*/ 1264 h 1351"/>
                  <a:gd name="T42" fmla="*/ 0 w 2164"/>
                  <a:gd name="T43" fmla="*/ 1234 h 1351"/>
                  <a:gd name="T44" fmla="*/ 0 w 2164"/>
                  <a:gd name="T45" fmla="*/ 963 h 1351"/>
                  <a:gd name="T46" fmla="*/ 4 w 2164"/>
                  <a:gd name="T47" fmla="*/ 932 h 1351"/>
                  <a:gd name="T48" fmla="*/ 16 w 2164"/>
                  <a:gd name="T49" fmla="*/ 905 h 1351"/>
                  <a:gd name="T50" fmla="*/ 35 w 2164"/>
                  <a:gd name="T51" fmla="*/ 880 h 1351"/>
                  <a:gd name="T52" fmla="*/ 58 w 2164"/>
                  <a:gd name="T53" fmla="*/ 863 h 1351"/>
                  <a:gd name="T54" fmla="*/ 87 w 2164"/>
                  <a:gd name="T55" fmla="*/ 850 h 1351"/>
                  <a:gd name="T56" fmla="*/ 118 w 2164"/>
                  <a:gd name="T57" fmla="*/ 846 h 1351"/>
                  <a:gd name="T58" fmla="*/ 699 w 2164"/>
                  <a:gd name="T59" fmla="*/ 846 h 1351"/>
                  <a:gd name="T60" fmla="*/ 699 w 2164"/>
                  <a:gd name="T61" fmla="*/ 541 h 1351"/>
                  <a:gd name="T62" fmla="*/ 705 w 2164"/>
                  <a:gd name="T63" fmla="*/ 510 h 1351"/>
                  <a:gd name="T64" fmla="*/ 716 w 2164"/>
                  <a:gd name="T65" fmla="*/ 481 h 1351"/>
                  <a:gd name="T66" fmla="*/ 735 w 2164"/>
                  <a:gd name="T67" fmla="*/ 458 h 1351"/>
                  <a:gd name="T68" fmla="*/ 758 w 2164"/>
                  <a:gd name="T69" fmla="*/ 439 h 1351"/>
                  <a:gd name="T70" fmla="*/ 786 w 2164"/>
                  <a:gd name="T71" fmla="*/ 427 h 1351"/>
                  <a:gd name="T72" fmla="*/ 817 w 2164"/>
                  <a:gd name="T73" fmla="*/ 423 h 1351"/>
                  <a:gd name="T74" fmla="*/ 1433 w 2164"/>
                  <a:gd name="T75" fmla="*/ 423 h 1351"/>
                  <a:gd name="T76" fmla="*/ 1433 w 2164"/>
                  <a:gd name="T77" fmla="*/ 116 h 1351"/>
                  <a:gd name="T78" fmla="*/ 1437 w 2164"/>
                  <a:gd name="T79" fmla="*/ 85 h 1351"/>
                  <a:gd name="T80" fmla="*/ 1449 w 2164"/>
                  <a:gd name="T81" fmla="*/ 58 h 1351"/>
                  <a:gd name="T82" fmla="*/ 1467 w 2164"/>
                  <a:gd name="T83" fmla="*/ 34 h 1351"/>
                  <a:gd name="T84" fmla="*/ 1491 w 2164"/>
                  <a:gd name="T85" fmla="*/ 16 h 1351"/>
                  <a:gd name="T86" fmla="*/ 1520 w 2164"/>
                  <a:gd name="T87" fmla="*/ 4 h 1351"/>
                  <a:gd name="T88" fmla="*/ 1551 w 2164"/>
                  <a:gd name="T89" fmla="*/ 0 h 1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164" h="1351">
                    <a:moveTo>
                      <a:pt x="1551" y="0"/>
                    </a:moveTo>
                    <a:lnTo>
                      <a:pt x="2046" y="0"/>
                    </a:lnTo>
                    <a:lnTo>
                      <a:pt x="2077" y="4"/>
                    </a:lnTo>
                    <a:lnTo>
                      <a:pt x="2105" y="16"/>
                    </a:lnTo>
                    <a:lnTo>
                      <a:pt x="2128" y="34"/>
                    </a:lnTo>
                    <a:lnTo>
                      <a:pt x="2147" y="58"/>
                    </a:lnTo>
                    <a:lnTo>
                      <a:pt x="2160" y="85"/>
                    </a:lnTo>
                    <a:lnTo>
                      <a:pt x="2164" y="116"/>
                    </a:lnTo>
                    <a:lnTo>
                      <a:pt x="2164" y="1234"/>
                    </a:lnTo>
                    <a:lnTo>
                      <a:pt x="2160" y="1264"/>
                    </a:lnTo>
                    <a:lnTo>
                      <a:pt x="2147" y="1293"/>
                    </a:lnTo>
                    <a:lnTo>
                      <a:pt x="2128" y="1317"/>
                    </a:lnTo>
                    <a:lnTo>
                      <a:pt x="2105" y="1335"/>
                    </a:lnTo>
                    <a:lnTo>
                      <a:pt x="2077" y="1347"/>
                    </a:lnTo>
                    <a:lnTo>
                      <a:pt x="2046" y="1351"/>
                    </a:lnTo>
                    <a:lnTo>
                      <a:pt x="118" y="1351"/>
                    </a:lnTo>
                    <a:lnTo>
                      <a:pt x="87" y="1347"/>
                    </a:lnTo>
                    <a:lnTo>
                      <a:pt x="58" y="1335"/>
                    </a:lnTo>
                    <a:lnTo>
                      <a:pt x="35" y="1317"/>
                    </a:lnTo>
                    <a:lnTo>
                      <a:pt x="16" y="1293"/>
                    </a:lnTo>
                    <a:lnTo>
                      <a:pt x="4" y="1264"/>
                    </a:lnTo>
                    <a:lnTo>
                      <a:pt x="0" y="1234"/>
                    </a:lnTo>
                    <a:lnTo>
                      <a:pt x="0" y="963"/>
                    </a:lnTo>
                    <a:lnTo>
                      <a:pt x="4" y="932"/>
                    </a:lnTo>
                    <a:lnTo>
                      <a:pt x="16" y="905"/>
                    </a:lnTo>
                    <a:lnTo>
                      <a:pt x="35" y="880"/>
                    </a:lnTo>
                    <a:lnTo>
                      <a:pt x="58" y="863"/>
                    </a:lnTo>
                    <a:lnTo>
                      <a:pt x="87" y="850"/>
                    </a:lnTo>
                    <a:lnTo>
                      <a:pt x="118" y="846"/>
                    </a:lnTo>
                    <a:lnTo>
                      <a:pt x="699" y="846"/>
                    </a:lnTo>
                    <a:lnTo>
                      <a:pt x="699" y="541"/>
                    </a:lnTo>
                    <a:lnTo>
                      <a:pt x="705" y="510"/>
                    </a:lnTo>
                    <a:lnTo>
                      <a:pt x="716" y="481"/>
                    </a:lnTo>
                    <a:lnTo>
                      <a:pt x="735" y="458"/>
                    </a:lnTo>
                    <a:lnTo>
                      <a:pt x="758" y="439"/>
                    </a:lnTo>
                    <a:lnTo>
                      <a:pt x="786" y="427"/>
                    </a:lnTo>
                    <a:lnTo>
                      <a:pt x="817" y="423"/>
                    </a:lnTo>
                    <a:lnTo>
                      <a:pt x="1433" y="423"/>
                    </a:lnTo>
                    <a:lnTo>
                      <a:pt x="1433" y="116"/>
                    </a:lnTo>
                    <a:lnTo>
                      <a:pt x="1437" y="85"/>
                    </a:lnTo>
                    <a:lnTo>
                      <a:pt x="1449" y="58"/>
                    </a:lnTo>
                    <a:lnTo>
                      <a:pt x="1467" y="34"/>
                    </a:lnTo>
                    <a:lnTo>
                      <a:pt x="1491" y="16"/>
                    </a:lnTo>
                    <a:lnTo>
                      <a:pt x="1520" y="4"/>
                    </a:lnTo>
                    <a:lnTo>
                      <a:pt x="1551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69A70860-188C-3480-5745-A12B728BF644}"/>
                  </a:ext>
                </a:extLst>
              </p:cNvPr>
              <p:cNvSpPr/>
              <p:nvPr/>
            </p:nvSpPr>
            <p:spPr>
              <a:xfrm>
                <a:off x="4557712" y="5049838"/>
                <a:ext cx="1717675" cy="174395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C4AECAAE-6C41-BBBA-E075-8F9D602E212D}"/>
              </a:ext>
            </a:extLst>
          </p:cNvPr>
          <p:cNvSpPr/>
          <p:nvPr/>
        </p:nvSpPr>
        <p:spPr>
          <a:xfrm>
            <a:off x="4314480" y="1439198"/>
            <a:ext cx="2271835" cy="227183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17AD80-999F-41CA-D853-14A9A9290151}"/>
              </a:ext>
            </a:extLst>
          </p:cNvPr>
          <p:cNvSpPr txBox="1"/>
          <p:nvPr/>
        </p:nvSpPr>
        <p:spPr>
          <a:xfrm>
            <a:off x="4446269" y="2430612"/>
            <a:ext cx="2018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bg1"/>
                </a:solidFill>
                <a:latin typeface="Georgia" panose="02040502050405020303" pitchFamily="18" charset="0"/>
              </a:rPr>
              <a:t>チームのエースになる</a:t>
            </a:r>
            <a:endParaRPr lang="en-US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CBE137-77C9-B24B-12D1-13E5DD80A63E}"/>
              </a:ext>
            </a:extLst>
          </p:cNvPr>
          <p:cNvSpPr txBox="1"/>
          <p:nvPr/>
        </p:nvSpPr>
        <p:spPr>
          <a:xfrm>
            <a:off x="7547212" y="2438164"/>
            <a:ext cx="405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  <a:latin typeface="Georgia" panose="02040502050405020303" pitchFamily="18" charset="0"/>
              </a:rPr>
              <a:t>・ビックデータに興</a:t>
            </a:r>
            <a:r>
              <a:rPr lang="ja-JP" altLang="en-US">
                <a:solidFill>
                  <a:schemeClr val="bg1"/>
                </a:solidFill>
                <a:latin typeface="Georgia" panose="02040502050405020303" pitchFamily="18" charset="0"/>
              </a:rPr>
              <a:t>味を持つ</a:t>
            </a:r>
            <a:endParaRPr lang="en-US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D2EC422-5D65-DF18-9F7A-D2DE5D3D01D2}"/>
              </a:ext>
            </a:extLst>
          </p:cNvPr>
          <p:cNvSpPr txBox="1"/>
          <p:nvPr/>
        </p:nvSpPr>
        <p:spPr>
          <a:xfrm>
            <a:off x="7547212" y="3223497"/>
            <a:ext cx="405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  <a:latin typeface="Georgia" panose="02040502050405020303" pitchFamily="18" charset="0"/>
              </a:rPr>
              <a:t>・任された仕事をこなす</a:t>
            </a:r>
            <a:endParaRPr lang="en-US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1E7DA6-D89C-F03F-24D5-A9A4E0702AF3}"/>
              </a:ext>
            </a:extLst>
          </p:cNvPr>
          <p:cNvSpPr txBox="1"/>
          <p:nvPr/>
        </p:nvSpPr>
        <p:spPr>
          <a:xfrm>
            <a:off x="7547212" y="3946775"/>
            <a:ext cx="405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  <a:latin typeface="Georgia" panose="02040502050405020303" pitchFamily="18" charset="0"/>
              </a:rPr>
              <a:t>・コミュニケーションを図る</a:t>
            </a:r>
            <a:endParaRPr lang="en-US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C17EFA76-C57D-4A2B-A99B-60935EB2594F}"/>
              </a:ext>
            </a:extLst>
          </p:cNvPr>
          <p:cNvSpPr txBox="1"/>
          <p:nvPr/>
        </p:nvSpPr>
        <p:spPr>
          <a:xfrm>
            <a:off x="2671796" y="3075057"/>
            <a:ext cx="7352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ご清聴ありがとうございました。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302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C7DDCA-EFF8-457D-BD7D-5E64B1A36D69}"/>
              </a:ext>
            </a:extLst>
          </p:cNvPr>
          <p:cNvSpPr txBox="1"/>
          <p:nvPr/>
        </p:nvSpPr>
        <p:spPr>
          <a:xfrm>
            <a:off x="0" y="26080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Georgia" panose="02040502050405020303" pitchFamily="18" charset="0"/>
              </a:rPr>
              <a:t>目次</a:t>
            </a:r>
            <a:endParaRPr lang="en-US" sz="3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Georgia" panose="02040502050405020303" pitchFamily="18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70CEE71-C9FF-4BA6-ABE2-65CDADD10896}"/>
              </a:ext>
            </a:extLst>
          </p:cNvPr>
          <p:cNvGrpSpPr/>
          <p:nvPr/>
        </p:nvGrpSpPr>
        <p:grpSpPr>
          <a:xfrm>
            <a:off x="6640284" y="1190171"/>
            <a:ext cx="5551720" cy="5667830"/>
            <a:chOff x="6640284" y="1190171"/>
            <a:chExt cx="5551720" cy="5667830"/>
          </a:xfrm>
          <a:blipFill>
            <a:blip r:embed="rId2"/>
            <a:stretch>
              <a:fillRect/>
            </a:stretch>
          </a:blipFill>
        </p:grpSpPr>
        <p:sp>
          <p:nvSpPr>
            <p:cNvPr id="3" name="Diamond 2">
              <a:extLst>
                <a:ext uri="{FF2B5EF4-FFF2-40B4-BE49-F238E27FC236}">
                  <a16:creationId xmlns:a16="http://schemas.microsoft.com/office/drawing/2014/main" id="{F9A1B527-9CC7-4F74-A6D4-32105DF34603}"/>
                </a:ext>
              </a:extLst>
            </p:cNvPr>
            <p:cNvSpPr/>
            <p:nvPr/>
          </p:nvSpPr>
          <p:spPr>
            <a:xfrm>
              <a:off x="8606971" y="1190171"/>
              <a:ext cx="1611086" cy="1611086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Diamond 3">
              <a:extLst>
                <a:ext uri="{FF2B5EF4-FFF2-40B4-BE49-F238E27FC236}">
                  <a16:creationId xmlns:a16="http://schemas.microsoft.com/office/drawing/2014/main" id="{64E07772-F549-4FAA-A831-782B805DF943}"/>
                </a:ext>
              </a:extLst>
            </p:cNvPr>
            <p:cNvSpPr/>
            <p:nvPr/>
          </p:nvSpPr>
          <p:spPr>
            <a:xfrm>
              <a:off x="7641770" y="2133599"/>
              <a:ext cx="1611086" cy="1611086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1C322541-E877-4423-B4C0-DA23D3469FD9}"/>
                </a:ext>
              </a:extLst>
            </p:cNvPr>
            <p:cNvSpPr/>
            <p:nvPr/>
          </p:nvSpPr>
          <p:spPr>
            <a:xfrm>
              <a:off x="9572172" y="2133599"/>
              <a:ext cx="1611086" cy="1611086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E44E38C2-294D-482F-939F-86875DA370D5}"/>
                </a:ext>
              </a:extLst>
            </p:cNvPr>
            <p:cNvSpPr/>
            <p:nvPr/>
          </p:nvSpPr>
          <p:spPr>
            <a:xfrm>
              <a:off x="8606971" y="3077027"/>
              <a:ext cx="1611086" cy="1611086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6A5EC2C1-2A19-448E-8984-D049566BAD99}"/>
                </a:ext>
              </a:extLst>
            </p:cNvPr>
            <p:cNvSpPr/>
            <p:nvPr/>
          </p:nvSpPr>
          <p:spPr>
            <a:xfrm>
              <a:off x="7605485" y="4020455"/>
              <a:ext cx="1611086" cy="1611086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BECFA7BD-12D6-46D5-9F3F-F9FC89900563}"/>
                </a:ext>
              </a:extLst>
            </p:cNvPr>
            <p:cNvSpPr/>
            <p:nvPr/>
          </p:nvSpPr>
          <p:spPr>
            <a:xfrm>
              <a:off x="6640284" y="4963883"/>
              <a:ext cx="1611086" cy="1611086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5023AD34-737B-4441-9BC3-3E9D35D033C0}"/>
                </a:ext>
              </a:extLst>
            </p:cNvPr>
            <p:cNvSpPr/>
            <p:nvPr/>
          </p:nvSpPr>
          <p:spPr>
            <a:xfrm>
              <a:off x="9535887" y="4020455"/>
              <a:ext cx="1611086" cy="1611086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A1FE6F45-724E-465B-A800-F2DC0AC1830E}"/>
                </a:ext>
              </a:extLst>
            </p:cNvPr>
            <p:cNvSpPr/>
            <p:nvPr/>
          </p:nvSpPr>
          <p:spPr>
            <a:xfrm>
              <a:off x="8570686" y="4963883"/>
              <a:ext cx="1611086" cy="1611086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iamond 10">
              <a:extLst>
                <a:ext uri="{FF2B5EF4-FFF2-40B4-BE49-F238E27FC236}">
                  <a16:creationId xmlns:a16="http://schemas.microsoft.com/office/drawing/2014/main" id="{55FA40C1-9291-425D-BBB2-4BE802B9402D}"/>
                </a:ext>
              </a:extLst>
            </p:cNvPr>
            <p:cNvSpPr/>
            <p:nvPr/>
          </p:nvSpPr>
          <p:spPr>
            <a:xfrm>
              <a:off x="10479316" y="3077027"/>
              <a:ext cx="1611086" cy="1611086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1762EEC-3003-47AA-AC17-8C213E405516}"/>
                </a:ext>
              </a:extLst>
            </p:cNvPr>
            <p:cNvSpPr/>
            <p:nvPr/>
          </p:nvSpPr>
          <p:spPr>
            <a:xfrm>
              <a:off x="7605485" y="5907312"/>
              <a:ext cx="1611086" cy="950689"/>
            </a:xfrm>
            <a:custGeom>
              <a:avLst/>
              <a:gdLst>
                <a:gd name="connsiteX0" fmla="*/ 805543 w 1611086"/>
                <a:gd name="connsiteY0" fmla="*/ 0 h 950689"/>
                <a:gd name="connsiteX1" fmla="*/ 1611086 w 1611086"/>
                <a:gd name="connsiteY1" fmla="*/ 805543 h 950689"/>
                <a:gd name="connsiteX2" fmla="*/ 1465940 w 1611086"/>
                <a:gd name="connsiteY2" fmla="*/ 950689 h 950689"/>
                <a:gd name="connsiteX3" fmla="*/ 145146 w 1611086"/>
                <a:gd name="connsiteY3" fmla="*/ 950689 h 950689"/>
                <a:gd name="connsiteX4" fmla="*/ 0 w 1611086"/>
                <a:gd name="connsiteY4" fmla="*/ 805543 h 950689"/>
                <a:gd name="connsiteX5" fmla="*/ 805543 w 1611086"/>
                <a:gd name="connsiteY5" fmla="*/ 0 h 950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1086" h="950689">
                  <a:moveTo>
                    <a:pt x="805543" y="0"/>
                  </a:moveTo>
                  <a:lnTo>
                    <a:pt x="1611086" y="805543"/>
                  </a:lnTo>
                  <a:lnTo>
                    <a:pt x="1465940" y="950689"/>
                  </a:lnTo>
                  <a:lnTo>
                    <a:pt x="145146" y="950689"/>
                  </a:lnTo>
                  <a:lnTo>
                    <a:pt x="0" y="805543"/>
                  </a:lnTo>
                  <a:lnTo>
                    <a:pt x="80554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D7CA7BE-1FC8-4461-9482-CCBBDF30185D}"/>
                </a:ext>
              </a:extLst>
            </p:cNvPr>
            <p:cNvSpPr/>
            <p:nvPr/>
          </p:nvSpPr>
          <p:spPr>
            <a:xfrm>
              <a:off x="9572172" y="5907312"/>
              <a:ext cx="1611086" cy="950689"/>
            </a:xfrm>
            <a:custGeom>
              <a:avLst/>
              <a:gdLst>
                <a:gd name="connsiteX0" fmla="*/ 805543 w 1611086"/>
                <a:gd name="connsiteY0" fmla="*/ 0 h 950689"/>
                <a:gd name="connsiteX1" fmla="*/ 1611086 w 1611086"/>
                <a:gd name="connsiteY1" fmla="*/ 805543 h 950689"/>
                <a:gd name="connsiteX2" fmla="*/ 1465940 w 1611086"/>
                <a:gd name="connsiteY2" fmla="*/ 950689 h 950689"/>
                <a:gd name="connsiteX3" fmla="*/ 145146 w 1611086"/>
                <a:gd name="connsiteY3" fmla="*/ 950689 h 950689"/>
                <a:gd name="connsiteX4" fmla="*/ 0 w 1611086"/>
                <a:gd name="connsiteY4" fmla="*/ 805543 h 950689"/>
                <a:gd name="connsiteX5" fmla="*/ 805543 w 1611086"/>
                <a:gd name="connsiteY5" fmla="*/ 0 h 950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1086" h="950689">
                  <a:moveTo>
                    <a:pt x="805543" y="0"/>
                  </a:moveTo>
                  <a:lnTo>
                    <a:pt x="1611086" y="805543"/>
                  </a:lnTo>
                  <a:lnTo>
                    <a:pt x="1465940" y="950689"/>
                  </a:lnTo>
                  <a:lnTo>
                    <a:pt x="145146" y="950689"/>
                  </a:lnTo>
                  <a:lnTo>
                    <a:pt x="0" y="805543"/>
                  </a:lnTo>
                  <a:lnTo>
                    <a:pt x="80554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iamond 13">
              <a:extLst>
                <a:ext uri="{FF2B5EF4-FFF2-40B4-BE49-F238E27FC236}">
                  <a16:creationId xmlns:a16="http://schemas.microsoft.com/office/drawing/2014/main" id="{D8638B28-6890-4A89-8FEE-21034E382CF2}"/>
                </a:ext>
              </a:extLst>
            </p:cNvPr>
            <p:cNvSpPr/>
            <p:nvPr/>
          </p:nvSpPr>
          <p:spPr>
            <a:xfrm>
              <a:off x="10515602" y="4963883"/>
              <a:ext cx="1611086" cy="1611086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0280916-69F8-434C-99A4-34E879F28DC7}"/>
                </a:ext>
              </a:extLst>
            </p:cNvPr>
            <p:cNvSpPr/>
            <p:nvPr/>
          </p:nvSpPr>
          <p:spPr>
            <a:xfrm>
              <a:off x="11422746" y="4056740"/>
              <a:ext cx="769258" cy="1538516"/>
            </a:xfrm>
            <a:custGeom>
              <a:avLst/>
              <a:gdLst>
                <a:gd name="connsiteX0" fmla="*/ 769258 w 769258"/>
                <a:gd name="connsiteY0" fmla="*/ 0 h 1538516"/>
                <a:gd name="connsiteX1" fmla="*/ 769258 w 769258"/>
                <a:gd name="connsiteY1" fmla="*/ 1538516 h 1538516"/>
                <a:gd name="connsiteX2" fmla="*/ 0 w 769258"/>
                <a:gd name="connsiteY2" fmla="*/ 769258 h 1538516"/>
                <a:gd name="connsiteX3" fmla="*/ 769258 w 769258"/>
                <a:gd name="connsiteY3" fmla="*/ 0 h 1538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9258" h="1538516">
                  <a:moveTo>
                    <a:pt x="769258" y="0"/>
                  </a:moveTo>
                  <a:lnTo>
                    <a:pt x="769258" y="1538516"/>
                  </a:lnTo>
                  <a:lnTo>
                    <a:pt x="0" y="769258"/>
                  </a:lnTo>
                  <a:lnTo>
                    <a:pt x="769258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F7819EE-3BF3-4782-92C8-23BF2DF1CB69}"/>
              </a:ext>
            </a:extLst>
          </p:cNvPr>
          <p:cNvGrpSpPr/>
          <p:nvPr/>
        </p:nvGrpSpPr>
        <p:grpSpPr>
          <a:xfrm>
            <a:off x="714239" y="2670726"/>
            <a:ext cx="5741581" cy="836970"/>
            <a:chOff x="626542" y="4723199"/>
            <a:chExt cx="5741581" cy="836970"/>
          </a:xfrm>
        </p:grpSpPr>
        <p:pic>
          <p:nvPicPr>
            <p:cNvPr id="28" name="Graphic 27" descr="Bullseye">
              <a:extLst>
                <a:ext uri="{FF2B5EF4-FFF2-40B4-BE49-F238E27FC236}">
                  <a16:creationId xmlns:a16="http://schemas.microsoft.com/office/drawing/2014/main" id="{3B6BE762-8079-461C-A6B9-2D83CBF85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6542" y="4723199"/>
              <a:ext cx="836970" cy="836970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1B90E08-90BB-4DB4-85C6-BBF14914E835}"/>
                </a:ext>
              </a:extLst>
            </p:cNvPr>
            <p:cNvSpPr/>
            <p:nvPr/>
          </p:nvSpPr>
          <p:spPr>
            <a:xfrm>
              <a:off x="1551779" y="4922819"/>
              <a:ext cx="48163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ja-JP" altLang="en-US" sz="1600" dirty="0">
                  <a:solidFill>
                    <a:schemeClr val="bg1"/>
                  </a:solidFill>
                  <a:latin typeface="Georgia Pro Light" panose="02040302050405020303" pitchFamily="18" charset="0"/>
                </a:rPr>
                <a:t>印象的だったこと</a:t>
              </a:r>
              <a:endParaRPr lang="en-US" altLang="ja-JP" sz="1600" dirty="0">
                <a:solidFill>
                  <a:schemeClr val="bg1"/>
                </a:solidFill>
                <a:latin typeface="Georgia Pro Light" panose="02040302050405020303" pitchFamily="18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FB3116E-AC95-8C1A-0121-987433A1ABB4}"/>
              </a:ext>
            </a:extLst>
          </p:cNvPr>
          <p:cNvGrpSpPr/>
          <p:nvPr/>
        </p:nvGrpSpPr>
        <p:grpSpPr>
          <a:xfrm>
            <a:off x="714239" y="4020455"/>
            <a:ext cx="5741581" cy="836970"/>
            <a:chOff x="626542" y="4723199"/>
            <a:chExt cx="5741581" cy="836970"/>
          </a:xfrm>
        </p:grpSpPr>
        <p:pic>
          <p:nvPicPr>
            <p:cNvPr id="13" name="Graphic 12" descr="Bullseye">
              <a:extLst>
                <a:ext uri="{FF2B5EF4-FFF2-40B4-BE49-F238E27FC236}">
                  <a16:creationId xmlns:a16="http://schemas.microsoft.com/office/drawing/2014/main" id="{4077E893-243F-6BD7-FA4A-8A32C9290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6542" y="4723199"/>
              <a:ext cx="836970" cy="836970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47900EB-8550-EA3D-DBDC-CC5EB631A22C}"/>
                </a:ext>
              </a:extLst>
            </p:cNvPr>
            <p:cNvSpPr/>
            <p:nvPr/>
          </p:nvSpPr>
          <p:spPr>
            <a:xfrm>
              <a:off x="1551779" y="4922819"/>
              <a:ext cx="48163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ja-JP" altLang="en-US" sz="1600" dirty="0">
                  <a:solidFill>
                    <a:schemeClr val="bg1"/>
                  </a:solidFill>
                  <a:latin typeface="Georgia Pro Light" panose="02040302050405020303" pitchFamily="18" charset="0"/>
                </a:rPr>
                <a:t>目標</a:t>
              </a:r>
              <a:endParaRPr lang="en-US" altLang="ja-JP" sz="1600" dirty="0">
                <a:solidFill>
                  <a:schemeClr val="bg1"/>
                </a:solidFill>
                <a:latin typeface="Georgia Pro Light" panose="02040302050405020303" pitchFamily="18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2C7FAA4-979B-E8DE-1630-0C2A20B9ECDE}"/>
              </a:ext>
            </a:extLst>
          </p:cNvPr>
          <p:cNvGrpSpPr/>
          <p:nvPr/>
        </p:nvGrpSpPr>
        <p:grpSpPr>
          <a:xfrm>
            <a:off x="714239" y="1420173"/>
            <a:ext cx="5741581" cy="836970"/>
            <a:chOff x="626542" y="4723199"/>
            <a:chExt cx="5741581" cy="836970"/>
          </a:xfrm>
        </p:grpSpPr>
        <p:pic>
          <p:nvPicPr>
            <p:cNvPr id="17" name="Graphic 16" descr="Bullseye">
              <a:extLst>
                <a:ext uri="{FF2B5EF4-FFF2-40B4-BE49-F238E27FC236}">
                  <a16:creationId xmlns:a16="http://schemas.microsoft.com/office/drawing/2014/main" id="{0BAEE37F-8F7F-D65A-78FC-5A6A7396C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6542" y="4723199"/>
              <a:ext cx="836970" cy="836970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5BC8DC6-0643-4BC6-5424-B8E0CF0266DE}"/>
                </a:ext>
              </a:extLst>
            </p:cNvPr>
            <p:cNvSpPr/>
            <p:nvPr/>
          </p:nvSpPr>
          <p:spPr>
            <a:xfrm>
              <a:off x="1551779" y="4922819"/>
              <a:ext cx="48163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ja-JP" altLang="en-US" sz="1600" dirty="0">
                  <a:solidFill>
                    <a:schemeClr val="bg1"/>
                  </a:solidFill>
                  <a:latin typeface="Georgia Pro Light" panose="02040302050405020303" pitchFamily="18" charset="0"/>
                </a:rPr>
                <a:t>プロジェクトの説明</a:t>
              </a:r>
              <a:endParaRPr lang="en-US" altLang="ja-JP" sz="1600" dirty="0">
                <a:solidFill>
                  <a:schemeClr val="bg1"/>
                </a:solidFill>
                <a:latin typeface="Georgia Pro Light" panose="020403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6122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6E09BC-4404-4134-8A01-8045D99421AD}"/>
              </a:ext>
            </a:extLst>
          </p:cNvPr>
          <p:cNvSpPr/>
          <p:nvPr/>
        </p:nvSpPr>
        <p:spPr>
          <a:xfrm>
            <a:off x="5950424" y="0"/>
            <a:ext cx="6241576" cy="6858000"/>
          </a:xfrm>
          <a:prstGeom prst="rect">
            <a:avLst/>
          </a:prstGeom>
          <a:blipFill dpi="0" rotWithShape="1">
            <a:blip r:embed="rId2"/>
            <a:srcRect/>
            <a:stretch>
              <a:fillRect l="-10000" r="-1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0AB0C2-19A8-4053-9646-35B81CDCDD5F}"/>
              </a:ext>
            </a:extLst>
          </p:cNvPr>
          <p:cNvSpPr/>
          <p:nvPr/>
        </p:nvSpPr>
        <p:spPr>
          <a:xfrm>
            <a:off x="5950424" y="0"/>
            <a:ext cx="6241576" cy="6858000"/>
          </a:xfrm>
          <a:prstGeom prst="rect">
            <a:avLst/>
          </a:prstGeom>
          <a:solidFill>
            <a:schemeClr val="accent2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C584BA-0297-4D78-848C-92A558E0A218}"/>
              </a:ext>
            </a:extLst>
          </p:cNvPr>
          <p:cNvSpPr txBox="1"/>
          <p:nvPr/>
        </p:nvSpPr>
        <p:spPr>
          <a:xfrm>
            <a:off x="423081" y="1413064"/>
            <a:ext cx="4954137" cy="220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+mj-ea"/>
              <a:buAutoNum type="circleNumDbPlain"/>
            </a:pPr>
            <a:r>
              <a:rPr lang="ja-JP" altLang="en-US" sz="2400" dirty="0">
                <a:solidFill>
                  <a:schemeClr val="bg1"/>
                </a:solidFill>
                <a:latin typeface="Georgia Pro Light" panose="02040302050405020303" pitchFamily="18" charset="0"/>
              </a:rPr>
              <a:t>プロジェクト概要</a:t>
            </a:r>
            <a:endParaRPr lang="en-US" altLang="ja-JP" sz="2400" dirty="0">
              <a:solidFill>
                <a:schemeClr val="bg1"/>
              </a:solidFill>
              <a:latin typeface="Georgia Pro Light" panose="02040302050405020303" pitchFamily="18" charset="0"/>
            </a:endParaRPr>
          </a:p>
          <a:p>
            <a:pPr marL="342900" indent="-342900" algn="just">
              <a:lnSpc>
                <a:spcPct val="200000"/>
              </a:lnSpc>
              <a:buFont typeface="+mj-ea"/>
              <a:buAutoNum type="circleNumDbPlain"/>
            </a:pPr>
            <a:r>
              <a:rPr lang="en-US" sz="2400" dirty="0">
                <a:solidFill>
                  <a:schemeClr val="bg1"/>
                </a:solidFill>
                <a:latin typeface="Georgia Pro Light" panose="02040302050405020303" pitchFamily="18" charset="0"/>
              </a:rPr>
              <a:t>Tera Data VS OSS</a:t>
            </a:r>
          </a:p>
          <a:p>
            <a:pPr marL="342900" indent="-342900" algn="just">
              <a:lnSpc>
                <a:spcPct val="200000"/>
              </a:lnSpc>
              <a:buFont typeface="+mj-ea"/>
              <a:buAutoNum type="circleNumDbPlain"/>
            </a:pPr>
            <a:r>
              <a:rPr lang="ja-JP" altLang="en-US" sz="2400" dirty="0">
                <a:solidFill>
                  <a:schemeClr val="bg1"/>
                </a:solidFill>
                <a:latin typeface="Georgia Pro Light" panose="02040302050405020303" pitchFamily="18" charset="0"/>
              </a:rPr>
              <a:t>プロジェクトのイメージ</a:t>
            </a:r>
            <a:endParaRPr lang="en-US" sz="2400" dirty="0">
              <a:solidFill>
                <a:schemeClr val="bg1"/>
              </a:solidFill>
              <a:latin typeface="Georgia Pro Light" panose="020403020504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949A88-7EDF-47A5-E3F9-27FE4E75EDE9}"/>
              </a:ext>
            </a:extLst>
          </p:cNvPr>
          <p:cNvSpPr txBox="1"/>
          <p:nvPr/>
        </p:nvSpPr>
        <p:spPr>
          <a:xfrm>
            <a:off x="548321" y="701502"/>
            <a:ext cx="4954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ja-JP" altLang="en-US" sz="3600" dirty="0">
                <a:solidFill>
                  <a:schemeClr val="accent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プロジェクト説明</a:t>
            </a:r>
          </a:p>
        </p:txBody>
      </p:sp>
    </p:spTree>
    <p:extLst>
      <p:ext uri="{BB962C8B-B14F-4D97-AF65-F5344CB8AC3E}">
        <p14:creationId xmlns:p14="http://schemas.microsoft.com/office/powerpoint/2010/main" val="3895748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61813B-2DC8-B992-CF84-42D121D6FDAD}"/>
              </a:ext>
            </a:extLst>
          </p:cNvPr>
          <p:cNvSpPr txBox="1"/>
          <p:nvPr/>
        </p:nvSpPr>
        <p:spPr>
          <a:xfrm>
            <a:off x="0" y="12282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Georgia" panose="02040502050405020303" pitchFamily="18" charset="0"/>
              </a:rPr>
              <a:t>①プロジェクト概要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3E40D9FC-FADE-CE63-2E45-053F5BF135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8845813"/>
              </p:ext>
            </p:extLst>
          </p:nvPr>
        </p:nvGraphicFramePr>
        <p:xfrm>
          <a:off x="2134766" y="1557586"/>
          <a:ext cx="8424936" cy="4861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0196">
                  <a:extLst>
                    <a:ext uri="{9D8B030D-6E8A-4147-A177-3AD203B41FA5}">
                      <a16:colId xmlns:a16="http://schemas.microsoft.com/office/drawing/2014/main" val="3453192980"/>
                    </a:ext>
                  </a:extLst>
                </a:gridCol>
                <a:gridCol w="5824740">
                  <a:extLst>
                    <a:ext uri="{9D8B030D-6E8A-4147-A177-3AD203B41FA5}">
                      <a16:colId xmlns:a16="http://schemas.microsoft.com/office/drawing/2014/main" val="4064505601"/>
                    </a:ext>
                  </a:extLst>
                </a:gridCol>
              </a:tblGrid>
              <a:tr h="440025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+mn-ea"/>
                          <a:ea typeface="+mn-ea"/>
                        </a:rPr>
                        <a:t>タイトル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+mn-ea"/>
                          <a:ea typeface="+mn-ea"/>
                        </a:rPr>
                        <a:t>詳細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027082"/>
                  </a:ext>
                </a:extLst>
              </a:tr>
              <a:tr h="528306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+mn-ea"/>
                          <a:ea typeface="+mn-ea"/>
                        </a:rPr>
                        <a:t>プロジェクト名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Teradata</a:t>
                      </a:r>
                      <a:r>
                        <a:rPr kumimoji="1" lang="ja-JP" altLang="en-US" sz="1400" dirty="0">
                          <a:latin typeface="+mn-ea"/>
                          <a:ea typeface="+mn-ea"/>
                        </a:rPr>
                        <a:t>マイグレーション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973783"/>
                  </a:ext>
                </a:extLst>
              </a:tr>
              <a:tr h="812353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+mn-ea"/>
                          <a:ea typeface="+mn-ea"/>
                        </a:rPr>
                        <a:t>プロジェクト内容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Teradata(platform)</a:t>
                      </a:r>
                      <a:r>
                        <a:rPr kumimoji="1" lang="ja-JP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のデータ容量が</a:t>
                      </a:r>
                      <a:r>
                        <a:rPr kumimoji="1" lang="en-US" altLang="ja-JP" sz="14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2025</a:t>
                      </a:r>
                      <a:r>
                        <a:rPr kumimoji="1" lang="ja-JP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年</a:t>
                      </a:r>
                      <a:r>
                        <a:rPr kumimoji="1" lang="en-US" altLang="ja-JP" sz="14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r>
                        <a:rPr kumimoji="1" lang="ja-JP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月でいっぱいになる。追加の費用を払って容量をアップグレードすれば済みますが、過大な費用が発生する。費用激減を図るために</a:t>
                      </a:r>
                      <a:r>
                        <a:rPr kumimoji="1" lang="en-US" altLang="ja-JP" sz="14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platform</a:t>
                      </a:r>
                      <a:r>
                        <a:rPr kumimoji="1" lang="ja-JP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から</a:t>
                      </a:r>
                      <a:r>
                        <a:rPr kumimoji="1" lang="en-US" altLang="ja-JP" sz="14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OSS</a:t>
                      </a:r>
                      <a:r>
                        <a:rPr kumimoji="1" lang="ja-JP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を使う新システムに移行。</a:t>
                      </a:r>
                      <a:endParaRPr kumimoji="1" lang="en-US" altLang="ja-JP" sz="1400" b="0" i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16973"/>
                  </a:ext>
                </a:extLst>
              </a:tr>
              <a:tr h="340691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+mn-ea"/>
                          <a:ea typeface="+mn-ea"/>
                        </a:rPr>
                        <a:t>マイグレーション段階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kumimoji="1" lang="ja-JP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段階に分けて実施する</a:t>
                      </a:r>
                      <a:endParaRPr kumimoji="1" lang="en-US" altLang="ja-JP" sz="1400" b="0" i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kumimoji="1" lang="en-US" altLang="ja-JP" sz="14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kumimoji="1" lang="ja-JP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段階：</a:t>
                      </a:r>
                      <a:r>
                        <a:rPr kumimoji="1" lang="en-US" altLang="ja-JP" sz="14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600</a:t>
                      </a:r>
                      <a:r>
                        <a:rPr kumimoji="1" lang="ja-JP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機能の内、</a:t>
                      </a:r>
                      <a:r>
                        <a:rPr kumimoji="1" lang="en-US" altLang="ja-JP" sz="14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</a:t>
                      </a:r>
                      <a:r>
                        <a:rPr kumimoji="1" lang="ja-JP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機能のみ移動する（</a:t>
                      </a:r>
                      <a:r>
                        <a:rPr kumimoji="1" lang="en-US" altLang="ja-JP" sz="14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2025</a:t>
                      </a:r>
                      <a:r>
                        <a:rPr kumimoji="1" lang="ja-JP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年</a:t>
                      </a:r>
                      <a:r>
                        <a:rPr kumimoji="1" lang="en-US" altLang="ja-JP" sz="14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</a:t>
                      </a:r>
                      <a:r>
                        <a:rPr kumimoji="1" lang="ja-JP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月までに）</a:t>
                      </a:r>
                      <a:endParaRPr kumimoji="1" lang="en-US" altLang="ja-JP" sz="1400" b="0" i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kumimoji="1" lang="en-US" altLang="ja-JP" sz="14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kumimoji="1" lang="ja-JP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段階：残り</a:t>
                      </a:r>
                      <a:r>
                        <a:rPr kumimoji="1" lang="en-US" altLang="ja-JP" sz="14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580</a:t>
                      </a:r>
                      <a:r>
                        <a:rPr kumimoji="1" lang="ja-JP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機能も移動し、</a:t>
                      </a:r>
                      <a:r>
                        <a:rPr kumimoji="1" lang="en-US" altLang="ja-JP" sz="14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Teradata</a:t>
                      </a:r>
                      <a:r>
                        <a:rPr kumimoji="1" lang="ja-JP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を廃止する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341609"/>
                  </a:ext>
                </a:extLst>
              </a:tr>
              <a:tr h="340691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+mn-ea"/>
                          <a:ea typeface="+mn-ea"/>
                        </a:rPr>
                        <a:t>規模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70</a:t>
                      </a:r>
                      <a:r>
                        <a:rPr kumimoji="1" lang="ja-JP" altLang="en-US" sz="1400" dirty="0">
                          <a:latin typeface="+mn-ea"/>
                          <a:ea typeface="+mn-ea"/>
                        </a:rPr>
                        <a:t>名くらい（私が所属しているチームは</a:t>
                      </a:r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7</a:t>
                      </a:r>
                      <a:r>
                        <a:rPr kumimoji="1" lang="ja-JP" altLang="en-US" sz="1400" dirty="0">
                          <a:latin typeface="+mn-ea"/>
                          <a:ea typeface="+mn-ea"/>
                        </a:rPr>
                        <a:t>名）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068750"/>
                  </a:ext>
                </a:extLst>
              </a:tr>
              <a:tr h="340691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+mn-ea"/>
                          <a:ea typeface="+mn-ea"/>
                        </a:rPr>
                        <a:t>プロジェクト期間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2024-01-01</a:t>
                      </a:r>
                      <a:r>
                        <a:rPr kumimoji="1" lang="ja-JP" altLang="en-US" sz="1400" dirty="0">
                          <a:latin typeface="+mn-ea"/>
                          <a:ea typeface="+mn-ea"/>
                        </a:rPr>
                        <a:t>～</a:t>
                      </a:r>
                      <a:endParaRPr kumimoji="1" lang="en-US" altLang="ja-JP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50895"/>
                  </a:ext>
                </a:extLst>
              </a:tr>
              <a:tr h="340691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+mn-ea"/>
                          <a:ea typeface="+mn-ea"/>
                        </a:rPr>
                        <a:t>今の工程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+mn-ea"/>
                          <a:ea typeface="+mn-ea"/>
                        </a:rPr>
                        <a:t>方式チーム：基本設計（私の担当）</a:t>
                      </a:r>
                      <a:endParaRPr kumimoji="1" lang="en-US" altLang="ja-JP" sz="1400" dirty="0">
                        <a:latin typeface="+mn-ea"/>
                        <a:ea typeface="+mn-ea"/>
                      </a:endParaRPr>
                    </a:p>
                    <a:p>
                      <a:r>
                        <a:rPr kumimoji="1" lang="ja-JP" altLang="en-US" sz="1400" dirty="0">
                          <a:latin typeface="+mn-ea"/>
                          <a:ea typeface="+mn-ea"/>
                        </a:rPr>
                        <a:t>共通部品チーム：詳細設計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635339"/>
                  </a:ext>
                </a:extLst>
              </a:tr>
              <a:tr h="338481">
                <a:tc>
                  <a:txBody>
                    <a:bodyPr/>
                    <a:lstStyle/>
                    <a:p>
                      <a:r>
                        <a:rPr kumimoji="1" lang="ja-JP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言語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Shell,  Apache Spark, hive, Livy, Ranger</a:t>
                      </a:r>
                      <a:r>
                        <a:rPr kumimoji="1" lang="ja-JP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kumimoji="1" lang="en-US" altLang="ja-JP" sz="14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Hadoop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665209"/>
                  </a:ext>
                </a:extLst>
              </a:tr>
              <a:tr h="338481">
                <a:tc>
                  <a:txBody>
                    <a:bodyPr/>
                    <a:lstStyle/>
                    <a:p>
                      <a:r>
                        <a:rPr kumimoji="1" lang="ja-JP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商流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SMCC⇒JRI⇒NTT Data⇒</a:t>
                      </a:r>
                      <a:r>
                        <a:rPr kumimoji="1" lang="ja-JP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テクノブレイブ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115900"/>
                  </a:ext>
                </a:extLst>
              </a:tr>
              <a:tr h="340691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+mn-ea"/>
                          <a:ea typeface="+mn-ea"/>
                        </a:rPr>
                        <a:t>特徴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+mn-ea"/>
                          <a:ea typeface="+mn-ea"/>
                        </a:rPr>
                        <a:t>ビックデータを扱う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961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325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378701-58EB-AD23-C5A0-A6EA1DC8F7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C4EC70-8E4A-5231-8BC9-63C23FBC497A}"/>
              </a:ext>
            </a:extLst>
          </p:cNvPr>
          <p:cNvSpPr txBox="1"/>
          <p:nvPr/>
        </p:nvSpPr>
        <p:spPr>
          <a:xfrm>
            <a:off x="0" y="28956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Georgia" panose="02040502050405020303" pitchFamily="18" charset="0"/>
              </a:rPr>
              <a:t>②</a:t>
            </a:r>
            <a:r>
              <a:rPr lang="en-US" sz="3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Georgia" panose="02040502050405020303" pitchFamily="18" charset="0"/>
              </a:rPr>
              <a:t>Tera Data Vs OSS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2008A94-EE08-DDC9-89F7-2974C27037E0}"/>
              </a:ext>
            </a:extLst>
          </p:cNvPr>
          <p:cNvGrpSpPr/>
          <p:nvPr/>
        </p:nvGrpSpPr>
        <p:grpSpPr>
          <a:xfrm>
            <a:off x="5232400" y="2687256"/>
            <a:ext cx="1727200" cy="1727200"/>
            <a:chOff x="5109028" y="2532797"/>
            <a:chExt cx="1727200" cy="17272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1781BC-F8D7-1D1C-5BF1-3E2989C24416}"/>
                </a:ext>
              </a:extLst>
            </p:cNvPr>
            <p:cNvSpPr/>
            <p:nvPr/>
          </p:nvSpPr>
          <p:spPr>
            <a:xfrm>
              <a:off x="5109028" y="2532797"/>
              <a:ext cx="1727200" cy="172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A9F22AF-5EDD-C4A9-31F2-7299C83EE340}"/>
                </a:ext>
              </a:extLst>
            </p:cNvPr>
            <p:cNvSpPr txBox="1"/>
            <p:nvPr/>
          </p:nvSpPr>
          <p:spPr>
            <a:xfrm>
              <a:off x="5287699" y="2934732"/>
              <a:ext cx="136985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VS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CA17830-B2CD-84B1-EE39-B04C3F120D2F}"/>
              </a:ext>
            </a:extLst>
          </p:cNvPr>
          <p:cNvGrpSpPr/>
          <p:nvPr/>
        </p:nvGrpSpPr>
        <p:grpSpPr>
          <a:xfrm>
            <a:off x="1320797" y="1670757"/>
            <a:ext cx="3495646" cy="4580432"/>
            <a:chOff x="2336800" y="1516298"/>
            <a:chExt cx="3495646" cy="458043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91A1683-91A9-B2F7-1FA7-040C8A4C90F1}"/>
                </a:ext>
              </a:extLst>
            </p:cNvPr>
            <p:cNvSpPr/>
            <p:nvPr/>
          </p:nvSpPr>
          <p:spPr>
            <a:xfrm>
              <a:off x="2336800" y="1516298"/>
              <a:ext cx="3495646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Georgia" panose="02040502050405020303" pitchFamily="18" charset="0"/>
                </a:rPr>
                <a:t>TeraData</a:t>
              </a:r>
              <a:endParaRPr lang="en-US" sz="24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Georgia" panose="02040502050405020303" pitchFamily="18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D211D98-9245-2CAB-3F56-EA7A36853AA0}"/>
                </a:ext>
              </a:extLst>
            </p:cNvPr>
            <p:cNvSpPr/>
            <p:nvPr/>
          </p:nvSpPr>
          <p:spPr>
            <a:xfrm>
              <a:off x="2336800" y="2162629"/>
              <a:ext cx="3495646" cy="36943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D11A6B-1988-0268-5923-742528B75074}"/>
                </a:ext>
              </a:extLst>
            </p:cNvPr>
            <p:cNvSpPr/>
            <p:nvPr/>
          </p:nvSpPr>
          <p:spPr>
            <a:xfrm>
              <a:off x="2336800" y="5857022"/>
              <a:ext cx="3495646" cy="2397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C4F3B14-18E5-8FC7-20F5-5375B768256A}"/>
              </a:ext>
            </a:extLst>
          </p:cNvPr>
          <p:cNvSpPr txBox="1"/>
          <p:nvPr/>
        </p:nvSpPr>
        <p:spPr>
          <a:xfrm>
            <a:off x="1573695" y="4630284"/>
            <a:ext cx="2206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>
                <a:latin typeface="Georgia Pro Light" panose="02040302050405020303" pitchFamily="18" charset="0"/>
              </a:rPr>
              <a:t>有料</a:t>
            </a:r>
            <a:endParaRPr lang="en-US" sz="1400" b="1" dirty="0">
              <a:latin typeface="Georgia Pro Light" panose="020403020504050203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C0E6B-BFE3-964C-6821-59740F52B025}"/>
              </a:ext>
            </a:extLst>
          </p:cNvPr>
          <p:cNvSpPr txBox="1"/>
          <p:nvPr/>
        </p:nvSpPr>
        <p:spPr>
          <a:xfrm>
            <a:off x="1582053" y="3949435"/>
            <a:ext cx="29989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Georgia Pro Light" panose="02040302050405020303" pitchFamily="18" charset="0"/>
              </a:rPr>
              <a:t>機能・インフラが全部揃っているため、低</a:t>
            </a:r>
            <a:endParaRPr lang="en-US" altLang="ja-JP" sz="1400" dirty="0">
              <a:latin typeface="Georgia Pro Light" panose="02040302050405020303" pitchFamily="18" charset="0"/>
            </a:endParaRPr>
          </a:p>
          <a:p>
            <a:endParaRPr lang="en-US" sz="1400" dirty="0">
              <a:latin typeface="Georgia Pro Light" panose="020403020504050203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1796B9-2825-ED99-AA03-F66785AB9615}"/>
              </a:ext>
            </a:extLst>
          </p:cNvPr>
          <p:cNvSpPr txBox="1"/>
          <p:nvPr/>
        </p:nvSpPr>
        <p:spPr>
          <a:xfrm>
            <a:off x="1582052" y="3271907"/>
            <a:ext cx="2998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Georgia Pro Light" panose="02040302050405020303" pitchFamily="18" charset="0"/>
              </a:rPr>
              <a:t>ビックデータを扱うグローバル会社の</a:t>
            </a:r>
            <a:r>
              <a:rPr lang="en-US" altLang="ja-JP" sz="1400" dirty="0">
                <a:latin typeface="Georgia Pro Light" panose="02040302050405020303" pitchFamily="18" charset="0"/>
              </a:rPr>
              <a:t>DBMS</a:t>
            </a:r>
            <a:r>
              <a:rPr lang="ja-JP" altLang="en-US" sz="1400" dirty="0">
                <a:latin typeface="Georgia Pro Light" panose="02040302050405020303" pitchFamily="18" charset="0"/>
              </a:rPr>
              <a:t>製品</a:t>
            </a:r>
            <a:endParaRPr lang="en-US" sz="1400" dirty="0">
              <a:latin typeface="Georgia Pro Light" panose="02040302050405020303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9F695D-1A70-2208-79E0-8CBC2AF023EE}"/>
              </a:ext>
            </a:extLst>
          </p:cNvPr>
          <p:cNvSpPr txBox="1"/>
          <p:nvPr/>
        </p:nvSpPr>
        <p:spPr>
          <a:xfrm>
            <a:off x="230531" y="3271907"/>
            <a:ext cx="1083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solidFill>
                  <a:schemeClr val="bg1"/>
                </a:solidFill>
                <a:latin typeface="Georgia Pro Light" panose="02040302050405020303" pitchFamily="18" charset="0"/>
              </a:rPr>
              <a:t>特徴</a:t>
            </a:r>
            <a:endParaRPr lang="en-US" sz="1400" dirty="0">
              <a:solidFill>
                <a:schemeClr val="bg1"/>
              </a:solidFill>
              <a:latin typeface="Georgia Pro Light" panose="02040302050405020303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D16C9C-B6F2-9DE1-D6AA-2EC4F3D87C67}"/>
              </a:ext>
            </a:extLst>
          </p:cNvPr>
          <p:cNvSpPr txBox="1"/>
          <p:nvPr/>
        </p:nvSpPr>
        <p:spPr>
          <a:xfrm>
            <a:off x="230530" y="3976859"/>
            <a:ext cx="1083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solidFill>
                  <a:schemeClr val="bg1"/>
                </a:solidFill>
                <a:latin typeface="Georgia Pro Light" panose="02040302050405020303" pitchFamily="18" charset="0"/>
              </a:rPr>
              <a:t>難易度</a:t>
            </a:r>
            <a:endParaRPr lang="en-US" sz="1400" dirty="0">
              <a:solidFill>
                <a:schemeClr val="bg1"/>
              </a:solidFill>
              <a:latin typeface="Georgia Pro Light" panose="02040302050405020303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D7CEED-66A8-A9DE-179F-6808835007FA}"/>
              </a:ext>
            </a:extLst>
          </p:cNvPr>
          <p:cNvSpPr txBox="1"/>
          <p:nvPr/>
        </p:nvSpPr>
        <p:spPr>
          <a:xfrm>
            <a:off x="230532" y="4683663"/>
            <a:ext cx="1083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solidFill>
                  <a:schemeClr val="bg1"/>
                </a:solidFill>
                <a:latin typeface="Georgia Pro Light" panose="02040302050405020303" pitchFamily="18" charset="0"/>
              </a:rPr>
              <a:t>有料・無料</a:t>
            </a:r>
            <a:endParaRPr lang="en-US" sz="1400" dirty="0">
              <a:solidFill>
                <a:schemeClr val="bg1"/>
              </a:solidFill>
              <a:latin typeface="Georgia Pro Light" panose="02040302050405020303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9502D2-882F-E2DC-3024-0494E6E76BD7}"/>
              </a:ext>
            </a:extLst>
          </p:cNvPr>
          <p:cNvSpPr txBox="1"/>
          <p:nvPr/>
        </p:nvSpPr>
        <p:spPr>
          <a:xfrm>
            <a:off x="230530" y="5193683"/>
            <a:ext cx="1083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solidFill>
                  <a:schemeClr val="bg1"/>
                </a:solidFill>
                <a:latin typeface="Georgia Pro Light" panose="02040302050405020303" pitchFamily="18" charset="0"/>
              </a:rPr>
              <a:t>例</a:t>
            </a:r>
            <a:endParaRPr lang="en-US" sz="1400" dirty="0">
              <a:solidFill>
                <a:schemeClr val="bg1"/>
              </a:solidFill>
              <a:latin typeface="Georgia Pro Light" panose="02040302050405020303" pitchFamily="18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9B54B85-513B-39DB-24F7-540DD409A723}"/>
              </a:ext>
            </a:extLst>
          </p:cNvPr>
          <p:cNvGrpSpPr/>
          <p:nvPr/>
        </p:nvGrpSpPr>
        <p:grpSpPr>
          <a:xfrm>
            <a:off x="7170343" y="1670757"/>
            <a:ext cx="3700859" cy="4580432"/>
            <a:chOff x="1364627" y="1516298"/>
            <a:chExt cx="3700859" cy="458043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96911DD-DC1A-46EC-94F2-0F2FB742EFBC}"/>
                </a:ext>
              </a:extLst>
            </p:cNvPr>
            <p:cNvSpPr/>
            <p:nvPr/>
          </p:nvSpPr>
          <p:spPr>
            <a:xfrm>
              <a:off x="1364628" y="1516298"/>
              <a:ext cx="3700858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Georgia" panose="02040502050405020303" pitchFamily="18" charset="0"/>
                </a:rPr>
                <a:t>OSS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088ED0D-08BF-016F-45AF-3CBF4D2FCE87}"/>
                </a:ext>
              </a:extLst>
            </p:cNvPr>
            <p:cNvSpPr/>
            <p:nvPr/>
          </p:nvSpPr>
          <p:spPr>
            <a:xfrm>
              <a:off x="1364628" y="2162629"/>
              <a:ext cx="3700858" cy="36943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CA3CD93-F7A2-69EA-F9A4-8506EB707376}"/>
                </a:ext>
              </a:extLst>
            </p:cNvPr>
            <p:cNvSpPr/>
            <p:nvPr/>
          </p:nvSpPr>
          <p:spPr>
            <a:xfrm>
              <a:off x="1364627" y="5857022"/>
              <a:ext cx="3700858" cy="2397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FDDD399-8DDB-8321-F33C-87714F7B6ACD}"/>
              </a:ext>
            </a:extLst>
          </p:cNvPr>
          <p:cNvSpPr txBox="1"/>
          <p:nvPr/>
        </p:nvSpPr>
        <p:spPr>
          <a:xfrm>
            <a:off x="7635331" y="4670687"/>
            <a:ext cx="2206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>
                <a:latin typeface="Georgia Pro Light" panose="02040302050405020303" pitchFamily="18" charset="0"/>
              </a:rPr>
              <a:t>無料</a:t>
            </a:r>
            <a:endParaRPr lang="en-US" sz="1400" b="1" dirty="0">
              <a:latin typeface="Georgia Pro Light" panose="02040302050405020303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38C89C-5AD2-F72A-BDD3-D4AD8513FE23}"/>
              </a:ext>
            </a:extLst>
          </p:cNvPr>
          <p:cNvSpPr txBox="1"/>
          <p:nvPr/>
        </p:nvSpPr>
        <p:spPr>
          <a:xfrm>
            <a:off x="7639668" y="3875063"/>
            <a:ext cx="22061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Georgia Pro Light" panose="02040302050405020303" pitchFamily="18" charset="0"/>
              </a:rPr>
              <a:t>複数の</a:t>
            </a:r>
            <a:r>
              <a:rPr lang="en-US" altLang="ja-JP" sz="1400" dirty="0">
                <a:latin typeface="Georgia Pro Light" panose="02040302050405020303" pitchFamily="18" charset="0"/>
              </a:rPr>
              <a:t>OSS</a:t>
            </a:r>
            <a:r>
              <a:rPr lang="ja-JP" altLang="en-US" sz="1400" dirty="0">
                <a:latin typeface="Georgia Pro Light" panose="02040302050405020303" pitchFamily="18" charset="0"/>
              </a:rPr>
              <a:t>の製品を組み込み、実装する必要があるため、高</a:t>
            </a:r>
            <a:endParaRPr lang="en-US" sz="1400" dirty="0">
              <a:latin typeface="Georgia Pro Light" panose="02040302050405020303" pitchFamily="18" charset="0"/>
            </a:endParaRPr>
          </a:p>
        </p:txBody>
      </p:sp>
      <p:pic>
        <p:nvPicPr>
          <p:cNvPr id="2050" name="Picture 2" descr="オープンソースソフトウェア - Wikipedia">
            <a:extLst>
              <a:ext uri="{FF2B5EF4-FFF2-40B4-BE49-F238E27FC236}">
                <a16:creationId xmlns:a16="http://schemas.microsoft.com/office/drawing/2014/main" id="{1D24D152-358A-A0C6-0259-CD0E9ABBC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3199" y="2464471"/>
            <a:ext cx="1115148" cy="78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テラデータ | 完全なクラウドデータ分析基盤">
            <a:extLst>
              <a:ext uri="{FF2B5EF4-FFF2-40B4-BE49-F238E27FC236}">
                <a16:creationId xmlns:a16="http://schemas.microsoft.com/office/drawing/2014/main" id="{8C89F9B8-636A-42DC-1FE3-2E9B66A91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135" y="2398468"/>
            <a:ext cx="1620970" cy="85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62197AB-F225-9BF7-35D2-E5C7E757668A}"/>
              </a:ext>
            </a:extLst>
          </p:cNvPr>
          <p:cNvSpPr txBox="1"/>
          <p:nvPr/>
        </p:nvSpPr>
        <p:spPr>
          <a:xfrm>
            <a:off x="7635331" y="3339999"/>
            <a:ext cx="2998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Open Source Software</a:t>
            </a:r>
            <a:endParaRPr lang="en-US" sz="1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587601-BF51-D5E0-D955-F7CDAC428165}"/>
              </a:ext>
            </a:extLst>
          </p:cNvPr>
          <p:cNvSpPr txBox="1"/>
          <p:nvPr/>
        </p:nvSpPr>
        <p:spPr>
          <a:xfrm>
            <a:off x="7635331" y="5106169"/>
            <a:ext cx="2998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Linux</a:t>
            </a:r>
            <a:r>
              <a:rPr lang="ja-JP" altLang="en-US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や</a:t>
            </a:r>
            <a:r>
              <a:rPr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Java(Open </a:t>
            </a:r>
            <a:r>
              <a:rPr lang="en-US" altLang="ja-JP" sz="1400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jdk</a:t>
            </a:r>
            <a:r>
              <a:rPr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  <a:r>
              <a:rPr lang="ja-JP" altLang="en-US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等</a:t>
            </a:r>
            <a:endParaRPr lang="en-US" sz="1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609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4" grpId="0"/>
      <p:bldP spid="29" grpId="0"/>
      <p:bldP spid="30" grpId="0"/>
      <p:bldP spid="31" grpId="0"/>
      <p:bldP spid="32" grpId="0"/>
      <p:bldP spid="22" grpId="0"/>
      <p:bldP spid="23" grpId="0"/>
      <p:bldP spid="21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42B293AC-5C46-29A5-AFBB-54063E7F1EA5}"/>
              </a:ext>
            </a:extLst>
          </p:cNvPr>
          <p:cNvSpPr/>
          <p:nvPr/>
        </p:nvSpPr>
        <p:spPr>
          <a:xfrm>
            <a:off x="6096000" y="4702357"/>
            <a:ext cx="5957576" cy="16328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6D8643-E859-C500-7A38-A20D779D8A5D}"/>
              </a:ext>
            </a:extLst>
          </p:cNvPr>
          <p:cNvSpPr txBox="1"/>
          <p:nvPr/>
        </p:nvSpPr>
        <p:spPr>
          <a:xfrm>
            <a:off x="0" y="12282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solidFill>
                  <a:schemeClr val="bg1">
                    <a:lumMod val="9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③プロジェクトのイメージ</a:t>
            </a:r>
            <a:endParaRPr lang="ja-JP" altLang="en-US" sz="3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3080" name="Picture 8" descr="администрирование кластера Hadoop SQL Hive Spark, обучение Spark Hive администратор кластера, курсы администратор Big Data Haddop Spark Hive SQL, инженерия данных Spark Hive , обучение Apache Spark Hive курсы примеры, Spark Hive для администраторов разработчиков и инженеров, Школа Больших Данных Учебный Центр Коммерсант">
            <a:extLst>
              <a:ext uri="{FF2B5EF4-FFF2-40B4-BE49-F238E27FC236}">
                <a16:creationId xmlns:a16="http://schemas.microsoft.com/office/drawing/2014/main" id="{2C5C5B4D-6CC1-0178-62AE-2AC7D0AD7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20" y="4702357"/>
            <a:ext cx="3783216" cy="1632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9" name="Group 98">
            <a:extLst>
              <a:ext uri="{FF2B5EF4-FFF2-40B4-BE49-F238E27FC236}">
                <a16:creationId xmlns:a16="http://schemas.microsoft.com/office/drawing/2014/main" id="{015E7C23-196C-F433-FA67-6F1262ADDAD1}"/>
              </a:ext>
            </a:extLst>
          </p:cNvPr>
          <p:cNvGrpSpPr/>
          <p:nvPr/>
        </p:nvGrpSpPr>
        <p:grpSpPr>
          <a:xfrm>
            <a:off x="434567" y="977108"/>
            <a:ext cx="10130827" cy="2885735"/>
            <a:chOff x="434567" y="977108"/>
            <a:chExt cx="10130827" cy="288573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466F285-01E5-243F-0AC7-B067968D7F9F}"/>
                </a:ext>
              </a:extLst>
            </p:cNvPr>
            <p:cNvSpPr/>
            <p:nvPr/>
          </p:nvSpPr>
          <p:spPr>
            <a:xfrm>
              <a:off x="434567" y="977108"/>
              <a:ext cx="10130827" cy="13043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3F22243-E41D-3FCF-ADAA-60E271A935C8}"/>
                </a:ext>
              </a:extLst>
            </p:cNvPr>
            <p:cNvSpPr/>
            <p:nvPr/>
          </p:nvSpPr>
          <p:spPr>
            <a:xfrm>
              <a:off x="579422" y="1119357"/>
              <a:ext cx="1186004" cy="2689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現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1D75A11-0651-BAC2-1AE2-7F5BD8C0499A}"/>
                </a:ext>
              </a:extLst>
            </p:cNvPr>
            <p:cNvSpPr/>
            <p:nvPr/>
          </p:nvSpPr>
          <p:spPr>
            <a:xfrm>
              <a:off x="434567" y="2423724"/>
              <a:ext cx="10130827" cy="14391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2426752-7567-990C-71DD-3824874B11B3}"/>
                </a:ext>
              </a:extLst>
            </p:cNvPr>
            <p:cNvSpPr/>
            <p:nvPr/>
          </p:nvSpPr>
          <p:spPr>
            <a:xfrm>
              <a:off x="579422" y="2565974"/>
              <a:ext cx="1186004" cy="2689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新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313D9EE-901E-91A9-93B7-7EEA38E5CEDE}"/>
                </a:ext>
              </a:extLst>
            </p:cNvPr>
            <p:cNvSpPr/>
            <p:nvPr/>
          </p:nvSpPr>
          <p:spPr>
            <a:xfrm>
              <a:off x="2616451" y="1285594"/>
              <a:ext cx="2534971" cy="68806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600</a:t>
              </a:r>
              <a:r>
                <a:rPr kumimoji="1" lang="ja-JP" altLang="en-US" dirty="0"/>
                <a:t>機能</a:t>
              </a:r>
            </a:p>
          </p:txBody>
        </p:sp>
        <p:sp>
          <p:nvSpPr>
            <p:cNvPr id="42" name="Flowchart: Magnetic Disk 41">
              <a:extLst>
                <a:ext uri="{FF2B5EF4-FFF2-40B4-BE49-F238E27FC236}">
                  <a16:creationId xmlns:a16="http://schemas.microsoft.com/office/drawing/2014/main" id="{D11C9F9F-3433-479B-F69F-F49E62D855E9}"/>
                </a:ext>
              </a:extLst>
            </p:cNvPr>
            <p:cNvSpPr/>
            <p:nvPr/>
          </p:nvSpPr>
          <p:spPr>
            <a:xfrm>
              <a:off x="6808205" y="1341075"/>
              <a:ext cx="1095470" cy="612648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/>
                <a:t>TeraData</a:t>
              </a:r>
              <a:endParaRPr kumimoji="1" lang="ja-JP" altLang="en-US" dirty="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3907ED9-17E7-C164-C7B1-7B59D7465199}"/>
                </a:ext>
              </a:extLst>
            </p:cNvPr>
            <p:cNvCxnSpPr>
              <a:cxnSpLocks/>
              <a:stCxn id="41" idx="3"/>
              <a:endCxn id="42" idx="2"/>
            </p:cNvCxnSpPr>
            <p:nvPr/>
          </p:nvCxnSpPr>
          <p:spPr>
            <a:xfrm>
              <a:off x="5151422" y="1629626"/>
              <a:ext cx="1656783" cy="17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791AD37-304C-23F7-6A2C-C9F1F3C35E87}"/>
                </a:ext>
              </a:extLst>
            </p:cNvPr>
            <p:cNvCxnSpPr>
              <a:cxnSpLocks/>
              <a:stCxn id="41" idx="3"/>
              <a:endCxn id="42" idx="2"/>
            </p:cNvCxnSpPr>
            <p:nvPr/>
          </p:nvCxnSpPr>
          <p:spPr>
            <a:xfrm>
              <a:off x="5151422" y="1629626"/>
              <a:ext cx="1656783" cy="177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B812600-73FA-957A-B5FE-F0BDCFCE8A61}"/>
                </a:ext>
              </a:extLst>
            </p:cNvPr>
            <p:cNvSpPr/>
            <p:nvPr/>
          </p:nvSpPr>
          <p:spPr>
            <a:xfrm>
              <a:off x="2616451" y="2457333"/>
              <a:ext cx="2534971" cy="5665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580</a:t>
              </a:r>
              <a:r>
                <a:rPr kumimoji="1" lang="ja-JP" altLang="en-US" dirty="0"/>
                <a:t>機能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EB0C999-EED4-D3C5-10FC-34ACB5E56294}"/>
                </a:ext>
              </a:extLst>
            </p:cNvPr>
            <p:cNvSpPr/>
            <p:nvPr/>
          </p:nvSpPr>
          <p:spPr>
            <a:xfrm>
              <a:off x="2616451" y="3252099"/>
              <a:ext cx="2534971" cy="5665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20</a:t>
              </a:r>
              <a:r>
                <a:rPr kumimoji="1" lang="ja-JP" altLang="en-US" dirty="0"/>
                <a:t>機能</a:t>
              </a:r>
            </a:p>
          </p:txBody>
        </p:sp>
        <p:sp>
          <p:nvSpPr>
            <p:cNvPr id="56" name="Flowchart: Magnetic Disk 55">
              <a:extLst>
                <a:ext uri="{FF2B5EF4-FFF2-40B4-BE49-F238E27FC236}">
                  <a16:creationId xmlns:a16="http://schemas.microsoft.com/office/drawing/2014/main" id="{FC949D30-F1B7-CAA1-19ED-8CB3CB65C27B}"/>
                </a:ext>
              </a:extLst>
            </p:cNvPr>
            <p:cNvSpPr/>
            <p:nvPr/>
          </p:nvSpPr>
          <p:spPr>
            <a:xfrm>
              <a:off x="6808205" y="2440277"/>
              <a:ext cx="1095470" cy="612648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/>
                <a:t>TeraData</a:t>
              </a:r>
              <a:endParaRPr kumimoji="1" lang="ja-JP" altLang="en-US" dirty="0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61FD9767-990D-E4D5-EE22-79224CA6E758}"/>
                </a:ext>
              </a:extLst>
            </p:cNvPr>
            <p:cNvCxnSpPr>
              <a:cxnSpLocks/>
              <a:endCxn id="56" idx="2"/>
            </p:cNvCxnSpPr>
            <p:nvPr/>
          </p:nvCxnSpPr>
          <p:spPr>
            <a:xfrm>
              <a:off x="5151422" y="2726263"/>
              <a:ext cx="1656783" cy="2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B4383A5-D8AD-B1AC-BF07-AD8052FA654F}"/>
                </a:ext>
              </a:extLst>
            </p:cNvPr>
            <p:cNvCxnSpPr>
              <a:cxnSpLocks/>
              <a:stCxn id="52" idx="3"/>
            </p:cNvCxnSpPr>
            <p:nvPr/>
          </p:nvCxnSpPr>
          <p:spPr>
            <a:xfrm>
              <a:off x="5151422" y="3535363"/>
              <a:ext cx="1656783" cy="211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126DB37-903A-4BBF-82A7-E1D3234218B7}"/>
                </a:ext>
              </a:extLst>
            </p:cNvPr>
            <p:cNvCxnSpPr>
              <a:cxnSpLocks/>
              <a:stCxn id="56" idx="3"/>
            </p:cNvCxnSpPr>
            <p:nvPr/>
          </p:nvCxnSpPr>
          <p:spPr>
            <a:xfrm>
              <a:off x="7355940" y="3052925"/>
              <a:ext cx="0" cy="1972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8FB153F-449D-189B-B385-304187060EAF}"/>
                </a:ext>
              </a:extLst>
            </p:cNvPr>
            <p:cNvSpPr/>
            <p:nvPr/>
          </p:nvSpPr>
          <p:spPr>
            <a:xfrm>
              <a:off x="7465715" y="3023860"/>
              <a:ext cx="1423655" cy="2689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 dirty="0"/>
                <a:t>日次コピー</a:t>
              </a:r>
            </a:p>
          </p:txBody>
        </p:sp>
        <p:sp>
          <p:nvSpPr>
            <p:cNvPr id="81" name="Flowchart: Magnetic Disk 80">
              <a:extLst>
                <a:ext uri="{FF2B5EF4-FFF2-40B4-BE49-F238E27FC236}">
                  <a16:creationId xmlns:a16="http://schemas.microsoft.com/office/drawing/2014/main" id="{EA34D3F3-D017-58DA-E52C-5A1CAE021BEF}"/>
                </a:ext>
              </a:extLst>
            </p:cNvPr>
            <p:cNvSpPr/>
            <p:nvPr/>
          </p:nvSpPr>
          <p:spPr>
            <a:xfrm>
              <a:off x="6808205" y="3220642"/>
              <a:ext cx="1095470" cy="612648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OSS</a:t>
              </a:r>
              <a:endParaRPr kumimoji="1" lang="ja-JP" altLang="en-US" dirty="0"/>
            </a:p>
          </p:txBody>
        </p:sp>
        <p:sp>
          <p:nvSpPr>
            <p:cNvPr id="84" name="AutoShape 4" descr="Hadoop、Spark、Hive到底是什么，做算法要不要学？ - 掘金">
              <a:extLst>
                <a:ext uri="{FF2B5EF4-FFF2-40B4-BE49-F238E27FC236}">
                  <a16:creationId xmlns:a16="http://schemas.microsoft.com/office/drawing/2014/main" id="{32561D64-E409-F19D-DF34-CAF5ACA042F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3600" y="32766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0D010E0-3FC2-577D-2706-5A874E011338}"/>
                </a:ext>
              </a:extLst>
            </p:cNvPr>
            <p:cNvSpPr/>
            <p:nvPr/>
          </p:nvSpPr>
          <p:spPr>
            <a:xfrm>
              <a:off x="6654672" y="3220642"/>
              <a:ext cx="1475340" cy="612648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46C5E0A5-C91B-CF84-1786-4BAA8F56F144}"/>
              </a:ext>
            </a:extLst>
          </p:cNvPr>
          <p:cNvCxnSpPr>
            <a:cxnSpLocks/>
            <a:stCxn id="86" idx="2"/>
            <a:endCxn id="3080" idx="0"/>
          </p:cNvCxnSpPr>
          <p:nvPr/>
        </p:nvCxnSpPr>
        <p:spPr>
          <a:xfrm rot="5400000">
            <a:off x="4429252" y="1739266"/>
            <a:ext cx="869067" cy="5057114"/>
          </a:xfrm>
          <a:prstGeom prst="bentConnector3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2" name="Picture 10" descr="Apache Ranger Reviews - 2024">
            <a:extLst>
              <a:ext uri="{FF2B5EF4-FFF2-40B4-BE49-F238E27FC236}">
                <a16:creationId xmlns:a16="http://schemas.microsoft.com/office/drawing/2014/main" id="{7F0AB312-2E27-BB5A-FBA9-2BEBC0EBE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672" y="4805799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Submitting pyspark jobs to Livy with livy_submit">
            <a:extLst>
              <a:ext uri="{FF2B5EF4-FFF2-40B4-BE49-F238E27FC236}">
                <a16:creationId xmlns:a16="http://schemas.microsoft.com/office/drawing/2014/main" id="{0398E3CD-DE54-53A7-F92B-C10FA362E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830" y="5203382"/>
            <a:ext cx="1542757" cy="50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Apache Atlas- Quick start (part I — REST &amp; UI) | by Alexey Artemov | Medium">
            <a:extLst>
              <a:ext uri="{FF2B5EF4-FFF2-40B4-BE49-F238E27FC236}">
                <a16:creationId xmlns:a16="http://schemas.microsoft.com/office/drawing/2014/main" id="{F1095958-1D96-AEC8-E8FC-3B22390A6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855" y="5017059"/>
            <a:ext cx="1433843" cy="91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0440E4F7-2A61-54B8-9C84-E65C2933823E}"/>
              </a:ext>
            </a:extLst>
          </p:cNvPr>
          <p:cNvSpPr/>
          <p:nvPr/>
        </p:nvSpPr>
        <p:spPr>
          <a:xfrm>
            <a:off x="5869003" y="4344793"/>
            <a:ext cx="1186004" cy="268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その他</a:t>
            </a:r>
          </a:p>
        </p:txBody>
      </p:sp>
    </p:spTree>
    <p:extLst>
      <p:ext uri="{BB962C8B-B14F-4D97-AF65-F5344CB8AC3E}">
        <p14:creationId xmlns:p14="http://schemas.microsoft.com/office/powerpoint/2010/main" val="197529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543AED-A4AA-D40C-4161-E46E1BC48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F287C0-2311-24FC-A6C3-F5BFF30391DB}"/>
              </a:ext>
            </a:extLst>
          </p:cNvPr>
          <p:cNvSpPr/>
          <p:nvPr/>
        </p:nvSpPr>
        <p:spPr>
          <a:xfrm>
            <a:off x="5950424" y="0"/>
            <a:ext cx="6241576" cy="6858000"/>
          </a:xfrm>
          <a:prstGeom prst="rect">
            <a:avLst/>
          </a:prstGeom>
          <a:blipFill dpi="0" rotWithShape="1">
            <a:blip r:embed="rId2"/>
            <a:srcRect/>
            <a:stretch>
              <a:fillRect l="-10000" r="-1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958BEB-6F8B-DBEA-737D-F40C196B31B3}"/>
              </a:ext>
            </a:extLst>
          </p:cNvPr>
          <p:cNvSpPr/>
          <p:nvPr/>
        </p:nvSpPr>
        <p:spPr>
          <a:xfrm>
            <a:off x="5950424" y="0"/>
            <a:ext cx="6241576" cy="6858000"/>
          </a:xfrm>
          <a:prstGeom prst="rect">
            <a:avLst/>
          </a:prstGeom>
          <a:solidFill>
            <a:schemeClr val="accent2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9A6B39-C27B-873E-5AC3-B1043DE9DAAB}"/>
              </a:ext>
            </a:extLst>
          </p:cNvPr>
          <p:cNvSpPr txBox="1"/>
          <p:nvPr/>
        </p:nvSpPr>
        <p:spPr>
          <a:xfrm>
            <a:off x="423081" y="1413064"/>
            <a:ext cx="4954137" cy="1470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+mj-ea"/>
              <a:buAutoNum type="circleNumDbPlain"/>
            </a:pPr>
            <a:r>
              <a:rPr lang="ja-JP" altLang="en-US" sz="2400" dirty="0">
                <a:solidFill>
                  <a:schemeClr val="bg1"/>
                </a:solidFill>
                <a:latin typeface="Georgia Pro Light" panose="02040302050405020303" pitchFamily="18" charset="0"/>
              </a:rPr>
              <a:t>ビックデータ</a:t>
            </a:r>
            <a:endParaRPr lang="en-US" altLang="ja-JP" sz="2400" dirty="0">
              <a:solidFill>
                <a:schemeClr val="bg1"/>
              </a:solidFill>
              <a:latin typeface="Georgia Pro Light" panose="02040302050405020303" pitchFamily="18" charset="0"/>
            </a:endParaRPr>
          </a:p>
          <a:p>
            <a:pPr marL="342900" indent="-342900" algn="just">
              <a:lnSpc>
                <a:spcPct val="200000"/>
              </a:lnSpc>
              <a:buFont typeface="+mj-ea"/>
              <a:buAutoNum type="circleNumDbPlain"/>
            </a:pPr>
            <a:r>
              <a:rPr lang="ja-JP" altLang="en-US" sz="2400" dirty="0">
                <a:solidFill>
                  <a:schemeClr val="bg1"/>
                </a:solidFill>
                <a:latin typeface="Georgia Pro Light" panose="02040302050405020303" pitchFamily="18" charset="0"/>
              </a:rPr>
              <a:t>ビックデータの特徴</a:t>
            </a:r>
            <a:endParaRPr lang="en-US" altLang="ja-JP" sz="2400" dirty="0">
              <a:solidFill>
                <a:schemeClr val="bg1"/>
              </a:solidFill>
              <a:latin typeface="Georgia Pro Light" panose="020403020504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8435A8-B98B-FFD8-E2DD-B2DE8D2AB048}"/>
              </a:ext>
            </a:extLst>
          </p:cNvPr>
          <p:cNvSpPr txBox="1"/>
          <p:nvPr/>
        </p:nvSpPr>
        <p:spPr>
          <a:xfrm>
            <a:off x="548321" y="701502"/>
            <a:ext cx="4954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ja-JP" altLang="en-US" sz="3600" dirty="0">
                <a:solidFill>
                  <a:schemeClr val="accent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印象的だったこと</a:t>
            </a:r>
          </a:p>
        </p:txBody>
      </p:sp>
    </p:spTree>
    <p:extLst>
      <p:ext uri="{BB962C8B-B14F-4D97-AF65-F5344CB8AC3E}">
        <p14:creationId xmlns:p14="http://schemas.microsoft.com/office/powerpoint/2010/main" val="1640381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C7DDCA-EFF8-457D-BD7D-5E64B1A36D69}"/>
              </a:ext>
            </a:extLst>
          </p:cNvPr>
          <p:cNvSpPr txBox="1"/>
          <p:nvPr/>
        </p:nvSpPr>
        <p:spPr>
          <a:xfrm>
            <a:off x="0" y="15700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Georgia" panose="02040502050405020303" pitchFamily="18" charset="0"/>
              </a:rPr>
              <a:t>ビックデータ</a:t>
            </a:r>
            <a:endParaRPr lang="en-US" sz="3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66135F5-DAEE-4294-A9D0-4C5EED4DE06D}"/>
              </a:ext>
            </a:extLst>
          </p:cNvPr>
          <p:cNvSpPr/>
          <p:nvPr/>
        </p:nvSpPr>
        <p:spPr>
          <a:xfrm>
            <a:off x="0" y="2233969"/>
            <a:ext cx="4512776" cy="4624031"/>
          </a:xfrm>
          <a:custGeom>
            <a:avLst/>
            <a:gdLst>
              <a:gd name="connsiteX0" fmla="*/ 0 w 4512776"/>
              <a:gd name="connsiteY0" fmla="*/ 0 h 4624031"/>
              <a:gd name="connsiteX1" fmla="*/ 4512776 w 4512776"/>
              <a:gd name="connsiteY1" fmla="*/ 4624031 h 4624031"/>
              <a:gd name="connsiteX2" fmla="*/ 3539294 w 4512776"/>
              <a:gd name="connsiteY2" fmla="*/ 4624031 h 4624031"/>
              <a:gd name="connsiteX3" fmla="*/ 0 w 4512776"/>
              <a:gd name="connsiteY3" fmla="*/ 997482 h 4624031"/>
              <a:gd name="connsiteX4" fmla="*/ 0 w 4512776"/>
              <a:gd name="connsiteY4" fmla="*/ 0 h 4624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2776" h="4624031">
                <a:moveTo>
                  <a:pt x="0" y="0"/>
                </a:moveTo>
                <a:lnTo>
                  <a:pt x="4512776" y="4624031"/>
                </a:lnTo>
                <a:lnTo>
                  <a:pt x="3539294" y="4624031"/>
                </a:lnTo>
                <a:lnTo>
                  <a:pt x="0" y="9974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3F0E806-3A59-4A8C-A699-19E03446F461}"/>
              </a:ext>
            </a:extLst>
          </p:cNvPr>
          <p:cNvSpPr/>
          <p:nvPr/>
        </p:nvSpPr>
        <p:spPr>
          <a:xfrm>
            <a:off x="1" y="3557073"/>
            <a:ext cx="3221505" cy="3300926"/>
          </a:xfrm>
          <a:custGeom>
            <a:avLst/>
            <a:gdLst>
              <a:gd name="connsiteX0" fmla="*/ 0 w 3221505"/>
              <a:gd name="connsiteY0" fmla="*/ 0 h 3300926"/>
              <a:gd name="connsiteX1" fmla="*/ 3221505 w 3221505"/>
              <a:gd name="connsiteY1" fmla="*/ 3300926 h 3300926"/>
              <a:gd name="connsiteX2" fmla="*/ 2248023 w 3221505"/>
              <a:gd name="connsiteY2" fmla="*/ 3300926 h 3300926"/>
              <a:gd name="connsiteX3" fmla="*/ 0 w 3221505"/>
              <a:gd name="connsiteY3" fmla="*/ 997482 h 3300926"/>
              <a:gd name="connsiteX4" fmla="*/ 0 w 3221505"/>
              <a:gd name="connsiteY4" fmla="*/ 0 h 3300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21505" h="3300926">
                <a:moveTo>
                  <a:pt x="0" y="0"/>
                </a:moveTo>
                <a:lnTo>
                  <a:pt x="3221505" y="3300926"/>
                </a:lnTo>
                <a:lnTo>
                  <a:pt x="2248023" y="3300926"/>
                </a:lnTo>
                <a:lnTo>
                  <a:pt x="0" y="997482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A4D1E2C3-C0CC-474F-913D-1FABF2CFF917}"/>
              </a:ext>
            </a:extLst>
          </p:cNvPr>
          <p:cNvSpPr/>
          <p:nvPr/>
        </p:nvSpPr>
        <p:spPr>
          <a:xfrm>
            <a:off x="438149" y="2258535"/>
            <a:ext cx="2051492" cy="2051492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BAED7AB4-8EF4-4869-A2CD-F2406548B285}"/>
              </a:ext>
            </a:extLst>
          </p:cNvPr>
          <p:cNvSpPr/>
          <p:nvPr/>
        </p:nvSpPr>
        <p:spPr>
          <a:xfrm>
            <a:off x="2445148" y="4326340"/>
            <a:ext cx="2051492" cy="2051492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F91FD9-8F0C-4C11-BBBA-5783A3FEE725}"/>
              </a:ext>
            </a:extLst>
          </p:cNvPr>
          <p:cNvSpPr/>
          <p:nvPr/>
        </p:nvSpPr>
        <p:spPr>
          <a:xfrm>
            <a:off x="2256388" y="1976639"/>
            <a:ext cx="91509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  <a:latin typeface="Georgia Pro Light" panose="02040302050405020303" pitchFamily="18" charset="0"/>
              </a:rPr>
              <a:t>ビッグデータ（</a:t>
            </a:r>
            <a:r>
              <a:rPr lang="en-US" altLang="ja-JP" dirty="0">
                <a:solidFill>
                  <a:schemeClr val="bg1"/>
                </a:solidFill>
                <a:latin typeface="Georgia Pro Light" panose="02040302050405020303" pitchFamily="18" charset="0"/>
              </a:rPr>
              <a:t>Big Data</a:t>
            </a:r>
            <a:r>
              <a:rPr lang="ja-JP" altLang="en-US" dirty="0">
                <a:solidFill>
                  <a:schemeClr val="bg1"/>
                </a:solidFill>
                <a:latin typeface="Georgia Pro Light" panose="02040302050405020303" pitchFamily="18" charset="0"/>
              </a:rPr>
              <a:t>）とは、人間では全体を把握することが困難な巨大なデータ</a:t>
            </a:r>
            <a:endParaRPr lang="en-US" altLang="ja-JP" dirty="0">
              <a:solidFill>
                <a:schemeClr val="bg1"/>
              </a:solidFill>
              <a:latin typeface="Georgia Pro Light" panose="02040302050405020303" pitchFamily="18" charset="0"/>
            </a:endParaRPr>
          </a:p>
          <a:p>
            <a:r>
              <a:rPr lang="ja-JP" altLang="en-US" dirty="0">
                <a:solidFill>
                  <a:schemeClr val="bg1">
                    <a:lumMod val="50000"/>
                  </a:schemeClr>
                </a:solidFill>
                <a:latin typeface="Georgia Pro Light" panose="02040302050405020303" pitchFamily="18" charset="0"/>
              </a:rPr>
              <a:t>事前性能検証で使うデータの量は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  <a:latin typeface="Georgia Pro Light" panose="02040302050405020303" pitchFamily="18" charset="0"/>
              </a:rPr>
              <a:t>10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  <a:latin typeface="Georgia Pro Light" panose="02040302050405020303" pitchFamily="18" charset="0"/>
              </a:rPr>
              <a:t>億件以上</a:t>
            </a:r>
            <a:endParaRPr lang="en-US" dirty="0">
              <a:solidFill>
                <a:schemeClr val="bg1">
                  <a:lumMod val="50000"/>
                </a:schemeClr>
              </a:solidFill>
              <a:latin typeface="Georgia Pro Light" panose="02040302050405020303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C458D-C227-44CB-85B5-15752315F97D}"/>
              </a:ext>
            </a:extLst>
          </p:cNvPr>
          <p:cNvSpPr/>
          <p:nvPr/>
        </p:nvSpPr>
        <p:spPr>
          <a:xfrm>
            <a:off x="4464547" y="4084319"/>
            <a:ext cx="78721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>
                <a:solidFill>
                  <a:schemeClr val="bg2"/>
                </a:solidFill>
                <a:latin typeface="Georgia Pro Light" panose="02040302050405020303" pitchFamily="18" charset="0"/>
              </a:rPr>
              <a:t>ビッグデータの活用</a:t>
            </a:r>
            <a:endParaRPr lang="en-US" sz="2400" dirty="0">
              <a:solidFill>
                <a:schemeClr val="bg2"/>
              </a:solidFill>
              <a:latin typeface="Georgia Pro Light" panose="02040302050405020303" pitchFamily="18" charset="0"/>
            </a:endParaRPr>
          </a:p>
        </p:txBody>
      </p:sp>
      <p:pic>
        <p:nvPicPr>
          <p:cNvPr id="22" name="Graphic 21" descr="Network">
            <a:extLst>
              <a:ext uri="{FF2B5EF4-FFF2-40B4-BE49-F238E27FC236}">
                <a16:creationId xmlns:a16="http://schemas.microsoft.com/office/drawing/2014/main" id="{E6F8D236-5693-4A8A-B225-F4BA94B2C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6695" y="2848592"/>
            <a:ext cx="914400" cy="914400"/>
          </a:xfrm>
          <a:prstGeom prst="rect">
            <a:avLst/>
          </a:prstGeom>
        </p:spPr>
      </p:pic>
      <p:pic>
        <p:nvPicPr>
          <p:cNvPr id="15362" name="Picture 2" descr="Related image">
            <a:extLst>
              <a:ext uri="{FF2B5EF4-FFF2-40B4-BE49-F238E27FC236}">
                <a16:creationId xmlns:a16="http://schemas.microsoft.com/office/drawing/2014/main" id="{C15296A5-FB08-4F6B-9FF9-C14637D99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237" y="4684429"/>
            <a:ext cx="1335314" cy="133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9C48CFF-634A-A026-4715-9D01624BB4DC}"/>
              </a:ext>
            </a:extLst>
          </p:cNvPr>
          <p:cNvSpPr/>
          <p:nvPr/>
        </p:nvSpPr>
        <p:spPr>
          <a:xfrm>
            <a:off x="4416318" y="4500880"/>
            <a:ext cx="7872139" cy="1126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ja-JP" altLang="en-US" dirty="0">
                <a:solidFill>
                  <a:schemeClr val="bg1"/>
                </a:solidFill>
                <a:latin typeface="Georgia Pro Light" panose="02040302050405020303" pitchFamily="18" charset="0"/>
              </a:rPr>
              <a:t>・高精度な予測分析による最適化</a:t>
            </a:r>
            <a:endParaRPr lang="en-US" altLang="ja-JP" dirty="0">
              <a:solidFill>
                <a:schemeClr val="bg1"/>
              </a:solidFill>
              <a:latin typeface="Georgia Pro Light" panose="02040302050405020303" pitchFamily="18" charset="0"/>
            </a:endParaRPr>
          </a:p>
          <a:p>
            <a:pPr>
              <a:lnSpc>
                <a:spcPct val="200000"/>
              </a:lnSpc>
            </a:pPr>
            <a:r>
              <a:rPr lang="ja-JP" altLang="en-US" dirty="0">
                <a:solidFill>
                  <a:schemeClr val="bg1"/>
                </a:solidFill>
                <a:latin typeface="Georgia Pro Light" panose="02040302050405020303" pitchFamily="18" charset="0"/>
              </a:rPr>
              <a:t>・顧客に合わせた顧客体験サービスの実現</a:t>
            </a:r>
            <a:endParaRPr lang="en-US" dirty="0">
              <a:solidFill>
                <a:schemeClr val="bg1"/>
              </a:solidFill>
              <a:latin typeface="Georgia Pro Light" panose="02040302050405020303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DE79F7-8510-2D64-A4DF-97CD0BD1D0EE}"/>
              </a:ext>
            </a:extLst>
          </p:cNvPr>
          <p:cNvSpPr/>
          <p:nvPr/>
        </p:nvSpPr>
        <p:spPr>
          <a:xfrm>
            <a:off x="2256388" y="1454932"/>
            <a:ext cx="78721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>
                <a:solidFill>
                  <a:schemeClr val="bg2"/>
                </a:solidFill>
                <a:latin typeface="Georgia Pro Light" panose="02040302050405020303" pitchFamily="18" charset="0"/>
              </a:rPr>
              <a:t>ビックデータとは</a:t>
            </a:r>
            <a:endParaRPr lang="en-US" sz="2400" dirty="0">
              <a:solidFill>
                <a:schemeClr val="bg2"/>
              </a:solidFill>
              <a:latin typeface="Georgia Pro Light" panose="020403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68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C7DDCA-EFF8-457D-BD7D-5E64B1A36D69}"/>
              </a:ext>
            </a:extLst>
          </p:cNvPr>
          <p:cNvSpPr txBox="1"/>
          <p:nvPr/>
        </p:nvSpPr>
        <p:spPr>
          <a:xfrm>
            <a:off x="0" y="22906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Georgia" panose="02040502050405020303" pitchFamily="18" charset="0"/>
              </a:rPr>
              <a:t>ビックデータの特徴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8A5FAF-E422-4E98-AD3F-337FA197F72D}"/>
              </a:ext>
            </a:extLst>
          </p:cNvPr>
          <p:cNvGrpSpPr/>
          <p:nvPr/>
        </p:nvGrpSpPr>
        <p:grpSpPr>
          <a:xfrm>
            <a:off x="3856827" y="1090312"/>
            <a:ext cx="3828143" cy="3828143"/>
            <a:chOff x="6773863" y="4125913"/>
            <a:chExt cx="7030060" cy="7030060"/>
          </a:xfrm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7DBE9198-C419-4C1E-8B57-F7F959E5D7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5790" y="7416579"/>
              <a:ext cx="5863370" cy="3739394"/>
            </a:xfrm>
            <a:custGeom>
              <a:avLst/>
              <a:gdLst>
                <a:gd name="T0" fmla="*/ 960 w 1568"/>
                <a:gd name="T1" fmla="*/ 364 h 1000"/>
                <a:gd name="T2" fmla="*/ 1006 w 1568"/>
                <a:gd name="T3" fmla="*/ 438 h 1000"/>
                <a:gd name="T4" fmla="*/ 1062 w 1568"/>
                <a:gd name="T5" fmla="*/ 506 h 1000"/>
                <a:gd name="T6" fmla="*/ 1126 w 1568"/>
                <a:gd name="T7" fmla="*/ 568 h 1000"/>
                <a:gd name="T8" fmla="*/ 1202 w 1568"/>
                <a:gd name="T9" fmla="*/ 620 h 1000"/>
                <a:gd name="T10" fmla="*/ 1246 w 1568"/>
                <a:gd name="T11" fmla="*/ 642 h 1000"/>
                <a:gd name="T12" fmla="*/ 1336 w 1568"/>
                <a:gd name="T13" fmla="*/ 680 h 1000"/>
                <a:gd name="T14" fmla="*/ 1428 w 1568"/>
                <a:gd name="T15" fmla="*/ 702 h 1000"/>
                <a:gd name="T16" fmla="*/ 1522 w 1568"/>
                <a:gd name="T17" fmla="*/ 710 h 1000"/>
                <a:gd name="T18" fmla="*/ 1568 w 1568"/>
                <a:gd name="T19" fmla="*/ 708 h 1000"/>
                <a:gd name="T20" fmla="*/ 1502 w 1568"/>
                <a:gd name="T21" fmla="*/ 772 h 1000"/>
                <a:gd name="T22" fmla="*/ 1428 w 1568"/>
                <a:gd name="T23" fmla="*/ 830 h 1000"/>
                <a:gd name="T24" fmla="*/ 1348 w 1568"/>
                <a:gd name="T25" fmla="*/ 880 h 1000"/>
                <a:gd name="T26" fmla="*/ 1264 w 1568"/>
                <a:gd name="T27" fmla="*/ 922 h 1000"/>
                <a:gd name="T28" fmla="*/ 1176 w 1568"/>
                <a:gd name="T29" fmla="*/ 954 h 1000"/>
                <a:gd name="T30" fmla="*/ 1084 w 1568"/>
                <a:gd name="T31" fmla="*/ 980 h 1000"/>
                <a:gd name="T32" fmla="*/ 988 w 1568"/>
                <a:gd name="T33" fmla="*/ 994 h 1000"/>
                <a:gd name="T34" fmla="*/ 888 w 1568"/>
                <a:gd name="T35" fmla="*/ 1000 h 1000"/>
                <a:gd name="T36" fmla="*/ 850 w 1568"/>
                <a:gd name="T37" fmla="*/ 1000 h 1000"/>
                <a:gd name="T38" fmla="*/ 774 w 1568"/>
                <a:gd name="T39" fmla="*/ 994 h 1000"/>
                <a:gd name="T40" fmla="*/ 700 w 1568"/>
                <a:gd name="T41" fmla="*/ 982 h 1000"/>
                <a:gd name="T42" fmla="*/ 628 w 1568"/>
                <a:gd name="T43" fmla="*/ 964 h 1000"/>
                <a:gd name="T44" fmla="*/ 558 w 1568"/>
                <a:gd name="T45" fmla="*/ 940 h 1000"/>
                <a:gd name="T46" fmla="*/ 492 w 1568"/>
                <a:gd name="T47" fmla="*/ 912 h 1000"/>
                <a:gd name="T48" fmla="*/ 428 w 1568"/>
                <a:gd name="T49" fmla="*/ 880 h 1000"/>
                <a:gd name="T50" fmla="*/ 366 w 1568"/>
                <a:gd name="T51" fmla="*/ 842 h 1000"/>
                <a:gd name="T52" fmla="*/ 308 w 1568"/>
                <a:gd name="T53" fmla="*/ 800 h 1000"/>
                <a:gd name="T54" fmla="*/ 254 w 1568"/>
                <a:gd name="T55" fmla="*/ 754 h 1000"/>
                <a:gd name="T56" fmla="*/ 202 w 1568"/>
                <a:gd name="T57" fmla="*/ 702 h 1000"/>
                <a:gd name="T58" fmla="*/ 156 w 1568"/>
                <a:gd name="T59" fmla="*/ 648 h 1000"/>
                <a:gd name="T60" fmla="*/ 112 w 1568"/>
                <a:gd name="T61" fmla="*/ 592 h 1000"/>
                <a:gd name="T62" fmla="*/ 74 w 1568"/>
                <a:gd name="T63" fmla="*/ 530 h 1000"/>
                <a:gd name="T64" fmla="*/ 40 w 1568"/>
                <a:gd name="T65" fmla="*/ 466 h 1000"/>
                <a:gd name="T66" fmla="*/ 12 w 1568"/>
                <a:gd name="T67" fmla="*/ 400 h 1000"/>
                <a:gd name="T68" fmla="*/ 12 w 1568"/>
                <a:gd name="T69" fmla="*/ 338 h 1000"/>
                <a:gd name="T70" fmla="*/ 34 w 1568"/>
                <a:gd name="T71" fmla="*/ 298 h 1000"/>
                <a:gd name="T72" fmla="*/ 86 w 1568"/>
                <a:gd name="T73" fmla="*/ 224 h 1000"/>
                <a:gd name="T74" fmla="*/ 150 w 1568"/>
                <a:gd name="T75" fmla="*/ 158 h 1000"/>
                <a:gd name="T76" fmla="*/ 222 w 1568"/>
                <a:gd name="T77" fmla="*/ 102 h 1000"/>
                <a:gd name="T78" fmla="*/ 262 w 1568"/>
                <a:gd name="T79" fmla="*/ 78 h 1000"/>
                <a:gd name="T80" fmla="*/ 336 w 1568"/>
                <a:gd name="T81" fmla="*/ 42 h 1000"/>
                <a:gd name="T82" fmla="*/ 416 w 1568"/>
                <a:gd name="T83" fmla="*/ 16 h 1000"/>
                <a:gd name="T84" fmla="*/ 498 w 1568"/>
                <a:gd name="T85" fmla="*/ 2 h 1000"/>
                <a:gd name="T86" fmla="*/ 580 w 1568"/>
                <a:gd name="T87" fmla="*/ 0 h 1000"/>
                <a:gd name="T88" fmla="*/ 576 w 1568"/>
                <a:gd name="T89" fmla="*/ 30 h 1000"/>
                <a:gd name="T90" fmla="*/ 576 w 1568"/>
                <a:gd name="T91" fmla="*/ 60 h 1000"/>
                <a:gd name="T92" fmla="*/ 582 w 1568"/>
                <a:gd name="T93" fmla="*/ 124 h 1000"/>
                <a:gd name="T94" fmla="*/ 600 w 1568"/>
                <a:gd name="T95" fmla="*/ 182 h 1000"/>
                <a:gd name="T96" fmla="*/ 628 w 1568"/>
                <a:gd name="T97" fmla="*/ 234 h 1000"/>
                <a:gd name="T98" fmla="*/ 666 w 1568"/>
                <a:gd name="T99" fmla="*/ 282 h 1000"/>
                <a:gd name="T100" fmla="*/ 712 w 1568"/>
                <a:gd name="T101" fmla="*/ 320 h 1000"/>
                <a:gd name="T102" fmla="*/ 766 w 1568"/>
                <a:gd name="T103" fmla="*/ 348 h 1000"/>
                <a:gd name="T104" fmla="*/ 824 w 1568"/>
                <a:gd name="T105" fmla="*/ 366 h 1000"/>
                <a:gd name="T106" fmla="*/ 888 w 1568"/>
                <a:gd name="T107" fmla="*/ 372 h 1000"/>
                <a:gd name="T108" fmla="*/ 924 w 1568"/>
                <a:gd name="T109" fmla="*/ 370 h 1000"/>
                <a:gd name="T110" fmla="*/ 960 w 1568"/>
                <a:gd name="T111" fmla="*/ 364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68" h="1000">
                  <a:moveTo>
                    <a:pt x="960" y="364"/>
                  </a:moveTo>
                  <a:lnTo>
                    <a:pt x="960" y="364"/>
                  </a:lnTo>
                  <a:lnTo>
                    <a:pt x="982" y="402"/>
                  </a:lnTo>
                  <a:lnTo>
                    <a:pt x="1006" y="438"/>
                  </a:lnTo>
                  <a:lnTo>
                    <a:pt x="1032" y="474"/>
                  </a:lnTo>
                  <a:lnTo>
                    <a:pt x="1062" y="506"/>
                  </a:lnTo>
                  <a:lnTo>
                    <a:pt x="1092" y="538"/>
                  </a:lnTo>
                  <a:lnTo>
                    <a:pt x="1126" y="568"/>
                  </a:lnTo>
                  <a:lnTo>
                    <a:pt x="1164" y="594"/>
                  </a:lnTo>
                  <a:lnTo>
                    <a:pt x="1202" y="620"/>
                  </a:lnTo>
                  <a:lnTo>
                    <a:pt x="1202" y="620"/>
                  </a:lnTo>
                  <a:lnTo>
                    <a:pt x="1246" y="642"/>
                  </a:lnTo>
                  <a:lnTo>
                    <a:pt x="1290" y="664"/>
                  </a:lnTo>
                  <a:lnTo>
                    <a:pt x="1336" y="680"/>
                  </a:lnTo>
                  <a:lnTo>
                    <a:pt x="1382" y="692"/>
                  </a:lnTo>
                  <a:lnTo>
                    <a:pt x="1428" y="702"/>
                  </a:lnTo>
                  <a:lnTo>
                    <a:pt x="1476" y="706"/>
                  </a:lnTo>
                  <a:lnTo>
                    <a:pt x="1522" y="710"/>
                  </a:lnTo>
                  <a:lnTo>
                    <a:pt x="1568" y="708"/>
                  </a:lnTo>
                  <a:lnTo>
                    <a:pt x="1568" y="708"/>
                  </a:lnTo>
                  <a:lnTo>
                    <a:pt x="1536" y="740"/>
                  </a:lnTo>
                  <a:lnTo>
                    <a:pt x="1502" y="772"/>
                  </a:lnTo>
                  <a:lnTo>
                    <a:pt x="1466" y="802"/>
                  </a:lnTo>
                  <a:lnTo>
                    <a:pt x="1428" y="830"/>
                  </a:lnTo>
                  <a:lnTo>
                    <a:pt x="1390" y="856"/>
                  </a:lnTo>
                  <a:lnTo>
                    <a:pt x="1348" y="880"/>
                  </a:lnTo>
                  <a:lnTo>
                    <a:pt x="1308" y="902"/>
                  </a:lnTo>
                  <a:lnTo>
                    <a:pt x="1264" y="922"/>
                  </a:lnTo>
                  <a:lnTo>
                    <a:pt x="1220" y="940"/>
                  </a:lnTo>
                  <a:lnTo>
                    <a:pt x="1176" y="954"/>
                  </a:lnTo>
                  <a:lnTo>
                    <a:pt x="1130" y="968"/>
                  </a:lnTo>
                  <a:lnTo>
                    <a:pt x="1084" y="980"/>
                  </a:lnTo>
                  <a:lnTo>
                    <a:pt x="1036" y="988"/>
                  </a:lnTo>
                  <a:lnTo>
                    <a:pt x="988" y="994"/>
                  </a:lnTo>
                  <a:lnTo>
                    <a:pt x="938" y="998"/>
                  </a:lnTo>
                  <a:lnTo>
                    <a:pt x="888" y="1000"/>
                  </a:lnTo>
                  <a:lnTo>
                    <a:pt x="888" y="1000"/>
                  </a:lnTo>
                  <a:lnTo>
                    <a:pt x="850" y="1000"/>
                  </a:lnTo>
                  <a:lnTo>
                    <a:pt x="812" y="996"/>
                  </a:lnTo>
                  <a:lnTo>
                    <a:pt x="774" y="994"/>
                  </a:lnTo>
                  <a:lnTo>
                    <a:pt x="736" y="988"/>
                  </a:lnTo>
                  <a:lnTo>
                    <a:pt x="700" y="982"/>
                  </a:lnTo>
                  <a:lnTo>
                    <a:pt x="664" y="974"/>
                  </a:lnTo>
                  <a:lnTo>
                    <a:pt x="628" y="964"/>
                  </a:lnTo>
                  <a:lnTo>
                    <a:pt x="594" y="952"/>
                  </a:lnTo>
                  <a:lnTo>
                    <a:pt x="558" y="940"/>
                  </a:lnTo>
                  <a:lnTo>
                    <a:pt x="524" y="928"/>
                  </a:lnTo>
                  <a:lnTo>
                    <a:pt x="492" y="912"/>
                  </a:lnTo>
                  <a:lnTo>
                    <a:pt x="460" y="896"/>
                  </a:lnTo>
                  <a:lnTo>
                    <a:pt x="428" y="880"/>
                  </a:lnTo>
                  <a:lnTo>
                    <a:pt x="396" y="862"/>
                  </a:lnTo>
                  <a:lnTo>
                    <a:pt x="366" y="842"/>
                  </a:lnTo>
                  <a:lnTo>
                    <a:pt x="336" y="822"/>
                  </a:lnTo>
                  <a:lnTo>
                    <a:pt x="308" y="800"/>
                  </a:lnTo>
                  <a:lnTo>
                    <a:pt x="280" y="776"/>
                  </a:lnTo>
                  <a:lnTo>
                    <a:pt x="254" y="754"/>
                  </a:lnTo>
                  <a:lnTo>
                    <a:pt x="228" y="728"/>
                  </a:lnTo>
                  <a:lnTo>
                    <a:pt x="202" y="702"/>
                  </a:lnTo>
                  <a:lnTo>
                    <a:pt x="178" y="676"/>
                  </a:lnTo>
                  <a:lnTo>
                    <a:pt x="156" y="648"/>
                  </a:lnTo>
                  <a:lnTo>
                    <a:pt x="134" y="620"/>
                  </a:lnTo>
                  <a:lnTo>
                    <a:pt x="112" y="592"/>
                  </a:lnTo>
                  <a:lnTo>
                    <a:pt x="92" y="562"/>
                  </a:lnTo>
                  <a:lnTo>
                    <a:pt x="74" y="530"/>
                  </a:lnTo>
                  <a:lnTo>
                    <a:pt x="56" y="500"/>
                  </a:lnTo>
                  <a:lnTo>
                    <a:pt x="40" y="466"/>
                  </a:lnTo>
                  <a:lnTo>
                    <a:pt x="26" y="434"/>
                  </a:lnTo>
                  <a:lnTo>
                    <a:pt x="12" y="400"/>
                  </a:lnTo>
                  <a:lnTo>
                    <a:pt x="0" y="366"/>
                  </a:lnTo>
                  <a:lnTo>
                    <a:pt x="12" y="338"/>
                  </a:lnTo>
                  <a:lnTo>
                    <a:pt x="12" y="338"/>
                  </a:lnTo>
                  <a:lnTo>
                    <a:pt x="34" y="298"/>
                  </a:lnTo>
                  <a:lnTo>
                    <a:pt x="60" y="260"/>
                  </a:lnTo>
                  <a:lnTo>
                    <a:pt x="86" y="224"/>
                  </a:lnTo>
                  <a:lnTo>
                    <a:pt x="116" y="190"/>
                  </a:lnTo>
                  <a:lnTo>
                    <a:pt x="150" y="158"/>
                  </a:lnTo>
                  <a:lnTo>
                    <a:pt x="184" y="128"/>
                  </a:lnTo>
                  <a:lnTo>
                    <a:pt x="222" y="102"/>
                  </a:lnTo>
                  <a:lnTo>
                    <a:pt x="262" y="78"/>
                  </a:lnTo>
                  <a:lnTo>
                    <a:pt x="262" y="78"/>
                  </a:lnTo>
                  <a:lnTo>
                    <a:pt x="298" y="58"/>
                  </a:lnTo>
                  <a:lnTo>
                    <a:pt x="336" y="42"/>
                  </a:lnTo>
                  <a:lnTo>
                    <a:pt x="376" y="28"/>
                  </a:lnTo>
                  <a:lnTo>
                    <a:pt x="416" y="16"/>
                  </a:lnTo>
                  <a:lnTo>
                    <a:pt x="456" y="8"/>
                  </a:lnTo>
                  <a:lnTo>
                    <a:pt x="498" y="2"/>
                  </a:lnTo>
                  <a:lnTo>
                    <a:pt x="540" y="0"/>
                  </a:lnTo>
                  <a:lnTo>
                    <a:pt x="580" y="0"/>
                  </a:lnTo>
                  <a:lnTo>
                    <a:pt x="580" y="0"/>
                  </a:lnTo>
                  <a:lnTo>
                    <a:pt x="576" y="30"/>
                  </a:lnTo>
                  <a:lnTo>
                    <a:pt x="576" y="60"/>
                  </a:lnTo>
                  <a:lnTo>
                    <a:pt x="576" y="60"/>
                  </a:lnTo>
                  <a:lnTo>
                    <a:pt x="576" y="92"/>
                  </a:lnTo>
                  <a:lnTo>
                    <a:pt x="582" y="124"/>
                  </a:lnTo>
                  <a:lnTo>
                    <a:pt x="590" y="154"/>
                  </a:lnTo>
                  <a:lnTo>
                    <a:pt x="600" y="182"/>
                  </a:lnTo>
                  <a:lnTo>
                    <a:pt x="612" y="210"/>
                  </a:lnTo>
                  <a:lnTo>
                    <a:pt x="628" y="234"/>
                  </a:lnTo>
                  <a:lnTo>
                    <a:pt x="646" y="260"/>
                  </a:lnTo>
                  <a:lnTo>
                    <a:pt x="666" y="282"/>
                  </a:lnTo>
                  <a:lnTo>
                    <a:pt x="688" y="302"/>
                  </a:lnTo>
                  <a:lnTo>
                    <a:pt x="712" y="320"/>
                  </a:lnTo>
                  <a:lnTo>
                    <a:pt x="738" y="336"/>
                  </a:lnTo>
                  <a:lnTo>
                    <a:pt x="766" y="348"/>
                  </a:lnTo>
                  <a:lnTo>
                    <a:pt x="794" y="358"/>
                  </a:lnTo>
                  <a:lnTo>
                    <a:pt x="824" y="366"/>
                  </a:lnTo>
                  <a:lnTo>
                    <a:pt x="856" y="372"/>
                  </a:lnTo>
                  <a:lnTo>
                    <a:pt x="888" y="372"/>
                  </a:lnTo>
                  <a:lnTo>
                    <a:pt x="888" y="372"/>
                  </a:lnTo>
                  <a:lnTo>
                    <a:pt x="924" y="370"/>
                  </a:lnTo>
                  <a:lnTo>
                    <a:pt x="960" y="364"/>
                  </a:lnTo>
                  <a:lnTo>
                    <a:pt x="960" y="364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137DE059-EE77-4A06-AA63-71059C76F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0311" y="4268010"/>
              <a:ext cx="3133612" cy="5691357"/>
            </a:xfrm>
            <a:custGeom>
              <a:avLst/>
              <a:gdLst>
                <a:gd name="T0" fmla="*/ 160 w 838"/>
                <a:gd name="T1" fmla="*/ 0 h 1522"/>
                <a:gd name="T2" fmla="*/ 232 w 838"/>
                <a:gd name="T3" fmla="*/ 24 h 1522"/>
                <a:gd name="T4" fmla="*/ 302 w 838"/>
                <a:gd name="T5" fmla="*/ 52 h 1522"/>
                <a:gd name="T6" fmla="*/ 368 w 838"/>
                <a:gd name="T7" fmla="*/ 88 h 1522"/>
                <a:gd name="T8" fmla="*/ 432 w 838"/>
                <a:gd name="T9" fmla="*/ 128 h 1522"/>
                <a:gd name="T10" fmla="*/ 490 w 838"/>
                <a:gd name="T11" fmla="*/ 172 h 1522"/>
                <a:gd name="T12" fmla="*/ 546 w 838"/>
                <a:gd name="T13" fmla="*/ 222 h 1522"/>
                <a:gd name="T14" fmla="*/ 598 w 838"/>
                <a:gd name="T15" fmla="*/ 276 h 1522"/>
                <a:gd name="T16" fmla="*/ 646 w 838"/>
                <a:gd name="T17" fmla="*/ 332 h 1522"/>
                <a:gd name="T18" fmla="*/ 688 w 838"/>
                <a:gd name="T19" fmla="*/ 394 h 1522"/>
                <a:gd name="T20" fmla="*/ 726 w 838"/>
                <a:gd name="T21" fmla="*/ 458 h 1522"/>
                <a:gd name="T22" fmla="*/ 760 w 838"/>
                <a:gd name="T23" fmla="*/ 526 h 1522"/>
                <a:gd name="T24" fmla="*/ 786 w 838"/>
                <a:gd name="T25" fmla="*/ 596 h 1522"/>
                <a:gd name="T26" fmla="*/ 808 w 838"/>
                <a:gd name="T27" fmla="*/ 670 h 1522"/>
                <a:gd name="T28" fmla="*/ 824 w 838"/>
                <a:gd name="T29" fmla="*/ 744 h 1522"/>
                <a:gd name="T30" fmla="*/ 834 w 838"/>
                <a:gd name="T31" fmla="*/ 822 h 1522"/>
                <a:gd name="T32" fmla="*/ 838 w 838"/>
                <a:gd name="T33" fmla="*/ 902 h 1522"/>
                <a:gd name="T34" fmla="*/ 836 w 838"/>
                <a:gd name="T35" fmla="*/ 946 h 1522"/>
                <a:gd name="T36" fmla="*/ 828 w 838"/>
                <a:gd name="T37" fmla="*/ 1032 h 1522"/>
                <a:gd name="T38" fmla="*/ 814 w 838"/>
                <a:gd name="T39" fmla="*/ 1116 h 1522"/>
                <a:gd name="T40" fmla="*/ 790 w 838"/>
                <a:gd name="T41" fmla="*/ 1198 h 1522"/>
                <a:gd name="T42" fmla="*/ 760 w 838"/>
                <a:gd name="T43" fmla="*/ 1276 h 1522"/>
                <a:gd name="T44" fmla="*/ 724 w 838"/>
                <a:gd name="T45" fmla="*/ 1350 h 1522"/>
                <a:gd name="T46" fmla="*/ 682 w 838"/>
                <a:gd name="T47" fmla="*/ 1420 h 1522"/>
                <a:gd name="T48" fmla="*/ 634 w 838"/>
                <a:gd name="T49" fmla="*/ 1488 h 1522"/>
                <a:gd name="T50" fmla="*/ 578 w 838"/>
                <a:gd name="T51" fmla="*/ 1520 h 1522"/>
                <a:gd name="T52" fmla="*/ 530 w 838"/>
                <a:gd name="T53" fmla="*/ 1522 h 1522"/>
                <a:gd name="T54" fmla="*/ 440 w 838"/>
                <a:gd name="T55" fmla="*/ 1514 h 1522"/>
                <a:gd name="T56" fmla="*/ 352 w 838"/>
                <a:gd name="T57" fmla="*/ 1492 h 1522"/>
                <a:gd name="T58" fmla="*/ 268 w 838"/>
                <a:gd name="T59" fmla="*/ 1458 h 1522"/>
                <a:gd name="T60" fmla="*/ 226 w 838"/>
                <a:gd name="T61" fmla="*/ 1436 h 1522"/>
                <a:gd name="T62" fmla="*/ 158 w 838"/>
                <a:gd name="T63" fmla="*/ 1388 h 1522"/>
                <a:gd name="T64" fmla="*/ 96 w 838"/>
                <a:gd name="T65" fmla="*/ 1332 h 1522"/>
                <a:gd name="T66" fmla="*/ 44 w 838"/>
                <a:gd name="T67" fmla="*/ 1268 h 1522"/>
                <a:gd name="T68" fmla="*/ 0 w 838"/>
                <a:gd name="T69" fmla="*/ 1198 h 1522"/>
                <a:gd name="T70" fmla="*/ 22 w 838"/>
                <a:gd name="T71" fmla="*/ 1190 h 1522"/>
                <a:gd name="T72" fmla="*/ 64 w 838"/>
                <a:gd name="T73" fmla="*/ 1166 h 1522"/>
                <a:gd name="T74" fmla="*/ 102 w 838"/>
                <a:gd name="T75" fmla="*/ 1138 h 1522"/>
                <a:gd name="T76" fmla="*/ 136 w 838"/>
                <a:gd name="T77" fmla="*/ 1104 h 1522"/>
                <a:gd name="T78" fmla="*/ 164 w 838"/>
                <a:gd name="T79" fmla="*/ 1066 h 1522"/>
                <a:gd name="T80" fmla="*/ 186 w 838"/>
                <a:gd name="T81" fmla="*/ 1024 h 1522"/>
                <a:gd name="T82" fmla="*/ 202 w 838"/>
                <a:gd name="T83" fmla="*/ 976 h 1522"/>
                <a:gd name="T84" fmla="*/ 210 w 838"/>
                <a:gd name="T85" fmla="*/ 928 h 1522"/>
                <a:gd name="T86" fmla="*/ 210 w 838"/>
                <a:gd name="T87" fmla="*/ 902 h 1522"/>
                <a:gd name="T88" fmla="*/ 206 w 838"/>
                <a:gd name="T89" fmla="*/ 848 h 1522"/>
                <a:gd name="T90" fmla="*/ 194 w 838"/>
                <a:gd name="T91" fmla="*/ 798 h 1522"/>
                <a:gd name="T92" fmla="*/ 172 w 838"/>
                <a:gd name="T93" fmla="*/ 752 h 1522"/>
                <a:gd name="T94" fmla="*/ 146 w 838"/>
                <a:gd name="T95" fmla="*/ 710 h 1522"/>
                <a:gd name="T96" fmla="*/ 160 w 838"/>
                <a:gd name="T97" fmla="*/ 686 h 1522"/>
                <a:gd name="T98" fmla="*/ 182 w 838"/>
                <a:gd name="T99" fmla="*/ 644 h 1522"/>
                <a:gd name="T100" fmla="*/ 218 w 838"/>
                <a:gd name="T101" fmla="*/ 562 h 1522"/>
                <a:gd name="T102" fmla="*/ 242 w 838"/>
                <a:gd name="T103" fmla="*/ 474 h 1522"/>
                <a:gd name="T104" fmla="*/ 252 w 838"/>
                <a:gd name="T105" fmla="*/ 386 h 1522"/>
                <a:gd name="T106" fmla="*/ 252 w 838"/>
                <a:gd name="T107" fmla="*/ 298 h 1522"/>
                <a:gd name="T108" fmla="*/ 240 w 838"/>
                <a:gd name="T109" fmla="*/ 208 h 1522"/>
                <a:gd name="T110" fmla="*/ 218 w 838"/>
                <a:gd name="T111" fmla="*/ 122 h 1522"/>
                <a:gd name="T112" fmla="*/ 182 w 838"/>
                <a:gd name="T113" fmla="*/ 40 h 1522"/>
                <a:gd name="T114" fmla="*/ 160 w 838"/>
                <a:gd name="T115" fmla="*/ 0 h 1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38" h="1522">
                  <a:moveTo>
                    <a:pt x="160" y="0"/>
                  </a:moveTo>
                  <a:lnTo>
                    <a:pt x="160" y="0"/>
                  </a:lnTo>
                  <a:lnTo>
                    <a:pt x="196" y="10"/>
                  </a:lnTo>
                  <a:lnTo>
                    <a:pt x="232" y="24"/>
                  </a:lnTo>
                  <a:lnTo>
                    <a:pt x="268" y="38"/>
                  </a:lnTo>
                  <a:lnTo>
                    <a:pt x="302" y="52"/>
                  </a:lnTo>
                  <a:lnTo>
                    <a:pt x="336" y="70"/>
                  </a:lnTo>
                  <a:lnTo>
                    <a:pt x="368" y="88"/>
                  </a:lnTo>
                  <a:lnTo>
                    <a:pt x="400" y="108"/>
                  </a:lnTo>
                  <a:lnTo>
                    <a:pt x="432" y="128"/>
                  </a:lnTo>
                  <a:lnTo>
                    <a:pt x="462" y="150"/>
                  </a:lnTo>
                  <a:lnTo>
                    <a:pt x="490" y="172"/>
                  </a:lnTo>
                  <a:lnTo>
                    <a:pt x="520" y="196"/>
                  </a:lnTo>
                  <a:lnTo>
                    <a:pt x="546" y="222"/>
                  </a:lnTo>
                  <a:lnTo>
                    <a:pt x="572" y="248"/>
                  </a:lnTo>
                  <a:lnTo>
                    <a:pt x="598" y="276"/>
                  </a:lnTo>
                  <a:lnTo>
                    <a:pt x="622" y="304"/>
                  </a:lnTo>
                  <a:lnTo>
                    <a:pt x="646" y="332"/>
                  </a:lnTo>
                  <a:lnTo>
                    <a:pt x="668" y="362"/>
                  </a:lnTo>
                  <a:lnTo>
                    <a:pt x="688" y="394"/>
                  </a:lnTo>
                  <a:lnTo>
                    <a:pt x="708" y="426"/>
                  </a:lnTo>
                  <a:lnTo>
                    <a:pt x="726" y="458"/>
                  </a:lnTo>
                  <a:lnTo>
                    <a:pt x="744" y="492"/>
                  </a:lnTo>
                  <a:lnTo>
                    <a:pt x="760" y="526"/>
                  </a:lnTo>
                  <a:lnTo>
                    <a:pt x="774" y="560"/>
                  </a:lnTo>
                  <a:lnTo>
                    <a:pt x="786" y="596"/>
                  </a:lnTo>
                  <a:lnTo>
                    <a:pt x="798" y="632"/>
                  </a:lnTo>
                  <a:lnTo>
                    <a:pt x="808" y="670"/>
                  </a:lnTo>
                  <a:lnTo>
                    <a:pt x="818" y="706"/>
                  </a:lnTo>
                  <a:lnTo>
                    <a:pt x="824" y="744"/>
                  </a:lnTo>
                  <a:lnTo>
                    <a:pt x="830" y="784"/>
                  </a:lnTo>
                  <a:lnTo>
                    <a:pt x="834" y="822"/>
                  </a:lnTo>
                  <a:lnTo>
                    <a:pt x="838" y="862"/>
                  </a:lnTo>
                  <a:lnTo>
                    <a:pt x="838" y="902"/>
                  </a:lnTo>
                  <a:lnTo>
                    <a:pt x="838" y="902"/>
                  </a:lnTo>
                  <a:lnTo>
                    <a:pt x="836" y="946"/>
                  </a:lnTo>
                  <a:lnTo>
                    <a:pt x="834" y="990"/>
                  </a:lnTo>
                  <a:lnTo>
                    <a:pt x="828" y="1032"/>
                  </a:lnTo>
                  <a:lnTo>
                    <a:pt x="822" y="1074"/>
                  </a:lnTo>
                  <a:lnTo>
                    <a:pt x="814" y="1116"/>
                  </a:lnTo>
                  <a:lnTo>
                    <a:pt x="802" y="1158"/>
                  </a:lnTo>
                  <a:lnTo>
                    <a:pt x="790" y="1198"/>
                  </a:lnTo>
                  <a:lnTo>
                    <a:pt x="776" y="1238"/>
                  </a:lnTo>
                  <a:lnTo>
                    <a:pt x="760" y="1276"/>
                  </a:lnTo>
                  <a:lnTo>
                    <a:pt x="744" y="1314"/>
                  </a:lnTo>
                  <a:lnTo>
                    <a:pt x="724" y="1350"/>
                  </a:lnTo>
                  <a:lnTo>
                    <a:pt x="704" y="1386"/>
                  </a:lnTo>
                  <a:lnTo>
                    <a:pt x="682" y="1420"/>
                  </a:lnTo>
                  <a:lnTo>
                    <a:pt x="658" y="1454"/>
                  </a:lnTo>
                  <a:lnTo>
                    <a:pt x="634" y="1488"/>
                  </a:lnTo>
                  <a:lnTo>
                    <a:pt x="608" y="1518"/>
                  </a:lnTo>
                  <a:lnTo>
                    <a:pt x="578" y="1520"/>
                  </a:lnTo>
                  <a:lnTo>
                    <a:pt x="578" y="1520"/>
                  </a:lnTo>
                  <a:lnTo>
                    <a:pt x="530" y="1522"/>
                  </a:lnTo>
                  <a:lnTo>
                    <a:pt x="486" y="1520"/>
                  </a:lnTo>
                  <a:lnTo>
                    <a:pt x="440" y="1514"/>
                  </a:lnTo>
                  <a:lnTo>
                    <a:pt x="396" y="1504"/>
                  </a:lnTo>
                  <a:lnTo>
                    <a:pt x="352" y="1492"/>
                  </a:lnTo>
                  <a:lnTo>
                    <a:pt x="308" y="1476"/>
                  </a:lnTo>
                  <a:lnTo>
                    <a:pt x="268" y="1458"/>
                  </a:lnTo>
                  <a:lnTo>
                    <a:pt x="226" y="1436"/>
                  </a:lnTo>
                  <a:lnTo>
                    <a:pt x="226" y="1436"/>
                  </a:lnTo>
                  <a:lnTo>
                    <a:pt x="192" y="1414"/>
                  </a:lnTo>
                  <a:lnTo>
                    <a:pt x="158" y="1388"/>
                  </a:lnTo>
                  <a:lnTo>
                    <a:pt x="126" y="1362"/>
                  </a:lnTo>
                  <a:lnTo>
                    <a:pt x="96" y="1332"/>
                  </a:lnTo>
                  <a:lnTo>
                    <a:pt x="68" y="1302"/>
                  </a:lnTo>
                  <a:lnTo>
                    <a:pt x="44" y="1268"/>
                  </a:lnTo>
                  <a:lnTo>
                    <a:pt x="20" y="1234"/>
                  </a:lnTo>
                  <a:lnTo>
                    <a:pt x="0" y="1198"/>
                  </a:lnTo>
                  <a:lnTo>
                    <a:pt x="0" y="1198"/>
                  </a:lnTo>
                  <a:lnTo>
                    <a:pt x="22" y="1190"/>
                  </a:lnTo>
                  <a:lnTo>
                    <a:pt x="44" y="1178"/>
                  </a:lnTo>
                  <a:lnTo>
                    <a:pt x="64" y="1166"/>
                  </a:lnTo>
                  <a:lnTo>
                    <a:pt x="84" y="1154"/>
                  </a:lnTo>
                  <a:lnTo>
                    <a:pt x="102" y="1138"/>
                  </a:lnTo>
                  <a:lnTo>
                    <a:pt x="120" y="1122"/>
                  </a:lnTo>
                  <a:lnTo>
                    <a:pt x="136" y="1104"/>
                  </a:lnTo>
                  <a:lnTo>
                    <a:pt x="152" y="1086"/>
                  </a:lnTo>
                  <a:lnTo>
                    <a:pt x="164" y="1066"/>
                  </a:lnTo>
                  <a:lnTo>
                    <a:pt x="176" y="1044"/>
                  </a:lnTo>
                  <a:lnTo>
                    <a:pt x="186" y="1024"/>
                  </a:lnTo>
                  <a:lnTo>
                    <a:pt x="196" y="1000"/>
                  </a:lnTo>
                  <a:lnTo>
                    <a:pt x="202" y="976"/>
                  </a:lnTo>
                  <a:lnTo>
                    <a:pt x="206" y="952"/>
                  </a:lnTo>
                  <a:lnTo>
                    <a:pt x="210" y="928"/>
                  </a:lnTo>
                  <a:lnTo>
                    <a:pt x="210" y="902"/>
                  </a:lnTo>
                  <a:lnTo>
                    <a:pt x="210" y="902"/>
                  </a:lnTo>
                  <a:lnTo>
                    <a:pt x="210" y="876"/>
                  </a:lnTo>
                  <a:lnTo>
                    <a:pt x="206" y="848"/>
                  </a:lnTo>
                  <a:lnTo>
                    <a:pt x="200" y="824"/>
                  </a:lnTo>
                  <a:lnTo>
                    <a:pt x="194" y="798"/>
                  </a:lnTo>
                  <a:lnTo>
                    <a:pt x="184" y="774"/>
                  </a:lnTo>
                  <a:lnTo>
                    <a:pt x="172" y="752"/>
                  </a:lnTo>
                  <a:lnTo>
                    <a:pt x="160" y="730"/>
                  </a:lnTo>
                  <a:lnTo>
                    <a:pt x="146" y="710"/>
                  </a:lnTo>
                  <a:lnTo>
                    <a:pt x="146" y="710"/>
                  </a:lnTo>
                  <a:lnTo>
                    <a:pt x="160" y="686"/>
                  </a:lnTo>
                  <a:lnTo>
                    <a:pt x="160" y="686"/>
                  </a:lnTo>
                  <a:lnTo>
                    <a:pt x="182" y="644"/>
                  </a:lnTo>
                  <a:lnTo>
                    <a:pt x="202" y="604"/>
                  </a:lnTo>
                  <a:lnTo>
                    <a:pt x="218" y="562"/>
                  </a:lnTo>
                  <a:lnTo>
                    <a:pt x="232" y="518"/>
                  </a:lnTo>
                  <a:lnTo>
                    <a:pt x="242" y="474"/>
                  </a:lnTo>
                  <a:lnTo>
                    <a:pt x="248" y="430"/>
                  </a:lnTo>
                  <a:lnTo>
                    <a:pt x="252" y="386"/>
                  </a:lnTo>
                  <a:lnTo>
                    <a:pt x="254" y="342"/>
                  </a:lnTo>
                  <a:lnTo>
                    <a:pt x="252" y="298"/>
                  </a:lnTo>
                  <a:lnTo>
                    <a:pt x="248" y="252"/>
                  </a:lnTo>
                  <a:lnTo>
                    <a:pt x="240" y="208"/>
                  </a:lnTo>
                  <a:lnTo>
                    <a:pt x="230" y="166"/>
                  </a:lnTo>
                  <a:lnTo>
                    <a:pt x="218" y="122"/>
                  </a:lnTo>
                  <a:lnTo>
                    <a:pt x="202" y="80"/>
                  </a:lnTo>
                  <a:lnTo>
                    <a:pt x="182" y="40"/>
                  </a:lnTo>
                  <a:lnTo>
                    <a:pt x="160" y="0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ED57210D-EEB0-4299-9662-D4BB0ADD31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3863" y="4125913"/>
              <a:ext cx="4741551" cy="4509709"/>
            </a:xfrm>
            <a:custGeom>
              <a:avLst/>
              <a:gdLst>
                <a:gd name="T0" fmla="*/ 640 w 1268"/>
                <a:gd name="T1" fmla="*/ 850 h 1206"/>
                <a:gd name="T2" fmla="*/ 554 w 1268"/>
                <a:gd name="T3" fmla="*/ 852 h 1206"/>
                <a:gd name="T4" fmla="*/ 466 w 1268"/>
                <a:gd name="T5" fmla="*/ 866 h 1206"/>
                <a:gd name="T6" fmla="*/ 382 w 1268"/>
                <a:gd name="T7" fmla="*/ 894 h 1206"/>
                <a:gd name="T8" fmla="*/ 298 w 1268"/>
                <a:gd name="T9" fmla="*/ 932 h 1206"/>
                <a:gd name="T10" fmla="*/ 256 w 1268"/>
                <a:gd name="T11" fmla="*/ 958 h 1206"/>
                <a:gd name="T12" fmla="*/ 180 w 1268"/>
                <a:gd name="T13" fmla="*/ 1018 h 1206"/>
                <a:gd name="T14" fmla="*/ 114 w 1268"/>
                <a:gd name="T15" fmla="*/ 1088 h 1206"/>
                <a:gd name="T16" fmla="*/ 60 w 1268"/>
                <a:gd name="T17" fmla="*/ 1164 h 1206"/>
                <a:gd name="T18" fmla="*/ 38 w 1268"/>
                <a:gd name="T19" fmla="*/ 1206 h 1206"/>
                <a:gd name="T20" fmla="*/ 10 w 1268"/>
                <a:gd name="T21" fmla="*/ 1076 h 1206"/>
                <a:gd name="T22" fmla="*/ 2 w 1268"/>
                <a:gd name="T23" fmla="*/ 1008 h 1206"/>
                <a:gd name="T24" fmla="*/ 0 w 1268"/>
                <a:gd name="T25" fmla="*/ 940 h 1206"/>
                <a:gd name="T26" fmla="*/ 2 w 1268"/>
                <a:gd name="T27" fmla="*/ 892 h 1206"/>
                <a:gd name="T28" fmla="*/ 10 w 1268"/>
                <a:gd name="T29" fmla="*/ 796 h 1206"/>
                <a:gd name="T30" fmla="*/ 30 w 1268"/>
                <a:gd name="T31" fmla="*/ 706 h 1206"/>
                <a:gd name="T32" fmla="*/ 58 w 1268"/>
                <a:gd name="T33" fmla="*/ 616 h 1206"/>
                <a:gd name="T34" fmla="*/ 92 w 1268"/>
                <a:gd name="T35" fmla="*/ 532 h 1206"/>
                <a:gd name="T36" fmla="*/ 136 w 1268"/>
                <a:gd name="T37" fmla="*/ 452 h 1206"/>
                <a:gd name="T38" fmla="*/ 186 w 1268"/>
                <a:gd name="T39" fmla="*/ 378 h 1206"/>
                <a:gd name="T40" fmla="*/ 244 w 1268"/>
                <a:gd name="T41" fmla="*/ 308 h 1206"/>
                <a:gd name="T42" fmla="*/ 308 w 1268"/>
                <a:gd name="T43" fmla="*/ 244 h 1206"/>
                <a:gd name="T44" fmla="*/ 378 w 1268"/>
                <a:gd name="T45" fmla="*/ 186 h 1206"/>
                <a:gd name="T46" fmla="*/ 452 w 1268"/>
                <a:gd name="T47" fmla="*/ 136 h 1206"/>
                <a:gd name="T48" fmla="*/ 532 w 1268"/>
                <a:gd name="T49" fmla="*/ 92 h 1206"/>
                <a:gd name="T50" fmla="*/ 616 w 1268"/>
                <a:gd name="T51" fmla="*/ 58 h 1206"/>
                <a:gd name="T52" fmla="*/ 706 w 1268"/>
                <a:gd name="T53" fmla="*/ 30 h 1206"/>
                <a:gd name="T54" fmla="*/ 796 w 1268"/>
                <a:gd name="T55" fmla="*/ 10 h 1206"/>
                <a:gd name="T56" fmla="*/ 892 w 1268"/>
                <a:gd name="T57" fmla="*/ 2 h 1206"/>
                <a:gd name="T58" fmla="*/ 940 w 1268"/>
                <a:gd name="T59" fmla="*/ 0 h 1206"/>
                <a:gd name="T60" fmla="*/ 1052 w 1268"/>
                <a:gd name="T61" fmla="*/ 6 h 1206"/>
                <a:gd name="T62" fmla="*/ 1160 w 1268"/>
                <a:gd name="T63" fmla="*/ 26 h 1206"/>
                <a:gd name="T64" fmla="*/ 1184 w 1268"/>
                <a:gd name="T65" fmla="*/ 64 h 1206"/>
                <a:gd name="T66" fmla="*/ 1222 w 1268"/>
                <a:gd name="T67" fmla="*/ 144 h 1206"/>
                <a:gd name="T68" fmla="*/ 1248 w 1268"/>
                <a:gd name="T69" fmla="*/ 228 h 1206"/>
                <a:gd name="T70" fmla="*/ 1264 w 1268"/>
                <a:gd name="T71" fmla="*/ 316 h 1206"/>
                <a:gd name="T72" fmla="*/ 1266 w 1268"/>
                <a:gd name="T73" fmla="*/ 404 h 1206"/>
                <a:gd name="T74" fmla="*/ 1258 w 1268"/>
                <a:gd name="T75" fmla="*/ 494 h 1206"/>
                <a:gd name="T76" fmla="*/ 1236 w 1268"/>
                <a:gd name="T77" fmla="*/ 582 h 1206"/>
                <a:gd name="T78" fmla="*/ 1200 w 1268"/>
                <a:gd name="T79" fmla="*/ 666 h 1206"/>
                <a:gd name="T80" fmla="*/ 1178 w 1268"/>
                <a:gd name="T81" fmla="*/ 708 h 1206"/>
                <a:gd name="T82" fmla="*/ 1168 w 1268"/>
                <a:gd name="T83" fmla="*/ 724 h 1206"/>
                <a:gd name="T84" fmla="*/ 1120 w 1268"/>
                <a:gd name="T85" fmla="*/ 684 h 1206"/>
                <a:gd name="T86" fmla="*/ 1066 w 1268"/>
                <a:gd name="T87" fmla="*/ 654 h 1206"/>
                <a:gd name="T88" fmla="*/ 1006 w 1268"/>
                <a:gd name="T89" fmla="*/ 634 h 1206"/>
                <a:gd name="T90" fmla="*/ 940 w 1268"/>
                <a:gd name="T91" fmla="*/ 628 h 1206"/>
                <a:gd name="T92" fmla="*/ 914 w 1268"/>
                <a:gd name="T93" fmla="*/ 628 h 1206"/>
                <a:gd name="T94" fmla="*/ 862 w 1268"/>
                <a:gd name="T95" fmla="*/ 636 h 1206"/>
                <a:gd name="T96" fmla="*/ 816 w 1268"/>
                <a:gd name="T97" fmla="*/ 652 h 1206"/>
                <a:gd name="T98" fmla="*/ 772 w 1268"/>
                <a:gd name="T99" fmla="*/ 676 h 1206"/>
                <a:gd name="T100" fmla="*/ 732 w 1268"/>
                <a:gd name="T101" fmla="*/ 706 h 1206"/>
                <a:gd name="T102" fmla="*/ 698 w 1268"/>
                <a:gd name="T103" fmla="*/ 742 h 1206"/>
                <a:gd name="T104" fmla="*/ 670 w 1268"/>
                <a:gd name="T105" fmla="*/ 782 h 1206"/>
                <a:gd name="T106" fmla="*/ 648 w 1268"/>
                <a:gd name="T107" fmla="*/ 826 h 1206"/>
                <a:gd name="T108" fmla="*/ 640 w 1268"/>
                <a:gd name="T109" fmla="*/ 850 h 1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68" h="1206">
                  <a:moveTo>
                    <a:pt x="640" y="850"/>
                  </a:moveTo>
                  <a:lnTo>
                    <a:pt x="640" y="850"/>
                  </a:lnTo>
                  <a:lnTo>
                    <a:pt x="596" y="850"/>
                  </a:lnTo>
                  <a:lnTo>
                    <a:pt x="554" y="852"/>
                  </a:lnTo>
                  <a:lnTo>
                    <a:pt x="510" y="858"/>
                  </a:lnTo>
                  <a:lnTo>
                    <a:pt x="466" y="866"/>
                  </a:lnTo>
                  <a:lnTo>
                    <a:pt x="424" y="878"/>
                  </a:lnTo>
                  <a:lnTo>
                    <a:pt x="382" y="894"/>
                  </a:lnTo>
                  <a:lnTo>
                    <a:pt x="340" y="912"/>
                  </a:lnTo>
                  <a:lnTo>
                    <a:pt x="298" y="932"/>
                  </a:lnTo>
                  <a:lnTo>
                    <a:pt x="298" y="932"/>
                  </a:lnTo>
                  <a:lnTo>
                    <a:pt x="256" y="958"/>
                  </a:lnTo>
                  <a:lnTo>
                    <a:pt x="216" y="986"/>
                  </a:lnTo>
                  <a:lnTo>
                    <a:pt x="180" y="1018"/>
                  </a:lnTo>
                  <a:lnTo>
                    <a:pt x="146" y="1052"/>
                  </a:lnTo>
                  <a:lnTo>
                    <a:pt x="114" y="1088"/>
                  </a:lnTo>
                  <a:lnTo>
                    <a:pt x="86" y="1126"/>
                  </a:lnTo>
                  <a:lnTo>
                    <a:pt x="60" y="1164"/>
                  </a:lnTo>
                  <a:lnTo>
                    <a:pt x="38" y="1206"/>
                  </a:lnTo>
                  <a:lnTo>
                    <a:pt x="38" y="1206"/>
                  </a:lnTo>
                  <a:lnTo>
                    <a:pt x="22" y="1142"/>
                  </a:lnTo>
                  <a:lnTo>
                    <a:pt x="10" y="1076"/>
                  </a:lnTo>
                  <a:lnTo>
                    <a:pt x="6" y="1042"/>
                  </a:lnTo>
                  <a:lnTo>
                    <a:pt x="2" y="1008"/>
                  </a:lnTo>
                  <a:lnTo>
                    <a:pt x="0" y="974"/>
                  </a:lnTo>
                  <a:lnTo>
                    <a:pt x="0" y="940"/>
                  </a:lnTo>
                  <a:lnTo>
                    <a:pt x="0" y="940"/>
                  </a:lnTo>
                  <a:lnTo>
                    <a:pt x="2" y="892"/>
                  </a:lnTo>
                  <a:lnTo>
                    <a:pt x="4" y="844"/>
                  </a:lnTo>
                  <a:lnTo>
                    <a:pt x="10" y="796"/>
                  </a:lnTo>
                  <a:lnTo>
                    <a:pt x="20" y="750"/>
                  </a:lnTo>
                  <a:lnTo>
                    <a:pt x="30" y="706"/>
                  </a:lnTo>
                  <a:lnTo>
                    <a:pt x="42" y="660"/>
                  </a:lnTo>
                  <a:lnTo>
                    <a:pt x="58" y="616"/>
                  </a:lnTo>
                  <a:lnTo>
                    <a:pt x="74" y="574"/>
                  </a:lnTo>
                  <a:lnTo>
                    <a:pt x="92" y="532"/>
                  </a:lnTo>
                  <a:lnTo>
                    <a:pt x="114" y="492"/>
                  </a:lnTo>
                  <a:lnTo>
                    <a:pt x="136" y="452"/>
                  </a:lnTo>
                  <a:lnTo>
                    <a:pt x="160" y="414"/>
                  </a:lnTo>
                  <a:lnTo>
                    <a:pt x="186" y="378"/>
                  </a:lnTo>
                  <a:lnTo>
                    <a:pt x="214" y="342"/>
                  </a:lnTo>
                  <a:lnTo>
                    <a:pt x="244" y="308"/>
                  </a:lnTo>
                  <a:lnTo>
                    <a:pt x="276" y="276"/>
                  </a:lnTo>
                  <a:lnTo>
                    <a:pt x="308" y="244"/>
                  </a:lnTo>
                  <a:lnTo>
                    <a:pt x="342" y="214"/>
                  </a:lnTo>
                  <a:lnTo>
                    <a:pt x="378" y="186"/>
                  </a:lnTo>
                  <a:lnTo>
                    <a:pt x="414" y="160"/>
                  </a:lnTo>
                  <a:lnTo>
                    <a:pt x="452" y="136"/>
                  </a:lnTo>
                  <a:lnTo>
                    <a:pt x="492" y="114"/>
                  </a:lnTo>
                  <a:lnTo>
                    <a:pt x="532" y="92"/>
                  </a:lnTo>
                  <a:lnTo>
                    <a:pt x="574" y="74"/>
                  </a:lnTo>
                  <a:lnTo>
                    <a:pt x="616" y="58"/>
                  </a:lnTo>
                  <a:lnTo>
                    <a:pt x="660" y="42"/>
                  </a:lnTo>
                  <a:lnTo>
                    <a:pt x="706" y="30"/>
                  </a:lnTo>
                  <a:lnTo>
                    <a:pt x="750" y="20"/>
                  </a:lnTo>
                  <a:lnTo>
                    <a:pt x="796" y="10"/>
                  </a:lnTo>
                  <a:lnTo>
                    <a:pt x="844" y="4"/>
                  </a:lnTo>
                  <a:lnTo>
                    <a:pt x="892" y="2"/>
                  </a:lnTo>
                  <a:lnTo>
                    <a:pt x="940" y="0"/>
                  </a:lnTo>
                  <a:lnTo>
                    <a:pt x="940" y="0"/>
                  </a:lnTo>
                  <a:lnTo>
                    <a:pt x="996" y="2"/>
                  </a:lnTo>
                  <a:lnTo>
                    <a:pt x="1052" y="6"/>
                  </a:lnTo>
                  <a:lnTo>
                    <a:pt x="1106" y="14"/>
                  </a:lnTo>
                  <a:lnTo>
                    <a:pt x="1160" y="26"/>
                  </a:lnTo>
                  <a:lnTo>
                    <a:pt x="1160" y="26"/>
                  </a:lnTo>
                  <a:lnTo>
                    <a:pt x="1184" y="64"/>
                  </a:lnTo>
                  <a:lnTo>
                    <a:pt x="1204" y="104"/>
                  </a:lnTo>
                  <a:lnTo>
                    <a:pt x="1222" y="144"/>
                  </a:lnTo>
                  <a:lnTo>
                    <a:pt x="1236" y="186"/>
                  </a:lnTo>
                  <a:lnTo>
                    <a:pt x="1248" y="228"/>
                  </a:lnTo>
                  <a:lnTo>
                    <a:pt x="1258" y="272"/>
                  </a:lnTo>
                  <a:lnTo>
                    <a:pt x="1264" y="316"/>
                  </a:lnTo>
                  <a:lnTo>
                    <a:pt x="1268" y="360"/>
                  </a:lnTo>
                  <a:lnTo>
                    <a:pt x="1266" y="404"/>
                  </a:lnTo>
                  <a:lnTo>
                    <a:pt x="1264" y="448"/>
                  </a:lnTo>
                  <a:lnTo>
                    <a:pt x="1258" y="494"/>
                  </a:lnTo>
                  <a:lnTo>
                    <a:pt x="1248" y="538"/>
                  </a:lnTo>
                  <a:lnTo>
                    <a:pt x="1236" y="582"/>
                  </a:lnTo>
                  <a:lnTo>
                    <a:pt x="1220" y="624"/>
                  </a:lnTo>
                  <a:lnTo>
                    <a:pt x="1200" y="666"/>
                  </a:lnTo>
                  <a:lnTo>
                    <a:pt x="1178" y="708"/>
                  </a:lnTo>
                  <a:lnTo>
                    <a:pt x="1178" y="708"/>
                  </a:lnTo>
                  <a:lnTo>
                    <a:pt x="1168" y="724"/>
                  </a:lnTo>
                  <a:lnTo>
                    <a:pt x="1168" y="724"/>
                  </a:lnTo>
                  <a:lnTo>
                    <a:pt x="1144" y="704"/>
                  </a:lnTo>
                  <a:lnTo>
                    <a:pt x="1120" y="684"/>
                  </a:lnTo>
                  <a:lnTo>
                    <a:pt x="1094" y="668"/>
                  </a:lnTo>
                  <a:lnTo>
                    <a:pt x="1066" y="654"/>
                  </a:lnTo>
                  <a:lnTo>
                    <a:pt x="1036" y="642"/>
                  </a:lnTo>
                  <a:lnTo>
                    <a:pt x="1006" y="634"/>
                  </a:lnTo>
                  <a:lnTo>
                    <a:pt x="974" y="628"/>
                  </a:lnTo>
                  <a:lnTo>
                    <a:pt x="940" y="628"/>
                  </a:lnTo>
                  <a:lnTo>
                    <a:pt x="940" y="628"/>
                  </a:lnTo>
                  <a:lnTo>
                    <a:pt x="914" y="628"/>
                  </a:lnTo>
                  <a:lnTo>
                    <a:pt x="888" y="632"/>
                  </a:lnTo>
                  <a:lnTo>
                    <a:pt x="862" y="636"/>
                  </a:lnTo>
                  <a:lnTo>
                    <a:pt x="838" y="644"/>
                  </a:lnTo>
                  <a:lnTo>
                    <a:pt x="816" y="652"/>
                  </a:lnTo>
                  <a:lnTo>
                    <a:pt x="792" y="664"/>
                  </a:lnTo>
                  <a:lnTo>
                    <a:pt x="772" y="676"/>
                  </a:lnTo>
                  <a:lnTo>
                    <a:pt x="752" y="690"/>
                  </a:lnTo>
                  <a:lnTo>
                    <a:pt x="732" y="706"/>
                  </a:lnTo>
                  <a:lnTo>
                    <a:pt x="714" y="724"/>
                  </a:lnTo>
                  <a:lnTo>
                    <a:pt x="698" y="742"/>
                  </a:lnTo>
                  <a:lnTo>
                    <a:pt x="684" y="762"/>
                  </a:lnTo>
                  <a:lnTo>
                    <a:pt x="670" y="782"/>
                  </a:lnTo>
                  <a:lnTo>
                    <a:pt x="658" y="804"/>
                  </a:lnTo>
                  <a:lnTo>
                    <a:pt x="648" y="826"/>
                  </a:lnTo>
                  <a:lnTo>
                    <a:pt x="640" y="850"/>
                  </a:lnTo>
                  <a:lnTo>
                    <a:pt x="640" y="85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1896F314-AE6E-4F9D-B97F-260B6C9E3F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7777" y="5336449"/>
              <a:ext cx="3304894" cy="2265115"/>
            </a:xfrm>
            <a:custGeom>
              <a:avLst/>
              <a:gdLst>
                <a:gd name="connsiteX0" fmla="*/ 1656478 w 3304894"/>
                <a:gd name="connsiteY0" fmla="*/ 0 h 2265115"/>
                <a:gd name="connsiteX1" fmla="*/ 3304404 w 3304894"/>
                <a:gd name="connsiteY1" fmla="*/ 1487113 h 2265115"/>
                <a:gd name="connsiteX2" fmla="*/ 3304894 w 3304894"/>
                <a:gd name="connsiteY2" fmla="*/ 1496813 h 2265115"/>
                <a:gd name="connsiteX3" fmla="*/ 3231655 w 3304894"/>
                <a:gd name="connsiteY3" fmla="*/ 1435780 h 2265115"/>
                <a:gd name="connsiteX4" fmla="*/ 3141910 w 3304894"/>
                <a:gd name="connsiteY4" fmla="*/ 1360993 h 2265115"/>
                <a:gd name="connsiteX5" fmla="*/ 3044686 w 3304894"/>
                <a:gd name="connsiteY5" fmla="*/ 1301162 h 2265115"/>
                <a:gd name="connsiteX6" fmla="*/ 2939983 w 3304894"/>
                <a:gd name="connsiteY6" fmla="*/ 1248811 h 2265115"/>
                <a:gd name="connsiteX7" fmla="*/ 2827801 w 3304894"/>
                <a:gd name="connsiteY7" fmla="*/ 1203938 h 2265115"/>
                <a:gd name="connsiteX8" fmla="*/ 2715619 w 3304894"/>
                <a:gd name="connsiteY8" fmla="*/ 1174023 h 2265115"/>
                <a:gd name="connsiteX9" fmla="*/ 2595958 w 3304894"/>
                <a:gd name="connsiteY9" fmla="*/ 1151586 h 2265115"/>
                <a:gd name="connsiteX10" fmla="*/ 2468819 w 3304894"/>
                <a:gd name="connsiteY10" fmla="*/ 1151586 h 2265115"/>
                <a:gd name="connsiteX11" fmla="*/ 2371595 w 3304894"/>
                <a:gd name="connsiteY11" fmla="*/ 1151586 h 2265115"/>
                <a:gd name="connsiteX12" fmla="*/ 2274371 w 3304894"/>
                <a:gd name="connsiteY12" fmla="*/ 1166544 h 2265115"/>
                <a:gd name="connsiteX13" fmla="*/ 2177146 w 3304894"/>
                <a:gd name="connsiteY13" fmla="*/ 1181502 h 2265115"/>
                <a:gd name="connsiteX14" fmla="*/ 2087401 w 3304894"/>
                <a:gd name="connsiteY14" fmla="*/ 1211417 h 2265115"/>
                <a:gd name="connsiteX15" fmla="*/ 2005134 w 3304894"/>
                <a:gd name="connsiteY15" fmla="*/ 1241332 h 2265115"/>
                <a:gd name="connsiteX16" fmla="*/ 1915389 w 3304894"/>
                <a:gd name="connsiteY16" fmla="*/ 1286205 h 2265115"/>
                <a:gd name="connsiteX17" fmla="*/ 1840601 w 3304894"/>
                <a:gd name="connsiteY17" fmla="*/ 1331077 h 2265115"/>
                <a:gd name="connsiteX18" fmla="*/ 1765813 w 3304894"/>
                <a:gd name="connsiteY18" fmla="*/ 1383429 h 2265115"/>
                <a:gd name="connsiteX19" fmla="*/ 1691025 w 3304894"/>
                <a:gd name="connsiteY19" fmla="*/ 1443259 h 2265115"/>
                <a:gd name="connsiteX20" fmla="*/ 1623716 w 3304894"/>
                <a:gd name="connsiteY20" fmla="*/ 1510568 h 2265115"/>
                <a:gd name="connsiteX21" fmla="*/ 1563886 w 3304894"/>
                <a:gd name="connsiteY21" fmla="*/ 1577877 h 2265115"/>
                <a:gd name="connsiteX22" fmla="*/ 1511534 w 3304894"/>
                <a:gd name="connsiteY22" fmla="*/ 1652665 h 2265115"/>
                <a:gd name="connsiteX23" fmla="*/ 1459183 w 3304894"/>
                <a:gd name="connsiteY23" fmla="*/ 1727453 h 2265115"/>
                <a:gd name="connsiteX24" fmla="*/ 1414310 w 3304894"/>
                <a:gd name="connsiteY24" fmla="*/ 1809720 h 2265115"/>
                <a:gd name="connsiteX25" fmla="*/ 1376916 w 3304894"/>
                <a:gd name="connsiteY25" fmla="*/ 1891986 h 2265115"/>
                <a:gd name="connsiteX26" fmla="*/ 1347001 w 3304894"/>
                <a:gd name="connsiteY26" fmla="*/ 1981732 h 2265115"/>
                <a:gd name="connsiteX27" fmla="*/ 1182468 w 3304894"/>
                <a:gd name="connsiteY27" fmla="*/ 1981732 h 2265115"/>
                <a:gd name="connsiteX28" fmla="*/ 1025413 w 3304894"/>
                <a:gd name="connsiteY28" fmla="*/ 1989211 h 2265115"/>
                <a:gd name="connsiteX29" fmla="*/ 860880 w 3304894"/>
                <a:gd name="connsiteY29" fmla="*/ 2011647 h 2265115"/>
                <a:gd name="connsiteX30" fmla="*/ 696347 w 3304894"/>
                <a:gd name="connsiteY30" fmla="*/ 2041562 h 2265115"/>
                <a:gd name="connsiteX31" fmla="*/ 539292 w 3304894"/>
                <a:gd name="connsiteY31" fmla="*/ 2086435 h 2265115"/>
                <a:gd name="connsiteX32" fmla="*/ 382238 w 3304894"/>
                <a:gd name="connsiteY32" fmla="*/ 2146265 h 2265115"/>
                <a:gd name="connsiteX33" fmla="*/ 225183 w 3304894"/>
                <a:gd name="connsiteY33" fmla="*/ 2213574 h 2265115"/>
                <a:gd name="connsiteX34" fmla="*/ 116947 w 3304894"/>
                <a:gd name="connsiteY34" fmla="*/ 2265115 h 2265115"/>
                <a:gd name="connsiteX35" fmla="*/ 74472 w 3304894"/>
                <a:gd name="connsiteY35" fmla="*/ 2149064 h 2265115"/>
                <a:gd name="connsiteX36" fmla="*/ 0 w 3304894"/>
                <a:gd name="connsiteY36" fmla="*/ 1656478 h 2265115"/>
                <a:gd name="connsiteX37" fmla="*/ 1656478 w 3304894"/>
                <a:gd name="connsiteY37" fmla="*/ 0 h 2265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304894" h="2265115">
                  <a:moveTo>
                    <a:pt x="1656478" y="0"/>
                  </a:moveTo>
                  <a:cubicBezTo>
                    <a:pt x="2514148" y="0"/>
                    <a:pt x="3219576" y="651824"/>
                    <a:pt x="3304404" y="1487113"/>
                  </a:cubicBezTo>
                  <a:lnTo>
                    <a:pt x="3304894" y="1496813"/>
                  </a:lnTo>
                  <a:lnTo>
                    <a:pt x="3231655" y="1435780"/>
                  </a:lnTo>
                  <a:lnTo>
                    <a:pt x="3141910" y="1360993"/>
                  </a:lnTo>
                  <a:lnTo>
                    <a:pt x="3044686" y="1301162"/>
                  </a:lnTo>
                  <a:lnTo>
                    <a:pt x="2939983" y="1248811"/>
                  </a:lnTo>
                  <a:lnTo>
                    <a:pt x="2827801" y="1203938"/>
                  </a:lnTo>
                  <a:lnTo>
                    <a:pt x="2715619" y="1174023"/>
                  </a:lnTo>
                  <a:lnTo>
                    <a:pt x="2595958" y="1151586"/>
                  </a:lnTo>
                  <a:lnTo>
                    <a:pt x="2468819" y="1151586"/>
                  </a:lnTo>
                  <a:lnTo>
                    <a:pt x="2371595" y="1151586"/>
                  </a:lnTo>
                  <a:lnTo>
                    <a:pt x="2274371" y="1166544"/>
                  </a:lnTo>
                  <a:lnTo>
                    <a:pt x="2177146" y="1181502"/>
                  </a:lnTo>
                  <a:lnTo>
                    <a:pt x="2087401" y="1211417"/>
                  </a:lnTo>
                  <a:lnTo>
                    <a:pt x="2005134" y="1241332"/>
                  </a:lnTo>
                  <a:lnTo>
                    <a:pt x="1915389" y="1286205"/>
                  </a:lnTo>
                  <a:lnTo>
                    <a:pt x="1840601" y="1331077"/>
                  </a:lnTo>
                  <a:lnTo>
                    <a:pt x="1765813" y="1383429"/>
                  </a:lnTo>
                  <a:lnTo>
                    <a:pt x="1691025" y="1443259"/>
                  </a:lnTo>
                  <a:lnTo>
                    <a:pt x="1623716" y="1510568"/>
                  </a:lnTo>
                  <a:lnTo>
                    <a:pt x="1563886" y="1577877"/>
                  </a:lnTo>
                  <a:lnTo>
                    <a:pt x="1511534" y="1652665"/>
                  </a:lnTo>
                  <a:lnTo>
                    <a:pt x="1459183" y="1727453"/>
                  </a:lnTo>
                  <a:lnTo>
                    <a:pt x="1414310" y="1809720"/>
                  </a:lnTo>
                  <a:lnTo>
                    <a:pt x="1376916" y="1891986"/>
                  </a:lnTo>
                  <a:lnTo>
                    <a:pt x="1347001" y="1981732"/>
                  </a:lnTo>
                  <a:lnTo>
                    <a:pt x="1182468" y="1981732"/>
                  </a:lnTo>
                  <a:lnTo>
                    <a:pt x="1025413" y="1989211"/>
                  </a:lnTo>
                  <a:lnTo>
                    <a:pt x="860880" y="2011647"/>
                  </a:lnTo>
                  <a:lnTo>
                    <a:pt x="696347" y="2041562"/>
                  </a:lnTo>
                  <a:lnTo>
                    <a:pt x="539292" y="2086435"/>
                  </a:lnTo>
                  <a:lnTo>
                    <a:pt x="382238" y="2146265"/>
                  </a:lnTo>
                  <a:lnTo>
                    <a:pt x="225183" y="2213574"/>
                  </a:lnTo>
                  <a:lnTo>
                    <a:pt x="116947" y="2265115"/>
                  </a:lnTo>
                  <a:lnTo>
                    <a:pt x="74472" y="2149064"/>
                  </a:lnTo>
                  <a:cubicBezTo>
                    <a:pt x="26073" y="1993457"/>
                    <a:pt x="0" y="1828012"/>
                    <a:pt x="0" y="1656478"/>
                  </a:cubicBezTo>
                  <a:cubicBezTo>
                    <a:pt x="0" y="741630"/>
                    <a:pt x="741630" y="0"/>
                    <a:pt x="1656478" y="0"/>
                  </a:cubicBezTo>
                  <a:close/>
                </a:path>
              </a:pathLst>
            </a:custGeom>
            <a:solidFill>
              <a:schemeClr val="accent1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/>
            </a:p>
          </p:txBody>
        </p:sp>
        <p:sp>
          <p:nvSpPr>
            <p:cNvPr id="8" name="Freeform 17">
              <a:extLst>
                <a:ext uri="{FF2B5EF4-FFF2-40B4-BE49-F238E27FC236}">
                  <a16:creationId xmlns:a16="http://schemas.microsoft.com/office/drawing/2014/main" id="{83704D15-50FC-499B-BF4C-A4945F7A4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1395" y="5614171"/>
              <a:ext cx="2310210" cy="3285506"/>
            </a:xfrm>
            <a:custGeom>
              <a:avLst/>
              <a:gdLst>
                <a:gd name="connsiteX0" fmla="*/ 946920 w 2310210"/>
                <a:gd name="connsiteY0" fmla="*/ 0 h 3285506"/>
                <a:gd name="connsiteX1" fmla="*/ 987571 w 2310210"/>
                <a:gd name="connsiteY1" fmla="*/ 6204 h 3285506"/>
                <a:gd name="connsiteX2" fmla="*/ 2310210 w 2310210"/>
                <a:gd name="connsiteY2" fmla="*/ 1629028 h 3285506"/>
                <a:gd name="connsiteX3" fmla="*/ 653732 w 2310210"/>
                <a:gd name="connsiteY3" fmla="*/ 3285506 h 3285506"/>
                <a:gd name="connsiteX4" fmla="*/ 161146 w 2310210"/>
                <a:gd name="connsiteY4" fmla="*/ 3211034 h 3285506"/>
                <a:gd name="connsiteX5" fmla="*/ 10206 w 2310210"/>
                <a:gd name="connsiteY5" fmla="*/ 3155790 h 3285506"/>
                <a:gd name="connsiteX6" fmla="*/ 0 w 2310210"/>
                <a:gd name="connsiteY6" fmla="*/ 3137419 h 3285506"/>
                <a:gd name="connsiteX7" fmla="*/ 82267 w 2310210"/>
                <a:gd name="connsiteY7" fmla="*/ 3107504 h 3285506"/>
                <a:gd name="connsiteX8" fmla="*/ 164533 w 2310210"/>
                <a:gd name="connsiteY8" fmla="*/ 3062631 h 3285506"/>
                <a:gd name="connsiteX9" fmla="*/ 239321 w 2310210"/>
                <a:gd name="connsiteY9" fmla="*/ 3017758 h 3285506"/>
                <a:gd name="connsiteX10" fmla="*/ 314109 w 2310210"/>
                <a:gd name="connsiteY10" fmla="*/ 2972885 h 3285506"/>
                <a:gd name="connsiteX11" fmla="*/ 381418 w 2310210"/>
                <a:gd name="connsiteY11" fmla="*/ 2913055 h 3285506"/>
                <a:gd name="connsiteX12" fmla="*/ 448727 w 2310210"/>
                <a:gd name="connsiteY12" fmla="*/ 2853225 h 3285506"/>
                <a:gd name="connsiteX13" fmla="*/ 508558 w 2310210"/>
                <a:gd name="connsiteY13" fmla="*/ 2785916 h 3285506"/>
                <a:gd name="connsiteX14" fmla="*/ 568388 w 2310210"/>
                <a:gd name="connsiteY14" fmla="*/ 2718607 h 3285506"/>
                <a:gd name="connsiteX15" fmla="*/ 613261 w 2310210"/>
                <a:gd name="connsiteY15" fmla="*/ 2643819 h 3285506"/>
                <a:gd name="connsiteX16" fmla="*/ 658134 w 2310210"/>
                <a:gd name="connsiteY16" fmla="*/ 2561552 h 3285506"/>
                <a:gd name="connsiteX17" fmla="*/ 695527 w 2310210"/>
                <a:gd name="connsiteY17" fmla="*/ 2486764 h 3285506"/>
                <a:gd name="connsiteX18" fmla="*/ 732921 w 2310210"/>
                <a:gd name="connsiteY18" fmla="*/ 2397019 h 3285506"/>
                <a:gd name="connsiteX19" fmla="*/ 755358 w 2310210"/>
                <a:gd name="connsiteY19" fmla="*/ 2307273 h 3285506"/>
                <a:gd name="connsiteX20" fmla="*/ 770315 w 2310210"/>
                <a:gd name="connsiteY20" fmla="*/ 2217528 h 3285506"/>
                <a:gd name="connsiteX21" fmla="*/ 785273 w 2310210"/>
                <a:gd name="connsiteY21" fmla="*/ 2127782 h 3285506"/>
                <a:gd name="connsiteX22" fmla="*/ 785273 w 2310210"/>
                <a:gd name="connsiteY22" fmla="*/ 2030558 h 3285506"/>
                <a:gd name="connsiteX23" fmla="*/ 785273 w 2310210"/>
                <a:gd name="connsiteY23" fmla="*/ 1933334 h 3285506"/>
                <a:gd name="connsiteX24" fmla="*/ 770315 w 2310210"/>
                <a:gd name="connsiteY24" fmla="*/ 1828631 h 3285506"/>
                <a:gd name="connsiteX25" fmla="*/ 747879 w 2310210"/>
                <a:gd name="connsiteY25" fmla="*/ 1738885 h 3285506"/>
                <a:gd name="connsiteX26" fmla="*/ 725443 w 2310210"/>
                <a:gd name="connsiteY26" fmla="*/ 1641661 h 3285506"/>
                <a:gd name="connsiteX27" fmla="*/ 688049 w 2310210"/>
                <a:gd name="connsiteY27" fmla="*/ 1551916 h 3285506"/>
                <a:gd name="connsiteX28" fmla="*/ 643176 w 2310210"/>
                <a:gd name="connsiteY28" fmla="*/ 1469649 h 3285506"/>
                <a:gd name="connsiteX29" fmla="*/ 598303 w 2310210"/>
                <a:gd name="connsiteY29" fmla="*/ 1387382 h 3285506"/>
                <a:gd name="connsiteX30" fmla="*/ 545952 w 2310210"/>
                <a:gd name="connsiteY30" fmla="*/ 1312595 h 3285506"/>
                <a:gd name="connsiteX31" fmla="*/ 598303 w 2310210"/>
                <a:gd name="connsiteY31" fmla="*/ 1222849 h 3285506"/>
                <a:gd name="connsiteX32" fmla="*/ 680570 w 2310210"/>
                <a:gd name="connsiteY32" fmla="*/ 1065795 h 3285506"/>
                <a:gd name="connsiteX33" fmla="*/ 755358 w 2310210"/>
                <a:gd name="connsiteY33" fmla="*/ 916219 h 3285506"/>
                <a:gd name="connsiteX34" fmla="*/ 815188 w 2310210"/>
                <a:gd name="connsiteY34" fmla="*/ 759164 h 3285506"/>
                <a:gd name="connsiteX35" fmla="*/ 867540 w 2310210"/>
                <a:gd name="connsiteY35" fmla="*/ 594631 h 3285506"/>
                <a:gd name="connsiteX36" fmla="*/ 904934 w 2310210"/>
                <a:gd name="connsiteY36" fmla="*/ 430098 h 3285506"/>
                <a:gd name="connsiteX37" fmla="*/ 927370 w 2310210"/>
                <a:gd name="connsiteY37" fmla="*/ 265564 h 3285506"/>
                <a:gd name="connsiteX38" fmla="*/ 942327 w 2310210"/>
                <a:gd name="connsiteY38" fmla="*/ 101031 h 3285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310210" h="3285506">
                  <a:moveTo>
                    <a:pt x="946920" y="0"/>
                  </a:moveTo>
                  <a:lnTo>
                    <a:pt x="987571" y="6204"/>
                  </a:lnTo>
                  <a:cubicBezTo>
                    <a:pt x="1742400" y="160664"/>
                    <a:pt x="2310210" y="828536"/>
                    <a:pt x="2310210" y="1629028"/>
                  </a:cubicBezTo>
                  <a:cubicBezTo>
                    <a:pt x="2310210" y="2543876"/>
                    <a:pt x="1568580" y="3285506"/>
                    <a:pt x="653732" y="3285506"/>
                  </a:cubicBezTo>
                  <a:cubicBezTo>
                    <a:pt x="482198" y="3285506"/>
                    <a:pt x="316754" y="3259433"/>
                    <a:pt x="161146" y="3211034"/>
                  </a:cubicBezTo>
                  <a:lnTo>
                    <a:pt x="10206" y="3155790"/>
                  </a:lnTo>
                  <a:lnTo>
                    <a:pt x="0" y="3137419"/>
                  </a:lnTo>
                  <a:lnTo>
                    <a:pt x="82267" y="3107504"/>
                  </a:lnTo>
                  <a:lnTo>
                    <a:pt x="164533" y="3062631"/>
                  </a:lnTo>
                  <a:lnTo>
                    <a:pt x="239321" y="3017758"/>
                  </a:lnTo>
                  <a:lnTo>
                    <a:pt x="314109" y="2972885"/>
                  </a:lnTo>
                  <a:lnTo>
                    <a:pt x="381418" y="2913055"/>
                  </a:lnTo>
                  <a:lnTo>
                    <a:pt x="448727" y="2853225"/>
                  </a:lnTo>
                  <a:lnTo>
                    <a:pt x="508558" y="2785916"/>
                  </a:lnTo>
                  <a:lnTo>
                    <a:pt x="568388" y="2718607"/>
                  </a:lnTo>
                  <a:lnTo>
                    <a:pt x="613261" y="2643819"/>
                  </a:lnTo>
                  <a:lnTo>
                    <a:pt x="658134" y="2561552"/>
                  </a:lnTo>
                  <a:lnTo>
                    <a:pt x="695527" y="2486764"/>
                  </a:lnTo>
                  <a:lnTo>
                    <a:pt x="732921" y="2397019"/>
                  </a:lnTo>
                  <a:lnTo>
                    <a:pt x="755358" y="2307273"/>
                  </a:lnTo>
                  <a:lnTo>
                    <a:pt x="770315" y="2217528"/>
                  </a:lnTo>
                  <a:lnTo>
                    <a:pt x="785273" y="2127782"/>
                  </a:lnTo>
                  <a:lnTo>
                    <a:pt x="785273" y="2030558"/>
                  </a:lnTo>
                  <a:lnTo>
                    <a:pt x="785273" y="1933334"/>
                  </a:lnTo>
                  <a:lnTo>
                    <a:pt x="770315" y="1828631"/>
                  </a:lnTo>
                  <a:lnTo>
                    <a:pt x="747879" y="1738885"/>
                  </a:lnTo>
                  <a:lnTo>
                    <a:pt x="725443" y="1641661"/>
                  </a:lnTo>
                  <a:lnTo>
                    <a:pt x="688049" y="1551916"/>
                  </a:lnTo>
                  <a:lnTo>
                    <a:pt x="643176" y="1469649"/>
                  </a:lnTo>
                  <a:lnTo>
                    <a:pt x="598303" y="1387382"/>
                  </a:lnTo>
                  <a:lnTo>
                    <a:pt x="545952" y="1312595"/>
                  </a:lnTo>
                  <a:lnTo>
                    <a:pt x="598303" y="1222849"/>
                  </a:lnTo>
                  <a:lnTo>
                    <a:pt x="680570" y="1065795"/>
                  </a:lnTo>
                  <a:lnTo>
                    <a:pt x="755358" y="916219"/>
                  </a:lnTo>
                  <a:lnTo>
                    <a:pt x="815188" y="759164"/>
                  </a:lnTo>
                  <a:lnTo>
                    <a:pt x="867540" y="594631"/>
                  </a:lnTo>
                  <a:lnTo>
                    <a:pt x="904934" y="430098"/>
                  </a:lnTo>
                  <a:lnTo>
                    <a:pt x="927370" y="265564"/>
                  </a:lnTo>
                  <a:lnTo>
                    <a:pt x="942327" y="1010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/>
            </a:p>
          </p:txBody>
        </p:sp>
        <p:sp>
          <p:nvSpPr>
            <p:cNvPr id="9" name="Freeform 20">
              <a:extLst>
                <a:ext uri="{FF2B5EF4-FFF2-40B4-BE49-F238E27FC236}">
                  <a16:creationId xmlns:a16="http://schemas.microsoft.com/office/drawing/2014/main" id="{592F3F3E-A70B-4E89-A013-78514BB0745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4504" y="7416579"/>
              <a:ext cx="2955789" cy="2946882"/>
            </a:xfrm>
            <a:custGeom>
              <a:avLst/>
              <a:gdLst>
                <a:gd name="connsiteX0" fmla="*/ 619099 w 2955789"/>
                <a:gd name="connsiteY0" fmla="*/ 0 h 2946882"/>
                <a:gd name="connsiteX1" fmla="*/ 633615 w 2955789"/>
                <a:gd name="connsiteY1" fmla="*/ 0 h 2946882"/>
                <a:gd name="connsiteX2" fmla="*/ 618658 w 2955789"/>
                <a:gd name="connsiteY2" fmla="*/ 112182 h 2946882"/>
                <a:gd name="connsiteX3" fmla="*/ 618658 w 2955789"/>
                <a:gd name="connsiteY3" fmla="*/ 224364 h 2946882"/>
                <a:gd name="connsiteX4" fmla="*/ 618658 w 2955789"/>
                <a:gd name="connsiteY4" fmla="*/ 344024 h 2946882"/>
                <a:gd name="connsiteX5" fmla="*/ 641094 w 2955789"/>
                <a:gd name="connsiteY5" fmla="*/ 463685 h 2946882"/>
                <a:gd name="connsiteX6" fmla="*/ 671009 w 2955789"/>
                <a:gd name="connsiteY6" fmla="*/ 575867 h 2946882"/>
                <a:gd name="connsiteX7" fmla="*/ 708403 w 2955789"/>
                <a:gd name="connsiteY7" fmla="*/ 680570 h 2946882"/>
                <a:gd name="connsiteX8" fmla="*/ 753276 w 2955789"/>
                <a:gd name="connsiteY8" fmla="*/ 785273 h 2946882"/>
                <a:gd name="connsiteX9" fmla="*/ 813106 w 2955789"/>
                <a:gd name="connsiteY9" fmla="*/ 875018 h 2946882"/>
                <a:gd name="connsiteX10" fmla="*/ 880416 w 2955789"/>
                <a:gd name="connsiteY10" fmla="*/ 972243 h 2946882"/>
                <a:gd name="connsiteX11" fmla="*/ 955203 w 2955789"/>
                <a:gd name="connsiteY11" fmla="*/ 1054509 h 2946882"/>
                <a:gd name="connsiteX12" fmla="*/ 1037470 w 2955789"/>
                <a:gd name="connsiteY12" fmla="*/ 1129297 h 2946882"/>
                <a:gd name="connsiteX13" fmla="*/ 1127215 w 2955789"/>
                <a:gd name="connsiteY13" fmla="*/ 1196606 h 2946882"/>
                <a:gd name="connsiteX14" fmla="*/ 1224440 w 2955789"/>
                <a:gd name="connsiteY14" fmla="*/ 1256437 h 2946882"/>
                <a:gd name="connsiteX15" fmla="*/ 1329143 w 2955789"/>
                <a:gd name="connsiteY15" fmla="*/ 1301309 h 2946882"/>
                <a:gd name="connsiteX16" fmla="*/ 1433846 w 2955789"/>
                <a:gd name="connsiteY16" fmla="*/ 1338703 h 2946882"/>
                <a:gd name="connsiteX17" fmla="*/ 1546027 w 2955789"/>
                <a:gd name="connsiteY17" fmla="*/ 1368618 h 2946882"/>
                <a:gd name="connsiteX18" fmla="*/ 1665688 w 2955789"/>
                <a:gd name="connsiteY18" fmla="*/ 1391055 h 2946882"/>
                <a:gd name="connsiteX19" fmla="*/ 1785349 w 2955789"/>
                <a:gd name="connsiteY19" fmla="*/ 1391055 h 2946882"/>
                <a:gd name="connsiteX20" fmla="*/ 1919967 w 2955789"/>
                <a:gd name="connsiteY20" fmla="*/ 1383576 h 2946882"/>
                <a:gd name="connsiteX21" fmla="*/ 2054585 w 2955789"/>
                <a:gd name="connsiteY21" fmla="*/ 1361140 h 2946882"/>
                <a:gd name="connsiteX22" fmla="*/ 2136852 w 2955789"/>
                <a:gd name="connsiteY22" fmla="*/ 1503237 h 2946882"/>
                <a:gd name="connsiteX23" fmla="*/ 2226597 w 2955789"/>
                <a:gd name="connsiteY23" fmla="*/ 1637855 h 2946882"/>
                <a:gd name="connsiteX24" fmla="*/ 2323821 w 2955789"/>
                <a:gd name="connsiteY24" fmla="*/ 1772473 h 2946882"/>
                <a:gd name="connsiteX25" fmla="*/ 2436003 w 2955789"/>
                <a:gd name="connsiteY25" fmla="*/ 1892134 h 2946882"/>
                <a:gd name="connsiteX26" fmla="*/ 2548185 w 2955789"/>
                <a:gd name="connsiteY26" fmla="*/ 2011794 h 2946882"/>
                <a:gd name="connsiteX27" fmla="*/ 2675324 w 2955789"/>
                <a:gd name="connsiteY27" fmla="*/ 2123976 h 2946882"/>
                <a:gd name="connsiteX28" fmla="*/ 2817421 w 2955789"/>
                <a:gd name="connsiteY28" fmla="*/ 2221200 h 2946882"/>
                <a:gd name="connsiteX29" fmla="*/ 2955789 w 2955789"/>
                <a:gd name="connsiteY29" fmla="*/ 2315873 h 2946882"/>
                <a:gd name="connsiteX30" fmla="*/ 2934697 w 2955789"/>
                <a:gd name="connsiteY30" fmla="*/ 2344078 h 2946882"/>
                <a:gd name="connsiteX31" fmla="*/ 1656478 w 2955789"/>
                <a:gd name="connsiteY31" fmla="*/ 2946882 h 2946882"/>
                <a:gd name="connsiteX32" fmla="*/ 0 w 2955789"/>
                <a:gd name="connsiteY32" fmla="*/ 1290404 h 2946882"/>
                <a:gd name="connsiteX33" fmla="*/ 602804 w 2955789"/>
                <a:gd name="connsiteY33" fmla="*/ 12185 h 2946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955789" h="2946882">
                  <a:moveTo>
                    <a:pt x="619099" y="0"/>
                  </a:moveTo>
                  <a:lnTo>
                    <a:pt x="633615" y="0"/>
                  </a:lnTo>
                  <a:lnTo>
                    <a:pt x="618658" y="112182"/>
                  </a:lnTo>
                  <a:lnTo>
                    <a:pt x="618658" y="224364"/>
                  </a:lnTo>
                  <a:lnTo>
                    <a:pt x="618658" y="344024"/>
                  </a:lnTo>
                  <a:lnTo>
                    <a:pt x="641094" y="463685"/>
                  </a:lnTo>
                  <a:lnTo>
                    <a:pt x="671009" y="575867"/>
                  </a:lnTo>
                  <a:lnTo>
                    <a:pt x="708403" y="680570"/>
                  </a:lnTo>
                  <a:lnTo>
                    <a:pt x="753276" y="785273"/>
                  </a:lnTo>
                  <a:lnTo>
                    <a:pt x="813106" y="875018"/>
                  </a:lnTo>
                  <a:lnTo>
                    <a:pt x="880416" y="972243"/>
                  </a:lnTo>
                  <a:lnTo>
                    <a:pt x="955203" y="1054509"/>
                  </a:lnTo>
                  <a:lnTo>
                    <a:pt x="1037470" y="1129297"/>
                  </a:lnTo>
                  <a:lnTo>
                    <a:pt x="1127215" y="1196606"/>
                  </a:lnTo>
                  <a:lnTo>
                    <a:pt x="1224440" y="1256437"/>
                  </a:lnTo>
                  <a:lnTo>
                    <a:pt x="1329143" y="1301309"/>
                  </a:lnTo>
                  <a:lnTo>
                    <a:pt x="1433846" y="1338703"/>
                  </a:lnTo>
                  <a:lnTo>
                    <a:pt x="1546027" y="1368618"/>
                  </a:lnTo>
                  <a:lnTo>
                    <a:pt x="1665688" y="1391055"/>
                  </a:lnTo>
                  <a:lnTo>
                    <a:pt x="1785349" y="1391055"/>
                  </a:lnTo>
                  <a:lnTo>
                    <a:pt x="1919967" y="1383576"/>
                  </a:lnTo>
                  <a:lnTo>
                    <a:pt x="2054585" y="1361140"/>
                  </a:lnTo>
                  <a:lnTo>
                    <a:pt x="2136852" y="1503237"/>
                  </a:lnTo>
                  <a:lnTo>
                    <a:pt x="2226597" y="1637855"/>
                  </a:lnTo>
                  <a:lnTo>
                    <a:pt x="2323821" y="1772473"/>
                  </a:lnTo>
                  <a:lnTo>
                    <a:pt x="2436003" y="1892134"/>
                  </a:lnTo>
                  <a:lnTo>
                    <a:pt x="2548185" y="2011794"/>
                  </a:lnTo>
                  <a:lnTo>
                    <a:pt x="2675324" y="2123976"/>
                  </a:lnTo>
                  <a:lnTo>
                    <a:pt x="2817421" y="2221200"/>
                  </a:lnTo>
                  <a:lnTo>
                    <a:pt x="2955789" y="2315873"/>
                  </a:lnTo>
                  <a:lnTo>
                    <a:pt x="2934697" y="2344078"/>
                  </a:lnTo>
                  <a:cubicBezTo>
                    <a:pt x="2630875" y="2712226"/>
                    <a:pt x="2171080" y="2946882"/>
                    <a:pt x="1656478" y="2946882"/>
                  </a:cubicBezTo>
                  <a:cubicBezTo>
                    <a:pt x="741630" y="2946882"/>
                    <a:pt x="0" y="2205252"/>
                    <a:pt x="0" y="1290404"/>
                  </a:cubicBezTo>
                  <a:cubicBezTo>
                    <a:pt x="0" y="775802"/>
                    <a:pt x="234657" y="316007"/>
                    <a:pt x="602804" y="1218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6C49687-D749-443C-9562-B4089B8B726E}"/>
              </a:ext>
            </a:extLst>
          </p:cNvPr>
          <p:cNvGrpSpPr/>
          <p:nvPr/>
        </p:nvGrpSpPr>
        <p:grpSpPr>
          <a:xfrm>
            <a:off x="7917994" y="1819113"/>
            <a:ext cx="3445562" cy="677109"/>
            <a:chOff x="0" y="1973943"/>
            <a:chExt cx="3445562" cy="67710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7506DB3-2695-4F7E-B7EE-4D56B884C246}"/>
                </a:ext>
              </a:extLst>
            </p:cNvPr>
            <p:cNvSpPr txBox="1"/>
            <p:nvPr/>
          </p:nvSpPr>
          <p:spPr>
            <a:xfrm>
              <a:off x="0" y="1973943"/>
              <a:ext cx="2795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>
                  <a:solidFill>
                    <a:schemeClr val="bg1"/>
                  </a:solidFill>
                  <a:latin typeface="Georgia" panose="02040502050405020303" pitchFamily="18" charset="0"/>
                </a:rPr>
                <a:t>早い</a:t>
              </a:r>
              <a:endParaRPr lang="en-US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7D88B09-816C-44D7-B9C1-F6EBE7C13119}"/>
                </a:ext>
              </a:extLst>
            </p:cNvPr>
            <p:cNvSpPr txBox="1"/>
            <p:nvPr/>
          </p:nvSpPr>
          <p:spPr>
            <a:xfrm>
              <a:off x="0" y="2343275"/>
              <a:ext cx="3445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ja-JP" altLang="en-US" sz="1400" dirty="0">
                  <a:solidFill>
                    <a:schemeClr val="bg1"/>
                  </a:solidFill>
                  <a:latin typeface="Georgia Pro Light" panose="02040302050405020303" pitchFamily="18" charset="0"/>
                </a:rPr>
                <a:t>列志向のため、特に集計に特化している</a:t>
              </a:r>
              <a:endParaRPr lang="en-US" sz="1400" dirty="0">
                <a:solidFill>
                  <a:schemeClr val="bg1"/>
                </a:solidFill>
                <a:latin typeface="Georgia Pro Light" panose="02040302050405020303" pitchFamily="18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F9606EE-D12A-4896-BAD5-B9A9D7DA15C5}"/>
              </a:ext>
            </a:extLst>
          </p:cNvPr>
          <p:cNvGrpSpPr/>
          <p:nvPr/>
        </p:nvGrpSpPr>
        <p:grpSpPr>
          <a:xfrm>
            <a:off x="828444" y="1819113"/>
            <a:ext cx="2918426" cy="892552"/>
            <a:chOff x="0" y="1973943"/>
            <a:chExt cx="2918426" cy="89255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0DC6614-4793-4A12-A219-F0FBE21BC772}"/>
                </a:ext>
              </a:extLst>
            </p:cNvPr>
            <p:cNvSpPr txBox="1"/>
            <p:nvPr/>
          </p:nvSpPr>
          <p:spPr>
            <a:xfrm>
              <a:off x="0" y="1973943"/>
              <a:ext cx="2795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dirty="0">
                  <a:solidFill>
                    <a:schemeClr val="bg1"/>
                  </a:solidFill>
                  <a:latin typeface="Georgia" panose="02040502050405020303" pitchFamily="18" charset="0"/>
                </a:rPr>
                <a:t>めっちゃでかい</a:t>
              </a:r>
              <a:endParaRPr lang="en-US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29A9082-DCDD-4A6B-851F-B4D9D6287093}"/>
                </a:ext>
              </a:extLst>
            </p:cNvPr>
            <p:cNvSpPr txBox="1"/>
            <p:nvPr/>
          </p:nvSpPr>
          <p:spPr>
            <a:xfrm>
              <a:off x="0" y="2343275"/>
              <a:ext cx="29184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ja-JP" sz="1400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PB(</a:t>
              </a:r>
              <a:r>
                <a:rPr lang="ja-JP" altLang="en-US" sz="1400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ペタバイト</a:t>
              </a:r>
              <a:r>
                <a:rPr lang="en-US" altLang="ja-JP" sz="1400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)</a:t>
              </a:r>
              <a:r>
                <a:rPr lang="ja-JP" altLang="en-US" sz="1400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を扱うことが多い</a:t>
              </a:r>
              <a:endParaRPr lang="en-US" altLang="ja-JP" sz="140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  <a:p>
              <a:pPr lvl="0"/>
              <a:r>
                <a:rPr lang="en-US" altLang="ja-JP" sz="1400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※ 1,000TB</a:t>
              </a:r>
              <a:r>
                <a:rPr lang="ja-JP" altLang="en-US" sz="1400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が</a:t>
              </a:r>
              <a:r>
                <a:rPr lang="en-US" altLang="ja-JP" sz="1400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1PB</a:t>
              </a:r>
              <a:endParaRPr lang="en-US" sz="1400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847D115-BEF1-4115-B3B9-6EA7EAD23B0B}"/>
              </a:ext>
            </a:extLst>
          </p:cNvPr>
          <p:cNvGrpSpPr/>
          <p:nvPr/>
        </p:nvGrpSpPr>
        <p:grpSpPr>
          <a:xfrm>
            <a:off x="3241963" y="5158616"/>
            <a:ext cx="3797204" cy="1107996"/>
            <a:chOff x="-1001846" y="1973943"/>
            <a:chExt cx="3797204" cy="1107996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207D67D-584D-40AE-AD1C-55354E4DE280}"/>
                </a:ext>
              </a:extLst>
            </p:cNvPr>
            <p:cNvSpPr txBox="1"/>
            <p:nvPr/>
          </p:nvSpPr>
          <p:spPr>
            <a:xfrm>
              <a:off x="0" y="1973943"/>
              <a:ext cx="2795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>
                  <a:solidFill>
                    <a:schemeClr val="bg1"/>
                  </a:solidFill>
                  <a:latin typeface="Georgia" panose="02040502050405020303" pitchFamily="18" charset="0"/>
                </a:rPr>
                <a:t>できない</a:t>
              </a:r>
              <a:endParaRPr lang="en-US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A42CC80-BF35-45A8-8EBD-B13923A66543}"/>
                </a:ext>
              </a:extLst>
            </p:cNvPr>
            <p:cNvSpPr txBox="1"/>
            <p:nvPr/>
          </p:nvSpPr>
          <p:spPr>
            <a:xfrm>
              <a:off x="-1001846" y="2343275"/>
              <a:ext cx="37972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ja-JP" altLang="en-US" sz="1400" dirty="0">
                  <a:solidFill>
                    <a:schemeClr val="bg1"/>
                  </a:solidFill>
                  <a:latin typeface="Georgia Pro Light" panose="02040302050405020303" pitchFamily="18" charset="0"/>
                </a:rPr>
                <a:t>・データの規模と複雑さ</a:t>
              </a:r>
              <a:endParaRPr lang="en-US" altLang="ja-JP" sz="1400" dirty="0">
                <a:solidFill>
                  <a:schemeClr val="bg1"/>
                </a:solidFill>
                <a:latin typeface="Georgia Pro Light" panose="02040302050405020303" pitchFamily="18" charset="0"/>
              </a:endParaRPr>
            </a:p>
            <a:p>
              <a:pPr lvl="0"/>
              <a:r>
                <a:rPr lang="ja-JP" altLang="en-US" sz="1400" dirty="0">
                  <a:solidFill>
                    <a:schemeClr val="bg1"/>
                  </a:solidFill>
                  <a:latin typeface="Georgia Pro Light" panose="02040302050405020303" pitchFamily="18" charset="0"/>
                </a:rPr>
                <a:t>・データの一貫性と信頼性</a:t>
              </a:r>
              <a:endParaRPr lang="en-US" altLang="ja-JP" sz="1400" dirty="0">
                <a:solidFill>
                  <a:schemeClr val="bg1"/>
                </a:solidFill>
                <a:latin typeface="Georgia Pro Light" panose="02040302050405020303" pitchFamily="18" charset="0"/>
              </a:endParaRPr>
            </a:p>
            <a:p>
              <a:pPr lvl="0"/>
              <a:r>
                <a:rPr lang="en-US" sz="1400" dirty="0">
                  <a:solidFill>
                    <a:schemeClr val="bg1"/>
                  </a:solidFill>
                  <a:latin typeface="Georgia Pro Light" panose="02040302050405020303" pitchFamily="18" charset="0"/>
                </a:rPr>
                <a:t>…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7C2B1BF4-9C24-4605-AA1B-4F9714E6CB4D}"/>
              </a:ext>
            </a:extLst>
          </p:cNvPr>
          <p:cNvSpPr txBox="1"/>
          <p:nvPr/>
        </p:nvSpPr>
        <p:spPr>
          <a:xfrm>
            <a:off x="4756579" y="2041883"/>
            <a:ext cx="820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 Cond" panose="02040506050405020303" pitchFamily="18" charset="0"/>
              </a:rPr>
              <a:t>容量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 Pro Cond" panose="02040506050405020303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EF2FB8E-B678-41F4-9FC6-28DC5FBB3A13}"/>
              </a:ext>
            </a:extLst>
          </p:cNvPr>
          <p:cNvSpPr txBox="1"/>
          <p:nvPr/>
        </p:nvSpPr>
        <p:spPr>
          <a:xfrm>
            <a:off x="6357413" y="2651376"/>
            <a:ext cx="820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 Cond" panose="02040506050405020303" pitchFamily="18" charset="0"/>
              </a:rPr>
              <a:t>参照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 Pro Cond" panose="02040506050405020303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D16EB9B-7E32-4D83-8766-58DD1F862A84}"/>
              </a:ext>
            </a:extLst>
          </p:cNvPr>
          <p:cNvSpPr txBox="1"/>
          <p:nvPr/>
        </p:nvSpPr>
        <p:spPr>
          <a:xfrm>
            <a:off x="5103140" y="3739198"/>
            <a:ext cx="820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 Pro Cond" panose="02040506050405020303" pitchFamily="18" charset="0"/>
              </a:rPr>
              <a:t>更新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 Pro Cond" panose="02040506050405020303" pitchFamily="18" charset="0"/>
            </a:endParaRPr>
          </a:p>
        </p:txBody>
      </p:sp>
      <p:pic>
        <p:nvPicPr>
          <p:cNvPr id="51" name="Picture 2" descr="Image result for variety icon png">
            <a:extLst>
              <a:ext uri="{FF2B5EF4-FFF2-40B4-BE49-F238E27FC236}">
                <a16:creationId xmlns:a16="http://schemas.microsoft.com/office/drawing/2014/main" id="{2A6971F3-2D73-49CD-B00D-DCA6C9710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637" y="3335881"/>
            <a:ext cx="528272" cy="52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Graphic 51" descr="Transfer">
            <a:extLst>
              <a:ext uri="{FF2B5EF4-FFF2-40B4-BE49-F238E27FC236}">
                <a16:creationId xmlns:a16="http://schemas.microsoft.com/office/drawing/2014/main" id="{6418ED9C-2F95-4B35-A898-C2D0FC00E8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63020" y="3627103"/>
            <a:ext cx="506556" cy="506556"/>
          </a:xfrm>
          <a:prstGeom prst="rect">
            <a:avLst/>
          </a:prstGeom>
        </p:spPr>
      </p:pic>
      <p:pic>
        <p:nvPicPr>
          <p:cNvPr id="53" name="Graphic 52" descr="Bar graph with upward trend">
            <a:extLst>
              <a:ext uri="{FF2B5EF4-FFF2-40B4-BE49-F238E27FC236}">
                <a16:creationId xmlns:a16="http://schemas.microsoft.com/office/drawing/2014/main" id="{FC715DA0-E2E5-46B9-A85E-FE5595DA3F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63201" y="1195561"/>
            <a:ext cx="553935" cy="553935"/>
          </a:xfrm>
          <a:prstGeom prst="rect">
            <a:avLst/>
          </a:prstGeom>
        </p:spPr>
      </p:pic>
      <p:pic>
        <p:nvPicPr>
          <p:cNvPr id="4098" name="Picture 2" descr="Python】Parquetファイルの入出力｜Python Tech">
            <a:extLst>
              <a:ext uri="{FF2B5EF4-FFF2-40B4-BE49-F238E27FC236}">
                <a16:creationId xmlns:a16="http://schemas.microsoft.com/office/drawing/2014/main" id="{75E4F2C4-CF07-AA0B-2C7C-D5835549D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393" y="2711664"/>
            <a:ext cx="3868316" cy="2883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15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1">
      <a:dk1>
        <a:sysClr val="windowText" lastClr="000000"/>
      </a:dk1>
      <a:lt1>
        <a:sysClr val="window" lastClr="FFFFFF"/>
      </a:lt1>
      <a:dk2>
        <a:srgbClr val="44546A"/>
      </a:dk2>
      <a:lt2>
        <a:srgbClr val="01AEF2"/>
      </a:lt2>
      <a:accent1>
        <a:srgbClr val="20B8EF"/>
      </a:accent1>
      <a:accent2>
        <a:srgbClr val="33C1FF"/>
      </a:accent2>
      <a:accent3>
        <a:srgbClr val="65E9FE"/>
      </a:accent3>
      <a:accent4>
        <a:srgbClr val="29C6F9"/>
      </a:accent4>
      <a:accent5>
        <a:srgbClr val="54D2FB"/>
      </a:accent5>
      <a:accent6>
        <a:srgbClr val="00B0F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790</Words>
  <Application>Microsoft Office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ＭＳ ゴシック</vt:lpstr>
      <vt:lpstr>游ゴシック</vt:lpstr>
      <vt:lpstr>Arial</vt:lpstr>
      <vt:lpstr>Calibri</vt:lpstr>
      <vt:lpstr>Calibri Light</vt:lpstr>
      <vt:lpstr>Georgia</vt:lpstr>
      <vt:lpstr>Georgia Pro Cond</vt:lpstr>
      <vt:lpstr>Georgia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Kavitha</dc:creator>
  <cp:lastModifiedBy>3758</cp:lastModifiedBy>
  <cp:revision>216</cp:revision>
  <dcterms:created xsi:type="dcterms:W3CDTF">2019-12-27T03:57:17Z</dcterms:created>
  <dcterms:modified xsi:type="dcterms:W3CDTF">2024-02-15T14:50:48Z</dcterms:modified>
</cp:coreProperties>
</file>