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5"/>
  </p:notesMasterIdLst>
  <p:sldIdLst>
    <p:sldId id="256" r:id="rId2"/>
    <p:sldId id="257" r:id="rId3"/>
    <p:sldId id="260" r:id="rId4"/>
    <p:sldId id="258" r:id="rId5"/>
    <p:sldId id="261" r:id="rId6"/>
    <p:sldId id="262" r:id="rId7"/>
    <p:sldId id="263" r:id="rId8"/>
    <p:sldId id="264" r:id="rId9"/>
    <p:sldId id="269"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8915B-EEED-4481-B870-BC8353F3AD8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99F2A24E-FEA5-4640-AD1A-EE44A6BED39D}">
      <dgm:prSet/>
      <dgm:spPr/>
      <dgm:t>
        <a:bodyPr/>
        <a:lstStyle/>
        <a:p>
          <a:r>
            <a:rPr kumimoji="1" lang="ja-JP" dirty="0"/>
            <a:t>プロジェクト</a:t>
          </a:r>
          <a:r>
            <a:rPr kumimoji="1" lang="ja-JP" altLang="en-US" dirty="0"/>
            <a:t>説明</a:t>
          </a:r>
          <a:endParaRPr lang="en-US" dirty="0"/>
        </a:p>
      </dgm:t>
    </dgm:pt>
    <dgm:pt modelId="{B0211FCD-FFCF-4CE4-B171-740BC8F0B42D}" type="parTrans" cxnId="{E8035DE8-B244-4340-9CEA-04F4CEABB40C}">
      <dgm:prSet/>
      <dgm:spPr/>
      <dgm:t>
        <a:bodyPr/>
        <a:lstStyle/>
        <a:p>
          <a:endParaRPr lang="en-US"/>
        </a:p>
      </dgm:t>
    </dgm:pt>
    <dgm:pt modelId="{26BCA351-B558-43DF-8B93-FAE45BF275C1}" type="sibTrans" cxnId="{E8035DE8-B244-4340-9CEA-04F4CEABB40C}">
      <dgm:prSet phldrT="01" phldr="0"/>
      <dgm:spPr/>
      <dgm:t>
        <a:bodyPr/>
        <a:lstStyle/>
        <a:p>
          <a:endParaRPr lang="en-US"/>
        </a:p>
      </dgm:t>
    </dgm:pt>
    <dgm:pt modelId="{70F49290-B56D-4421-BDDA-2147614601EF}">
      <dgm:prSet/>
      <dgm:spPr/>
      <dgm:t>
        <a:bodyPr/>
        <a:lstStyle/>
        <a:p>
          <a:r>
            <a:rPr lang="ja-JP" altLang="en-US" dirty="0"/>
            <a:t>印象的だったこと</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71A64AC0-5F8F-47CB-9867-2F114DCE3022}" type="pres">
      <dgm:prSet presAssocID="{F518915B-EEED-4481-B870-BC8353F3AD83}" presName="diagram" presStyleCnt="0">
        <dgm:presLayoutVars>
          <dgm:chPref val="1"/>
          <dgm:dir/>
          <dgm:animOne val="branch"/>
          <dgm:animLvl val="lvl"/>
          <dgm:resizeHandles/>
        </dgm:presLayoutVars>
      </dgm:prSet>
      <dgm:spPr/>
    </dgm:pt>
    <dgm:pt modelId="{E7590EFC-A4D1-4F60-8A3C-3FF6680DF56D}" type="pres">
      <dgm:prSet presAssocID="{99F2A24E-FEA5-4640-AD1A-EE44A6BED39D}" presName="root" presStyleCnt="0"/>
      <dgm:spPr/>
    </dgm:pt>
    <dgm:pt modelId="{4EB249FE-3B4F-4D17-8156-A5E6A5DB17E1}" type="pres">
      <dgm:prSet presAssocID="{99F2A24E-FEA5-4640-AD1A-EE44A6BED39D}" presName="rootComposite" presStyleCnt="0"/>
      <dgm:spPr/>
    </dgm:pt>
    <dgm:pt modelId="{E19ABBE5-67ED-456B-AE11-F4E688852DF3}" type="pres">
      <dgm:prSet presAssocID="{99F2A24E-FEA5-4640-AD1A-EE44A6BED39D}" presName="rootText" presStyleLbl="node1" presStyleIdx="0" presStyleCnt="2"/>
      <dgm:spPr/>
    </dgm:pt>
    <dgm:pt modelId="{4BCE1CA6-D8EE-4E2F-ADAB-E14A8A5ED6E4}" type="pres">
      <dgm:prSet presAssocID="{99F2A24E-FEA5-4640-AD1A-EE44A6BED39D}" presName="rootConnector" presStyleLbl="node1" presStyleIdx="0" presStyleCnt="2"/>
      <dgm:spPr/>
    </dgm:pt>
    <dgm:pt modelId="{F67A26DC-729A-49CF-836E-F3451829189E}" type="pres">
      <dgm:prSet presAssocID="{99F2A24E-FEA5-4640-AD1A-EE44A6BED39D}" presName="childShape" presStyleCnt="0"/>
      <dgm:spPr/>
    </dgm:pt>
    <dgm:pt modelId="{93B9C9D8-AB5D-48EA-B6CA-1BCF9409C67B}" type="pres">
      <dgm:prSet presAssocID="{70F49290-B56D-4421-BDDA-2147614601EF}" presName="root" presStyleCnt="0"/>
      <dgm:spPr/>
    </dgm:pt>
    <dgm:pt modelId="{0AA19570-EA68-4A37-B928-C2511B57201D}" type="pres">
      <dgm:prSet presAssocID="{70F49290-B56D-4421-BDDA-2147614601EF}" presName="rootComposite" presStyleCnt="0"/>
      <dgm:spPr/>
    </dgm:pt>
    <dgm:pt modelId="{7950780C-01AE-4465-89FA-F7B5F0D5F988}" type="pres">
      <dgm:prSet presAssocID="{70F49290-B56D-4421-BDDA-2147614601EF}" presName="rootText" presStyleLbl="node1" presStyleIdx="1" presStyleCnt="2"/>
      <dgm:spPr/>
    </dgm:pt>
    <dgm:pt modelId="{905B9ED2-BCEF-41EE-A517-36FDF0CBACFE}" type="pres">
      <dgm:prSet presAssocID="{70F49290-B56D-4421-BDDA-2147614601EF}" presName="rootConnector" presStyleLbl="node1" presStyleIdx="1" presStyleCnt="2"/>
      <dgm:spPr/>
    </dgm:pt>
    <dgm:pt modelId="{3A5E6686-04D1-4648-AAE5-56BE25A19FC4}" type="pres">
      <dgm:prSet presAssocID="{70F49290-B56D-4421-BDDA-2147614601EF}" presName="childShape" presStyleCnt="0"/>
      <dgm:spPr/>
    </dgm:pt>
  </dgm:ptLst>
  <dgm:cxnLst>
    <dgm:cxn modelId="{A23F1245-828E-4F70-9B73-9D62EC9DFC6D}" type="presOf" srcId="{99F2A24E-FEA5-4640-AD1A-EE44A6BED39D}" destId="{4BCE1CA6-D8EE-4E2F-ADAB-E14A8A5ED6E4}" srcOrd="1" destOrd="0" presId="urn:microsoft.com/office/officeart/2005/8/layout/hierarchy3"/>
    <dgm:cxn modelId="{92137546-4E9D-48DE-9429-FC33204C310A}" type="presOf" srcId="{F518915B-EEED-4481-B870-BC8353F3AD83}" destId="{71A64AC0-5F8F-47CB-9867-2F114DCE3022}" srcOrd="0" destOrd="0" presId="urn:microsoft.com/office/officeart/2005/8/layout/hierarchy3"/>
    <dgm:cxn modelId="{87AF7D8C-024F-4582-8002-3A3FE7754B10}" type="presOf" srcId="{70F49290-B56D-4421-BDDA-2147614601EF}" destId="{7950780C-01AE-4465-89FA-F7B5F0D5F988}" srcOrd="0" destOrd="0" presId="urn:microsoft.com/office/officeart/2005/8/layout/hierarchy3"/>
    <dgm:cxn modelId="{0969D1D7-3B70-472D-8672-B2DC06BDC621}" type="presOf" srcId="{99F2A24E-FEA5-4640-AD1A-EE44A6BED39D}" destId="{E19ABBE5-67ED-456B-AE11-F4E688852DF3}" srcOrd="0" destOrd="0" presId="urn:microsoft.com/office/officeart/2005/8/layout/hierarchy3"/>
    <dgm:cxn modelId="{E6B698DA-CA07-4E6E-A67F-7B223CFF4393}" type="presOf" srcId="{70F49290-B56D-4421-BDDA-2147614601EF}" destId="{905B9ED2-BCEF-41EE-A517-36FDF0CBACFE}" srcOrd="1" destOrd="0" presId="urn:microsoft.com/office/officeart/2005/8/layout/hierarchy3"/>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06567739-7765-4222-94CF-A7A5C5E34639}" type="presParOf" srcId="{71A64AC0-5F8F-47CB-9867-2F114DCE3022}" destId="{E7590EFC-A4D1-4F60-8A3C-3FF6680DF56D}" srcOrd="0" destOrd="0" presId="urn:microsoft.com/office/officeart/2005/8/layout/hierarchy3"/>
    <dgm:cxn modelId="{1BE9F604-DDF7-4291-B639-C245081DE3DF}" type="presParOf" srcId="{E7590EFC-A4D1-4F60-8A3C-3FF6680DF56D}" destId="{4EB249FE-3B4F-4D17-8156-A5E6A5DB17E1}" srcOrd="0" destOrd="0" presId="urn:microsoft.com/office/officeart/2005/8/layout/hierarchy3"/>
    <dgm:cxn modelId="{A90A079D-D58B-4154-8A41-F0DE58B06016}" type="presParOf" srcId="{4EB249FE-3B4F-4D17-8156-A5E6A5DB17E1}" destId="{E19ABBE5-67ED-456B-AE11-F4E688852DF3}" srcOrd="0" destOrd="0" presId="urn:microsoft.com/office/officeart/2005/8/layout/hierarchy3"/>
    <dgm:cxn modelId="{05A02B4C-4AA2-4C55-A859-5F47802C5E1D}" type="presParOf" srcId="{4EB249FE-3B4F-4D17-8156-A5E6A5DB17E1}" destId="{4BCE1CA6-D8EE-4E2F-ADAB-E14A8A5ED6E4}" srcOrd="1" destOrd="0" presId="urn:microsoft.com/office/officeart/2005/8/layout/hierarchy3"/>
    <dgm:cxn modelId="{8F0CDBEB-293A-4DED-BD22-FB183EF0F393}" type="presParOf" srcId="{E7590EFC-A4D1-4F60-8A3C-3FF6680DF56D}" destId="{F67A26DC-729A-49CF-836E-F3451829189E}" srcOrd="1" destOrd="0" presId="urn:microsoft.com/office/officeart/2005/8/layout/hierarchy3"/>
    <dgm:cxn modelId="{684C6C84-E10B-4E46-BDD8-1AB15E95A105}" type="presParOf" srcId="{71A64AC0-5F8F-47CB-9867-2F114DCE3022}" destId="{93B9C9D8-AB5D-48EA-B6CA-1BCF9409C67B}" srcOrd="1" destOrd="0" presId="urn:microsoft.com/office/officeart/2005/8/layout/hierarchy3"/>
    <dgm:cxn modelId="{72411B20-27F9-4529-96CB-6C7384188234}" type="presParOf" srcId="{93B9C9D8-AB5D-48EA-B6CA-1BCF9409C67B}" destId="{0AA19570-EA68-4A37-B928-C2511B57201D}" srcOrd="0" destOrd="0" presId="urn:microsoft.com/office/officeart/2005/8/layout/hierarchy3"/>
    <dgm:cxn modelId="{41D2CBA2-ED17-45C3-A17B-1ECA2A58717B}" type="presParOf" srcId="{0AA19570-EA68-4A37-B928-C2511B57201D}" destId="{7950780C-01AE-4465-89FA-F7B5F0D5F988}" srcOrd="0" destOrd="0" presId="urn:microsoft.com/office/officeart/2005/8/layout/hierarchy3"/>
    <dgm:cxn modelId="{5B086607-1DE1-4F9D-BABB-E56957A660AC}" type="presParOf" srcId="{0AA19570-EA68-4A37-B928-C2511B57201D}" destId="{905B9ED2-BCEF-41EE-A517-36FDF0CBACFE}" srcOrd="1" destOrd="0" presId="urn:microsoft.com/office/officeart/2005/8/layout/hierarchy3"/>
    <dgm:cxn modelId="{FF13CCC8-B753-4902-84FD-9302F9F0BF0C}" type="presParOf" srcId="{93B9C9D8-AB5D-48EA-B6CA-1BCF9409C67B}" destId="{3A5E6686-04D1-4648-AAE5-56BE25A19FC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レスポンシブについて</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FDAB8D80-D7CE-48A0-A625-4B978B8FA085}">
      <dgm:prSet/>
      <dgm:spPr/>
      <dgm:t>
        <a:bodyPr/>
        <a:lstStyle/>
        <a:p>
          <a:r>
            <a:rPr lang="en-US" dirty="0"/>
            <a:t>Velocity</a:t>
          </a:r>
          <a:r>
            <a:rPr lang="ja-JP" altLang="en-US" dirty="0"/>
            <a:t>について</a:t>
          </a:r>
          <a:endParaRPr lang="en-US" dirty="0"/>
        </a:p>
      </dgm:t>
    </dgm:pt>
    <dgm:pt modelId="{9E3E876E-2FF9-4B9A-B43A-95054D81B1E9}" type="parTrans" cxnId="{A9FC85F8-1FFE-4B83-8B1C-F29038998D35}">
      <dgm:prSet/>
      <dgm:spPr/>
      <dgm:t>
        <a:bodyPr/>
        <a:lstStyle/>
        <a:p>
          <a:endParaRPr lang="en-US"/>
        </a:p>
      </dgm:t>
    </dgm:pt>
    <dgm:pt modelId="{C9552546-7137-4EEC-8BCC-02392046259E}" type="sibTrans" cxnId="{A9FC85F8-1FFE-4B83-8B1C-F29038998D35}">
      <dgm:prSet phldrT="03" phldr="0"/>
      <dgm:spPr/>
      <dgm:t>
        <a:bodyPr/>
        <a:lstStyle/>
        <a:p>
          <a:endParaRPr lang="en-US"/>
        </a:p>
      </dgm:t>
    </dgm:pt>
    <dgm:pt modelId="{99F2A24E-FEA5-4640-AD1A-EE44A6BED39D}">
      <dgm:prSet/>
      <dgm:spPr/>
      <dgm:t>
        <a:bodyPr/>
        <a:lstStyle/>
        <a:p>
          <a:r>
            <a:rPr kumimoji="1" lang="ja-JP" altLang="en-US" dirty="0"/>
            <a:t>プロジェクト概要</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3">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3">
        <dgm:presLayoutVars>
          <dgm:chMax val="0"/>
          <dgm:bulletEnabled val="1"/>
        </dgm:presLayoutVars>
      </dgm:prSet>
      <dgm:spPr/>
    </dgm:pt>
    <dgm:pt modelId="{256ABB0F-D850-4522-9866-E0CCC38D8D7C}" type="pres">
      <dgm:prSet presAssocID="{906AFE62-2F60-42E4-8C86-D0010441173A}" presName="spacer" presStyleCnt="0"/>
      <dgm:spPr/>
    </dgm:pt>
    <dgm:pt modelId="{BF06347B-C393-498D-9869-AF6C5832D8CF}" type="pres">
      <dgm:prSet presAssocID="{FDAB8D80-D7CE-48A0-A625-4B978B8FA085}" presName="parentText" presStyleLbl="node1" presStyleIdx="2" presStyleCnt="3">
        <dgm:presLayoutVars>
          <dgm:chMax val="0"/>
          <dgm:bulletEnabled val="1"/>
        </dgm:presLayoutVars>
      </dgm:prSet>
      <dgm:spPr/>
    </dgm:pt>
  </dgm:ptLst>
  <dgm:cxnLst>
    <dgm:cxn modelId="{CAFC4A15-A167-4200-8CF9-DDABED2AEF45}" type="presOf" srcId="{FDAB8D80-D7CE-48A0-A625-4B978B8FA085}" destId="{BF06347B-C393-498D-9869-AF6C5832D8CF}" srcOrd="0" destOrd="0" presId="urn:microsoft.com/office/officeart/2005/8/layout/vList2"/>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A9FC85F8-1FFE-4B83-8B1C-F29038998D35}" srcId="{F518915B-EEED-4481-B870-BC8353F3AD83}" destId="{FDAB8D80-D7CE-48A0-A625-4B978B8FA085}" srcOrd="2" destOrd="0" parTransId="{9E3E876E-2FF9-4B9A-B43A-95054D81B1E9}" sibTransId="{C9552546-7137-4EEC-8BCC-02392046259E}"/>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 modelId="{B6890352-71D8-4938-B256-0AE7D2CA596E}" type="presParOf" srcId="{BB3F3F63-8412-4D44-945B-3919047CE98B}" destId="{256ABB0F-D850-4522-9866-E0CCC38D8D7C}" srcOrd="3" destOrd="0" presId="urn:microsoft.com/office/officeart/2005/8/layout/vList2"/>
    <dgm:cxn modelId="{E32E6663-396D-4291-9588-BB088AF6F21D}" type="presParOf" srcId="{BB3F3F63-8412-4D44-945B-3919047CE98B}" destId="{BF06347B-C393-498D-9869-AF6C5832D8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コミュニケーション能力不足</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99F2A24E-FEA5-4640-AD1A-EE44A6BED39D}">
      <dgm:prSet/>
      <dgm:spPr/>
      <dgm:t>
        <a:bodyPr/>
        <a:lstStyle/>
        <a:p>
          <a:r>
            <a:rPr kumimoji="1" lang="en-US" altLang="ja-JP" dirty="0"/>
            <a:t>CSS</a:t>
          </a:r>
          <a:r>
            <a:rPr kumimoji="1" lang="ja-JP" altLang="en-US" dirty="0"/>
            <a:t>と</a:t>
          </a:r>
          <a:r>
            <a:rPr kumimoji="1" lang="en-US" altLang="ja-JP" dirty="0"/>
            <a:t>HTML</a:t>
          </a:r>
          <a:r>
            <a:rPr kumimoji="1" lang="ja-JP" altLang="en-US" dirty="0"/>
            <a:t>の知識の薄さ</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2" custScaleY="33988" custLinFactY="-5031" custLinFactNeighborY="-100000">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2" custScaleY="29634" custLinFactY="-9243" custLinFactNeighborY="-100000">
        <dgm:presLayoutVars>
          <dgm:chMax val="0"/>
          <dgm:bulletEnabled val="1"/>
        </dgm:presLayoutVars>
      </dgm:prSet>
      <dgm:spPr/>
    </dgm:pt>
  </dgm:ptLst>
  <dgm:cxnLst>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ネックになるような技術は少しずつ学習してリスクを減らす</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FDAB8D80-D7CE-48A0-A625-4B978B8FA085}">
      <dgm:prSet/>
      <dgm:spPr/>
      <dgm:t>
        <a:bodyPr/>
        <a:lstStyle/>
        <a:p>
          <a:r>
            <a:rPr lang="ja-JP" altLang="en-US" dirty="0"/>
            <a:t>先人のコミュニケーション能力見習う</a:t>
          </a:r>
          <a:endParaRPr lang="en-US" dirty="0"/>
        </a:p>
      </dgm:t>
    </dgm:pt>
    <dgm:pt modelId="{9E3E876E-2FF9-4B9A-B43A-95054D81B1E9}" type="parTrans" cxnId="{A9FC85F8-1FFE-4B83-8B1C-F29038998D35}">
      <dgm:prSet/>
      <dgm:spPr/>
      <dgm:t>
        <a:bodyPr/>
        <a:lstStyle/>
        <a:p>
          <a:endParaRPr lang="en-US"/>
        </a:p>
      </dgm:t>
    </dgm:pt>
    <dgm:pt modelId="{C9552546-7137-4EEC-8BCC-02392046259E}" type="sibTrans" cxnId="{A9FC85F8-1FFE-4B83-8B1C-F29038998D35}">
      <dgm:prSet phldrT="03" phldr="0"/>
      <dgm:spPr/>
      <dgm:t>
        <a:bodyPr/>
        <a:lstStyle/>
        <a:p>
          <a:endParaRPr lang="en-US"/>
        </a:p>
      </dgm:t>
    </dgm:pt>
    <dgm:pt modelId="{99F2A24E-FEA5-4640-AD1A-EE44A6BED39D}">
      <dgm:prSet/>
      <dgm:spPr/>
      <dgm:t>
        <a:bodyPr/>
        <a:lstStyle/>
        <a:p>
          <a:r>
            <a:rPr lang="ja-JP" altLang="en-US" dirty="0"/>
            <a:t>大規模のプロジェクトの経験を活かしていく</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3">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3">
        <dgm:presLayoutVars>
          <dgm:chMax val="0"/>
          <dgm:bulletEnabled val="1"/>
        </dgm:presLayoutVars>
      </dgm:prSet>
      <dgm:spPr/>
    </dgm:pt>
    <dgm:pt modelId="{256ABB0F-D850-4522-9866-E0CCC38D8D7C}" type="pres">
      <dgm:prSet presAssocID="{906AFE62-2F60-42E4-8C86-D0010441173A}" presName="spacer" presStyleCnt="0"/>
      <dgm:spPr/>
    </dgm:pt>
    <dgm:pt modelId="{BF06347B-C393-498D-9869-AF6C5832D8CF}" type="pres">
      <dgm:prSet presAssocID="{FDAB8D80-D7CE-48A0-A625-4B978B8FA085}" presName="parentText" presStyleLbl="node1" presStyleIdx="2" presStyleCnt="3">
        <dgm:presLayoutVars>
          <dgm:chMax val="0"/>
          <dgm:bulletEnabled val="1"/>
        </dgm:presLayoutVars>
      </dgm:prSet>
      <dgm:spPr/>
    </dgm:pt>
  </dgm:ptLst>
  <dgm:cxnLst>
    <dgm:cxn modelId="{CAFC4A15-A167-4200-8CF9-DDABED2AEF45}" type="presOf" srcId="{FDAB8D80-D7CE-48A0-A625-4B978B8FA085}" destId="{BF06347B-C393-498D-9869-AF6C5832D8CF}" srcOrd="0" destOrd="0" presId="urn:microsoft.com/office/officeart/2005/8/layout/vList2"/>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A9FC85F8-1FFE-4B83-8B1C-F29038998D35}" srcId="{F518915B-EEED-4481-B870-BC8353F3AD83}" destId="{FDAB8D80-D7CE-48A0-A625-4B978B8FA085}" srcOrd="2" destOrd="0" parTransId="{9E3E876E-2FF9-4B9A-B43A-95054D81B1E9}" sibTransId="{C9552546-7137-4EEC-8BCC-02392046259E}"/>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 modelId="{B6890352-71D8-4938-B256-0AE7D2CA596E}" type="presParOf" srcId="{BB3F3F63-8412-4D44-945B-3919047CE98B}" destId="{256ABB0F-D850-4522-9866-E0CCC38D8D7C}" srcOrd="3" destOrd="0" presId="urn:microsoft.com/office/officeart/2005/8/layout/vList2"/>
    <dgm:cxn modelId="{E32E6663-396D-4291-9588-BB088AF6F21D}" type="presParOf" srcId="{BB3F3F63-8412-4D44-945B-3919047CE98B}" destId="{BF06347B-C393-498D-9869-AF6C5832D8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コミュニケーション能力不足</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99F2A24E-FEA5-4640-AD1A-EE44A6BED39D}">
      <dgm:prSet/>
      <dgm:spPr/>
      <dgm:t>
        <a:bodyPr/>
        <a:lstStyle/>
        <a:p>
          <a:r>
            <a:rPr kumimoji="1" lang="en-US" altLang="ja-JP" dirty="0"/>
            <a:t>CSS</a:t>
          </a:r>
          <a:r>
            <a:rPr kumimoji="1" lang="ja-JP" altLang="en-US" dirty="0"/>
            <a:t>と</a:t>
          </a:r>
          <a:r>
            <a:rPr kumimoji="1" lang="en-US" altLang="ja-JP" dirty="0"/>
            <a:t>HTML</a:t>
          </a:r>
          <a:r>
            <a:rPr kumimoji="1" lang="ja-JP" altLang="en-US" dirty="0"/>
            <a:t>の知識の薄さ</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2" custScaleY="33988" custLinFactY="-5031" custLinFactNeighborY="-100000">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2" custScaleY="29634" custLinFactY="-9243" custLinFactNeighborY="-100000">
        <dgm:presLayoutVars>
          <dgm:chMax val="0"/>
          <dgm:bulletEnabled val="1"/>
        </dgm:presLayoutVars>
      </dgm:prSet>
      <dgm:spPr/>
    </dgm:pt>
  </dgm:ptLst>
  <dgm:cxnLst>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ABBE5-67ED-456B-AE11-F4E688852DF3}">
      <dsp:nvSpPr>
        <dsp:cNvPr id="0" name=""/>
        <dsp:cNvSpPr/>
      </dsp:nvSpPr>
      <dsp:spPr>
        <a:xfrm>
          <a:off x="1172" y="794721"/>
          <a:ext cx="4267568" cy="213378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kumimoji="1" lang="ja-JP" sz="4800" kern="1200" dirty="0"/>
            <a:t>プロジェクト</a:t>
          </a:r>
          <a:r>
            <a:rPr kumimoji="1" lang="ja-JP" altLang="en-US" sz="4800" kern="1200" dirty="0"/>
            <a:t>説明</a:t>
          </a:r>
          <a:endParaRPr lang="en-US" sz="4800" kern="1200" dirty="0"/>
        </a:p>
      </dsp:txBody>
      <dsp:txXfrm>
        <a:off x="63668" y="857217"/>
        <a:ext cx="4142576" cy="2008792"/>
      </dsp:txXfrm>
    </dsp:sp>
    <dsp:sp modelId="{7950780C-01AE-4465-89FA-F7B5F0D5F988}">
      <dsp:nvSpPr>
        <dsp:cNvPr id="0" name=""/>
        <dsp:cNvSpPr/>
      </dsp:nvSpPr>
      <dsp:spPr>
        <a:xfrm>
          <a:off x="5335633" y="794721"/>
          <a:ext cx="4267568" cy="213378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ja-JP" altLang="en-US" sz="4800" kern="1200" dirty="0"/>
            <a:t>印象的だったこと</a:t>
          </a:r>
          <a:endParaRPr lang="en-US" sz="4800" kern="1200" dirty="0"/>
        </a:p>
      </dsp:txBody>
      <dsp:txXfrm>
        <a:off x="5398129" y="857217"/>
        <a:ext cx="4142576" cy="2008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18233"/>
          <a:ext cx="9604375" cy="1155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kumimoji="1" lang="ja-JP" altLang="en-US" sz="3800" kern="1200" dirty="0"/>
            <a:t>プロジェクト概要</a:t>
          </a:r>
          <a:endParaRPr lang="en-US" sz="3800" kern="1200" dirty="0"/>
        </a:p>
      </dsp:txBody>
      <dsp:txXfrm>
        <a:off x="56429" y="74662"/>
        <a:ext cx="9491517" cy="1043102"/>
      </dsp:txXfrm>
    </dsp:sp>
    <dsp:sp modelId="{D9D8919D-4964-422E-93D9-E0CB6631D225}">
      <dsp:nvSpPr>
        <dsp:cNvPr id="0" name=""/>
        <dsp:cNvSpPr/>
      </dsp:nvSpPr>
      <dsp:spPr>
        <a:xfrm>
          <a:off x="0" y="1283633"/>
          <a:ext cx="9604375" cy="11559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ja-JP" altLang="en-US" sz="3800" kern="1200" dirty="0"/>
            <a:t>レスポンシブについて</a:t>
          </a:r>
          <a:endParaRPr lang="en-US" sz="3800" kern="1200" dirty="0"/>
        </a:p>
      </dsp:txBody>
      <dsp:txXfrm>
        <a:off x="56429" y="1340062"/>
        <a:ext cx="9491517" cy="1043102"/>
      </dsp:txXfrm>
    </dsp:sp>
    <dsp:sp modelId="{BF06347B-C393-498D-9869-AF6C5832D8CF}">
      <dsp:nvSpPr>
        <dsp:cNvPr id="0" name=""/>
        <dsp:cNvSpPr/>
      </dsp:nvSpPr>
      <dsp:spPr>
        <a:xfrm>
          <a:off x="0" y="2549033"/>
          <a:ext cx="9604375" cy="11559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Velocity</a:t>
          </a:r>
          <a:r>
            <a:rPr lang="ja-JP" altLang="en-US" sz="3800" kern="1200" dirty="0"/>
            <a:t>について</a:t>
          </a:r>
          <a:endParaRPr lang="en-US" sz="3800" kern="1200" dirty="0"/>
        </a:p>
      </dsp:txBody>
      <dsp:txXfrm>
        <a:off x="56429" y="2605462"/>
        <a:ext cx="9491517" cy="1043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371292"/>
          <a:ext cx="9604375" cy="111980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en-US" altLang="ja-JP" sz="3200" kern="1200" dirty="0"/>
            <a:t>CSS</a:t>
          </a:r>
          <a:r>
            <a:rPr kumimoji="1" lang="ja-JP" altLang="en-US" sz="3200" kern="1200" dirty="0"/>
            <a:t>と</a:t>
          </a:r>
          <a:r>
            <a:rPr kumimoji="1" lang="en-US" altLang="ja-JP" sz="3200" kern="1200" dirty="0"/>
            <a:t>HTML</a:t>
          </a:r>
          <a:r>
            <a:rPr kumimoji="1" lang="ja-JP" altLang="en-US" sz="3200" kern="1200" dirty="0"/>
            <a:t>の知識の薄さ</a:t>
          </a:r>
          <a:endParaRPr lang="en-US" sz="3200" kern="1200" dirty="0"/>
        </a:p>
      </dsp:txBody>
      <dsp:txXfrm>
        <a:off x="54665" y="425957"/>
        <a:ext cx="9495045" cy="1010479"/>
      </dsp:txXfrm>
    </dsp:sp>
    <dsp:sp modelId="{D9D8919D-4964-422E-93D9-E0CB6631D225}">
      <dsp:nvSpPr>
        <dsp:cNvPr id="0" name=""/>
        <dsp:cNvSpPr/>
      </dsp:nvSpPr>
      <dsp:spPr>
        <a:xfrm>
          <a:off x="0" y="1536648"/>
          <a:ext cx="9604375" cy="97635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altLang="en-US" sz="3200" kern="1200" dirty="0"/>
            <a:t>コミュニケーション能力不足</a:t>
          </a:r>
          <a:endParaRPr lang="en-US" sz="3200" kern="1200" dirty="0"/>
        </a:p>
      </dsp:txBody>
      <dsp:txXfrm>
        <a:off x="47662" y="1584310"/>
        <a:ext cx="9509051" cy="881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551843"/>
          <a:ext cx="9604375" cy="8213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大規模のプロジェクトの経験を活かしていく</a:t>
          </a:r>
          <a:endParaRPr lang="en-US" sz="2700" kern="1200" dirty="0"/>
        </a:p>
      </dsp:txBody>
      <dsp:txXfrm>
        <a:off x="40095" y="591938"/>
        <a:ext cx="9524185" cy="741150"/>
      </dsp:txXfrm>
    </dsp:sp>
    <dsp:sp modelId="{D9D8919D-4964-422E-93D9-E0CB6631D225}">
      <dsp:nvSpPr>
        <dsp:cNvPr id="0" name=""/>
        <dsp:cNvSpPr/>
      </dsp:nvSpPr>
      <dsp:spPr>
        <a:xfrm>
          <a:off x="0" y="1450943"/>
          <a:ext cx="9604375" cy="8213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ネックになるような技術は少しずつ学習してリスクを減らす</a:t>
          </a:r>
          <a:endParaRPr lang="en-US" sz="2700" kern="1200" dirty="0"/>
        </a:p>
      </dsp:txBody>
      <dsp:txXfrm>
        <a:off x="40095" y="1491038"/>
        <a:ext cx="9524185" cy="741150"/>
      </dsp:txXfrm>
    </dsp:sp>
    <dsp:sp modelId="{BF06347B-C393-498D-9869-AF6C5832D8CF}">
      <dsp:nvSpPr>
        <dsp:cNvPr id="0" name=""/>
        <dsp:cNvSpPr/>
      </dsp:nvSpPr>
      <dsp:spPr>
        <a:xfrm>
          <a:off x="0" y="2350043"/>
          <a:ext cx="9604375" cy="8213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先人のコミュニケーション能力見習う</a:t>
          </a:r>
          <a:endParaRPr lang="en-US" sz="2700" kern="1200" dirty="0"/>
        </a:p>
      </dsp:txBody>
      <dsp:txXfrm>
        <a:off x="40095" y="2390138"/>
        <a:ext cx="9524185" cy="741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371292"/>
          <a:ext cx="9604375" cy="111980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en-US" altLang="ja-JP" sz="3200" kern="1200" dirty="0"/>
            <a:t>CSS</a:t>
          </a:r>
          <a:r>
            <a:rPr kumimoji="1" lang="ja-JP" altLang="en-US" sz="3200" kern="1200" dirty="0"/>
            <a:t>と</a:t>
          </a:r>
          <a:r>
            <a:rPr kumimoji="1" lang="en-US" altLang="ja-JP" sz="3200" kern="1200" dirty="0"/>
            <a:t>HTML</a:t>
          </a:r>
          <a:r>
            <a:rPr kumimoji="1" lang="ja-JP" altLang="en-US" sz="3200" kern="1200" dirty="0"/>
            <a:t>の知識の薄さ</a:t>
          </a:r>
          <a:endParaRPr lang="en-US" sz="3200" kern="1200" dirty="0"/>
        </a:p>
      </dsp:txBody>
      <dsp:txXfrm>
        <a:off x="54665" y="425957"/>
        <a:ext cx="9495045" cy="1010479"/>
      </dsp:txXfrm>
    </dsp:sp>
    <dsp:sp modelId="{D9D8919D-4964-422E-93D9-E0CB6631D225}">
      <dsp:nvSpPr>
        <dsp:cNvPr id="0" name=""/>
        <dsp:cNvSpPr/>
      </dsp:nvSpPr>
      <dsp:spPr>
        <a:xfrm>
          <a:off x="0" y="1536648"/>
          <a:ext cx="9604375" cy="97635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altLang="en-US" sz="3200" kern="1200" dirty="0"/>
            <a:t>コミュニケーション能力不足</a:t>
          </a:r>
          <a:endParaRPr lang="en-US" sz="3200" kern="1200" dirty="0"/>
        </a:p>
      </dsp:txBody>
      <dsp:txXfrm>
        <a:off x="47662" y="1584310"/>
        <a:ext cx="9509051" cy="8810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0FA05-B8DC-4DDC-BF2D-B88CC39FF737}" type="datetimeFigureOut">
              <a:rPr kumimoji="1" lang="ja-JP" altLang="en-US" smtClean="0"/>
              <a:t>2024/1/18</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13915-157A-46D6-89E5-571F00C0AAEB}" type="slidenum">
              <a:rPr kumimoji="1" lang="ja-JP" altLang="en-US" smtClean="0"/>
              <a:t>‹#›</a:t>
            </a:fld>
            <a:endParaRPr kumimoji="1" lang="ja-JP" altLang="en-US"/>
          </a:p>
        </p:txBody>
      </p:sp>
    </p:spTree>
    <p:extLst>
      <p:ext uri="{BB962C8B-B14F-4D97-AF65-F5344CB8AC3E}">
        <p14:creationId xmlns:p14="http://schemas.microsoft.com/office/powerpoint/2010/main" val="5026507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プロジェクトを通じて他の分野の知識と経験ができるのはプログラマーという職業の大きな長所だと思います。</a:t>
            </a:r>
            <a:endParaRPr kumimoji="1" lang="ja-JP" altLang="en-US" dirty="0"/>
          </a:p>
          <a:p>
            <a:endParaRPr kumimoji="1" lang="ja-JP" altLang="en-US" dirty="0"/>
          </a:p>
        </p:txBody>
      </p:sp>
      <p:sp>
        <p:nvSpPr>
          <p:cNvPr id="4" name="Slide Number Placeholder 3"/>
          <p:cNvSpPr>
            <a:spLocks noGrp="1"/>
          </p:cNvSpPr>
          <p:nvPr>
            <p:ph type="sldNum" sz="quarter" idx="5"/>
          </p:nvPr>
        </p:nvSpPr>
        <p:spPr/>
        <p:txBody>
          <a:bodyPr/>
          <a:lstStyle/>
          <a:p>
            <a:fld id="{A4113915-157A-46D6-89E5-571F00C0AAEB}" type="slidenum">
              <a:rPr kumimoji="1" lang="ja-JP" altLang="en-US" smtClean="0"/>
              <a:t>5</a:t>
            </a:fld>
            <a:endParaRPr kumimoji="1" lang="ja-JP" altLang="en-US"/>
          </a:p>
        </p:txBody>
      </p:sp>
    </p:spTree>
    <p:extLst>
      <p:ext uri="{BB962C8B-B14F-4D97-AF65-F5344CB8AC3E}">
        <p14:creationId xmlns:p14="http://schemas.microsoft.com/office/powerpoint/2010/main" val="22896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ja-JP" altLang="en-US" dirty="0"/>
              <a:t>今までのプロジェクトはインフラとアプリチーム二つのチームで構成されたプロジェクトが多かったため、あまりチーム間コミュニケーションなしで内部で解決できたものが多かったです。しかし、本プロジェクトは多くのチーム</a:t>
            </a:r>
            <a:r>
              <a:rPr lang="en-US" altLang="ja-JP" dirty="0"/>
              <a:t>(</a:t>
            </a:r>
            <a:r>
              <a:rPr lang="ja-JP" altLang="en-US" dirty="0"/>
              <a:t>基盤や運用、</a:t>
            </a:r>
            <a:r>
              <a:rPr lang="en-US" altLang="ja-JP" dirty="0"/>
              <a:t>DB</a:t>
            </a:r>
            <a:r>
              <a:rPr lang="ja-JP" altLang="en-US" dirty="0"/>
              <a:t>、アプリ等</a:t>
            </a:r>
            <a:r>
              <a:rPr lang="en-US" altLang="ja-JP" dirty="0"/>
              <a:t>)</a:t>
            </a:r>
            <a:r>
              <a:rPr lang="ja-JP" altLang="en-US" dirty="0"/>
              <a:t>で構成されていて聞いてみないと分からないことが多かったです。</a:t>
            </a:r>
            <a:endParaRPr lang="en-US" altLang="ja-JP" dirty="0"/>
          </a:p>
          <a:p>
            <a:pPr marL="0" indent="0">
              <a:buNone/>
            </a:pPr>
            <a:r>
              <a:rPr lang="ja-JP" altLang="en-US" dirty="0"/>
              <a:t>そのため、チーム間で活発なコミュニケーションが行われて上手く質問する方法や回答する方法を見習う機会が多かったです。</a:t>
            </a:r>
            <a:endParaRPr lang="en-US" altLang="ja-JP" dirty="0"/>
          </a:p>
          <a:p>
            <a:endParaRPr kumimoji="1" lang="en-US" altLang="ja-JP" dirty="0"/>
          </a:p>
          <a:p>
            <a:pPr marL="0" indent="0">
              <a:buNone/>
            </a:pPr>
            <a:r>
              <a:rPr lang="ja-JP" altLang="en-US" dirty="0"/>
              <a:t>問題の原因だけではなく、同じことが繰り返されないように原因の深掘りや分析等ができるような仕組みなっていました。</a:t>
            </a:r>
            <a:endParaRPr lang="en-US" altLang="ja-JP" dirty="0"/>
          </a:p>
          <a:p>
            <a:pPr marL="0" indent="0">
              <a:buNone/>
            </a:pPr>
            <a:r>
              <a:rPr lang="ja-JP" altLang="en-US" dirty="0"/>
              <a:t>それにより問題の再発防止ができたのではないかと思います。</a:t>
            </a:r>
            <a:endParaRPr lang="en-US" altLang="ja-JP" dirty="0"/>
          </a:p>
          <a:p>
            <a:endParaRPr kumimoji="1" lang="ja-JP" altLang="en-US" dirty="0"/>
          </a:p>
        </p:txBody>
      </p:sp>
      <p:sp>
        <p:nvSpPr>
          <p:cNvPr id="4" name="Slide Number Placeholder 3"/>
          <p:cNvSpPr>
            <a:spLocks noGrp="1"/>
          </p:cNvSpPr>
          <p:nvPr>
            <p:ph type="sldNum" sz="quarter" idx="5"/>
          </p:nvPr>
        </p:nvSpPr>
        <p:spPr/>
        <p:txBody>
          <a:bodyPr/>
          <a:lstStyle/>
          <a:p>
            <a:fld id="{A4113915-157A-46D6-89E5-571F00C0AAEB}" type="slidenum">
              <a:rPr kumimoji="1" lang="ja-JP" altLang="en-US" smtClean="0"/>
              <a:t>6</a:t>
            </a:fld>
            <a:endParaRPr kumimoji="1" lang="ja-JP" altLang="en-US"/>
          </a:p>
        </p:txBody>
      </p:sp>
    </p:spTree>
    <p:extLst>
      <p:ext uri="{BB962C8B-B14F-4D97-AF65-F5344CB8AC3E}">
        <p14:creationId xmlns:p14="http://schemas.microsoft.com/office/powerpoint/2010/main" val="190250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プロジェクトを通じて他の分野の知識と経験ができるのはプログラマーという職業の大きな長所だと思います。</a:t>
            </a:r>
            <a:endParaRPr kumimoji="1" lang="ja-JP" altLang="en-US" dirty="0"/>
          </a:p>
          <a:p>
            <a:endParaRPr kumimoji="1" lang="ja-JP" altLang="en-US" dirty="0"/>
          </a:p>
        </p:txBody>
      </p:sp>
      <p:sp>
        <p:nvSpPr>
          <p:cNvPr id="4" name="Slide Number Placeholder 3"/>
          <p:cNvSpPr>
            <a:spLocks noGrp="1"/>
          </p:cNvSpPr>
          <p:nvPr>
            <p:ph type="sldNum" sz="quarter" idx="5"/>
          </p:nvPr>
        </p:nvSpPr>
        <p:spPr/>
        <p:txBody>
          <a:bodyPr/>
          <a:lstStyle/>
          <a:p>
            <a:fld id="{A4113915-157A-46D6-89E5-571F00C0AAEB}" type="slidenum">
              <a:rPr kumimoji="1" lang="ja-JP" altLang="en-US" smtClean="0"/>
              <a:t>9</a:t>
            </a:fld>
            <a:endParaRPr kumimoji="1" lang="ja-JP" altLang="en-US"/>
          </a:p>
        </p:txBody>
      </p:sp>
    </p:spTree>
    <p:extLst>
      <p:ext uri="{BB962C8B-B14F-4D97-AF65-F5344CB8AC3E}">
        <p14:creationId xmlns:p14="http://schemas.microsoft.com/office/powerpoint/2010/main" val="188456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ltLang="ja-JP"/>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1F18EF7-BE1E-4ECB-84D4-67C2B4D8F0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594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38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32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2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ltLang="ja-JP"/>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331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82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05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405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71E64-FE02-4DE5-B72F-53C3706641C3}"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3561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ltLang="ja-JP"/>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84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171E64-FE02-4DE5-B72F-53C3706641C3}" type="datetimeFigureOut">
              <a:rPr lang="en-US" smtClean="0"/>
              <a:t>1/18/2024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9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171E64-FE02-4DE5-B72F-53C3706641C3}" type="datetimeFigureOut">
              <a:rPr lang="en-US" smtClean="0"/>
              <a:t>1/18/2024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F18EF7-BE1E-4ECB-84D4-67C2B4D8F09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72955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2EB23448-8A23-2495-507E-43622C29838D}"/>
              </a:ext>
            </a:extLst>
          </p:cNvPr>
          <p:cNvPicPr>
            <a:picLocks noChangeAspect="1"/>
          </p:cNvPicPr>
          <p:nvPr/>
        </p:nvPicPr>
        <p:blipFill rotWithShape="1">
          <a:blip r:embed="rId2"/>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556B0EB7-666D-A977-7661-7A5E4C354A11}"/>
              </a:ext>
            </a:extLst>
          </p:cNvPr>
          <p:cNvSpPr>
            <a:spLocks noGrp="1"/>
          </p:cNvSpPr>
          <p:nvPr>
            <p:ph type="ctrTitle"/>
          </p:nvPr>
        </p:nvSpPr>
        <p:spPr>
          <a:xfrm>
            <a:off x="1238625" y="1981199"/>
            <a:ext cx="6701263" cy="2006601"/>
          </a:xfrm>
        </p:spPr>
        <p:txBody>
          <a:bodyPr anchor="ctr">
            <a:normAutofit/>
          </a:bodyPr>
          <a:lstStyle/>
          <a:p>
            <a:pPr algn="ctr"/>
            <a:r>
              <a:rPr kumimoji="1" lang="ja-JP" altLang="en-US" sz="3200" dirty="0">
                <a:solidFill>
                  <a:schemeClr val="bg1"/>
                </a:solidFill>
                <a:latin typeface="ＭＳ Ｐゴシック" panose="020B0600070205080204" pitchFamily="50" charset="-128"/>
                <a:ea typeface="ＭＳ Ｐゴシック" panose="020B0600070205080204" pitchFamily="50" charset="-128"/>
              </a:rPr>
              <a:t>南関東４競馬場</a:t>
            </a:r>
            <a:r>
              <a:rPr kumimoji="1" lang="en-US" altLang="ja-JP" sz="3200" dirty="0">
                <a:solidFill>
                  <a:schemeClr val="bg1"/>
                </a:solidFill>
                <a:latin typeface="ＭＳ Ｐゴシック" panose="020B0600070205080204" pitchFamily="50" charset="-128"/>
                <a:ea typeface="ＭＳ Ｐゴシック" panose="020B0600070205080204" pitchFamily="50" charset="-128"/>
              </a:rPr>
              <a:t>HP</a:t>
            </a:r>
            <a:r>
              <a:rPr kumimoji="1" lang="ja-JP" altLang="en-US" sz="3200" dirty="0">
                <a:solidFill>
                  <a:schemeClr val="bg1"/>
                </a:solidFill>
                <a:latin typeface="ＭＳ Ｐゴシック" panose="020B0600070205080204" pitchFamily="50" charset="-128"/>
                <a:ea typeface="ＭＳ Ｐゴシック" panose="020B0600070205080204" pitchFamily="50" charset="-128"/>
              </a:rPr>
              <a:t>のリニューアル</a:t>
            </a:r>
          </a:p>
        </p:txBody>
      </p:sp>
      <p:sp>
        <p:nvSpPr>
          <p:cNvPr id="3" name="Subtitle 2">
            <a:extLst>
              <a:ext uri="{FF2B5EF4-FFF2-40B4-BE49-F238E27FC236}">
                <a16:creationId xmlns:a16="http://schemas.microsoft.com/office/drawing/2014/main" id="{FAE92649-6697-7FC5-7A93-88BC10744E90}"/>
              </a:ext>
            </a:extLst>
          </p:cNvPr>
          <p:cNvSpPr>
            <a:spLocks noGrp="1"/>
          </p:cNvSpPr>
          <p:nvPr>
            <p:ph type="subTitle" idx="1"/>
          </p:nvPr>
        </p:nvSpPr>
        <p:spPr>
          <a:xfrm>
            <a:off x="1704512" y="4262120"/>
            <a:ext cx="3231472" cy="907895"/>
          </a:xfrm>
        </p:spPr>
        <p:txBody>
          <a:bodyPr>
            <a:normAutofit/>
          </a:bodyPr>
          <a:lstStyle/>
          <a:p>
            <a:pPr algn="ctr"/>
            <a:r>
              <a:rPr lang="ja-JP" altLang="en-US" sz="1800" b="0" i="0" u="none" strike="noStrike" dirty="0">
                <a:solidFill>
                  <a:schemeClr val="bg1"/>
                </a:solidFill>
                <a:effectLst/>
                <a:latin typeface="ＭＳ Ｐゴシック" panose="020B0600070205080204" pitchFamily="50" charset="-128"/>
                <a:ea typeface="ＭＳ Ｐゴシック" panose="020B0600070205080204" pitchFamily="50" charset="-128"/>
              </a:rPr>
              <a:t>金 太永</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38260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kumimoji="1" lang="ja-JP" altLang="en-US" dirty="0"/>
              <a:t>①</a:t>
            </a:r>
            <a:r>
              <a:rPr kumimoji="1" lang="en-US" altLang="ja-JP" dirty="0">
                <a:latin typeface="+mn-ea"/>
                <a:ea typeface="+mn-ea"/>
              </a:rPr>
              <a:t>CSS</a:t>
            </a:r>
            <a:r>
              <a:rPr kumimoji="1" lang="ja-JP" altLang="en-US" dirty="0">
                <a:latin typeface="+mn-ea"/>
                <a:ea typeface="+mn-ea"/>
              </a:rPr>
              <a:t>と</a:t>
            </a:r>
            <a:r>
              <a:rPr kumimoji="1" lang="en-US" altLang="ja-JP" dirty="0">
                <a:latin typeface="+mn-ea"/>
                <a:ea typeface="+mn-ea"/>
              </a:rPr>
              <a:t>HTML</a:t>
            </a:r>
            <a:r>
              <a:rPr kumimoji="1" lang="ja-JP" altLang="en-US" dirty="0">
                <a:latin typeface="+mn-ea"/>
                <a:ea typeface="+mn-ea"/>
              </a:rPr>
              <a:t>の知識の薄さ</a:t>
            </a:r>
            <a:br>
              <a:rPr kumimoji="1" lang="ja-JP" altLang="en-US" dirty="0">
                <a:latin typeface="+mn-ea"/>
                <a:ea typeface="+mn-ea"/>
              </a:rPr>
            </a:br>
            <a:br>
              <a:rPr kumimoji="1" lang="ja-JP" altLang="en-US" dirty="0">
                <a:latin typeface="+mn-ea"/>
                <a:ea typeface="+mn-ea"/>
              </a:rPr>
            </a:br>
            <a:endParaRPr kumimoji="1" lang="ja-JP" altLang="en-US" dirty="0">
              <a:latin typeface="+mn-ea"/>
              <a:ea typeface="+mn-ea"/>
            </a:endParaRPr>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lstStyle/>
          <a:p>
            <a:pPr marL="0" indent="0">
              <a:buNone/>
            </a:pPr>
            <a:r>
              <a:rPr kumimoji="1" lang="ja-JP" altLang="en-US" dirty="0"/>
              <a:t>このプロジェクトの開発言語は</a:t>
            </a:r>
            <a:r>
              <a:rPr kumimoji="1" lang="en-US" altLang="ja-JP" dirty="0" err="1"/>
              <a:t>Java,css,html,js</a:t>
            </a:r>
            <a:r>
              <a:rPr kumimoji="1" lang="ja-JP" altLang="en-US" dirty="0"/>
              <a:t>でした。</a:t>
            </a:r>
            <a:endParaRPr kumimoji="1" lang="en-US" altLang="ja-JP" dirty="0"/>
          </a:p>
          <a:p>
            <a:pPr marL="0" indent="0">
              <a:buNone/>
            </a:pPr>
            <a:r>
              <a:rPr lang="ja-JP" altLang="en-US" dirty="0"/>
              <a:t>その内、</a:t>
            </a:r>
            <a:r>
              <a:rPr kumimoji="1" lang="ja-JP" altLang="en-US" dirty="0"/>
              <a:t>今回のプロジェクトの主役は</a:t>
            </a:r>
            <a:r>
              <a:rPr kumimoji="1" lang="en-US" altLang="ja-JP" dirty="0"/>
              <a:t>java</a:t>
            </a:r>
            <a:r>
              <a:rPr kumimoji="1" lang="ja-JP" altLang="en-US" dirty="0"/>
              <a:t>ではなく</a:t>
            </a:r>
            <a:r>
              <a:rPr kumimoji="1" lang="en-US" altLang="ja-JP" dirty="0" err="1"/>
              <a:t>css</a:t>
            </a:r>
            <a:r>
              <a:rPr kumimoji="1" lang="ja-JP" altLang="en-US" dirty="0"/>
              <a:t>と</a:t>
            </a:r>
            <a:r>
              <a:rPr kumimoji="1" lang="en-US" altLang="ja-JP" dirty="0"/>
              <a:t>html</a:t>
            </a:r>
            <a:r>
              <a:rPr kumimoji="1" lang="ja-JP" altLang="en-US" dirty="0"/>
              <a:t>と</a:t>
            </a:r>
            <a:r>
              <a:rPr lang="en-US" altLang="ja-JP" dirty="0" err="1"/>
              <a:t>js</a:t>
            </a:r>
            <a:r>
              <a:rPr lang="ja-JP" altLang="en-US" dirty="0"/>
              <a:t>だったたのですが、私は特に</a:t>
            </a:r>
            <a:r>
              <a:rPr lang="en-US" altLang="ja-JP" dirty="0" err="1"/>
              <a:t>css</a:t>
            </a:r>
            <a:r>
              <a:rPr lang="ja-JP" altLang="en-US" dirty="0"/>
              <a:t>と</a:t>
            </a:r>
            <a:r>
              <a:rPr lang="en-US" altLang="ja-JP" dirty="0"/>
              <a:t>html</a:t>
            </a:r>
            <a:r>
              <a:rPr lang="ja-JP" altLang="en-US" dirty="0"/>
              <a:t>の知識が弱かったです。</a:t>
            </a:r>
            <a:endParaRPr lang="en-US" altLang="ja-JP" dirty="0"/>
          </a:p>
          <a:p>
            <a:pPr marL="0" indent="0">
              <a:buNone/>
            </a:pPr>
            <a:r>
              <a:rPr lang="ja-JP" altLang="en-US" dirty="0"/>
              <a:t>それがネックになってプロジェクト中ずっと苦労しました。</a:t>
            </a:r>
            <a:endParaRPr lang="en-US" altLang="ja-JP" dirty="0"/>
          </a:p>
        </p:txBody>
      </p:sp>
    </p:spTree>
    <p:extLst>
      <p:ext uri="{BB962C8B-B14F-4D97-AF65-F5344CB8AC3E}">
        <p14:creationId xmlns:p14="http://schemas.microsoft.com/office/powerpoint/2010/main" val="279182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a:bodyPr>
          <a:lstStyle/>
          <a:p>
            <a:r>
              <a:rPr lang="ja-JP" altLang="en-US" dirty="0"/>
              <a:t>②コミュニケーション能力不足</a:t>
            </a:r>
            <a:br>
              <a:rPr lang="en-US" altLang="ja-JP" dirty="0"/>
            </a:br>
            <a:endParaRPr kumimoji="1" lang="ja-JP" altLang="en-US" dirty="0">
              <a:latin typeface="+mn-ea"/>
              <a:ea typeface="+mn-ea"/>
            </a:endParaRPr>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lstStyle/>
          <a:p>
            <a:pPr marL="0" indent="0">
              <a:buNone/>
            </a:pPr>
            <a:r>
              <a:rPr lang="ja-JP" altLang="en-US" dirty="0"/>
              <a:t>以下の原因により本プロジェクトで上手くコミュニケーシを取りませんでした。</a:t>
            </a:r>
            <a:endParaRPr lang="en-US" altLang="ja-JP" dirty="0"/>
          </a:p>
          <a:p>
            <a:pPr marL="0" indent="0">
              <a:buNone/>
            </a:pPr>
            <a:r>
              <a:rPr lang="ja-JP" altLang="en-US" dirty="0"/>
              <a:t>①語彙力がない</a:t>
            </a:r>
            <a:endParaRPr lang="en-US" altLang="ja-JP" dirty="0"/>
          </a:p>
          <a:p>
            <a:pPr marL="0" indent="0">
              <a:buNone/>
            </a:pPr>
            <a:r>
              <a:rPr lang="ja-JP" altLang="en-US" dirty="0"/>
              <a:t>②①により</a:t>
            </a:r>
            <a:r>
              <a:rPr lang="ja-JP" altLang="en-US" b="0" i="0" dirty="0">
                <a:solidFill>
                  <a:srgbClr val="374151"/>
                </a:solidFill>
                <a:effectLst/>
                <a:latin typeface="Söhne"/>
              </a:rPr>
              <a:t>文章が冗長</a:t>
            </a:r>
            <a:endParaRPr lang="en-US" altLang="ja-JP" b="0" i="0" dirty="0">
              <a:solidFill>
                <a:srgbClr val="374151"/>
              </a:solidFill>
              <a:effectLst/>
              <a:latin typeface="Söhne"/>
            </a:endParaRPr>
          </a:p>
          <a:p>
            <a:pPr marL="0" indent="0">
              <a:buNone/>
            </a:pPr>
            <a:r>
              <a:rPr lang="ja-JP" altLang="en-US" dirty="0">
                <a:solidFill>
                  <a:srgbClr val="374151"/>
                </a:solidFill>
                <a:latin typeface="Söhne"/>
              </a:rPr>
              <a:t>③文章がまとまっていない</a:t>
            </a:r>
            <a:endParaRPr lang="en-US" altLang="ja-JP" dirty="0">
              <a:solidFill>
                <a:srgbClr val="374151"/>
              </a:solidFill>
              <a:latin typeface="Söhne"/>
            </a:endParaRPr>
          </a:p>
          <a:p>
            <a:pPr marL="0" indent="0">
              <a:buNone/>
            </a:pPr>
            <a:endParaRPr lang="en-US" altLang="ja-JP" dirty="0"/>
          </a:p>
        </p:txBody>
      </p:sp>
    </p:spTree>
    <p:extLst>
      <p:ext uri="{BB962C8B-B14F-4D97-AF65-F5344CB8AC3E}">
        <p14:creationId xmlns:p14="http://schemas.microsoft.com/office/powerpoint/2010/main" val="215495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今後</a:t>
            </a:r>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166292652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04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今後</a:t>
            </a:r>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277643108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24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目次</a:t>
            </a:r>
          </a:p>
        </p:txBody>
      </p:sp>
      <p:cxnSp>
        <p:nvCxnSpPr>
          <p:cNvPr id="37" name="Straight Connector 36">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127000333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3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プロジェクト説明</a:t>
            </a:r>
          </a:p>
        </p:txBody>
      </p:sp>
      <p:cxnSp>
        <p:nvCxnSpPr>
          <p:cNvPr id="13" name="Straight Connector 1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18663723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9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63BD-EFED-3311-B5FA-4A22743A6BA3}"/>
              </a:ext>
            </a:extLst>
          </p:cNvPr>
          <p:cNvSpPr>
            <a:spLocks noGrp="1"/>
          </p:cNvSpPr>
          <p:nvPr>
            <p:ph type="title"/>
          </p:nvPr>
        </p:nvSpPr>
        <p:spPr/>
        <p:txBody>
          <a:bodyPr/>
          <a:lstStyle/>
          <a:p>
            <a:r>
              <a:rPr kumimoji="1" lang="ja-JP" altLang="en-US" dirty="0"/>
              <a:t>①プロジェクト概要</a:t>
            </a:r>
          </a:p>
        </p:txBody>
      </p:sp>
      <p:graphicFrame>
        <p:nvGraphicFramePr>
          <p:cNvPr id="4" name="Content Placeholder 3">
            <a:extLst>
              <a:ext uri="{FF2B5EF4-FFF2-40B4-BE49-F238E27FC236}">
                <a16:creationId xmlns:a16="http://schemas.microsoft.com/office/drawing/2014/main" id="{FE06EA7A-7C00-46BD-A7BD-7094F11441AB}"/>
              </a:ext>
            </a:extLst>
          </p:cNvPr>
          <p:cNvGraphicFramePr>
            <a:graphicFrameLocks noGrp="1"/>
          </p:cNvGraphicFramePr>
          <p:nvPr>
            <p:ph idx="1"/>
            <p:extLst>
              <p:ext uri="{D42A27DB-BD31-4B8C-83A1-F6EECF244321}">
                <p14:modId xmlns:p14="http://schemas.microsoft.com/office/powerpoint/2010/main" val="95659687"/>
              </p:ext>
            </p:extLst>
          </p:nvPr>
        </p:nvGraphicFramePr>
        <p:xfrm>
          <a:off x="1450975" y="2016125"/>
          <a:ext cx="9604374" cy="3139440"/>
        </p:xfrm>
        <a:graphic>
          <a:graphicData uri="http://schemas.openxmlformats.org/drawingml/2006/table">
            <a:tbl>
              <a:tblPr firstRow="1" bandRow="1">
                <a:tableStyleId>{5C22544A-7EE6-4342-B048-85BDC9FD1C3A}</a:tableStyleId>
              </a:tblPr>
              <a:tblGrid>
                <a:gridCol w="2971735">
                  <a:extLst>
                    <a:ext uri="{9D8B030D-6E8A-4147-A177-3AD203B41FA5}">
                      <a16:colId xmlns:a16="http://schemas.microsoft.com/office/drawing/2014/main" val="3453192980"/>
                    </a:ext>
                  </a:extLst>
                </a:gridCol>
                <a:gridCol w="6632639">
                  <a:extLst>
                    <a:ext uri="{9D8B030D-6E8A-4147-A177-3AD203B41FA5}">
                      <a16:colId xmlns:a16="http://schemas.microsoft.com/office/drawing/2014/main" val="4064505601"/>
                    </a:ext>
                  </a:extLst>
                </a:gridCol>
              </a:tblGrid>
              <a:tr h="370840">
                <a:tc>
                  <a:txBody>
                    <a:bodyPr/>
                    <a:lstStyle/>
                    <a:p>
                      <a:r>
                        <a:rPr kumimoji="1" lang="ja-JP" altLang="en-US" dirty="0">
                          <a:latin typeface="+mn-ea"/>
                          <a:ea typeface="+mn-ea"/>
                        </a:rPr>
                        <a:t>タイトル</a:t>
                      </a:r>
                    </a:p>
                  </a:txBody>
                  <a:tcPr/>
                </a:tc>
                <a:tc>
                  <a:txBody>
                    <a:bodyPr/>
                    <a:lstStyle/>
                    <a:p>
                      <a:r>
                        <a:rPr kumimoji="1" lang="ja-JP" altLang="en-US" dirty="0">
                          <a:latin typeface="+mn-ea"/>
                          <a:ea typeface="+mn-ea"/>
                        </a:rPr>
                        <a:t>詳細</a:t>
                      </a:r>
                    </a:p>
                  </a:txBody>
                  <a:tcPr/>
                </a:tc>
                <a:extLst>
                  <a:ext uri="{0D108BD9-81ED-4DB2-BD59-A6C34878D82A}">
                    <a16:rowId xmlns:a16="http://schemas.microsoft.com/office/drawing/2014/main" val="3863027082"/>
                  </a:ext>
                </a:extLst>
              </a:tr>
              <a:tr h="370840">
                <a:tc>
                  <a:txBody>
                    <a:bodyPr/>
                    <a:lstStyle/>
                    <a:p>
                      <a:r>
                        <a:rPr kumimoji="1" lang="ja-JP" altLang="en-US" dirty="0">
                          <a:latin typeface="+mn-ea"/>
                          <a:ea typeface="+mn-ea"/>
                        </a:rPr>
                        <a:t>内容</a:t>
                      </a:r>
                    </a:p>
                  </a:txBody>
                  <a:tcPr/>
                </a:tc>
                <a:tc>
                  <a:txBody>
                    <a:bodyPr/>
                    <a:lstStyle/>
                    <a:p>
                      <a:r>
                        <a:rPr kumimoji="1" lang="ja-JP" altLang="en-US" sz="1800" b="0" i="0" kern="1200" dirty="0">
                          <a:solidFill>
                            <a:schemeClr val="dk1"/>
                          </a:solidFill>
                          <a:effectLst/>
                          <a:latin typeface="+mn-ea"/>
                          <a:ea typeface="+mn-ea"/>
                          <a:cs typeface="+mn-cs"/>
                        </a:rPr>
                        <a:t>主に</a:t>
                      </a:r>
                      <a:r>
                        <a:rPr kumimoji="1" lang="en-US" altLang="ja-JP" sz="1800" b="0" i="0" kern="1200" dirty="0">
                          <a:solidFill>
                            <a:schemeClr val="dk1"/>
                          </a:solidFill>
                          <a:effectLst/>
                          <a:latin typeface="+mn-ea"/>
                          <a:ea typeface="+mn-ea"/>
                          <a:cs typeface="+mn-cs"/>
                        </a:rPr>
                        <a:t>PC</a:t>
                      </a:r>
                      <a:r>
                        <a:rPr kumimoji="1" lang="ja-JP" altLang="en-US" sz="1800" b="0" i="0" kern="1200" dirty="0">
                          <a:solidFill>
                            <a:schemeClr val="dk1"/>
                          </a:solidFill>
                          <a:effectLst/>
                          <a:latin typeface="+mn-ea"/>
                          <a:ea typeface="+mn-ea"/>
                          <a:cs typeface="+mn-cs"/>
                        </a:rPr>
                        <a:t>ユーザ向けで作られた既存の南関東</a:t>
                      </a:r>
                      <a:r>
                        <a:rPr kumimoji="1" lang="en-US" altLang="ja-JP" sz="1800" b="0" i="0" kern="1200" dirty="0">
                          <a:solidFill>
                            <a:schemeClr val="dk1"/>
                          </a:solidFill>
                          <a:effectLst/>
                          <a:latin typeface="+mn-ea"/>
                          <a:ea typeface="+mn-ea"/>
                          <a:cs typeface="+mn-cs"/>
                        </a:rPr>
                        <a:t>4</a:t>
                      </a:r>
                      <a:r>
                        <a:rPr kumimoji="1" lang="ja-JP" altLang="en-US" sz="1800" b="0" i="0" kern="1200" dirty="0">
                          <a:solidFill>
                            <a:schemeClr val="dk1"/>
                          </a:solidFill>
                          <a:effectLst/>
                          <a:latin typeface="+mn-ea"/>
                          <a:ea typeface="+mn-ea"/>
                          <a:cs typeface="+mn-cs"/>
                        </a:rPr>
                        <a:t>競馬場</a:t>
                      </a:r>
                      <a:r>
                        <a:rPr kumimoji="1" lang="en-US" altLang="ja-JP" sz="1800" b="0" i="0" kern="1200" dirty="0">
                          <a:solidFill>
                            <a:schemeClr val="dk1"/>
                          </a:solidFill>
                          <a:effectLst/>
                          <a:latin typeface="+mn-ea"/>
                          <a:ea typeface="+mn-ea"/>
                          <a:cs typeface="+mn-cs"/>
                        </a:rPr>
                        <a:t>HP</a:t>
                      </a:r>
                      <a:r>
                        <a:rPr kumimoji="1" lang="ja-JP" altLang="en-US" sz="1800" b="0" i="0" kern="1200" dirty="0">
                          <a:solidFill>
                            <a:schemeClr val="dk1"/>
                          </a:solidFill>
                          <a:effectLst/>
                          <a:latin typeface="+mn-ea"/>
                          <a:ea typeface="+mn-ea"/>
                          <a:cs typeface="+mn-cs"/>
                        </a:rPr>
                        <a:t>を</a:t>
                      </a:r>
                      <a:endParaRPr kumimoji="1" lang="en-US" altLang="ja-JP" sz="1800" b="0" i="0" kern="1200" dirty="0">
                        <a:solidFill>
                          <a:schemeClr val="dk1"/>
                        </a:solidFill>
                        <a:effectLst/>
                        <a:latin typeface="+mn-ea"/>
                        <a:ea typeface="+mn-ea"/>
                        <a:cs typeface="+mn-cs"/>
                      </a:endParaRPr>
                    </a:p>
                    <a:p>
                      <a:r>
                        <a:rPr kumimoji="1" lang="ja-JP" altLang="en-US" sz="1800" b="0" i="0" kern="1200" dirty="0">
                          <a:solidFill>
                            <a:schemeClr val="dk1"/>
                          </a:solidFill>
                          <a:effectLst/>
                          <a:latin typeface="+mn-ea"/>
                          <a:ea typeface="+mn-ea"/>
                          <a:cs typeface="+mn-cs"/>
                        </a:rPr>
                        <a:t>スマホやタブレット等のユーザーも見やすくするために</a:t>
                      </a:r>
                      <a:endParaRPr kumimoji="1" lang="en-US" altLang="ja-JP" sz="1800" b="0" i="0" kern="1200" dirty="0">
                        <a:solidFill>
                          <a:schemeClr val="dk1"/>
                        </a:solidFill>
                        <a:effectLst/>
                        <a:latin typeface="+mn-ea"/>
                        <a:ea typeface="+mn-ea"/>
                        <a:cs typeface="+mn-cs"/>
                      </a:endParaRPr>
                    </a:p>
                    <a:p>
                      <a:r>
                        <a:rPr kumimoji="1" lang="ja-JP" altLang="en-US" sz="1800" b="0" i="0" kern="1200" dirty="0">
                          <a:solidFill>
                            <a:schemeClr val="dk1"/>
                          </a:solidFill>
                          <a:effectLst/>
                          <a:latin typeface="+mn-ea"/>
                          <a:ea typeface="+mn-ea"/>
                          <a:cs typeface="+mn-cs"/>
                        </a:rPr>
                        <a:t>レスポンシブに変更</a:t>
                      </a:r>
                      <a:endParaRPr kumimoji="1" lang="ja-JP" altLang="en-US" dirty="0">
                        <a:latin typeface="+mn-ea"/>
                        <a:ea typeface="+mn-ea"/>
                      </a:endParaRPr>
                    </a:p>
                  </a:txBody>
                  <a:tcPr/>
                </a:tc>
                <a:extLst>
                  <a:ext uri="{0D108BD9-81ED-4DB2-BD59-A6C34878D82A}">
                    <a16:rowId xmlns:a16="http://schemas.microsoft.com/office/drawing/2014/main" val="372516973"/>
                  </a:ext>
                </a:extLst>
              </a:tr>
              <a:tr h="370840">
                <a:tc>
                  <a:txBody>
                    <a:bodyPr/>
                    <a:lstStyle/>
                    <a:p>
                      <a:r>
                        <a:rPr kumimoji="1" lang="ja-JP" altLang="en-US" dirty="0">
                          <a:latin typeface="+mn-ea"/>
                          <a:ea typeface="+mn-ea"/>
                        </a:rPr>
                        <a:t>規模</a:t>
                      </a:r>
                    </a:p>
                  </a:txBody>
                  <a:tcPr/>
                </a:tc>
                <a:tc>
                  <a:txBody>
                    <a:bodyPr/>
                    <a:lstStyle/>
                    <a:p>
                      <a:r>
                        <a:rPr kumimoji="1" lang="ja-JP" altLang="en-US" dirty="0">
                          <a:latin typeface="+mn-ea"/>
                          <a:ea typeface="+mn-ea"/>
                        </a:rPr>
                        <a:t>他社さん含めなん百人いるくらい大規模</a:t>
                      </a:r>
                    </a:p>
                  </a:txBody>
                  <a:tcPr/>
                </a:tc>
                <a:extLst>
                  <a:ext uri="{0D108BD9-81ED-4DB2-BD59-A6C34878D82A}">
                    <a16:rowId xmlns:a16="http://schemas.microsoft.com/office/drawing/2014/main" val="949068750"/>
                  </a:ext>
                </a:extLst>
              </a:tr>
              <a:tr h="370840">
                <a:tc>
                  <a:txBody>
                    <a:bodyPr/>
                    <a:lstStyle/>
                    <a:p>
                      <a:r>
                        <a:rPr kumimoji="1" lang="ja-JP" altLang="en-US" dirty="0">
                          <a:latin typeface="+mn-ea"/>
                          <a:ea typeface="+mn-ea"/>
                        </a:rPr>
                        <a:t>プロジェクト期間</a:t>
                      </a:r>
                    </a:p>
                  </a:txBody>
                  <a:tcPr/>
                </a:tc>
                <a:tc>
                  <a:txBody>
                    <a:bodyPr/>
                    <a:lstStyle/>
                    <a:p>
                      <a:r>
                        <a:rPr kumimoji="1" lang="en-US" altLang="ja-JP" dirty="0">
                          <a:latin typeface="+mn-ea"/>
                          <a:ea typeface="+mn-ea"/>
                        </a:rPr>
                        <a:t>2023-05-01</a:t>
                      </a:r>
                      <a:r>
                        <a:rPr kumimoji="1" lang="ja-JP" altLang="en-US" dirty="0">
                          <a:latin typeface="+mn-ea"/>
                          <a:ea typeface="+mn-ea"/>
                        </a:rPr>
                        <a:t>～</a:t>
                      </a:r>
                      <a:r>
                        <a:rPr kumimoji="1" lang="en-US" altLang="ja-JP" dirty="0">
                          <a:latin typeface="+mn-ea"/>
                          <a:ea typeface="+mn-ea"/>
                        </a:rPr>
                        <a:t>2023-12-31</a:t>
                      </a:r>
                    </a:p>
                  </a:txBody>
                  <a:tcPr/>
                </a:tc>
                <a:extLst>
                  <a:ext uri="{0D108BD9-81ED-4DB2-BD59-A6C34878D82A}">
                    <a16:rowId xmlns:a16="http://schemas.microsoft.com/office/drawing/2014/main" val="236950895"/>
                  </a:ext>
                </a:extLst>
              </a:tr>
              <a:tr h="370840">
                <a:tc>
                  <a:txBody>
                    <a:bodyPr/>
                    <a:lstStyle/>
                    <a:p>
                      <a:r>
                        <a:rPr kumimoji="1" lang="ja-JP" altLang="en-US" dirty="0">
                          <a:latin typeface="+mn-ea"/>
                          <a:ea typeface="+mn-ea"/>
                        </a:rPr>
                        <a:t>参画した工程</a:t>
                      </a:r>
                    </a:p>
                  </a:txBody>
                  <a:tcPr/>
                </a:tc>
                <a:tc>
                  <a:txBody>
                    <a:bodyPr/>
                    <a:lstStyle/>
                    <a:p>
                      <a:r>
                        <a:rPr kumimoji="1" lang="en-US" altLang="ja-JP" dirty="0">
                          <a:latin typeface="+mn-ea"/>
                          <a:ea typeface="+mn-ea"/>
                        </a:rPr>
                        <a:t>SS,PG,PT,IT,ST</a:t>
                      </a:r>
                      <a:endParaRPr kumimoji="1" lang="ja-JP" altLang="en-US" dirty="0">
                        <a:latin typeface="+mn-ea"/>
                        <a:ea typeface="+mn-ea"/>
                      </a:endParaRPr>
                    </a:p>
                  </a:txBody>
                  <a:tcPr/>
                </a:tc>
                <a:extLst>
                  <a:ext uri="{0D108BD9-81ED-4DB2-BD59-A6C34878D82A}">
                    <a16:rowId xmlns:a16="http://schemas.microsoft.com/office/drawing/2014/main" val="3135635339"/>
                  </a:ext>
                </a:extLst>
              </a:tr>
              <a:tr h="370840">
                <a:tc>
                  <a:txBody>
                    <a:bodyPr/>
                    <a:lstStyle/>
                    <a:p>
                      <a:r>
                        <a:rPr kumimoji="1" lang="ja-JP" altLang="en-US" sz="1800" b="0" i="0" kern="1200" dirty="0">
                          <a:solidFill>
                            <a:schemeClr val="dk1"/>
                          </a:solidFill>
                          <a:effectLst/>
                          <a:latin typeface="+mn-lt"/>
                          <a:ea typeface="+mn-ea"/>
                          <a:cs typeface="+mn-cs"/>
                        </a:rPr>
                        <a:t>言語</a:t>
                      </a:r>
                      <a:endParaRPr kumimoji="1" lang="ja-JP" altLang="en-US" dirty="0">
                        <a:latin typeface="+mn-ea"/>
                        <a:ea typeface="+mn-ea"/>
                      </a:endParaRPr>
                    </a:p>
                  </a:txBody>
                  <a:tcPr/>
                </a:tc>
                <a:tc>
                  <a:txBody>
                    <a:bodyPr/>
                    <a:lstStyle/>
                    <a:p>
                      <a:r>
                        <a:rPr kumimoji="1" lang="en-US" altLang="ja-JP" sz="1800" b="0" i="0" kern="1200" dirty="0">
                          <a:solidFill>
                            <a:schemeClr val="dk1"/>
                          </a:solidFill>
                          <a:effectLst/>
                          <a:latin typeface="+mn-ea"/>
                          <a:ea typeface="+mn-ea"/>
                          <a:cs typeface="+mn-cs"/>
                        </a:rPr>
                        <a:t>Java</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Velocity</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HTML</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CSS</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JS</a:t>
                      </a:r>
                      <a:endParaRPr kumimoji="1" lang="ja-JP" altLang="en-US" dirty="0">
                        <a:latin typeface="+mn-ea"/>
                        <a:ea typeface="+mn-ea"/>
                      </a:endParaRPr>
                    </a:p>
                  </a:txBody>
                  <a:tcPr/>
                </a:tc>
                <a:extLst>
                  <a:ext uri="{0D108BD9-81ED-4DB2-BD59-A6C34878D82A}">
                    <a16:rowId xmlns:a16="http://schemas.microsoft.com/office/drawing/2014/main" val="3953665209"/>
                  </a:ext>
                </a:extLst>
              </a:tr>
              <a:tr h="370840">
                <a:tc>
                  <a:txBody>
                    <a:bodyPr/>
                    <a:lstStyle/>
                    <a:p>
                      <a:r>
                        <a:rPr kumimoji="1" lang="ja-JP" altLang="en-US" sz="1800" b="0" i="0" kern="1200" dirty="0">
                          <a:solidFill>
                            <a:schemeClr val="dk1"/>
                          </a:solidFill>
                          <a:effectLst/>
                          <a:latin typeface="+mn-lt"/>
                          <a:ea typeface="+mn-ea"/>
                          <a:cs typeface="+mn-cs"/>
                        </a:rPr>
                        <a:t>商流</a:t>
                      </a:r>
                      <a:endParaRPr kumimoji="1" lang="ja-JP" altLang="en-US" dirty="0">
                        <a:latin typeface="+mn-ea"/>
                        <a:ea typeface="+mn-ea"/>
                      </a:endParaRPr>
                    </a:p>
                  </a:txBody>
                  <a:tcPr/>
                </a:tc>
                <a:tc>
                  <a:txBody>
                    <a:bodyPr/>
                    <a:lstStyle/>
                    <a:p>
                      <a:r>
                        <a:rPr kumimoji="1" lang="ja-JP" altLang="en-US" sz="1800" b="0" i="0" kern="1200" dirty="0">
                          <a:solidFill>
                            <a:schemeClr val="dk1"/>
                          </a:solidFill>
                          <a:effectLst/>
                          <a:latin typeface="+mn-lt"/>
                          <a:ea typeface="+mn-ea"/>
                          <a:cs typeface="+mn-cs"/>
                        </a:rPr>
                        <a:t>東京都競馬株式会社⇒富士通⇒テクノブレイブ</a:t>
                      </a:r>
                      <a:endParaRPr kumimoji="1" lang="ja-JP" altLang="en-US" dirty="0">
                        <a:latin typeface="+mn-ea"/>
                        <a:ea typeface="+mn-ea"/>
                      </a:endParaRPr>
                    </a:p>
                  </a:txBody>
                  <a:tcPr/>
                </a:tc>
                <a:extLst>
                  <a:ext uri="{0D108BD9-81ED-4DB2-BD59-A6C34878D82A}">
                    <a16:rowId xmlns:a16="http://schemas.microsoft.com/office/drawing/2014/main" val="797115900"/>
                  </a:ext>
                </a:extLst>
              </a:tr>
            </a:tbl>
          </a:graphicData>
        </a:graphic>
      </p:graphicFrame>
    </p:spTree>
    <p:extLst>
      <p:ext uri="{BB962C8B-B14F-4D97-AF65-F5344CB8AC3E}">
        <p14:creationId xmlns:p14="http://schemas.microsoft.com/office/powerpoint/2010/main" val="344966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a:bodyPr>
          <a:lstStyle/>
          <a:p>
            <a:r>
              <a:rPr lang="ja-JP" altLang="en-US" dirty="0"/>
              <a:t>②レスポンシブについて</a:t>
            </a: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a:xfrm>
            <a:off x="1451579" y="2015733"/>
            <a:ext cx="9603275" cy="1613876"/>
          </a:xfrm>
        </p:spPr>
        <p:txBody>
          <a:bodyPr/>
          <a:lstStyle/>
          <a:p>
            <a:pPr marL="0" indent="0">
              <a:buNone/>
            </a:pPr>
            <a:r>
              <a:rPr lang="ja-JP" altLang="en-US" dirty="0"/>
              <a:t>■ レスポンシブとは</a:t>
            </a:r>
            <a:endParaRPr lang="en-US" altLang="ja-JP" dirty="0"/>
          </a:p>
          <a:p>
            <a:pPr marL="0" indent="0">
              <a:buNone/>
            </a:pPr>
            <a:r>
              <a:rPr lang="ja-JP" altLang="en-US" dirty="0"/>
              <a:t>一つの</a:t>
            </a:r>
            <a:r>
              <a:rPr lang="en-US" altLang="ja-JP" dirty="0"/>
              <a:t>Html</a:t>
            </a:r>
            <a:r>
              <a:rPr lang="ja-JP" altLang="en-US" dirty="0"/>
              <a:t>ファイルを</a:t>
            </a:r>
            <a:r>
              <a:rPr lang="en-US" altLang="ja-JP" dirty="0" err="1"/>
              <a:t>css</a:t>
            </a:r>
            <a:r>
              <a:rPr lang="ja-JP" altLang="en-US" dirty="0"/>
              <a:t>を使って表示するレイアウトを調整し、どのデバイス</a:t>
            </a:r>
            <a:r>
              <a:rPr lang="en-US" altLang="ja-JP" dirty="0"/>
              <a:t>(PC</a:t>
            </a:r>
            <a:r>
              <a:rPr lang="ja-JP" altLang="en-US" dirty="0"/>
              <a:t>、スマホ、タブレッド等</a:t>
            </a:r>
            <a:r>
              <a:rPr lang="en-US" altLang="ja-JP" dirty="0"/>
              <a:t>)</a:t>
            </a:r>
            <a:r>
              <a:rPr lang="ja-JP" altLang="en-US" dirty="0"/>
              <a:t>にも見やすくすること</a:t>
            </a:r>
            <a:endParaRPr lang="en-US" altLang="ja-JP" dirty="0"/>
          </a:p>
        </p:txBody>
      </p:sp>
      <p:pic>
        <p:nvPicPr>
          <p:cNvPr id="7" name="Picture 6">
            <a:extLst>
              <a:ext uri="{FF2B5EF4-FFF2-40B4-BE49-F238E27FC236}">
                <a16:creationId xmlns:a16="http://schemas.microsoft.com/office/drawing/2014/main" id="{0B0E9F32-DEC4-5A4A-B4EB-DE67A5D9FEC1}"/>
              </a:ext>
            </a:extLst>
          </p:cNvPr>
          <p:cNvPicPr>
            <a:picLocks noChangeAspect="1"/>
          </p:cNvPicPr>
          <p:nvPr/>
        </p:nvPicPr>
        <p:blipFill>
          <a:blip r:embed="rId3"/>
          <a:stretch>
            <a:fillRect/>
          </a:stretch>
        </p:blipFill>
        <p:spPr>
          <a:xfrm>
            <a:off x="2034073" y="4237366"/>
            <a:ext cx="2978171" cy="1209624"/>
          </a:xfrm>
          <a:prstGeom prst="rect">
            <a:avLst/>
          </a:prstGeom>
        </p:spPr>
      </p:pic>
      <p:sp>
        <p:nvSpPr>
          <p:cNvPr id="8" name="Content Placeholder 2">
            <a:extLst>
              <a:ext uri="{FF2B5EF4-FFF2-40B4-BE49-F238E27FC236}">
                <a16:creationId xmlns:a16="http://schemas.microsoft.com/office/drawing/2014/main" id="{EEF23BF3-3392-2F03-24AA-D7133963B3A2}"/>
              </a:ext>
            </a:extLst>
          </p:cNvPr>
          <p:cNvSpPr txBox="1">
            <a:spLocks/>
          </p:cNvSpPr>
          <p:nvPr/>
        </p:nvSpPr>
        <p:spPr>
          <a:xfrm>
            <a:off x="1451579" y="3502409"/>
            <a:ext cx="9603275" cy="428548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a:lstStyle>
          <a:p>
            <a:pPr marL="0" indent="0">
              <a:buFont typeface="Arial" panose="020B0604020202020204" pitchFamily="34" charset="0"/>
              <a:buNone/>
            </a:pPr>
            <a:r>
              <a:rPr lang="ja-JP" altLang="en-US" dirty="0"/>
              <a:t>■ 例</a:t>
            </a:r>
            <a:endParaRPr lang="en-US" altLang="ja-JP" dirty="0"/>
          </a:p>
          <a:p>
            <a:pPr marL="0" indent="0">
              <a:buFont typeface="Arial" panose="020B0604020202020204" pitchFamily="34" charset="0"/>
              <a:buNone/>
            </a:pPr>
            <a:r>
              <a:rPr lang="en-US" altLang="ja-JP" dirty="0"/>
              <a:t>PC                                                    </a:t>
            </a:r>
            <a:r>
              <a:rPr lang="ja-JP" altLang="en-US" dirty="0"/>
              <a:t>スマホ</a:t>
            </a:r>
            <a:endParaRPr lang="en-US" altLang="ja-JP" dirty="0"/>
          </a:p>
          <a:p>
            <a:pPr marL="0" indent="0">
              <a:buFont typeface="Arial" panose="020B0604020202020204" pitchFamily="34" charset="0"/>
              <a:buNone/>
            </a:pPr>
            <a:endParaRPr lang="en-US" altLang="ja-JP" dirty="0"/>
          </a:p>
        </p:txBody>
      </p:sp>
      <p:pic>
        <p:nvPicPr>
          <p:cNvPr id="10" name="Picture 9">
            <a:extLst>
              <a:ext uri="{FF2B5EF4-FFF2-40B4-BE49-F238E27FC236}">
                <a16:creationId xmlns:a16="http://schemas.microsoft.com/office/drawing/2014/main" id="{B7725886-AC22-EECC-FF84-192A7B55826D}"/>
              </a:ext>
            </a:extLst>
          </p:cNvPr>
          <p:cNvPicPr>
            <a:picLocks noChangeAspect="1"/>
          </p:cNvPicPr>
          <p:nvPr/>
        </p:nvPicPr>
        <p:blipFill>
          <a:blip r:embed="rId4"/>
          <a:stretch>
            <a:fillRect/>
          </a:stretch>
        </p:blipFill>
        <p:spPr>
          <a:xfrm>
            <a:off x="7008883" y="4089488"/>
            <a:ext cx="1883192" cy="1357502"/>
          </a:xfrm>
          <a:prstGeom prst="rect">
            <a:avLst/>
          </a:prstGeom>
        </p:spPr>
      </p:pic>
    </p:spTree>
    <p:extLst>
      <p:ext uri="{BB962C8B-B14F-4D97-AF65-F5344CB8AC3E}">
        <p14:creationId xmlns:p14="http://schemas.microsoft.com/office/powerpoint/2010/main" val="11721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kumimoji="1" lang="ja-JP" altLang="en-US" dirty="0"/>
              <a:t>③</a:t>
            </a:r>
            <a:r>
              <a:rPr lang="en-US" altLang="ja-JP" dirty="0"/>
              <a:t>Velocity</a:t>
            </a:r>
            <a:r>
              <a:rPr lang="ja-JP" altLang="en-US" dirty="0"/>
              <a:t>について</a:t>
            </a:r>
            <a:br>
              <a:rPr kumimoji="1" lang="ja-JP" altLang="en-US" dirty="0"/>
            </a:b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normAutofit fontScale="47500" lnSpcReduction="20000"/>
          </a:bodyPr>
          <a:lstStyle/>
          <a:p>
            <a:pPr marL="0" indent="0">
              <a:buNone/>
            </a:pPr>
            <a:r>
              <a:rPr lang="ja-JP" altLang="en-US" dirty="0"/>
              <a:t>■ </a:t>
            </a:r>
            <a:r>
              <a:rPr lang="en-US" altLang="ja-JP" dirty="0"/>
              <a:t>velocity</a:t>
            </a:r>
            <a:r>
              <a:rPr lang="ja-JP" altLang="en-US" dirty="0"/>
              <a:t>とは</a:t>
            </a:r>
            <a:endParaRPr lang="en-US" altLang="ja-JP" dirty="0"/>
          </a:p>
          <a:p>
            <a:pPr marL="0" indent="0">
              <a:buNone/>
            </a:pPr>
            <a:r>
              <a:rPr lang="en-US" altLang="ja-JP" dirty="0"/>
              <a:t>Java</a:t>
            </a:r>
            <a:r>
              <a:rPr lang="ja-JP" altLang="en-US" dirty="0"/>
              <a:t>等から得た情報を</a:t>
            </a:r>
            <a:r>
              <a:rPr lang="en-US" altLang="ja-JP" dirty="0"/>
              <a:t>html</a:t>
            </a:r>
            <a:r>
              <a:rPr lang="ja-JP" altLang="en-US" dirty="0"/>
              <a:t>に表示するために作られた</a:t>
            </a:r>
            <a:r>
              <a:rPr lang="en-US" altLang="ja-JP" dirty="0" err="1"/>
              <a:t>apache</a:t>
            </a:r>
            <a:r>
              <a:rPr lang="ja-JP" altLang="en-US" dirty="0"/>
              <a:t>のテンプレートエンジン</a:t>
            </a:r>
            <a:r>
              <a:rPr lang="en-US" altLang="ja-JP" dirty="0"/>
              <a:t>(※)</a:t>
            </a:r>
            <a:r>
              <a:rPr lang="ja-JP" altLang="en-US" dirty="0"/>
              <a:t>ライブラリ</a:t>
            </a:r>
            <a:endParaRPr lang="en-US" altLang="ja-JP" dirty="0"/>
          </a:p>
          <a:p>
            <a:pPr marL="0" indent="0">
              <a:buNone/>
            </a:pPr>
            <a:r>
              <a:rPr lang="en-US" altLang="ja-JP" dirty="0"/>
              <a:t>JSP</a:t>
            </a:r>
            <a:r>
              <a:rPr lang="ja-JP" altLang="en-US" dirty="0"/>
              <a:t>と似たような感じのものです。</a:t>
            </a:r>
            <a:endParaRPr lang="en-US" altLang="ja-JP" dirty="0"/>
          </a:p>
          <a:p>
            <a:pPr marL="0" indent="0">
              <a:buNone/>
            </a:pPr>
            <a:r>
              <a:rPr lang="en-US" altLang="ja-JP" dirty="0"/>
              <a:t>※</a:t>
            </a:r>
            <a:r>
              <a:rPr lang="ja-JP" altLang="en-US" dirty="0"/>
              <a:t>テンプレートイメージはこんな感じ</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 所感</a:t>
            </a:r>
            <a:endParaRPr lang="en-US" altLang="ja-JP" dirty="0"/>
          </a:p>
          <a:p>
            <a:pPr marL="0" indent="0">
              <a:buNone/>
            </a:pPr>
            <a:r>
              <a:rPr lang="ja-JP" altLang="en-US" dirty="0"/>
              <a:t>基礎的な機能</a:t>
            </a:r>
            <a:r>
              <a:rPr lang="en-US" altLang="ja-JP" dirty="0"/>
              <a:t>(</a:t>
            </a:r>
            <a:r>
              <a:rPr lang="ja-JP" altLang="en-US" dirty="0"/>
              <a:t>拡張</a:t>
            </a:r>
            <a:r>
              <a:rPr lang="en-US" altLang="ja-JP" dirty="0"/>
              <a:t>for</a:t>
            </a:r>
            <a:r>
              <a:rPr lang="ja-JP" altLang="en-US" dirty="0"/>
              <a:t>文ではなく、普通の</a:t>
            </a:r>
            <a:r>
              <a:rPr lang="en-US" altLang="ja-JP" dirty="0"/>
              <a:t>for</a:t>
            </a:r>
            <a:r>
              <a:rPr lang="ja-JP" altLang="en-US" dirty="0"/>
              <a:t>文</a:t>
            </a:r>
            <a:r>
              <a:rPr lang="en-US" altLang="ja-JP" dirty="0"/>
              <a:t>)</a:t>
            </a:r>
            <a:r>
              <a:rPr lang="ja-JP" altLang="en-US" dirty="0"/>
              <a:t>もなく、今まで使っていた</a:t>
            </a:r>
            <a:endParaRPr lang="en-US" altLang="ja-JP" dirty="0"/>
          </a:p>
          <a:p>
            <a:pPr marL="0" indent="0">
              <a:buNone/>
            </a:pPr>
            <a:r>
              <a:rPr lang="en-US" altLang="ja-JP" dirty="0"/>
              <a:t>JSP</a:t>
            </a:r>
            <a:r>
              <a:rPr lang="ja-JP" altLang="en-US" dirty="0"/>
              <a:t>、</a:t>
            </a:r>
            <a:r>
              <a:rPr lang="en-US" altLang="ja-JP" dirty="0" err="1"/>
              <a:t>thymeleaf</a:t>
            </a:r>
            <a:r>
              <a:rPr lang="ja-JP" altLang="en-US" dirty="0"/>
              <a:t>と比べてよくない。</a:t>
            </a:r>
            <a:endParaRPr lang="en-US" altLang="ja-JP" dirty="0"/>
          </a:p>
          <a:p>
            <a:pPr marL="0" indent="0">
              <a:buNone/>
            </a:pPr>
            <a:endParaRPr kumimoji="1" lang="ja-JP" altLang="en-US" dirty="0"/>
          </a:p>
        </p:txBody>
      </p:sp>
      <p:pic>
        <p:nvPicPr>
          <p:cNvPr id="4" name="Picture 3">
            <a:extLst>
              <a:ext uri="{FF2B5EF4-FFF2-40B4-BE49-F238E27FC236}">
                <a16:creationId xmlns:a16="http://schemas.microsoft.com/office/drawing/2014/main" id="{24C19699-D7C2-8AC6-EE3B-9BEBE7EEEDDB}"/>
              </a:ext>
            </a:extLst>
          </p:cNvPr>
          <p:cNvPicPr>
            <a:picLocks noChangeAspect="1"/>
          </p:cNvPicPr>
          <p:nvPr/>
        </p:nvPicPr>
        <p:blipFill>
          <a:blip r:embed="rId3"/>
          <a:stretch>
            <a:fillRect/>
          </a:stretch>
        </p:blipFill>
        <p:spPr>
          <a:xfrm>
            <a:off x="5777618" y="3209453"/>
            <a:ext cx="4479958" cy="1706578"/>
          </a:xfrm>
          <a:prstGeom prst="rect">
            <a:avLst/>
          </a:prstGeom>
        </p:spPr>
      </p:pic>
      <p:sp>
        <p:nvSpPr>
          <p:cNvPr id="5" name="Rectangle 4">
            <a:extLst>
              <a:ext uri="{FF2B5EF4-FFF2-40B4-BE49-F238E27FC236}">
                <a16:creationId xmlns:a16="http://schemas.microsoft.com/office/drawing/2014/main" id="{320D54F9-4C13-B491-90DE-D7496505618C}"/>
              </a:ext>
            </a:extLst>
          </p:cNvPr>
          <p:cNvSpPr/>
          <p:nvPr/>
        </p:nvSpPr>
        <p:spPr>
          <a:xfrm>
            <a:off x="2562131" y="3209453"/>
            <a:ext cx="2236206" cy="1430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r>
              <a:rPr kumimoji="1" lang="en-US" altLang="ja-JP" dirty="0"/>
              <a:t>R</a:t>
            </a:r>
          </a:p>
          <a:p>
            <a:pPr algn="ctr"/>
            <a:r>
              <a:rPr kumimoji="1" lang="ja-JP" altLang="en-US" dirty="0"/>
              <a:t>３歳</a:t>
            </a:r>
            <a:r>
              <a:rPr kumimoji="1" lang="en-US" altLang="ja-JP" dirty="0"/>
              <a:t>(</a:t>
            </a:r>
            <a:r>
              <a:rPr kumimoji="1" lang="ja-JP" altLang="en-US" dirty="0"/>
              <a:t>九</a:t>
            </a:r>
            <a:r>
              <a:rPr kumimoji="1" lang="en-US" altLang="ja-JP" dirty="0"/>
              <a:t>)</a:t>
            </a:r>
            <a:r>
              <a:rPr kumimoji="1" lang="ja-JP" altLang="en-US" dirty="0"/>
              <a:t>　</a:t>
            </a:r>
            <a:endParaRPr kumimoji="1" lang="en-US" altLang="ja-JP" dirty="0"/>
          </a:p>
          <a:p>
            <a:pPr algn="ctr"/>
            <a:r>
              <a:rPr kumimoji="1" lang="en-US" altLang="ja-JP" dirty="0"/>
              <a:t>…</a:t>
            </a:r>
          </a:p>
          <a:p>
            <a:pPr algn="ctr"/>
            <a:r>
              <a:rPr kumimoji="1" lang="en-US" altLang="ja-JP" dirty="0"/>
              <a:t>2R</a:t>
            </a:r>
          </a:p>
          <a:p>
            <a:pPr algn="ctr"/>
            <a:r>
              <a:rPr kumimoji="1" lang="ja-JP" altLang="en-US" dirty="0"/>
              <a:t>３歳</a:t>
            </a:r>
            <a:r>
              <a:rPr kumimoji="1" lang="en-US" altLang="ja-JP" dirty="0"/>
              <a:t>(</a:t>
            </a:r>
            <a:r>
              <a:rPr kumimoji="1" lang="ja-JP" altLang="en-US" dirty="0"/>
              <a:t>八</a:t>
            </a:r>
            <a:r>
              <a:rPr kumimoji="1" lang="en-US" altLang="ja-JP" dirty="0"/>
              <a:t>)</a:t>
            </a:r>
            <a:r>
              <a:rPr kumimoji="1" lang="ja-JP" altLang="en-US" dirty="0"/>
              <a:t>　</a:t>
            </a:r>
          </a:p>
        </p:txBody>
      </p:sp>
      <p:sp>
        <p:nvSpPr>
          <p:cNvPr id="6" name="Rectangle 5">
            <a:extLst>
              <a:ext uri="{FF2B5EF4-FFF2-40B4-BE49-F238E27FC236}">
                <a16:creationId xmlns:a16="http://schemas.microsoft.com/office/drawing/2014/main" id="{FBF9F45E-91E3-3C0F-51A6-157E60E95E18}"/>
              </a:ext>
            </a:extLst>
          </p:cNvPr>
          <p:cNvSpPr/>
          <p:nvPr/>
        </p:nvSpPr>
        <p:spPr>
          <a:xfrm>
            <a:off x="6210678" y="3503691"/>
            <a:ext cx="1602464" cy="1991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243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lang="ja-JP" altLang="en-US" dirty="0"/>
              <a:t>③</a:t>
            </a:r>
            <a:r>
              <a:rPr kumimoji="1" lang="ja-JP" altLang="en-US" dirty="0"/>
              <a:t>自分の強みを活かすことができた。</a:t>
            </a:r>
            <a:br>
              <a:rPr lang="en-US" altLang="ja-JP" dirty="0"/>
            </a:b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normAutofit fontScale="55000" lnSpcReduction="20000"/>
          </a:bodyPr>
          <a:lstStyle/>
          <a:p>
            <a:pPr marL="0" indent="0">
              <a:buNone/>
            </a:pPr>
            <a:r>
              <a:rPr kumimoji="1" lang="ja-JP" altLang="en-US" dirty="0"/>
              <a:t>①実装の</a:t>
            </a:r>
            <a:r>
              <a:rPr lang="ja-JP" altLang="en-US" dirty="0"/>
              <a:t>手間を省く</a:t>
            </a:r>
            <a:endParaRPr kumimoji="1" lang="en-US" altLang="ja-JP" dirty="0"/>
          </a:p>
          <a:p>
            <a:pPr marL="0" indent="0">
              <a:buNone/>
            </a:pPr>
            <a:r>
              <a:rPr lang="ja-JP" altLang="en-US" dirty="0"/>
              <a:t>本プロジェクトではほとんどの詳細設計書のが基本設計書レベルにしか書いていないため、実装する時に苦労するに間違いなかったです。</a:t>
            </a:r>
            <a:endParaRPr lang="en-US" altLang="ja-JP" dirty="0"/>
          </a:p>
          <a:p>
            <a:pPr marL="0" indent="0">
              <a:buNone/>
            </a:pPr>
            <a:r>
              <a:rPr lang="ja-JP" altLang="en-US" dirty="0"/>
              <a:t>新規のものに対する設計書の作成時にできれば詳細に書き込んで本来は実装で時間をかけるところを大幅激減し、詳細設計で実装のやり取りができました。また、それについてお客様から高評価も受けました。</a:t>
            </a:r>
            <a:endParaRPr lang="en-US" altLang="ja-JP" dirty="0"/>
          </a:p>
          <a:p>
            <a:pPr marL="0" indent="0">
              <a:buNone/>
            </a:pPr>
            <a:endParaRPr lang="en-US" altLang="ja-JP" dirty="0"/>
          </a:p>
          <a:p>
            <a:pPr marL="0" indent="0">
              <a:buNone/>
            </a:pPr>
            <a:r>
              <a:rPr lang="ja-JP" altLang="en-US" dirty="0"/>
              <a:t>②</a:t>
            </a:r>
            <a:r>
              <a:rPr kumimoji="1" lang="ja-JP" altLang="en-US" dirty="0"/>
              <a:t>コードの効率性を上げる</a:t>
            </a:r>
            <a:endParaRPr lang="en-US" altLang="ja-JP" dirty="0"/>
          </a:p>
          <a:p>
            <a:pPr marL="0" indent="0">
              <a:buNone/>
            </a:pPr>
            <a:r>
              <a:rPr lang="ja-JP" altLang="en-US" dirty="0"/>
              <a:t>現行では重複したコードや一つのクラスが</a:t>
            </a:r>
            <a:r>
              <a:rPr lang="en-US" altLang="ja-JP" dirty="0"/>
              <a:t>2000</a:t>
            </a:r>
            <a:r>
              <a:rPr lang="ja-JP" altLang="en-US" dirty="0"/>
              <a:t>行以上あるような不効率的に書いてあったコードが多かったです。</a:t>
            </a:r>
            <a:endParaRPr lang="en-US" altLang="ja-JP" dirty="0"/>
          </a:p>
          <a:p>
            <a:pPr marL="0" indent="0">
              <a:buNone/>
            </a:pPr>
            <a:r>
              <a:rPr lang="ja-JP" altLang="en-US" dirty="0"/>
              <a:t>改修する時に上記を解決する案をリーダーに提案して承認いただき、コードの効率性を上げました。</a:t>
            </a:r>
            <a:endParaRPr lang="en-US" altLang="ja-JP" dirty="0"/>
          </a:p>
          <a:p>
            <a:pPr marL="0" indent="0">
              <a:buNone/>
            </a:pPr>
            <a:endParaRPr lang="en-US" altLang="ja-JP" dirty="0"/>
          </a:p>
          <a:p>
            <a:pPr marL="0" indent="0">
              <a:buNone/>
            </a:pPr>
            <a:r>
              <a:rPr lang="ja-JP" altLang="en-US" dirty="0"/>
              <a:t>③最後までにやり遂げる</a:t>
            </a:r>
            <a:endParaRPr lang="en-US" altLang="ja-JP" dirty="0"/>
          </a:p>
          <a:p>
            <a:pPr marL="0" indent="0">
              <a:buNone/>
            </a:pPr>
            <a:r>
              <a:rPr kumimoji="1" lang="ja-JP" altLang="en-US" dirty="0"/>
              <a:t>プロジェクト中一番難しいところを任され何回かも諦めたいと思ったのですが、「僕しかできない」という思いで最後までやり続けて完成までやり遂げました。</a:t>
            </a:r>
          </a:p>
        </p:txBody>
      </p:sp>
    </p:spTree>
    <p:extLst>
      <p:ext uri="{BB962C8B-B14F-4D97-AF65-F5344CB8AC3E}">
        <p14:creationId xmlns:p14="http://schemas.microsoft.com/office/powerpoint/2010/main" val="231982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悪かった点</a:t>
            </a:r>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173831858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23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a:bodyPr>
          <a:lstStyle/>
          <a:p>
            <a:r>
              <a:rPr lang="ja-JP" altLang="en-US" dirty="0"/>
              <a:t>②レスポンシブについて</a:t>
            </a: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lstStyle/>
          <a:p>
            <a:pPr>
              <a:buFont typeface="Wingdings" panose="05000000000000000000" pitchFamily="2" charset="2"/>
              <a:buChar char="Ø"/>
            </a:pPr>
            <a:r>
              <a:rPr lang="ja-JP" altLang="en-US" dirty="0"/>
              <a:t>競馬場の知識ができました。</a:t>
            </a:r>
            <a:endParaRPr lang="en-US" altLang="ja-JP" dirty="0"/>
          </a:p>
          <a:p>
            <a:pPr marL="0" indent="0">
              <a:buNone/>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t>初めて競馬場を体験しました。</a:t>
            </a:r>
            <a:endParaRPr lang="en-US" altLang="ja-JP" dirty="0"/>
          </a:p>
        </p:txBody>
      </p:sp>
      <p:pic>
        <p:nvPicPr>
          <p:cNvPr id="1026" name="Picture 2" descr="競馬のオッズとは？初心者 にも分かりやすく丁寧に用語解説！ - SIVA PRESS">
            <a:extLst>
              <a:ext uri="{FF2B5EF4-FFF2-40B4-BE49-F238E27FC236}">
                <a16:creationId xmlns:a16="http://schemas.microsoft.com/office/drawing/2014/main" id="{29E6866E-5FE3-0A69-3D01-05252651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36" y="2601390"/>
            <a:ext cx="2478055" cy="16552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第59回日本ダービー - 出走表">
            <a:extLst>
              <a:ext uri="{FF2B5EF4-FFF2-40B4-BE49-F238E27FC236}">
                <a16:creationId xmlns:a16="http://schemas.microsoft.com/office/drawing/2014/main" id="{08B6486C-199B-9B39-23C6-6E42C0C8A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571" y="2601390"/>
            <a:ext cx="4785210" cy="16552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府中競馬場へ | 富士宮やきそば-マルモ食品-">
            <a:extLst>
              <a:ext uri="{FF2B5EF4-FFF2-40B4-BE49-F238E27FC236}">
                <a16:creationId xmlns:a16="http://schemas.microsoft.com/office/drawing/2014/main" id="{8DFF7EE3-A27E-05A4-0601-B1D9A84061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36" y="4994963"/>
            <a:ext cx="3261935" cy="98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815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343</TotalTime>
  <Words>1573</Words>
  <Application>Microsoft Office PowerPoint</Application>
  <PresentationFormat>Widescreen</PresentationFormat>
  <Paragraphs>96</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Söhne</vt:lpstr>
      <vt:lpstr>游ゴシック</vt:lpstr>
      <vt:lpstr>Arial</vt:lpstr>
      <vt:lpstr>Gill Sans MT</vt:lpstr>
      <vt:lpstr>Wingdings</vt:lpstr>
      <vt:lpstr>Gallery</vt:lpstr>
      <vt:lpstr>南関東４競馬場HPのリニューアル</vt:lpstr>
      <vt:lpstr>目次</vt:lpstr>
      <vt:lpstr>プロジェクト説明</vt:lpstr>
      <vt:lpstr>①プロジェクト概要</vt:lpstr>
      <vt:lpstr>②レスポンシブについて </vt:lpstr>
      <vt:lpstr>③Velocityについて  </vt:lpstr>
      <vt:lpstr>③自分の強みを活かすことができた。  </vt:lpstr>
      <vt:lpstr>悪かった点</vt:lpstr>
      <vt:lpstr>②レスポンシブについて </vt:lpstr>
      <vt:lpstr>①CSSとHTMLの知識の薄さ  </vt:lpstr>
      <vt:lpstr>②コミュニケーション能力不足 </vt:lpstr>
      <vt:lpstr>今後</vt:lpstr>
      <vt:lpstr>今後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南関東４競馬場HPのリニューアル</dc:title>
  <dc:creator>3758</dc:creator>
  <cp:lastModifiedBy>3758</cp:lastModifiedBy>
  <cp:revision>50</cp:revision>
  <dcterms:created xsi:type="dcterms:W3CDTF">2024-01-13T07:32:53Z</dcterms:created>
  <dcterms:modified xsi:type="dcterms:W3CDTF">2024-01-18T12:03:58Z</dcterms:modified>
</cp:coreProperties>
</file>