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2" r:id="rId3"/>
    <p:sldMasterId id="2147483683" r:id="rId4"/>
    <p:sldMasterId id="214748368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Arim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rimo-regular.fntdata"/><Relationship Id="rId11" Type="http://schemas.openxmlformats.org/officeDocument/2006/relationships/slide" Target="slides/slide5.xml"/><Relationship Id="rId22" Type="http://schemas.openxmlformats.org/officeDocument/2006/relationships/font" Target="fonts/Arimo-italic.fntdata"/><Relationship Id="rId10" Type="http://schemas.openxmlformats.org/officeDocument/2006/relationships/slide" Target="slides/slide4.xml"/><Relationship Id="rId21" Type="http://schemas.openxmlformats.org/officeDocument/2006/relationships/font" Target="fonts/Arim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Arim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7" name="Shape 217"/>
          <p:cNvSpPr txBox="1"/>
          <p:nvPr>
            <p:ph idx="12"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3" name="Shape 223"/>
          <p:cNvSpPr txBox="1"/>
          <p:nvPr>
            <p:ph idx="12"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9" name="Shape 2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6" name="Shape 236"/>
          <p:cNvSpPr txBox="1"/>
          <p:nvPr>
            <p:ph idx="12"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1" name="Shape 1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67" name="Shape 16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8" name="Shape 168"/>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4" name="Shape 1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80" name="Shape 18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1" name="Shape 181"/>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8" name="Shape 188"/>
          <p:cNvSpPr txBox="1"/>
          <p:nvPr>
            <p:ph idx="12"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6" name="Shape 196"/>
          <p:cNvSpPr txBox="1"/>
          <p:nvPr>
            <p:ph idx="12"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3" name="Shape 203"/>
          <p:cNvSpPr txBox="1"/>
          <p:nvPr>
            <p:ph idx="12"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0" name="Shape 210"/>
          <p:cNvSpPr txBox="1"/>
          <p:nvPr>
            <p:ph idx="12"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Slide">
    <p:spTree>
      <p:nvGrpSpPr>
        <p:cNvPr id="55" name="Shape 55"/>
        <p:cNvGrpSpPr/>
        <p:nvPr/>
      </p:nvGrpSpPr>
      <p:grpSpPr>
        <a:xfrm>
          <a:off x="0" y="0"/>
          <a:ext cx="0" cy="0"/>
          <a:chOff x="0" y="0"/>
          <a:chExt cx="0" cy="0"/>
        </a:xfrm>
      </p:grpSpPr>
      <p:sp>
        <p:nvSpPr>
          <p:cNvPr id="56" name="Shape 56"/>
          <p:cNvSpPr/>
          <p:nvPr/>
        </p:nvSpPr>
        <p:spPr>
          <a:xfrm>
            <a:off x="0" y="0"/>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7" name="Shape 57"/>
          <p:cNvSpPr txBox="1"/>
          <p:nvPr/>
        </p:nvSpPr>
        <p:spPr>
          <a:xfrm>
            <a:off x="364816" y="2558014"/>
            <a:ext cx="4191000" cy="807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 sz="3200" u="none" cap="none" strike="noStrike">
                <a:solidFill>
                  <a:schemeClr val="dk1"/>
                </a:solidFill>
                <a:latin typeface="Arial"/>
                <a:ea typeface="Arial"/>
                <a:cs typeface="Arial"/>
                <a:sym typeface="Arial"/>
              </a:rPr>
              <a:t>Introduction to Planet “Earth”</a:t>
            </a:r>
            <a:endParaRPr b="1" i="0" sz="3200" u="none" cap="none" strike="noStrike">
              <a:solidFill>
                <a:srgbClr val="000000"/>
              </a:solidFill>
              <a:latin typeface="Arial"/>
              <a:ea typeface="Arial"/>
              <a:cs typeface="Arial"/>
              <a:sym typeface="Arial"/>
            </a:endParaRPr>
          </a:p>
        </p:txBody>
      </p:sp>
      <p:sp>
        <p:nvSpPr>
          <p:cNvPr id="58" name="Shape 58"/>
          <p:cNvSpPr txBox="1"/>
          <p:nvPr/>
        </p:nvSpPr>
        <p:spPr>
          <a:xfrm>
            <a:off x="366713" y="39291"/>
            <a:ext cx="8001000" cy="389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lt1"/>
                </a:solidFill>
                <a:latin typeface="Arial"/>
                <a:ea typeface="Arial"/>
                <a:cs typeface="Arial"/>
                <a:sym typeface="Arial"/>
              </a:rPr>
              <a:t>Chapter 1 Lecture</a:t>
            </a:r>
            <a:endParaRPr b="0" i="0" sz="2800" u="none" cap="none" strike="noStrike">
              <a:solidFill>
                <a:schemeClr val="lt1"/>
              </a:solidFill>
              <a:latin typeface="Arial"/>
              <a:ea typeface="Arial"/>
              <a:cs typeface="Arial"/>
              <a:sym typeface="Arial"/>
            </a:endParaRPr>
          </a:p>
        </p:txBody>
      </p:sp>
      <p:sp>
        <p:nvSpPr>
          <p:cNvPr id="59" name="Shape 59"/>
          <p:cNvSpPr/>
          <p:nvPr/>
        </p:nvSpPr>
        <p:spPr>
          <a:xfrm>
            <a:off x="465138" y="4100414"/>
            <a:ext cx="2359500" cy="484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rgbClr val="000000"/>
                </a:solidFill>
                <a:latin typeface="Arial"/>
                <a:ea typeface="Arial"/>
                <a:cs typeface="Arial"/>
                <a:sym typeface="Arial"/>
              </a:rPr>
              <a:t>Alan P. Trujillo</a:t>
            </a:r>
            <a:r>
              <a:rPr b="0" i="0" lang="en" sz="1800" u="none" cap="none" strike="noStrike">
                <a:solidFill>
                  <a:schemeClr val="dk1"/>
                </a:solidFill>
                <a:latin typeface="Arial"/>
                <a:ea typeface="Arial"/>
                <a:cs typeface="Arial"/>
                <a:sym typeface="Arial"/>
              </a:rPr>
              <a:t> </a:t>
            </a:r>
            <a:br>
              <a:rPr b="0" i="0" lang="en" sz="1800" u="none" cap="none" strike="noStrike">
                <a:solidFill>
                  <a:schemeClr val="dk1"/>
                </a:solidFill>
                <a:latin typeface="Arial"/>
                <a:ea typeface="Arial"/>
                <a:cs typeface="Arial"/>
                <a:sym typeface="Arial"/>
              </a:rPr>
            </a:br>
            <a:r>
              <a:rPr b="0" i="0" lang="en" sz="1800" u="none" cap="none" strike="noStrike">
                <a:solidFill>
                  <a:srgbClr val="000000"/>
                </a:solidFill>
                <a:latin typeface="Arial"/>
                <a:ea typeface="Arial"/>
                <a:cs typeface="Arial"/>
                <a:sym typeface="Arial"/>
              </a:rPr>
              <a:t>Harold V. Thurman</a:t>
            </a:r>
            <a:endParaRPr b="0" i="0" sz="1800" u="none" cap="none" strike="noStrike">
              <a:solidFill>
                <a:schemeClr val="dk1"/>
              </a:solidFill>
              <a:latin typeface="Arial"/>
              <a:ea typeface="Arial"/>
              <a:cs typeface="Arial"/>
              <a:sym typeface="Arial"/>
            </a:endParaRPr>
          </a:p>
        </p:txBody>
      </p:sp>
      <p:sp>
        <p:nvSpPr>
          <p:cNvPr id="60" name="Shape 60"/>
          <p:cNvSpPr txBox="1"/>
          <p:nvPr/>
        </p:nvSpPr>
        <p:spPr>
          <a:xfrm>
            <a:off x="469900" y="711994"/>
            <a:ext cx="3950100" cy="1082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1" i="0" lang="en" sz="3400" u="none" cap="none" strike="noStrike">
                <a:solidFill>
                  <a:schemeClr val="dk1"/>
                </a:solidFill>
                <a:latin typeface="Arial"/>
                <a:ea typeface="Arial"/>
                <a:cs typeface="Arial"/>
                <a:sym typeface="Arial"/>
              </a:rPr>
              <a:t>Essentials of Oceanography</a:t>
            </a:r>
            <a:endParaRPr/>
          </a:p>
          <a:p>
            <a:pPr indent="0" lvl="0" marL="0" marR="0" rtl="0" algn="l">
              <a:spcBef>
                <a:spcPts val="180"/>
              </a:spcBef>
              <a:spcAft>
                <a:spcPts val="0"/>
              </a:spcAft>
              <a:buNone/>
            </a:pPr>
            <a:r>
              <a:rPr b="0" i="0" lang="en" sz="1800" u="none" cap="none" strike="noStrike">
                <a:solidFill>
                  <a:srgbClr val="000000"/>
                </a:solidFill>
                <a:latin typeface="Arial"/>
                <a:ea typeface="Arial"/>
                <a:cs typeface="Arial"/>
                <a:sym typeface="Arial"/>
              </a:rPr>
              <a:t>Twelfth Edition</a:t>
            </a:r>
            <a:endParaRPr/>
          </a:p>
        </p:txBody>
      </p:sp>
      <p:pic>
        <p:nvPicPr>
          <p:cNvPr id="61" name="Shape 61"/>
          <p:cNvPicPr preferRelativeResize="0"/>
          <p:nvPr/>
        </p:nvPicPr>
        <p:blipFill rotWithShape="1">
          <a:blip r:embed="rId2">
            <a:alphaModFix/>
          </a:blip>
          <a:srcRect b="0" l="0" r="0" t="0"/>
          <a:stretch/>
        </p:blipFill>
        <p:spPr>
          <a:xfrm>
            <a:off x="4277734" y="450448"/>
            <a:ext cx="4866300" cy="41211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62" name="Shape 62"/>
        <p:cNvGrpSpPr/>
        <p:nvPr/>
      </p:nvGrpSpPr>
      <p:grpSpPr>
        <a:xfrm>
          <a:off x="0" y="0"/>
          <a:ext cx="0" cy="0"/>
          <a:chOff x="0" y="0"/>
          <a:chExt cx="0" cy="0"/>
        </a:xfrm>
      </p:grpSpPr>
      <p:sp>
        <p:nvSpPr>
          <p:cNvPr id="63" name="Shape 63"/>
          <p:cNvSpPr/>
          <p:nvPr/>
        </p:nvSpPr>
        <p:spPr>
          <a:xfrm>
            <a:off x="0" y="0"/>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64" name="Shape 64"/>
          <p:cNvSpPr txBox="1"/>
          <p:nvPr>
            <p:ph idx="1" type="body"/>
          </p:nvPr>
        </p:nvSpPr>
        <p:spPr>
          <a:xfrm>
            <a:off x="382377" y="862529"/>
            <a:ext cx="8229600" cy="3830100"/>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5" name="Shape 65"/>
          <p:cNvSpPr txBox="1"/>
          <p:nvPr>
            <p:ph type="title"/>
          </p:nvPr>
        </p:nvSpPr>
        <p:spPr>
          <a:xfrm>
            <a:off x="-17252" y="6470"/>
            <a:ext cx="9144000" cy="4344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p:nvPr/>
        </p:nvSpPr>
        <p:spPr>
          <a:xfrm>
            <a:off x="0" y="0"/>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Blank">
    <p:spTree>
      <p:nvGrpSpPr>
        <p:cNvPr id="68" name="Shape 68"/>
        <p:cNvGrpSpPr/>
        <p:nvPr/>
      </p:nvGrpSpPr>
      <p:grpSpPr>
        <a:xfrm>
          <a:off x="0" y="0"/>
          <a:ext cx="0" cy="0"/>
          <a:chOff x="0" y="0"/>
          <a:chExt cx="0" cy="0"/>
        </a:xfrm>
      </p:grpSpPr>
      <p:sp>
        <p:nvSpPr>
          <p:cNvPr id="69" name="Shape 69"/>
          <p:cNvSpPr/>
          <p:nvPr/>
        </p:nvSpPr>
        <p:spPr>
          <a:xfrm>
            <a:off x="0" y="0"/>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70" name="Shape 70"/>
          <p:cNvSpPr/>
          <p:nvPr/>
        </p:nvSpPr>
        <p:spPr>
          <a:xfrm>
            <a:off x="0" y="313135"/>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71" name="Shape 71"/>
          <p:cNvSpPr txBox="1"/>
          <p:nvPr>
            <p:ph idx="1" type="body"/>
          </p:nvPr>
        </p:nvSpPr>
        <p:spPr>
          <a:xfrm>
            <a:off x="382377" y="1148279"/>
            <a:ext cx="8229600" cy="3830100"/>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2" name="Shape 72"/>
          <p:cNvSpPr txBox="1"/>
          <p:nvPr>
            <p:ph type="title"/>
          </p:nvPr>
        </p:nvSpPr>
        <p:spPr>
          <a:xfrm>
            <a:off x="-21030" y="6136"/>
            <a:ext cx="9070800" cy="8079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Blank">
    <p:spTree>
      <p:nvGrpSpPr>
        <p:cNvPr id="73" name="Shape 73"/>
        <p:cNvGrpSpPr/>
        <p:nvPr/>
      </p:nvGrpSpPr>
      <p:grpSpPr>
        <a:xfrm>
          <a:off x="0" y="0"/>
          <a:ext cx="0" cy="0"/>
          <a:chOff x="0" y="0"/>
          <a:chExt cx="0" cy="0"/>
        </a:xfrm>
      </p:grpSpPr>
      <p:sp>
        <p:nvSpPr>
          <p:cNvPr id="74" name="Shape 74"/>
          <p:cNvSpPr/>
          <p:nvPr/>
        </p:nvSpPr>
        <p:spPr>
          <a:xfrm>
            <a:off x="0" y="0"/>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75" name="Shape 75"/>
          <p:cNvSpPr/>
          <p:nvPr/>
        </p:nvSpPr>
        <p:spPr>
          <a:xfrm>
            <a:off x="0" y="345281"/>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76" name="Shape 76"/>
          <p:cNvSpPr/>
          <p:nvPr/>
        </p:nvSpPr>
        <p:spPr>
          <a:xfrm>
            <a:off x="3175" y="527447"/>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77" name="Shape 77"/>
          <p:cNvSpPr txBox="1"/>
          <p:nvPr>
            <p:ph idx="1" type="body"/>
          </p:nvPr>
        </p:nvSpPr>
        <p:spPr>
          <a:xfrm>
            <a:off x="382377" y="1611949"/>
            <a:ext cx="8229600" cy="3830100"/>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8" name="Shape 78"/>
          <p:cNvSpPr txBox="1"/>
          <p:nvPr>
            <p:ph type="title"/>
          </p:nvPr>
        </p:nvSpPr>
        <p:spPr>
          <a:xfrm>
            <a:off x="-18300" y="7153"/>
            <a:ext cx="9144000" cy="9717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with Caption">
    <p:spTree>
      <p:nvGrpSpPr>
        <p:cNvPr id="79" name="Shape 79"/>
        <p:cNvGrpSpPr/>
        <p:nvPr/>
      </p:nvGrpSpPr>
      <p:grpSpPr>
        <a:xfrm>
          <a:off x="0" y="0"/>
          <a:ext cx="0" cy="0"/>
          <a:chOff x="0" y="0"/>
          <a:chExt cx="0" cy="0"/>
        </a:xfrm>
      </p:grpSpPr>
      <p:sp>
        <p:nvSpPr>
          <p:cNvPr id="80" name="Shape 80"/>
          <p:cNvSpPr txBox="1"/>
          <p:nvPr>
            <p:ph idx="1" type="body"/>
          </p:nvPr>
        </p:nvSpPr>
        <p:spPr>
          <a:xfrm>
            <a:off x="457200" y="571500"/>
            <a:ext cx="5111700" cy="438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81" name="Shape 81"/>
        <p:cNvGrpSpPr/>
        <p:nvPr/>
      </p:nvGrpSpPr>
      <p:grpSpPr>
        <a:xfrm>
          <a:off x="0" y="0"/>
          <a:ext cx="0" cy="0"/>
          <a:chOff x="0" y="0"/>
          <a:chExt cx="0" cy="0"/>
        </a:xfrm>
      </p:grpSpPr>
      <p:sp>
        <p:nvSpPr>
          <p:cNvPr id="82" name="Shape 82"/>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1000"/>
              </a:spcBef>
              <a:spcAft>
                <a:spcPts val="0"/>
              </a:spcAft>
              <a:buSzPts val="1400"/>
              <a:buNone/>
              <a:defRPr b="1" i="0" sz="20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
        <p:nvSpPr>
          <p:cNvPr id="83" name="Shape 83"/>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84" name="Shape 84"/>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0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5" name="Shape 85"/>
        <p:cNvGrpSpPr/>
        <p:nvPr/>
      </p:nvGrpSpPr>
      <p:grpSpPr>
        <a:xfrm>
          <a:off x="0" y="0"/>
          <a:ext cx="0" cy="0"/>
          <a:chOff x="0" y="0"/>
          <a:chExt cx="0" cy="0"/>
        </a:xfrm>
      </p:grpSpPr>
      <p:sp>
        <p:nvSpPr>
          <p:cNvPr id="86" name="Shape 86"/>
          <p:cNvSpPr txBox="1"/>
          <p:nvPr>
            <p:ph type="title"/>
          </p:nvPr>
        </p:nvSpPr>
        <p:spPr>
          <a:xfrm>
            <a:off x="0" y="0"/>
            <a:ext cx="9144000" cy="4344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
        <p:nvSpPr>
          <p:cNvPr id="87" name="Shape 87"/>
          <p:cNvSpPr txBox="1"/>
          <p:nvPr>
            <p:ph idx="1" type="body"/>
          </p:nvPr>
        </p:nvSpPr>
        <p:spPr>
          <a:xfrm rot="5400000">
            <a:off x="2564875" y="-1343690"/>
            <a:ext cx="3830100" cy="8229600"/>
          </a:xfrm>
          <a:prstGeom prst="rect">
            <a:avLst/>
          </a:prstGeom>
          <a:noFill/>
          <a:ln>
            <a:noFill/>
          </a:ln>
        </p:spPr>
        <p:txBody>
          <a:bodyPr anchorCtr="0" anchor="t" bIns="91425" lIns="91425" spcFirstLastPara="1" rIns="91425" wrap="square" tIns="91425"/>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8" name="Shape 88"/>
        <p:cNvGrpSpPr/>
        <p:nvPr/>
      </p:nvGrpSpPr>
      <p:grpSpPr>
        <a:xfrm>
          <a:off x="0" y="0"/>
          <a:ext cx="0" cy="0"/>
          <a:chOff x="0" y="0"/>
          <a:chExt cx="0" cy="0"/>
        </a:xfrm>
      </p:grpSpPr>
      <p:sp>
        <p:nvSpPr>
          <p:cNvPr id="89" name="Shape 89"/>
          <p:cNvSpPr txBox="1"/>
          <p:nvPr>
            <p:ph type="title"/>
          </p:nvPr>
        </p:nvSpPr>
        <p:spPr>
          <a:xfrm rot="5400000">
            <a:off x="5657850" y="1200150"/>
            <a:ext cx="4686300" cy="22860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
        <p:nvSpPr>
          <p:cNvPr id="90" name="Shape 90"/>
          <p:cNvSpPr txBox="1"/>
          <p:nvPr>
            <p:ph idx="1" type="body"/>
          </p:nvPr>
        </p:nvSpPr>
        <p:spPr>
          <a:xfrm rot="5400000">
            <a:off x="1009650" y="-1009650"/>
            <a:ext cx="4686300" cy="6705600"/>
          </a:xfrm>
          <a:prstGeom prst="rect">
            <a:avLst/>
          </a:prstGeom>
          <a:noFill/>
          <a:ln>
            <a:noFill/>
          </a:ln>
        </p:spPr>
        <p:txBody>
          <a:bodyPr anchorCtr="0" anchor="t" bIns="91425" lIns="91425" spcFirstLastPara="1" rIns="91425" wrap="square" tIns="91425"/>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1" name="Shape 91"/>
        <p:cNvGrpSpPr/>
        <p:nvPr/>
      </p:nvGrpSpPr>
      <p:grpSpPr>
        <a:xfrm>
          <a:off x="0" y="0"/>
          <a:ext cx="0" cy="0"/>
          <a:chOff x="0" y="0"/>
          <a:chExt cx="0" cy="0"/>
        </a:xfrm>
      </p:grpSpPr>
      <p:sp>
        <p:nvSpPr>
          <p:cNvPr id="92" name="Shape 92"/>
          <p:cNvSpPr txBox="1"/>
          <p:nvPr>
            <p:ph type="title"/>
          </p:nvPr>
        </p:nvSpPr>
        <p:spPr>
          <a:xfrm>
            <a:off x="0" y="0"/>
            <a:ext cx="9144000" cy="4344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
        <p:nvSpPr>
          <p:cNvPr id="93" name="Shape 93"/>
          <p:cNvSpPr txBox="1"/>
          <p:nvPr>
            <p:ph idx="11" type="ftr"/>
          </p:nvPr>
        </p:nvSpPr>
        <p:spPr>
          <a:xfrm>
            <a:off x="87313" y="4914900"/>
            <a:ext cx="5399100" cy="1347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0" lvl="1" marL="457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94" name="Shape 94"/>
        <p:cNvGrpSpPr/>
        <p:nvPr/>
      </p:nvGrpSpPr>
      <p:grpSpPr>
        <a:xfrm>
          <a:off x="0" y="0"/>
          <a:ext cx="0" cy="0"/>
          <a:chOff x="0" y="0"/>
          <a:chExt cx="0" cy="0"/>
        </a:xfrm>
      </p:grpSpPr>
      <p:sp>
        <p:nvSpPr>
          <p:cNvPr id="95" name="Shape 95"/>
          <p:cNvSpPr txBox="1"/>
          <p:nvPr>
            <p:ph type="title"/>
          </p:nvPr>
        </p:nvSpPr>
        <p:spPr>
          <a:xfrm>
            <a:off x="0" y="0"/>
            <a:ext cx="9144000" cy="4344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
        <p:nvSpPr>
          <p:cNvPr id="96" name="Shape 96"/>
          <p:cNvSpPr txBox="1"/>
          <p:nvPr>
            <p:ph idx="1" type="body"/>
          </p:nvPr>
        </p:nvSpPr>
        <p:spPr>
          <a:xfrm>
            <a:off x="457200" y="2457450"/>
            <a:ext cx="4038600" cy="2171700"/>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7" name="Shape 97"/>
          <p:cNvSpPr txBox="1"/>
          <p:nvPr>
            <p:ph idx="2" type="body"/>
          </p:nvPr>
        </p:nvSpPr>
        <p:spPr>
          <a:xfrm>
            <a:off x="4648200" y="2457450"/>
            <a:ext cx="4038600" cy="2171700"/>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98" name="Shape 98"/>
        <p:cNvGrpSpPr/>
        <p:nvPr/>
      </p:nvGrpSpPr>
      <p:grpSpPr>
        <a:xfrm>
          <a:off x="0" y="0"/>
          <a:ext cx="0" cy="0"/>
          <a:chOff x="0" y="0"/>
          <a:chExt cx="0" cy="0"/>
        </a:xfrm>
      </p:grpSpPr>
      <p:sp>
        <p:nvSpPr>
          <p:cNvPr id="99" name="Shape 99"/>
          <p:cNvSpPr txBox="1"/>
          <p:nvPr/>
        </p:nvSpPr>
        <p:spPr>
          <a:xfrm>
            <a:off x="76200" y="2043113"/>
            <a:ext cx="4495800" cy="1317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3600" u="none" cap="none" strike="noStrike">
                <a:solidFill>
                  <a:schemeClr val="dk1"/>
                </a:solidFill>
                <a:latin typeface="Arial"/>
                <a:ea typeface="Arial"/>
                <a:cs typeface="Arial"/>
                <a:sym typeface="Arial"/>
              </a:rPr>
              <a:t>Plate Tectonics: </a:t>
            </a:r>
            <a:br>
              <a:rPr b="1" i="0" lang="en" sz="3600" u="none" cap="none" strike="noStrike">
                <a:solidFill>
                  <a:schemeClr val="dk1"/>
                </a:solidFill>
                <a:latin typeface="Arial"/>
                <a:ea typeface="Arial"/>
                <a:cs typeface="Arial"/>
                <a:sym typeface="Arial"/>
              </a:rPr>
            </a:br>
            <a:r>
              <a:rPr b="1" i="0" lang="en" sz="3600" u="none" cap="none" strike="noStrike">
                <a:solidFill>
                  <a:schemeClr val="dk1"/>
                </a:solidFill>
                <a:latin typeface="Arial"/>
                <a:ea typeface="Arial"/>
                <a:cs typeface="Arial"/>
                <a:sym typeface="Arial"/>
              </a:rPr>
              <a:t>A Scientific Revolution Unfolds</a:t>
            </a:r>
            <a:endParaRPr b="1" i="0" sz="3600" u="none" cap="none" strike="noStrike">
              <a:solidFill>
                <a:schemeClr val="dk1"/>
              </a:solidFill>
              <a:latin typeface="Arial"/>
              <a:ea typeface="Arial"/>
              <a:cs typeface="Arial"/>
              <a:sym typeface="Arial"/>
            </a:endParaRPr>
          </a:p>
        </p:txBody>
      </p:sp>
      <p:sp>
        <p:nvSpPr>
          <p:cNvPr id="100" name="Shape 100"/>
          <p:cNvSpPr/>
          <p:nvPr/>
        </p:nvSpPr>
        <p:spPr>
          <a:xfrm>
            <a:off x="0" y="0"/>
            <a:ext cx="9144000" cy="457200"/>
          </a:xfrm>
          <a:prstGeom prst="rect">
            <a:avLst/>
          </a:prstGeom>
          <a:solidFill>
            <a:srgbClr val="ED6B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101" name="Shape 101"/>
          <p:cNvSpPr txBox="1"/>
          <p:nvPr/>
        </p:nvSpPr>
        <p:spPr>
          <a:xfrm>
            <a:off x="365125" y="33338"/>
            <a:ext cx="8001000" cy="389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 sz="2800" u="none">
                <a:solidFill>
                  <a:schemeClr val="lt1"/>
                </a:solidFill>
                <a:latin typeface="Arial"/>
                <a:ea typeface="Arial"/>
                <a:cs typeface="Arial"/>
                <a:sym typeface="Arial"/>
              </a:rPr>
              <a:t>Chapter 2 Lecture</a:t>
            </a:r>
            <a:endParaRPr/>
          </a:p>
        </p:txBody>
      </p:sp>
      <p:sp>
        <p:nvSpPr>
          <p:cNvPr id="102" name="Shape 102"/>
          <p:cNvSpPr/>
          <p:nvPr/>
        </p:nvSpPr>
        <p:spPr>
          <a:xfrm>
            <a:off x="457200" y="3933825"/>
            <a:ext cx="4419600" cy="27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Tarbuck and Lutgens</a:t>
            </a:r>
            <a:endParaRPr/>
          </a:p>
        </p:txBody>
      </p:sp>
      <p:sp>
        <p:nvSpPr>
          <p:cNvPr id="103" name="Shape 103"/>
          <p:cNvSpPr txBox="1"/>
          <p:nvPr/>
        </p:nvSpPr>
        <p:spPr>
          <a:xfrm>
            <a:off x="503238" y="400050"/>
            <a:ext cx="8259900" cy="1035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 sz="3200" u="none">
                <a:solidFill>
                  <a:srgbClr val="000000"/>
                </a:solidFill>
                <a:latin typeface="Arimo"/>
                <a:ea typeface="Arimo"/>
                <a:cs typeface="Arimo"/>
                <a:sym typeface="Arimo"/>
              </a:rPr>
              <a:t>Earth: An Introduction </a:t>
            </a:r>
            <a:br>
              <a:rPr b="1" lang="en" sz="3200" u="none">
                <a:solidFill>
                  <a:srgbClr val="000000"/>
                </a:solidFill>
                <a:latin typeface="Arimo"/>
                <a:ea typeface="Arimo"/>
                <a:cs typeface="Arimo"/>
                <a:sym typeface="Arimo"/>
              </a:rPr>
            </a:br>
            <a:r>
              <a:rPr b="1" lang="en" sz="3200" u="none">
                <a:solidFill>
                  <a:srgbClr val="000000"/>
                </a:solidFill>
                <a:latin typeface="Arimo"/>
                <a:ea typeface="Arimo"/>
                <a:cs typeface="Arimo"/>
                <a:sym typeface="Arimo"/>
              </a:rPr>
              <a:t>to Physical Geology</a:t>
            </a:r>
            <a:endParaRPr b="1" sz="3200" u="none">
              <a:solidFill>
                <a:srgbClr val="000000"/>
              </a:solidFill>
              <a:latin typeface="Arial"/>
              <a:ea typeface="Arial"/>
              <a:cs typeface="Arial"/>
              <a:sym typeface="Arial"/>
            </a:endParaRPr>
          </a:p>
          <a:p>
            <a:pPr indent="0" lvl="0" marL="0" marR="0" rtl="0" algn="r">
              <a:spcBef>
                <a:spcPts val="180"/>
              </a:spcBef>
              <a:spcAft>
                <a:spcPts val="0"/>
              </a:spcAft>
              <a:buNone/>
            </a:pPr>
            <a:r>
              <a:rPr b="0" lang="en" sz="1800" u="none">
                <a:solidFill>
                  <a:srgbClr val="000000"/>
                </a:solidFill>
                <a:latin typeface="Arial"/>
                <a:ea typeface="Arial"/>
                <a:cs typeface="Arial"/>
                <a:sym typeface="Arial"/>
              </a:rPr>
              <a:t>Eleventh Edition</a:t>
            </a:r>
            <a:endParaRPr/>
          </a:p>
        </p:txBody>
      </p:sp>
      <p:pic>
        <p:nvPicPr>
          <p:cNvPr id="104" name="Shape 104"/>
          <p:cNvPicPr preferRelativeResize="0"/>
          <p:nvPr/>
        </p:nvPicPr>
        <p:blipFill rotWithShape="1">
          <a:blip r:embed="rId2">
            <a:alphaModFix/>
          </a:blip>
          <a:srcRect b="0" l="0" r="0" t="0"/>
          <a:stretch/>
        </p:blipFill>
        <p:spPr>
          <a:xfrm>
            <a:off x="4837113" y="1396604"/>
            <a:ext cx="3879900" cy="35052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Slide">
    <p:spTree>
      <p:nvGrpSpPr>
        <p:cNvPr id="110" name="Shape 110"/>
        <p:cNvGrpSpPr/>
        <p:nvPr/>
      </p:nvGrpSpPr>
      <p:grpSpPr>
        <a:xfrm>
          <a:off x="0" y="0"/>
          <a:ext cx="0" cy="0"/>
          <a:chOff x="0" y="0"/>
          <a:chExt cx="0" cy="0"/>
        </a:xfrm>
      </p:grpSpPr>
      <p:sp>
        <p:nvSpPr>
          <p:cNvPr id="111" name="Shape 111"/>
          <p:cNvSpPr/>
          <p:nvPr/>
        </p:nvSpPr>
        <p:spPr>
          <a:xfrm>
            <a:off x="0" y="0"/>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12" name="Shape 112"/>
          <p:cNvSpPr txBox="1"/>
          <p:nvPr/>
        </p:nvSpPr>
        <p:spPr>
          <a:xfrm>
            <a:off x="365125" y="2626519"/>
            <a:ext cx="4191000" cy="808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 sz="3200" u="none" cap="none" strike="noStrike">
                <a:solidFill>
                  <a:schemeClr val="dk1"/>
                </a:solidFill>
                <a:latin typeface="Arial"/>
                <a:ea typeface="Arial"/>
                <a:cs typeface="Arial"/>
                <a:sym typeface="Arial"/>
              </a:rPr>
              <a:t>An Introduction</a:t>
            </a:r>
            <a:br>
              <a:rPr b="1" i="0" lang="en" sz="3200" u="none" cap="none" strike="noStrike">
                <a:solidFill>
                  <a:schemeClr val="dk1"/>
                </a:solidFill>
                <a:latin typeface="Arial"/>
                <a:ea typeface="Arial"/>
                <a:cs typeface="Arial"/>
                <a:sym typeface="Arial"/>
              </a:rPr>
            </a:br>
            <a:r>
              <a:rPr b="1" i="0" lang="en" sz="3200" u="none" cap="none" strike="noStrike">
                <a:solidFill>
                  <a:schemeClr val="dk1"/>
                </a:solidFill>
                <a:latin typeface="Arial"/>
                <a:ea typeface="Arial"/>
                <a:cs typeface="Arial"/>
                <a:sym typeface="Arial"/>
              </a:rPr>
              <a:t>to Geology</a:t>
            </a:r>
            <a:endParaRPr/>
          </a:p>
        </p:txBody>
      </p:sp>
      <p:sp>
        <p:nvSpPr>
          <p:cNvPr id="113" name="Shape 113"/>
          <p:cNvSpPr txBox="1"/>
          <p:nvPr/>
        </p:nvSpPr>
        <p:spPr>
          <a:xfrm>
            <a:off x="366713" y="39291"/>
            <a:ext cx="8001000" cy="389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lt1"/>
                </a:solidFill>
                <a:latin typeface="Arial"/>
                <a:ea typeface="Arial"/>
                <a:cs typeface="Arial"/>
                <a:sym typeface="Arial"/>
              </a:rPr>
              <a:t>Chapter 1 Lecture</a:t>
            </a:r>
            <a:endParaRPr b="0" i="0" sz="2800" u="none" cap="none" strike="noStrike">
              <a:solidFill>
                <a:schemeClr val="lt1"/>
              </a:solidFill>
              <a:latin typeface="Arial"/>
              <a:ea typeface="Arial"/>
              <a:cs typeface="Arial"/>
              <a:sym typeface="Arial"/>
            </a:endParaRPr>
          </a:p>
        </p:txBody>
      </p:sp>
      <p:sp>
        <p:nvSpPr>
          <p:cNvPr id="114" name="Shape 114"/>
          <p:cNvSpPr/>
          <p:nvPr/>
        </p:nvSpPr>
        <p:spPr>
          <a:xfrm>
            <a:off x="465138" y="4065985"/>
            <a:ext cx="2358900" cy="277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Arial"/>
                <a:ea typeface="Arial"/>
                <a:cs typeface="Arial"/>
                <a:sym typeface="Arial"/>
              </a:rPr>
              <a:t>Tarbuck and Lutgens</a:t>
            </a:r>
            <a:endParaRPr b="0" i="0" sz="1800" u="none" cap="none" strike="noStrike">
              <a:solidFill>
                <a:schemeClr val="dk1"/>
              </a:solidFill>
              <a:latin typeface="Arial"/>
              <a:ea typeface="Arial"/>
              <a:cs typeface="Arial"/>
              <a:sym typeface="Arial"/>
            </a:endParaRPr>
          </a:p>
        </p:txBody>
      </p:sp>
      <p:sp>
        <p:nvSpPr>
          <p:cNvPr id="115" name="Shape 115"/>
          <p:cNvSpPr txBox="1"/>
          <p:nvPr/>
        </p:nvSpPr>
        <p:spPr>
          <a:xfrm>
            <a:off x="469900" y="711994"/>
            <a:ext cx="3835500" cy="138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1" i="0" lang="en" sz="2900" u="none" cap="none" strike="noStrike">
                <a:solidFill>
                  <a:schemeClr val="dk1"/>
                </a:solidFill>
                <a:latin typeface="Arial"/>
                <a:ea typeface="Arial"/>
                <a:cs typeface="Arial"/>
                <a:sym typeface="Arial"/>
              </a:rPr>
              <a:t>Earth: </a:t>
            </a:r>
            <a:br>
              <a:rPr b="1" i="0" lang="en" sz="2900" u="none" cap="none" strike="noStrike">
                <a:solidFill>
                  <a:schemeClr val="dk1"/>
                </a:solidFill>
                <a:latin typeface="Arial"/>
                <a:ea typeface="Arial"/>
                <a:cs typeface="Arial"/>
                <a:sym typeface="Arial"/>
              </a:rPr>
            </a:br>
            <a:r>
              <a:rPr b="1" i="0" lang="en" sz="2900" u="none" cap="none" strike="noStrike">
                <a:solidFill>
                  <a:schemeClr val="dk1"/>
                </a:solidFill>
                <a:latin typeface="Arial"/>
                <a:ea typeface="Arial"/>
                <a:cs typeface="Arial"/>
                <a:sym typeface="Arial"/>
              </a:rPr>
              <a:t>An Introduction </a:t>
            </a:r>
            <a:br>
              <a:rPr b="1" i="0" lang="en" sz="2900" u="none" cap="none" strike="noStrike">
                <a:solidFill>
                  <a:schemeClr val="dk1"/>
                </a:solidFill>
                <a:latin typeface="Arial"/>
                <a:ea typeface="Arial"/>
                <a:cs typeface="Arial"/>
                <a:sym typeface="Arial"/>
              </a:rPr>
            </a:br>
            <a:r>
              <a:rPr b="1" i="0" lang="en" sz="2900" u="none" cap="none" strike="noStrike">
                <a:solidFill>
                  <a:schemeClr val="dk1"/>
                </a:solidFill>
                <a:latin typeface="Arial"/>
                <a:ea typeface="Arial"/>
                <a:cs typeface="Arial"/>
                <a:sym typeface="Arial"/>
              </a:rPr>
              <a:t>to Physical Geology</a:t>
            </a:r>
            <a:endParaRPr/>
          </a:p>
          <a:p>
            <a:pPr indent="0" lvl="0" marL="0" marR="0" rtl="0" algn="l">
              <a:spcBef>
                <a:spcPts val="90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Twelfth Edition</a:t>
            </a:r>
            <a:endParaRPr/>
          </a:p>
        </p:txBody>
      </p:sp>
      <p:pic>
        <p:nvPicPr>
          <p:cNvPr descr="\\integrafs5\DELS_TEMP1\71_Pearson_US_IRDVD\08. Working_Folder\Tarbuck_EIPG_12e\Cover_img\TARB4252_12_ecat.jpg" id="116" name="Shape 116"/>
          <p:cNvPicPr preferRelativeResize="0"/>
          <p:nvPr/>
        </p:nvPicPr>
        <p:blipFill rotWithShape="1">
          <a:blip r:embed="rId2">
            <a:alphaModFix/>
          </a:blip>
          <a:srcRect b="0" l="0" r="0" t="0"/>
          <a:stretch/>
        </p:blipFill>
        <p:spPr>
          <a:xfrm>
            <a:off x="4278313" y="450056"/>
            <a:ext cx="4865700" cy="41220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17" name="Shape 117"/>
        <p:cNvGrpSpPr/>
        <p:nvPr/>
      </p:nvGrpSpPr>
      <p:grpSpPr>
        <a:xfrm>
          <a:off x="0" y="0"/>
          <a:ext cx="0" cy="0"/>
          <a:chOff x="0" y="0"/>
          <a:chExt cx="0" cy="0"/>
        </a:xfrm>
      </p:grpSpPr>
      <p:sp>
        <p:nvSpPr>
          <p:cNvPr id="118" name="Shape 118"/>
          <p:cNvSpPr/>
          <p:nvPr/>
        </p:nvSpPr>
        <p:spPr>
          <a:xfrm>
            <a:off x="0" y="0"/>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19" name="Shape 119"/>
        <p:cNvGrpSpPr/>
        <p:nvPr/>
      </p:nvGrpSpPr>
      <p:grpSpPr>
        <a:xfrm>
          <a:off x="0" y="0"/>
          <a:ext cx="0" cy="0"/>
          <a:chOff x="0" y="0"/>
          <a:chExt cx="0" cy="0"/>
        </a:xfrm>
      </p:grpSpPr>
      <p:sp>
        <p:nvSpPr>
          <p:cNvPr id="120" name="Shape 120"/>
          <p:cNvSpPr/>
          <p:nvPr/>
        </p:nvSpPr>
        <p:spPr>
          <a:xfrm>
            <a:off x="0" y="0"/>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21" name="Shape 121"/>
          <p:cNvSpPr txBox="1"/>
          <p:nvPr>
            <p:ph idx="1" type="body"/>
          </p:nvPr>
        </p:nvSpPr>
        <p:spPr>
          <a:xfrm>
            <a:off x="382377" y="862529"/>
            <a:ext cx="8229600" cy="3830100"/>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2" name="Shape 122"/>
          <p:cNvSpPr txBox="1"/>
          <p:nvPr>
            <p:ph type="title"/>
          </p:nvPr>
        </p:nvSpPr>
        <p:spPr>
          <a:xfrm>
            <a:off x="-17252" y="6470"/>
            <a:ext cx="9144000" cy="4344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Blank">
    <p:spTree>
      <p:nvGrpSpPr>
        <p:cNvPr id="123" name="Shape 123"/>
        <p:cNvGrpSpPr/>
        <p:nvPr/>
      </p:nvGrpSpPr>
      <p:grpSpPr>
        <a:xfrm>
          <a:off x="0" y="0"/>
          <a:ext cx="0" cy="0"/>
          <a:chOff x="0" y="0"/>
          <a:chExt cx="0" cy="0"/>
        </a:xfrm>
      </p:grpSpPr>
      <p:sp>
        <p:nvSpPr>
          <p:cNvPr id="124" name="Shape 124"/>
          <p:cNvSpPr/>
          <p:nvPr/>
        </p:nvSpPr>
        <p:spPr>
          <a:xfrm>
            <a:off x="0" y="0"/>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25" name="Shape 125"/>
          <p:cNvSpPr/>
          <p:nvPr/>
        </p:nvSpPr>
        <p:spPr>
          <a:xfrm>
            <a:off x="0" y="313135"/>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26" name="Shape 126"/>
          <p:cNvSpPr txBox="1"/>
          <p:nvPr>
            <p:ph idx="1" type="body"/>
          </p:nvPr>
        </p:nvSpPr>
        <p:spPr>
          <a:xfrm>
            <a:off x="382377" y="1148279"/>
            <a:ext cx="8229600" cy="3830100"/>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7" name="Shape 127"/>
          <p:cNvSpPr txBox="1"/>
          <p:nvPr>
            <p:ph type="title"/>
          </p:nvPr>
        </p:nvSpPr>
        <p:spPr>
          <a:xfrm>
            <a:off x="-21030" y="6136"/>
            <a:ext cx="9070800" cy="8079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Blank">
    <p:spTree>
      <p:nvGrpSpPr>
        <p:cNvPr id="128" name="Shape 128"/>
        <p:cNvGrpSpPr/>
        <p:nvPr/>
      </p:nvGrpSpPr>
      <p:grpSpPr>
        <a:xfrm>
          <a:off x="0" y="0"/>
          <a:ext cx="0" cy="0"/>
          <a:chOff x="0" y="0"/>
          <a:chExt cx="0" cy="0"/>
        </a:xfrm>
      </p:grpSpPr>
      <p:sp>
        <p:nvSpPr>
          <p:cNvPr id="129" name="Shape 129"/>
          <p:cNvSpPr/>
          <p:nvPr/>
        </p:nvSpPr>
        <p:spPr>
          <a:xfrm>
            <a:off x="0" y="0"/>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30" name="Shape 130"/>
          <p:cNvSpPr/>
          <p:nvPr/>
        </p:nvSpPr>
        <p:spPr>
          <a:xfrm>
            <a:off x="0" y="345281"/>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31" name="Shape 131"/>
          <p:cNvSpPr/>
          <p:nvPr/>
        </p:nvSpPr>
        <p:spPr>
          <a:xfrm>
            <a:off x="3175" y="527447"/>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32" name="Shape 132"/>
          <p:cNvSpPr txBox="1"/>
          <p:nvPr>
            <p:ph idx="1" type="body"/>
          </p:nvPr>
        </p:nvSpPr>
        <p:spPr>
          <a:xfrm>
            <a:off x="382377" y="1611949"/>
            <a:ext cx="8229600" cy="3830100"/>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3" name="Shape 133"/>
          <p:cNvSpPr txBox="1"/>
          <p:nvPr>
            <p:ph type="title"/>
          </p:nvPr>
        </p:nvSpPr>
        <p:spPr>
          <a:xfrm>
            <a:off x="-18300" y="7153"/>
            <a:ext cx="9144000" cy="9717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with Caption">
    <p:spTree>
      <p:nvGrpSpPr>
        <p:cNvPr id="134" name="Shape 134"/>
        <p:cNvGrpSpPr/>
        <p:nvPr/>
      </p:nvGrpSpPr>
      <p:grpSpPr>
        <a:xfrm>
          <a:off x="0" y="0"/>
          <a:ext cx="0" cy="0"/>
          <a:chOff x="0" y="0"/>
          <a:chExt cx="0" cy="0"/>
        </a:xfrm>
      </p:grpSpPr>
      <p:sp>
        <p:nvSpPr>
          <p:cNvPr id="135" name="Shape 135"/>
          <p:cNvSpPr txBox="1"/>
          <p:nvPr>
            <p:ph idx="1" type="body"/>
          </p:nvPr>
        </p:nvSpPr>
        <p:spPr>
          <a:xfrm>
            <a:off x="457200" y="571500"/>
            <a:ext cx="5111700" cy="438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36" name="Shape 136"/>
        <p:cNvGrpSpPr/>
        <p:nvPr/>
      </p:nvGrpSpPr>
      <p:grpSpPr>
        <a:xfrm>
          <a:off x="0" y="0"/>
          <a:ext cx="0" cy="0"/>
          <a:chOff x="0" y="0"/>
          <a:chExt cx="0" cy="0"/>
        </a:xfrm>
      </p:grpSpPr>
      <p:sp>
        <p:nvSpPr>
          <p:cNvPr id="137" name="Shape 137"/>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1000"/>
              </a:spcBef>
              <a:spcAft>
                <a:spcPts val="0"/>
              </a:spcAft>
              <a:buSzPts val="1400"/>
              <a:buNone/>
              <a:defRPr b="1" i="0" sz="20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
        <p:nvSpPr>
          <p:cNvPr id="138" name="Shape 138"/>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39" name="Shape 139"/>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0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40" name="Shape 140"/>
        <p:cNvGrpSpPr/>
        <p:nvPr/>
      </p:nvGrpSpPr>
      <p:grpSpPr>
        <a:xfrm>
          <a:off x="0" y="0"/>
          <a:ext cx="0" cy="0"/>
          <a:chOff x="0" y="0"/>
          <a:chExt cx="0" cy="0"/>
        </a:xfrm>
      </p:grpSpPr>
      <p:sp>
        <p:nvSpPr>
          <p:cNvPr id="141" name="Shape 141"/>
          <p:cNvSpPr txBox="1"/>
          <p:nvPr>
            <p:ph type="title"/>
          </p:nvPr>
        </p:nvSpPr>
        <p:spPr>
          <a:xfrm>
            <a:off x="0" y="0"/>
            <a:ext cx="9144000" cy="4344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
        <p:nvSpPr>
          <p:cNvPr id="142" name="Shape 142"/>
          <p:cNvSpPr txBox="1"/>
          <p:nvPr>
            <p:ph idx="1" type="body"/>
          </p:nvPr>
        </p:nvSpPr>
        <p:spPr>
          <a:xfrm rot="5400000">
            <a:off x="2564875" y="-1343690"/>
            <a:ext cx="3830100" cy="8229600"/>
          </a:xfrm>
          <a:prstGeom prst="rect">
            <a:avLst/>
          </a:prstGeom>
          <a:noFill/>
          <a:ln>
            <a:noFill/>
          </a:ln>
        </p:spPr>
        <p:txBody>
          <a:bodyPr anchorCtr="0" anchor="t" bIns="91425" lIns="91425" spcFirstLastPara="1" rIns="91425" wrap="square" tIns="91425"/>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3" name="Shape 143"/>
        <p:cNvGrpSpPr/>
        <p:nvPr/>
      </p:nvGrpSpPr>
      <p:grpSpPr>
        <a:xfrm>
          <a:off x="0" y="0"/>
          <a:ext cx="0" cy="0"/>
          <a:chOff x="0" y="0"/>
          <a:chExt cx="0" cy="0"/>
        </a:xfrm>
      </p:grpSpPr>
      <p:sp>
        <p:nvSpPr>
          <p:cNvPr id="144" name="Shape 144"/>
          <p:cNvSpPr txBox="1"/>
          <p:nvPr>
            <p:ph type="title"/>
          </p:nvPr>
        </p:nvSpPr>
        <p:spPr>
          <a:xfrm rot="5400000">
            <a:off x="5657850" y="1200150"/>
            <a:ext cx="4686300" cy="22860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
        <p:nvSpPr>
          <p:cNvPr id="145" name="Shape 145"/>
          <p:cNvSpPr txBox="1"/>
          <p:nvPr>
            <p:ph idx="1" type="body"/>
          </p:nvPr>
        </p:nvSpPr>
        <p:spPr>
          <a:xfrm rot="5400000">
            <a:off x="1009650" y="-1009650"/>
            <a:ext cx="4686300" cy="6705600"/>
          </a:xfrm>
          <a:prstGeom prst="rect">
            <a:avLst/>
          </a:prstGeom>
          <a:noFill/>
          <a:ln>
            <a:noFill/>
          </a:ln>
        </p:spPr>
        <p:txBody>
          <a:bodyPr anchorCtr="0" anchor="t" bIns="91425" lIns="91425" spcFirstLastPara="1" rIns="91425" wrap="square" tIns="91425"/>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46" name="Shape 146"/>
        <p:cNvGrpSpPr/>
        <p:nvPr/>
      </p:nvGrpSpPr>
      <p:grpSpPr>
        <a:xfrm>
          <a:off x="0" y="0"/>
          <a:ext cx="0" cy="0"/>
          <a:chOff x="0" y="0"/>
          <a:chExt cx="0" cy="0"/>
        </a:xfrm>
      </p:grpSpPr>
      <p:sp>
        <p:nvSpPr>
          <p:cNvPr id="147" name="Shape 147"/>
          <p:cNvSpPr txBox="1"/>
          <p:nvPr>
            <p:ph type="title"/>
          </p:nvPr>
        </p:nvSpPr>
        <p:spPr>
          <a:xfrm>
            <a:off x="0" y="0"/>
            <a:ext cx="9144000" cy="4344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
        <p:nvSpPr>
          <p:cNvPr id="148" name="Shape 148"/>
          <p:cNvSpPr txBox="1"/>
          <p:nvPr>
            <p:ph idx="11" type="ftr"/>
          </p:nvPr>
        </p:nvSpPr>
        <p:spPr>
          <a:xfrm>
            <a:off x="87313" y="4914900"/>
            <a:ext cx="5399100" cy="1347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0" lvl="1" marL="457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49" name="Shape 149"/>
        <p:cNvGrpSpPr/>
        <p:nvPr/>
      </p:nvGrpSpPr>
      <p:grpSpPr>
        <a:xfrm>
          <a:off x="0" y="0"/>
          <a:ext cx="0" cy="0"/>
          <a:chOff x="0" y="0"/>
          <a:chExt cx="0" cy="0"/>
        </a:xfrm>
      </p:grpSpPr>
      <p:sp>
        <p:nvSpPr>
          <p:cNvPr id="150" name="Shape 150"/>
          <p:cNvSpPr txBox="1"/>
          <p:nvPr>
            <p:ph type="title"/>
          </p:nvPr>
        </p:nvSpPr>
        <p:spPr>
          <a:xfrm>
            <a:off x="0" y="0"/>
            <a:ext cx="9144000" cy="4344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
        <p:nvSpPr>
          <p:cNvPr id="151" name="Shape 151"/>
          <p:cNvSpPr txBox="1"/>
          <p:nvPr>
            <p:ph idx="1" type="body"/>
          </p:nvPr>
        </p:nvSpPr>
        <p:spPr>
          <a:xfrm>
            <a:off x="457200" y="2457450"/>
            <a:ext cx="4038600" cy="2171700"/>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2" name="Shape 152"/>
          <p:cNvSpPr txBox="1"/>
          <p:nvPr>
            <p:ph idx="2" type="body"/>
          </p:nvPr>
        </p:nvSpPr>
        <p:spPr>
          <a:xfrm>
            <a:off x="4648200" y="2457450"/>
            <a:ext cx="4038600" cy="2171700"/>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p:nvPr/>
        </p:nvSpPr>
        <p:spPr>
          <a:xfrm>
            <a:off x="0" y="0"/>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52" name="Shape 52"/>
          <p:cNvSpPr txBox="1"/>
          <p:nvPr>
            <p:ph type="title"/>
          </p:nvPr>
        </p:nvSpPr>
        <p:spPr>
          <a:xfrm>
            <a:off x="0" y="0"/>
            <a:ext cx="9144000" cy="4344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
        <p:nvSpPr>
          <p:cNvPr id="53" name="Shape 53"/>
          <p:cNvSpPr txBox="1"/>
          <p:nvPr>
            <p:ph idx="1" type="body"/>
          </p:nvPr>
        </p:nvSpPr>
        <p:spPr>
          <a:xfrm>
            <a:off x="365125" y="856060"/>
            <a:ext cx="8229600" cy="3830100"/>
          </a:xfrm>
          <a:prstGeom prst="rect">
            <a:avLst/>
          </a:prstGeom>
          <a:noFill/>
          <a:ln>
            <a:noFill/>
          </a:ln>
        </p:spPr>
        <p:txBody>
          <a:bodyPr anchorCtr="0" anchor="t" bIns="91425" lIns="91425" spcFirstLastPara="1" rIns="91425" wrap="square" tIns="91425"/>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4" name="Shape 54"/>
          <p:cNvSpPr txBox="1"/>
          <p:nvPr/>
        </p:nvSpPr>
        <p:spPr>
          <a:xfrm>
            <a:off x="76200" y="4951810"/>
            <a:ext cx="5399100" cy="134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900" u="none" cap="none" strike="noStrike">
                <a:solidFill>
                  <a:srgbClr val="000000"/>
                </a:solidFill>
                <a:latin typeface="Arial"/>
                <a:ea typeface="Arial"/>
                <a:cs typeface="Arial"/>
                <a:sym typeface="Arial"/>
              </a:rPr>
              <a:t>© 2017 Pearson Education, Inc.</a:t>
            </a:r>
            <a:endParaRPr b="0" i="0" sz="9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5" name="Shape 105"/>
        <p:cNvGrpSpPr/>
        <p:nvPr/>
      </p:nvGrpSpPr>
      <p:grpSpPr>
        <a:xfrm>
          <a:off x="0" y="0"/>
          <a:ext cx="0" cy="0"/>
          <a:chOff x="0" y="0"/>
          <a:chExt cx="0" cy="0"/>
        </a:xfrm>
      </p:grpSpPr>
      <p:sp>
        <p:nvSpPr>
          <p:cNvPr id="106" name="Shape 106"/>
          <p:cNvSpPr/>
          <p:nvPr/>
        </p:nvSpPr>
        <p:spPr>
          <a:xfrm>
            <a:off x="0" y="0"/>
            <a:ext cx="9144000" cy="457200"/>
          </a:xfrm>
          <a:prstGeom prst="rect">
            <a:avLst/>
          </a:prstGeom>
          <a:solidFill>
            <a:srgbClr val="1E39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07" name="Shape 107"/>
          <p:cNvSpPr txBox="1"/>
          <p:nvPr>
            <p:ph type="title"/>
          </p:nvPr>
        </p:nvSpPr>
        <p:spPr>
          <a:xfrm>
            <a:off x="0" y="0"/>
            <a:ext cx="9144000" cy="434400"/>
          </a:xfrm>
          <a:prstGeom prst="rect">
            <a:avLst/>
          </a:prstGeom>
          <a:noFill/>
          <a:ln>
            <a:noFill/>
          </a:ln>
        </p:spPr>
        <p:txBody>
          <a:bodyPr anchorCtr="0" anchor="t" bIns="91425" lIns="91425" spcFirstLastPara="1" rIns="91425" wrap="square" tIns="91425"/>
          <a:lstStyle>
            <a:lvl1pPr indent="0" lvl="0"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1pPr>
            <a:lvl2pPr indent="0" lvl="1"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2pPr>
            <a:lvl3pPr indent="0" lvl="2"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3pPr>
            <a:lvl4pPr indent="0" lvl="3"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4pPr>
            <a:lvl5pPr indent="0" lvl="4" marL="0" marR="0" rtl="0" algn="l">
              <a:spcBef>
                <a:spcPts val="1600"/>
              </a:spcBef>
              <a:spcAft>
                <a:spcPts val="0"/>
              </a:spcAft>
              <a:buSzPts val="1400"/>
              <a:buNone/>
              <a:defRPr b="1" i="0" sz="3200" u="none" cap="none" strike="noStrike">
                <a:solidFill>
                  <a:schemeClr val="lt1"/>
                </a:solidFill>
                <a:latin typeface="Arial"/>
                <a:ea typeface="Arial"/>
                <a:cs typeface="Arial"/>
                <a:sym typeface="Arial"/>
              </a:defRPr>
            </a:lvl5pPr>
            <a:lvl6pPr indent="0" lvl="5" marL="4572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6pPr>
            <a:lvl7pPr indent="0" lvl="6" marL="9144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7pPr>
            <a:lvl8pPr indent="0" lvl="7" marL="13716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8pPr>
            <a:lvl9pPr indent="0" lvl="8" marL="1828800" marR="0" rtl="0" algn="l">
              <a:spcBef>
                <a:spcPts val="1600"/>
              </a:spcBef>
              <a:spcAft>
                <a:spcPts val="0"/>
              </a:spcAft>
              <a:buSzPts val="1400"/>
              <a:buNone/>
              <a:defRPr b="1" i="0" sz="3200" u="none" cap="none" strike="noStrike">
                <a:solidFill>
                  <a:srgbClr val="ED6B06"/>
                </a:solidFill>
                <a:latin typeface="Arial"/>
                <a:ea typeface="Arial"/>
                <a:cs typeface="Arial"/>
                <a:sym typeface="Arial"/>
              </a:defRPr>
            </a:lvl9pPr>
          </a:lstStyle>
          <a:p/>
        </p:txBody>
      </p:sp>
      <p:sp>
        <p:nvSpPr>
          <p:cNvPr id="108" name="Shape 108"/>
          <p:cNvSpPr txBox="1"/>
          <p:nvPr>
            <p:ph idx="1" type="body"/>
          </p:nvPr>
        </p:nvSpPr>
        <p:spPr>
          <a:xfrm>
            <a:off x="365125" y="856060"/>
            <a:ext cx="8229600" cy="3830100"/>
          </a:xfrm>
          <a:prstGeom prst="rect">
            <a:avLst/>
          </a:prstGeom>
          <a:noFill/>
          <a:ln>
            <a:noFill/>
          </a:ln>
        </p:spPr>
        <p:txBody>
          <a:bodyPr anchorCtr="0" anchor="t" bIns="91425" lIns="91425" spcFirstLastPara="1" rIns="91425" wrap="square" tIns="91425"/>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9" name="Shape 109"/>
          <p:cNvSpPr txBox="1"/>
          <p:nvPr/>
        </p:nvSpPr>
        <p:spPr>
          <a:xfrm>
            <a:off x="76200" y="4951810"/>
            <a:ext cx="5399100" cy="134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900" u="none" cap="none" strike="noStrike">
                <a:solidFill>
                  <a:srgbClr val="000000"/>
                </a:solidFill>
                <a:latin typeface="Arial"/>
                <a:ea typeface="Arial"/>
                <a:cs typeface="Arial"/>
                <a:sym typeface="Arial"/>
              </a:rPr>
              <a:t>© 2017 Pearson Education, Inc.</a:t>
            </a:r>
            <a:endParaRPr b="0" i="0" sz="9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hyperlink" Target="https://www.youtube.com/watch?v=l0jTMDtX4W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The Scientific Method</a:t>
            </a:r>
            <a:endParaRPr/>
          </a:p>
        </p:txBody>
      </p:sp>
      <p:sp>
        <p:nvSpPr>
          <p:cNvPr id="158" name="Shape 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 to Scientific Inquiry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nvSpPr>
        <p:spPr>
          <a:xfrm>
            <a:off x="318575" y="529475"/>
            <a:ext cx="8501400" cy="427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latin typeface="Verdana"/>
                <a:ea typeface="Verdana"/>
                <a:cs typeface="Verdana"/>
                <a:sym typeface="Verdana"/>
              </a:rPr>
              <a:t>Law: </a:t>
            </a:r>
            <a:r>
              <a:rPr b="1" lang="en">
                <a:solidFill>
                  <a:srgbClr val="333333"/>
                </a:solidFill>
                <a:latin typeface="Verdana"/>
                <a:ea typeface="Verdana"/>
                <a:cs typeface="Verdana"/>
                <a:sym typeface="Verdana"/>
              </a:rPr>
              <a:t>a verbal or mathematical description of a phenomenon that allows for general predictions. A law simply says </a:t>
            </a:r>
            <a:r>
              <a:rPr b="1" i="1" lang="en">
                <a:solidFill>
                  <a:srgbClr val="333333"/>
                </a:solidFill>
                <a:latin typeface="Verdana"/>
                <a:ea typeface="Verdana"/>
                <a:cs typeface="Verdana"/>
                <a:sym typeface="Verdana"/>
              </a:rPr>
              <a:t>what</a:t>
            </a:r>
            <a:r>
              <a:rPr b="1" lang="en">
                <a:solidFill>
                  <a:srgbClr val="333333"/>
                </a:solidFill>
                <a:latin typeface="Verdana"/>
                <a:ea typeface="Verdana"/>
                <a:cs typeface="Verdana"/>
                <a:sym typeface="Verdana"/>
              </a:rPr>
              <a:t> happens; it does not address the question of </a:t>
            </a:r>
            <a:r>
              <a:rPr b="1" i="1" lang="en">
                <a:solidFill>
                  <a:srgbClr val="333333"/>
                </a:solidFill>
                <a:latin typeface="Verdana"/>
                <a:ea typeface="Verdana"/>
                <a:cs typeface="Verdana"/>
                <a:sym typeface="Verdana"/>
              </a:rPr>
              <a:t>why</a:t>
            </a:r>
            <a:r>
              <a:rPr b="1" lang="en">
                <a:solidFill>
                  <a:srgbClr val="333333"/>
                </a:solidFill>
                <a:latin typeface="Verdana"/>
                <a:ea typeface="Verdana"/>
                <a:cs typeface="Verdana"/>
                <a:sym typeface="Verdana"/>
              </a:rPr>
              <a:t>.</a:t>
            </a:r>
            <a:endParaRPr b="1">
              <a:solidFill>
                <a:srgbClr val="333333"/>
              </a:solidFill>
              <a:latin typeface="Verdana"/>
              <a:ea typeface="Verdana"/>
              <a:cs typeface="Verdana"/>
              <a:sym typeface="Verdana"/>
            </a:endParaRPr>
          </a:p>
          <a:p>
            <a:pPr indent="0" lvl="0" marL="0" rtl="0">
              <a:spcBef>
                <a:spcPts val="0"/>
              </a:spcBef>
              <a:spcAft>
                <a:spcPts val="0"/>
              </a:spcAft>
              <a:buNone/>
            </a:pPr>
            <a:r>
              <a:t/>
            </a:r>
            <a:endParaRPr>
              <a:solidFill>
                <a:srgbClr val="333333"/>
              </a:solidFill>
              <a:latin typeface="Verdana"/>
              <a:ea typeface="Verdana"/>
              <a:cs typeface="Verdana"/>
              <a:sym typeface="Verdana"/>
            </a:endParaRPr>
          </a:p>
          <a:p>
            <a:pPr indent="0" lvl="0" marL="0" rtl="0">
              <a:spcBef>
                <a:spcPts val="0"/>
              </a:spcBef>
              <a:spcAft>
                <a:spcPts val="0"/>
              </a:spcAft>
              <a:buNone/>
            </a:pPr>
            <a:r>
              <a:rPr b="1" lang="en">
                <a:solidFill>
                  <a:srgbClr val="111111"/>
                </a:solidFill>
                <a:latin typeface="Verdana"/>
                <a:ea typeface="Verdana"/>
                <a:cs typeface="Verdana"/>
                <a:sym typeface="Verdana"/>
              </a:rPr>
              <a:t>law of definite proportions</a:t>
            </a:r>
            <a:r>
              <a:rPr lang="en">
                <a:solidFill>
                  <a:srgbClr val="333333"/>
                </a:solidFill>
                <a:latin typeface="Verdana"/>
                <a:ea typeface="Verdana"/>
                <a:cs typeface="Verdana"/>
                <a:sym typeface="Verdana"/>
              </a:rPr>
              <a:t>, which was discovered by the French scientist Joseph Proust (1754–1826), states that a chemical substance always contains the same proportions of elements by mass. Thus sodium chloride (table salt) always contains the same proportion by mass of sodium to chlorine, in this case 39.34% sodium and 60.66% chlorine by mass, and sucrose (table sugar) is always 42.11% carbon, 6.48% hydrogen, and 51.41% oxygen by mass.</a:t>
            </a:r>
            <a:endParaRPr>
              <a:solidFill>
                <a:srgbClr val="333333"/>
              </a:solidFill>
              <a:latin typeface="Verdana"/>
              <a:ea typeface="Verdana"/>
              <a:cs typeface="Verdana"/>
              <a:sym typeface="Verdana"/>
            </a:endParaRPr>
          </a:p>
          <a:p>
            <a:pPr indent="0" lvl="0" marL="0" rtl="0">
              <a:spcBef>
                <a:spcPts val="0"/>
              </a:spcBef>
              <a:spcAft>
                <a:spcPts val="0"/>
              </a:spcAft>
              <a:buNone/>
            </a:pPr>
            <a:r>
              <a:t/>
            </a:r>
            <a:endParaRPr>
              <a:solidFill>
                <a:srgbClr val="333333"/>
              </a:solidFill>
              <a:latin typeface="Verdana"/>
              <a:ea typeface="Verdana"/>
              <a:cs typeface="Verdana"/>
              <a:sym typeface="Verdana"/>
            </a:endParaRPr>
          </a:p>
          <a:p>
            <a:pPr indent="0" lvl="0" marL="0" rtl="0">
              <a:spcBef>
                <a:spcPts val="0"/>
              </a:spcBef>
              <a:spcAft>
                <a:spcPts val="0"/>
              </a:spcAft>
              <a:buNone/>
            </a:pPr>
            <a:r>
              <a:rPr b="1" lang="en">
                <a:solidFill>
                  <a:srgbClr val="333333"/>
                </a:solidFill>
                <a:latin typeface="Verdana"/>
                <a:ea typeface="Verdana"/>
                <a:cs typeface="Verdana"/>
                <a:sym typeface="Verdana"/>
              </a:rPr>
              <a:t>Theory: attempts to explain </a:t>
            </a:r>
            <a:r>
              <a:rPr b="1" i="1" lang="en">
                <a:solidFill>
                  <a:srgbClr val="333333"/>
                </a:solidFill>
                <a:latin typeface="Verdana"/>
                <a:ea typeface="Verdana"/>
                <a:cs typeface="Verdana"/>
                <a:sym typeface="Verdana"/>
              </a:rPr>
              <a:t>why</a:t>
            </a:r>
            <a:r>
              <a:rPr b="1" lang="en">
                <a:solidFill>
                  <a:srgbClr val="333333"/>
                </a:solidFill>
                <a:latin typeface="Verdana"/>
                <a:ea typeface="Verdana"/>
                <a:cs typeface="Verdana"/>
                <a:sym typeface="Verdana"/>
              </a:rPr>
              <a:t> nature behaves as it does. </a:t>
            </a:r>
            <a:endParaRPr b="1">
              <a:solidFill>
                <a:srgbClr val="333333"/>
              </a:solidFill>
              <a:latin typeface="Verdana"/>
              <a:ea typeface="Verdana"/>
              <a:cs typeface="Verdana"/>
              <a:sym typeface="Verdana"/>
            </a:endParaRPr>
          </a:p>
          <a:p>
            <a:pPr indent="0" lvl="0" marL="0" rtl="0">
              <a:spcBef>
                <a:spcPts val="0"/>
              </a:spcBef>
              <a:spcAft>
                <a:spcPts val="0"/>
              </a:spcAft>
              <a:buNone/>
            </a:pPr>
            <a:r>
              <a:t/>
            </a:r>
            <a:endParaRPr>
              <a:solidFill>
                <a:srgbClr val="333333"/>
              </a:solidFill>
              <a:latin typeface="Verdana"/>
              <a:ea typeface="Verdana"/>
              <a:cs typeface="Verdana"/>
              <a:sym typeface="Verdana"/>
            </a:endParaRPr>
          </a:p>
          <a:p>
            <a:pPr indent="0" lvl="0" marL="0" rtl="0">
              <a:spcBef>
                <a:spcPts val="0"/>
              </a:spcBef>
              <a:spcAft>
                <a:spcPts val="0"/>
              </a:spcAft>
              <a:buNone/>
            </a:pPr>
            <a:r>
              <a:rPr lang="en">
                <a:solidFill>
                  <a:srgbClr val="333333"/>
                </a:solidFill>
                <a:latin typeface="Verdana"/>
                <a:ea typeface="Verdana"/>
                <a:cs typeface="Verdana"/>
                <a:sym typeface="Verdana"/>
              </a:rPr>
              <a:t>Laws are unlikely to change greatly over time unless a major experimental error is discovered. In contrast, a theory, by definition, is incomplete and imperfect, evolving with time to explain new facts as they are discovered. </a:t>
            </a:r>
            <a:endParaRPr>
              <a:solidFill>
                <a:srgbClr val="333333"/>
              </a:solidFill>
              <a:latin typeface="Verdana"/>
              <a:ea typeface="Verdana"/>
              <a:cs typeface="Verdana"/>
              <a:sym typeface="Verdana"/>
            </a:endParaRPr>
          </a:p>
          <a:p>
            <a:pPr indent="0" lvl="0" marL="0" rtl="0">
              <a:spcBef>
                <a:spcPts val="0"/>
              </a:spcBef>
              <a:spcAft>
                <a:spcPts val="0"/>
              </a:spcAft>
              <a:buNone/>
            </a:pPr>
            <a:r>
              <a:t/>
            </a:r>
            <a:endParaRPr>
              <a:solidFill>
                <a:srgbClr val="333333"/>
              </a:solidFill>
              <a:latin typeface="Verdana"/>
              <a:ea typeface="Verdana"/>
              <a:cs typeface="Verdana"/>
              <a:sym typeface="Verdana"/>
            </a:endParaRPr>
          </a:p>
          <a:p>
            <a:pPr indent="0" lvl="0" marL="0" rtl="0">
              <a:spcBef>
                <a:spcPts val="0"/>
              </a:spcBef>
              <a:spcAft>
                <a:spcPts val="0"/>
              </a:spcAft>
              <a:buNone/>
            </a:pPr>
            <a:r>
              <a:rPr lang="en">
                <a:solidFill>
                  <a:srgbClr val="333333"/>
                </a:solidFill>
                <a:latin typeface="Verdana"/>
                <a:ea typeface="Verdana"/>
                <a:cs typeface="Verdana"/>
                <a:sym typeface="Verdana"/>
              </a:rPr>
              <a:t>The theory developed to explain the extinction of the dinosaurs, for example, is that Earth occasionally encounters small- to medium-sized asteroids, and these encounters may have unfortunate implications for the continued existence of most species. This theory is by no means proven, but it is consistent with the bulk of evidence amassed to date.</a:t>
            </a:r>
            <a:endParaRPr>
              <a:solidFill>
                <a:srgbClr val="333333"/>
              </a:solidFill>
              <a:latin typeface="Verdana"/>
              <a:ea typeface="Verdana"/>
              <a:cs typeface="Verdana"/>
              <a:sym typeface="Verdana"/>
            </a:endParaRPr>
          </a:p>
          <a:p>
            <a:pPr indent="0" lvl="0" marL="0" rtl="0">
              <a:spcBef>
                <a:spcPts val="0"/>
              </a:spcBef>
              <a:spcAft>
                <a:spcPts val="0"/>
              </a:spcAft>
              <a:buNone/>
            </a:pPr>
            <a:r>
              <a:t/>
            </a:r>
            <a:endParaRPr>
              <a:solidFill>
                <a:srgbClr val="333333"/>
              </a:solidFill>
              <a:latin typeface="Verdana"/>
              <a:ea typeface="Verdana"/>
              <a:cs typeface="Verdana"/>
              <a:sym typeface="Verdana"/>
            </a:endParaRPr>
          </a:p>
          <a:p>
            <a:pPr indent="0" lvl="0" marL="0" rtl="0">
              <a:spcBef>
                <a:spcPts val="0"/>
              </a:spcBef>
              <a:spcAft>
                <a:spcPts val="0"/>
              </a:spcAft>
              <a:buNone/>
            </a:pPr>
            <a:r>
              <a:t/>
            </a:r>
            <a:endParaRPr>
              <a:solidFill>
                <a:srgbClr val="333333"/>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17250" y="-113175"/>
            <a:ext cx="9144000" cy="554100"/>
          </a:xfrm>
          <a:prstGeom prst="rect">
            <a:avLst/>
          </a:prstGeom>
        </p:spPr>
        <p:txBody>
          <a:bodyPr anchorCtr="0" anchor="t" bIns="91425" lIns="91425" spcFirstLastPara="1" rIns="91425" wrap="square" tIns="91425">
            <a:noAutofit/>
          </a:bodyPr>
          <a:lstStyle/>
          <a:p>
            <a:pPr indent="0" lvl="0" marL="0" rtl="0">
              <a:spcBef>
                <a:spcPts val="1600"/>
              </a:spcBef>
              <a:spcAft>
                <a:spcPts val="0"/>
              </a:spcAft>
              <a:buNone/>
            </a:pPr>
            <a:r>
              <a:rPr lang="en"/>
              <a:t>Scientific Inquiry</a:t>
            </a:r>
            <a:endParaRPr/>
          </a:p>
        </p:txBody>
      </p:sp>
      <p:pic>
        <p:nvPicPr>
          <p:cNvPr descr="Figure 1" id="226" name="Shape 226"/>
          <p:cNvPicPr preferRelativeResize="0"/>
          <p:nvPr/>
        </p:nvPicPr>
        <p:blipFill>
          <a:blip r:embed="rId3">
            <a:alphaModFix/>
          </a:blip>
          <a:stretch>
            <a:fillRect/>
          </a:stretch>
        </p:blipFill>
        <p:spPr>
          <a:xfrm>
            <a:off x="4318275" y="440919"/>
            <a:ext cx="4352925" cy="449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idx="1" type="body"/>
          </p:nvPr>
        </p:nvSpPr>
        <p:spPr>
          <a:xfrm>
            <a:off x="382376" y="862529"/>
            <a:ext cx="7912200" cy="2450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Science never reaches absolute truth.</a:t>
            </a:r>
            <a:endParaRPr/>
          </a:p>
          <a:p>
            <a:pPr indent="-342900" lvl="0" marL="342900" marR="0" rtl="0" algn="l">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Truth is </a:t>
            </a:r>
            <a:r>
              <a:rPr b="0" i="1" lang="en" sz="2600" u="none" cap="none" strike="noStrike">
                <a:solidFill>
                  <a:schemeClr val="dk1"/>
                </a:solidFill>
                <a:latin typeface="Arial"/>
                <a:ea typeface="Arial"/>
                <a:cs typeface="Arial"/>
                <a:sym typeface="Arial"/>
              </a:rPr>
              <a:t>probable</a:t>
            </a:r>
            <a:r>
              <a:rPr b="0" i="0" lang="en" sz="2600" u="none" cap="none" strike="noStrike">
                <a:solidFill>
                  <a:schemeClr val="dk1"/>
                </a:solidFill>
                <a:latin typeface="Arial"/>
                <a:ea typeface="Arial"/>
                <a:cs typeface="Arial"/>
                <a:sym typeface="Arial"/>
              </a:rPr>
              <a:t> and based on available observations.</a:t>
            </a:r>
            <a:endParaRPr/>
          </a:p>
          <a:p>
            <a:pPr indent="-342900" lvl="0" marL="342900" marR="0" rtl="0" algn="l">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New observations yield scientific progress.</a:t>
            </a:r>
            <a:endParaRPr/>
          </a:p>
          <a:p>
            <a:pPr indent="-342900" lvl="0" marL="342900" marR="0" rtl="0" algn="l">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In reality, scientists have no formal method.</a:t>
            </a:r>
            <a:endParaRPr/>
          </a:p>
          <a:p>
            <a:pPr indent="-342900" lvl="0" marL="342900" marR="0" rtl="0" algn="l">
              <a:spcBef>
                <a:spcPts val="520"/>
              </a:spcBef>
              <a:spcAft>
                <a:spcPts val="0"/>
              </a:spcAft>
              <a:buClr>
                <a:schemeClr val="dk1"/>
              </a:buClr>
              <a:buSzPts val="2600"/>
              <a:buFont typeface="Arial"/>
              <a:buChar char="•"/>
            </a:pPr>
            <a:r>
              <a:rPr b="1" i="0" lang="en" sz="2600" u="none" cap="none" strike="noStrike">
                <a:solidFill>
                  <a:schemeClr val="dk1"/>
                </a:solidFill>
                <a:latin typeface="Arial"/>
                <a:ea typeface="Arial"/>
                <a:cs typeface="Arial"/>
                <a:sym typeface="Arial"/>
              </a:rPr>
              <a:t>Theory </a:t>
            </a:r>
            <a:r>
              <a:rPr b="0" i="0" lang="en" sz="2600" u="none" cap="none" strike="noStrike">
                <a:solidFill>
                  <a:schemeClr val="dk1"/>
                </a:solidFill>
                <a:latin typeface="Arial"/>
                <a:ea typeface="Arial"/>
                <a:cs typeface="Arial"/>
                <a:sym typeface="Arial"/>
              </a:rPr>
              <a:t>- well-substantiated explanation of some aspect of the natural world. </a:t>
            </a:r>
            <a:endParaRPr b="1" i="0" sz="2600" u="none" cap="none" strike="noStrike">
              <a:solidFill>
                <a:schemeClr val="dk1"/>
              </a:solidFill>
              <a:latin typeface="Arial"/>
              <a:ea typeface="Arial"/>
              <a:cs typeface="Arial"/>
              <a:sym typeface="Arial"/>
            </a:endParaRPr>
          </a:p>
        </p:txBody>
      </p:sp>
      <p:sp>
        <p:nvSpPr>
          <p:cNvPr id="232" name="Shape 232"/>
          <p:cNvSpPr txBox="1"/>
          <p:nvPr>
            <p:ph type="title"/>
          </p:nvPr>
        </p:nvSpPr>
        <p:spPr>
          <a:xfrm>
            <a:off x="-5473" y="13193"/>
            <a:ext cx="9144000" cy="434400"/>
          </a:xfrm>
          <a:prstGeom prst="rect">
            <a:avLst/>
          </a:prstGeom>
          <a:noFill/>
          <a:ln>
            <a:noFill/>
          </a:ln>
        </p:spPr>
        <p:txBody>
          <a:bodyPr anchorCtr="0" anchor="t" bIns="45700" lIns="457200" spcFirstLastPara="1" rIns="91425" wrap="square" tIns="45700">
            <a:noAutofit/>
          </a:bodyPr>
          <a:lstStyle/>
          <a:p>
            <a:pPr indent="0" lvl="0" marL="0" marR="0" rtl="0" algn="l">
              <a:spcBef>
                <a:spcPts val="0"/>
              </a:spcBef>
              <a:spcAft>
                <a:spcPts val="0"/>
              </a:spcAft>
              <a:buNone/>
            </a:pPr>
            <a:r>
              <a:rPr b="1" i="0" lang="en" sz="3200" u="none" cap="none" strike="noStrike">
                <a:solidFill>
                  <a:schemeClr val="lt1"/>
                </a:solidFill>
                <a:latin typeface="Arial"/>
                <a:ea typeface="Arial"/>
                <a:cs typeface="Arial"/>
                <a:sym typeface="Arial"/>
              </a:rPr>
              <a:t>Theories and Truth</a:t>
            </a:r>
            <a:endParaRPr b="1" i="0" sz="32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idx="1" type="body"/>
          </p:nvPr>
        </p:nvSpPr>
        <p:spPr>
          <a:xfrm>
            <a:off x="382375" y="642950"/>
            <a:ext cx="8229600" cy="4049700"/>
          </a:xfrm>
          <a:prstGeom prst="rect">
            <a:avLst/>
          </a:prstGeom>
        </p:spPr>
        <p:txBody>
          <a:bodyPr anchorCtr="0" anchor="t" bIns="91425" lIns="91425" spcFirstLastPara="1" rIns="91425" wrap="square" tIns="91425">
            <a:noAutofit/>
          </a:bodyPr>
          <a:lstStyle/>
          <a:p>
            <a:pPr indent="-342900" lvl="0" marL="457200" rtl="0">
              <a:spcBef>
                <a:spcPts val="520"/>
              </a:spcBef>
              <a:spcAft>
                <a:spcPts val="0"/>
              </a:spcAft>
              <a:buSzPts val="1800"/>
              <a:buChar char="•"/>
            </a:pPr>
            <a:r>
              <a:rPr lang="en" sz="1800"/>
              <a:t>Observe something where you live</a:t>
            </a:r>
            <a:endParaRPr sz="1800"/>
          </a:p>
          <a:p>
            <a:pPr indent="-342900" lvl="0" marL="457200" rtl="0">
              <a:spcBef>
                <a:spcPts val="0"/>
              </a:spcBef>
              <a:spcAft>
                <a:spcPts val="0"/>
              </a:spcAft>
              <a:buSzPts val="1800"/>
              <a:buChar char="•"/>
            </a:pPr>
            <a:r>
              <a:rPr lang="en" sz="1800"/>
              <a:t>Ask a comparative question (should not be a yes/no question)</a:t>
            </a:r>
            <a:endParaRPr sz="1800"/>
          </a:p>
          <a:p>
            <a:pPr indent="-342900" lvl="0" marL="457200" rtl="0">
              <a:spcBef>
                <a:spcPts val="0"/>
              </a:spcBef>
              <a:spcAft>
                <a:spcPts val="0"/>
              </a:spcAft>
              <a:buSzPts val="1800"/>
              <a:buChar char="•"/>
            </a:pPr>
            <a:r>
              <a:rPr lang="en" sz="1800"/>
              <a:t>Form a hypothesis</a:t>
            </a:r>
            <a:endParaRPr sz="1800"/>
          </a:p>
          <a:p>
            <a:pPr indent="-342900" lvl="0" marL="457200" rtl="0">
              <a:spcBef>
                <a:spcPts val="0"/>
              </a:spcBef>
              <a:spcAft>
                <a:spcPts val="0"/>
              </a:spcAft>
              <a:buSzPts val="1800"/>
              <a:buChar char="•"/>
            </a:pPr>
            <a:r>
              <a:rPr lang="en" sz="1800"/>
              <a:t>Make a list about how you could investigate</a:t>
            </a:r>
            <a:endParaRPr sz="1800"/>
          </a:p>
          <a:p>
            <a:pPr indent="-342900" lvl="0" marL="457200" rtl="0">
              <a:spcBef>
                <a:spcPts val="0"/>
              </a:spcBef>
              <a:spcAft>
                <a:spcPts val="0"/>
              </a:spcAft>
              <a:buSzPts val="1800"/>
              <a:buChar char="•"/>
            </a:pPr>
            <a:r>
              <a:rPr lang="en" sz="1800"/>
              <a:t>Set up a simple experiment (3 trials is usually good)</a:t>
            </a:r>
            <a:endParaRPr sz="1800"/>
          </a:p>
          <a:p>
            <a:pPr indent="-342900" lvl="0" marL="457200" rtl="0">
              <a:spcBef>
                <a:spcPts val="0"/>
              </a:spcBef>
              <a:spcAft>
                <a:spcPts val="0"/>
              </a:spcAft>
              <a:buSzPts val="1800"/>
              <a:buChar char="•"/>
            </a:pPr>
            <a:r>
              <a:rPr lang="en" sz="1800"/>
              <a:t>Gather data</a:t>
            </a:r>
            <a:endParaRPr sz="1800"/>
          </a:p>
          <a:p>
            <a:pPr indent="-342900" lvl="0" marL="457200" rtl="0">
              <a:spcBef>
                <a:spcPts val="0"/>
              </a:spcBef>
              <a:spcAft>
                <a:spcPts val="0"/>
              </a:spcAft>
              <a:buSzPts val="1800"/>
              <a:buChar char="•"/>
            </a:pPr>
            <a:r>
              <a:rPr lang="en" sz="1800"/>
              <a:t>Reflect</a:t>
            </a:r>
            <a:endParaRPr sz="1800"/>
          </a:p>
          <a:p>
            <a:pPr indent="-342900" lvl="0" marL="457200" rtl="0">
              <a:spcBef>
                <a:spcPts val="0"/>
              </a:spcBef>
              <a:spcAft>
                <a:spcPts val="0"/>
              </a:spcAft>
              <a:buSzPts val="1800"/>
              <a:buChar char="•"/>
            </a:pPr>
            <a:r>
              <a:rPr lang="en" sz="1800"/>
              <a:t>Could you improve your experiment?</a:t>
            </a:r>
            <a:endParaRPr sz="1800"/>
          </a:p>
          <a:p>
            <a:pPr indent="-342900" lvl="0" marL="457200" rtl="0">
              <a:spcBef>
                <a:spcPts val="0"/>
              </a:spcBef>
              <a:spcAft>
                <a:spcPts val="0"/>
              </a:spcAft>
              <a:buSzPts val="1800"/>
              <a:buChar char="•"/>
            </a:pPr>
            <a:r>
              <a:rPr lang="en" sz="1800"/>
              <a:t>More questions?</a:t>
            </a:r>
            <a:endParaRPr sz="1800"/>
          </a:p>
          <a:p>
            <a:pPr indent="-342900" lvl="0" marL="457200" rtl="0">
              <a:spcBef>
                <a:spcPts val="0"/>
              </a:spcBef>
              <a:spcAft>
                <a:spcPts val="0"/>
              </a:spcAft>
              <a:buSzPts val="1800"/>
              <a:buChar char="•"/>
            </a:pPr>
            <a:r>
              <a:rPr lang="en" sz="1800"/>
              <a:t>Communicate results</a:t>
            </a:r>
            <a:endParaRPr sz="1800"/>
          </a:p>
          <a:p>
            <a:pPr indent="0" lvl="0" marL="0" rtl="0">
              <a:spcBef>
                <a:spcPts val="520"/>
              </a:spcBef>
              <a:spcAft>
                <a:spcPts val="0"/>
              </a:spcAft>
              <a:buNone/>
            </a:pPr>
            <a:r>
              <a:t/>
            </a:r>
            <a:endParaRPr sz="1800"/>
          </a:p>
        </p:txBody>
      </p:sp>
      <p:sp>
        <p:nvSpPr>
          <p:cNvPr id="239" name="Shape 239"/>
          <p:cNvSpPr txBox="1"/>
          <p:nvPr>
            <p:ph type="title"/>
          </p:nvPr>
        </p:nvSpPr>
        <p:spPr>
          <a:xfrm>
            <a:off x="0" y="-239201"/>
            <a:ext cx="9144000" cy="466200"/>
          </a:xfrm>
          <a:prstGeom prst="rect">
            <a:avLst/>
          </a:prstGeom>
        </p:spPr>
        <p:txBody>
          <a:bodyPr anchorCtr="0" anchor="t" bIns="91425" lIns="91425" spcFirstLastPara="1" rIns="91425" wrap="square" tIns="91425">
            <a:noAutofit/>
          </a:bodyPr>
          <a:lstStyle/>
          <a:p>
            <a:pPr indent="0" lvl="0" marL="0" rtl="0">
              <a:spcBef>
                <a:spcPts val="1600"/>
              </a:spcBef>
              <a:spcAft>
                <a:spcPts val="0"/>
              </a:spcAft>
              <a:buNone/>
            </a:pPr>
            <a:r>
              <a:rPr lang="en"/>
              <a:t>HOMEWORK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1" type="body"/>
          </p:nvPr>
        </p:nvSpPr>
        <p:spPr>
          <a:xfrm>
            <a:off x="382376" y="862530"/>
            <a:ext cx="8443800" cy="176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Natural phenomena governed by physical processes</a:t>
            </a:r>
            <a:endParaRPr/>
          </a:p>
          <a:p>
            <a:pPr indent="-342900" lvl="0" marL="342900" marR="0" rtl="0" algn="l">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Physical processes similar today as in the past</a:t>
            </a:r>
            <a:endParaRPr/>
          </a:p>
          <a:p>
            <a:pPr indent="-342900" lvl="0" marL="342900" marR="0" rtl="0" algn="l">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Scientists discover these processes and make predictions.</a:t>
            </a:r>
            <a:endParaRPr/>
          </a:p>
          <a:p>
            <a:pPr indent="-342900" lvl="0" marL="342900" marR="0" rtl="0" algn="l">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Called the </a:t>
            </a:r>
            <a:r>
              <a:rPr b="1" i="0" lang="en" sz="2600" u="none" cap="none" strike="noStrike">
                <a:solidFill>
                  <a:schemeClr val="dk1"/>
                </a:solidFill>
                <a:latin typeface="Arial"/>
                <a:ea typeface="Arial"/>
                <a:cs typeface="Arial"/>
                <a:sym typeface="Arial"/>
              </a:rPr>
              <a:t>scientific method</a:t>
            </a:r>
            <a:endParaRPr b="1" i="0" sz="2600" u="none" cap="none" strike="noStrike">
              <a:solidFill>
                <a:schemeClr val="dk1"/>
              </a:solidFill>
              <a:latin typeface="Arial"/>
              <a:ea typeface="Arial"/>
              <a:cs typeface="Arial"/>
              <a:sym typeface="Arial"/>
            </a:endParaRPr>
          </a:p>
        </p:txBody>
      </p:sp>
      <p:sp>
        <p:nvSpPr>
          <p:cNvPr id="164" name="Shape 164"/>
          <p:cNvSpPr txBox="1"/>
          <p:nvPr>
            <p:ph type="title"/>
          </p:nvPr>
        </p:nvSpPr>
        <p:spPr>
          <a:xfrm>
            <a:off x="-20713" y="13193"/>
            <a:ext cx="9144000" cy="434400"/>
          </a:xfrm>
          <a:prstGeom prst="rect">
            <a:avLst/>
          </a:prstGeom>
          <a:noFill/>
          <a:ln>
            <a:noFill/>
          </a:ln>
        </p:spPr>
        <p:txBody>
          <a:bodyPr anchorCtr="0" anchor="t" bIns="45700" lIns="457200" spcFirstLastPara="1" rIns="91425" wrap="square" tIns="45700">
            <a:noAutofit/>
          </a:bodyPr>
          <a:lstStyle/>
          <a:p>
            <a:pPr indent="0" lvl="0" marL="0" marR="0" rtl="0" algn="l">
              <a:spcBef>
                <a:spcPts val="0"/>
              </a:spcBef>
              <a:spcAft>
                <a:spcPts val="0"/>
              </a:spcAft>
              <a:buNone/>
            </a:pPr>
            <a:r>
              <a:rPr b="1" i="0" lang="en" sz="3200" u="none" cap="none" strike="noStrike">
                <a:solidFill>
                  <a:schemeClr val="lt1"/>
                </a:solidFill>
                <a:latin typeface="Arial"/>
                <a:ea typeface="Arial"/>
                <a:cs typeface="Arial"/>
                <a:sym typeface="Arial"/>
              </a:rPr>
              <a:t>Nature of Scientific Inquiry</a:t>
            </a:r>
            <a:endParaRPr b="1" i="0" sz="32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idx="4294967295" type="body"/>
          </p:nvPr>
        </p:nvSpPr>
        <p:spPr>
          <a:xfrm>
            <a:off x="304050" y="718575"/>
            <a:ext cx="8535900" cy="3683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Science is a process of producing knowledge</a:t>
            </a:r>
            <a:endParaRPr/>
          </a:p>
          <a:p>
            <a:pPr indent="-285750" lvl="1" marL="742950" marR="0" rtl="0" algn="l">
              <a:spcBef>
                <a:spcPts val="44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Based on making observations and developing explanations</a:t>
            </a:r>
            <a:endParaRPr/>
          </a:p>
          <a:p>
            <a:pPr indent="-285750" lvl="1" marL="742950" marR="0" rtl="0" algn="l">
              <a:spcBef>
                <a:spcPts val="44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Assumes the natural world behaves consistently and predictably</a:t>
            </a:r>
            <a:endParaRPr/>
          </a:p>
          <a:p>
            <a:pPr indent="-342900" lvl="0" marL="342900" marR="0" rtl="0" algn="l">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The goal of science is to discover patterns in nature and use that knowledge to make predictions.</a:t>
            </a:r>
            <a:endParaRPr b="0" i="0" sz="2600" u="none" cap="none" strike="noStrike">
              <a:solidFill>
                <a:schemeClr val="dk1"/>
              </a:solidFill>
              <a:latin typeface="Arial"/>
              <a:ea typeface="Arial"/>
              <a:cs typeface="Arial"/>
              <a:sym typeface="Arial"/>
            </a:endParaRPr>
          </a:p>
          <a:p>
            <a:pPr indent="-342900" lvl="0" marL="342900" marR="0" rtl="0" algn="l">
              <a:spcBef>
                <a:spcPts val="52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Data are essential to science and the development of scientific theories.</a:t>
            </a:r>
            <a:endParaRPr b="0" i="0" sz="2600" u="none" cap="none" strike="noStrike">
              <a:solidFill>
                <a:schemeClr val="dk1"/>
              </a:solidFill>
              <a:latin typeface="Arial"/>
              <a:ea typeface="Arial"/>
              <a:cs typeface="Arial"/>
              <a:sym typeface="Arial"/>
            </a:endParaRPr>
          </a:p>
          <a:p>
            <a:pPr indent="-342900" lvl="0" marL="342900" marR="0" rtl="0" algn="l">
              <a:spcBef>
                <a:spcPts val="520"/>
              </a:spcBef>
              <a:spcAft>
                <a:spcPts val="0"/>
              </a:spcAft>
              <a:buClr>
                <a:schemeClr val="dk1"/>
              </a:buClr>
              <a:buSzPts val="2600"/>
              <a:buFont typeface="Arial"/>
              <a:buChar char="•"/>
            </a:pPr>
            <a:r>
              <a:rPr lang="en" sz="2600"/>
              <a:t>Scientific Inquiry is a Logical, problem-solving technique</a:t>
            </a:r>
            <a:endParaRPr sz="2600"/>
          </a:p>
        </p:txBody>
      </p:sp>
      <p:sp>
        <p:nvSpPr>
          <p:cNvPr id="171" name="Shape 171"/>
          <p:cNvSpPr txBox="1"/>
          <p:nvPr/>
        </p:nvSpPr>
        <p:spPr>
          <a:xfrm>
            <a:off x="-7470" y="0"/>
            <a:ext cx="9017100" cy="438000"/>
          </a:xfrm>
          <a:prstGeom prst="rect">
            <a:avLst/>
          </a:prstGeom>
          <a:noFill/>
          <a:ln>
            <a:noFill/>
          </a:ln>
        </p:spPr>
        <p:txBody>
          <a:bodyPr anchorCtr="0" anchor="t" bIns="45700" lIns="457200" spcFirstLastPara="1" rIns="91425" wrap="square" tIns="45700">
            <a:noAutofit/>
          </a:bodyPr>
          <a:lstStyle/>
          <a:p>
            <a:pPr indent="0" lvl="0" marL="0" marR="0" rtl="0" algn="l">
              <a:spcBef>
                <a:spcPts val="0"/>
              </a:spcBef>
              <a:spcAft>
                <a:spcPts val="0"/>
              </a:spcAft>
              <a:buNone/>
            </a:pPr>
            <a:r>
              <a:rPr b="1" i="0" lang="en" sz="3200" u="none" cap="none" strike="noStrike">
                <a:solidFill>
                  <a:schemeClr val="lt1"/>
                </a:solidFill>
                <a:latin typeface="Arial"/>
                <a:ea typeface="Arial"/>
                <a:cs typeface="Arial"/>
                <a:sym typeface="Arial"/>
              </a:rPr>
              <a:t>The Nature of Scientific Inquiry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1982" y="13193"/>
            <a:ext cx="9144000" cy="434400"/>
          </a:xfrm>
          <a:prstGeom prst="rect">
            <a:avLst/>
          </a:prstGeom>
          <a:noFill/>
          <a:ln>
            <a:noFill/>
          </a:ln>
        </p:spPr>
        <p:txBody>
          <a:bodyPr anchorCtr="0" anchor="t" bIns="45700" lIns="457200" spcFirstLastPara="1" rIns="91425" wrap="square" tIns="45700">
            <a:noAutofit/>
          </a:bodyPr>
          <a:lstStyle/>
          <a:p>
            <a:pPr indent="0" lvl="0" marL="0" marR="0" rtl="0" algn="l">
              <a:spcBef>
                <a:spcPts val="0"/>
              </a:spcBef>
              <a:spcAft>
                <a:spcPts val="0"/>
              </a:spcAft>
              <a:buNone/>
            </a:pPr>
            <a:r>
              <a:rPr b="1" i="0" lang="en" sz="3200" u="none" cap="none" strike="noStrike">
                <a:solidFill>
                  <a:schemeClr val="lt1"/>
                </a:solidFill>
                <a:latin typeface="Arial"/>
                <a:ea typeface="Arial"/>
                <a:cs typeface="Arial"/>
                <a:sym typeface="Arial"/>
              </a:rPr>
              <a:t>The Scientific Method</a:t>
            </a:r>
            <a:endParaRPr b="1" i="0" sz="3200" u="none" cap="none" strike="noStrike">
              <a:solidFill>
                <a:schemeClr val="lt1"/>
              </a:solidFill>
              <a:latin typeface="Arial"/>
              <a:ea typeface="Arial"/>
              <a:cs typeface="Arial"/>
              <a:sym typeface="Arial"/>
            </a:endParaRPr>
          </a:p>
        </p:txBody>
      </p:sp>
      <p:pic>
        <p:nvPicPr>
          <p:cNvPr id="177" name="Shape 177"/>
          <p:cNvPicPr preferRelativeResize="0"/>
          <p:nvPr/>
        </p:nvPicPr>
        <p:blipFill rotWithShape="1">
          <a:blip r:embed="rId3">
            <a:alphaModFix/>
          </a:blip>
          <a:srcRect b="0" l="0" r="0" t="0"/>
          <a:stretch/>
        </p:blipFill>
        <p:spPr>
          <a:xfrm>
            <a:off x="1492453" y="715580"/>
            <a:ext cx="6159000" cy="385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4294967295" type="body"/>
          </p:nvPr>
        </p:nvSpPr>
        <p:spPr>
          <a:xfrm>
            <a:off x="346800" y="579762"/>
            <a:ext cx="8450400" cy="3984000"/>
          </a:xfrm>
          <a:prstGeom prst="rect">
            <a:avLst/>
          </a:prstGeom>
          <a:noFill/>
          <a:ln>
            <a:noFill/>
          </a:ln>
        </p:spPr>
        <p:txBody>
          <a:bodyPr anchorCtr="0" anchor="t" bIns="45700" lIns="91425" spcFirstLastPara="1" rIns="91425" wrap="square" tIns="45700">
            <a:noAutofit/>
          </a:bodyPr>
          <a:lstStyle/>
          <a:p>
            <a:pPr indent="-292100" lvl="0" marL="342900" marR="0" rtl="0" algn="l">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How or why things happen are explained using:</a:t>
            </a:r>
            <a:endParaRPr sz="1800"/>
          </a:p>
          <a:p>
            <a:pPr indent="-260350" lvl="1" marL="742950" marR="0" rtl="0" algn="l">
              <a:spcBef>
                <a:spcPts val="44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Hypothesis</a:t>
            </a:r>
            <a:r>
              <a:rPr b="0" i="0" lang="en" sz="1800" u="none" cap="none" strike="noStrike">
                <a:solidFill>
                  <a:schemeClr val="dk1"/>
                </a:solidFill>
                <a:latin typeface="Arial"/>
                <a:ea typeface="Arial"/>
                <a:cs typeface="Arial"/>
                <a:sym typeface="Arial"/>
              </a:rPr>
              <a:t> - a tentative (or untested) explanation</a:t>
            </a:r>
            <a:endParaRPr sz="1800"/>
          </a:p>
          <a:p>
            <a:pPr indent="-279400" lvl="3" marL="1143000" marR="0" rtl="0" algn="l">
              <a:spcBef>
                <a:spcPts val="4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A hypothesis must </a:t>
            </a:r>
            <a:r>
              <a:rPr b="0" i="1" lang="en" sz="1800" u="none" cap="none" strike="noStrike">
                <a:solidFill>
                  <a:schemeClr val="dk1"/>
                </a:solidFill>
                <a:latin typeface="Arial"/>
                <a:ea typeface="Arial"/>
                <a:cs typeface="Arial"/>
                <a:sym typeface="Arial"/>
              </a:rPr>
              <a:t>fit observations </a:t>
            </a:r>
            <a:r>
              <a:rPr b="0" i="0" lang="en" sz="1800" u="none" cap="none" strike="noStrike">
                <a:solidFill>
                  <a:schemeClr val="dk1"/>
                </a:solidFill>
                <a:latin typeface="Arial"/>
                <a:ea typeface="Arial"/>
                <a:cs typeface="Arial"/>
                <a:sym typeface="Arial"/>
              </a:rPr>
              <a:t>and be </a:t>
            </a:r>
            <a:r>
              <a:rPr b="0" i="1" lang="en" sz="1800" u="none" cap="none" strike="noStrike">
                <a:solidFill>
                  <a:schemeClr val="dk1"/>
                </a:solidFill>
                <a:latin typeface="Arial"/>
                <a:ea typeface="Arial"/>
                <a:cs typeface="Arial"/>
                <a:sym typeface="Arial"/>
              </a:rPr>
              <a:t>testable</a:t>
            </a:r>
            <a:endParaRPr sz="1800"/>
          </a:p>
          <a:p>
            <a:pPr indent="-260350" lvl="1" marL="742950" marR="0" rtl="0" algn="l">
              <a:spcBef>
                <a:spcPts val="44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Theory</a:t>
            </a:r>
            <a:r>
              <a:rPr b="0" i="0" lang="en" sz="1800" u="none" cap="none" strike="noStrike">
                <a:solidFill>
                  <a:schemeClr val="dk1"/>
                </a:solidFill>
                <a:latin typeface="Arial"/>
                <a:ea typeface="Arial"/>
                <a:cs typeface="Arial"/>
                <a:sym typeface="Arial"/>
              </a:rPr>
              <a:t> - a well-tested and widely accepted view that the scientific community agrees best explains certain observable facts</a:t>
            </a:r>
            <a:endParaRPr sz="1800"/>
          </a:p>
          <a:p>
            <a:pPr indent="0" lvl="0" marL="0" marR="0" rtl="0" algn="l">
              <a:spcBef>
                <a:spcPts val="440"/>
              </a:spcBef>
              <a:spcAft>
                <a:spcPts val="0"/>
              </a:spcAft>
              <a:buNone/>
            </a:pPr>
            <a:r>
              <a:rPr b="1" lang="en" sz="1800"/>
              <a:t>How it begins: </a:t>
            </a:r>
            <a:endParaRPr b="1" sz="1800"/>
          </a:p>
          <a:p>
            <a:pPr indent="-342900" lvl="0" marL="457200" marR="0" rtl="0" algn="l">
              <a:spcBef>
                <a:spcPts val="440"/>
              </a:spcBef>
              <a:spcAft>
                <a:spcPts val="0"/>
              </a:spcAft>
              <a:buSzPts val="1800"/>
              <a:buAutoNum type="arabicPeriod"/>
            </a:pPr>
            <a:r>
              <a:rPr lang="en" sz="1800"/>
              <a:t>Identify a Problem--observe the world around you</a:t>
            </a:r>
            <a:endParaRPr sz="1800"/>
          </a:p>
          <a:p>
            <a:pPr indent="0" lvl="0" marL="0" marR="0" rtl="0" algn="l">
              <a:spcBef>
                <a:spcPts val="440"/>
              </a:spcBef>
              <a:spcAft>
                <a:spcPts val="0"/>
              </a:spcAft>
              <a:buNone/>
            </a:pPr>
            <a:r>
              <a:rPr lang="en" sz="1800"/>
              <a:t>Using observations, identify a problem you would like to solve</a:t>
            </a:r>
            <a:endParaRPr sz="1800"/>
          </a:p>
          <a:p>
            <a:pPr indent="0" lvl="0" marL="0" marR="0" rtl="0" algn="l">
              <a:spcBef>
                <a:spcPts val="440"/>
              </a:spcBef>
              <a:spcAft>
                <a:spcPts val="0"/>
              </a:spcAft>
              <a:buNone/>
            </a:pPr>
            <a:r>
              <a:rPr lang="en" sz="1800"/>
              <a:t>(Example: Why do termites follow an ink line?)</a:t>
            </a:r>
            <a:endParaRPr sz="1800"/>
          </a:p>
          <a:p>
            <a:pPr indent="0" lvl="0" marL="0" marR="0" rtl="0" algn="l">
              <a:spcBef>
                <a:spcPts val="440"/>
              </a:spcBef>
              <a:spcAft>
                <a:spcPts val="0"/>
              </a:spcAft>
              <a:buNone/>
            </a:pPr>
            <a:r>
              <a:rPr lang="en" sz="1800"/>
              <a:t>--This is a question we don’t know the answer to</a:t>
            </a:r>
            <a:endParaRPr sz="1800"/>
          </a:p>
          <a:p>
            <a:pPr indent="0" lvl="0" marL="0" marR="0" rtl="0" algn="l">
              <a:spcBef>
                <a:spcPts val="440"/>
              </a:spcBef>
              <a:spcAft>
                <a:spcPts val="0"/>
              </a:spcAft>
              <a:buNone/>
            </a:pPr>
            <a:r>
              <a:rPr lang="en" sz="1800"/>
              <a:t>--Good questions often begin with “Why” or “What would happen if…”</a:t>
            </a:r>
            <a:endParaRPr sz="1800"/>
          </a:p>
        </p:txBody>
      </p:sp>
      <p:sp>
        <p:nvSpPr>
          <p:cNvPr id="184" name="Shape 184"/>
          <p:cNvSpPr txBox="1"/>
          <p:nvPr/>
        </p:nvSpPr>
        <p:spPr>
          <a:xfrm>
            <a:off x="-7470" y="0"/>
            <a:ext cx="9017100" cy="438000"/>
          </a:xfrm>
          <a:prstGeom prst="rect">
            <a:avLst/>
          </a:prstGeom>
          <a:noFill/>
          <a:ln>
            <a:noFill/>
          </a:ln>
        </p:spPr>
        <p:txBody>
          <a:bodyPr anchorCtr="0" anchor="t" bIns="45700" lIns="457200" spcFirstLastPara="1" rIns="91425" wrap="square" tIns="45700">
            <a:noAutofit/>
          </a:bodyPr>
          <a:lstStyle/>
          <a:p>
            <a:pPr indent="0" lvl="0" marL="0" marR="0" rtl="0" algn="l">
              <a:spcBef>
                <a:spcPts val="0"/>
              </a:spcBef>
              <a:spcAft>
                <a:spcPts val="0"/>
              </a:spcAft>
              <a:buNone/>
            </a:pPr>
            <a:r>
              <a:rPr b="1" i="0" lang="en" sz="3200" u="none" cap="none" strike="noStrike">
                <a:solidFill>
                  <a:schemeClr val="lt1"/>
                </a:solidFill>
                <a:latin typeface="Arial"/>
                <a:ea typeface="Arial"/>
                <a:cs typeface="Arial"/>
                <a:sym typeface="Arial"/>
              </a:rPr>
              <a:t>The Nature of Scientific Inquiry, Continued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nvSpPr>
        <p:spPr>
          <a:xfrm>
            <a:off x="0" y="0"/>
            <a:ext cx="3000000" cy="225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200">
                <a:solidFill>
                  <a:schemeClr val="lt1"/>
                </a:solidFill>
              </a:rPr>
              <a:t>Scientific Inquiry, Continued </a:t>
            </a:r>
            <a:endParaRPr>
              <a:solidFill>
                <a:schemeClr val="dk1"/>
              </a:solidFill>
            </a:endParaRPr>
          </a:p>
        </p:txBody>
      </p:sp>
      <p:sp>
        <p:nvSpPr>
          <p:cNvPr id="191" name="Shape 191"/>
          <p:cNvSpPr txBox="1"/>
          <p:nvPr/>
        </p:nvSpPr>
        <p:spPr>
          <a:xfrm>
            <a:off x="217975" y="-75650"/>
            <a:ext cx="8836500" cy="49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92" name="Shape 192"/>
          <p:cNvSpPr txBox="1"/>
          <p:nvPr/>
        </p:nvSpPr>
        <p:spPr>
          <a:xfrm>
            <a:off x="268275" y="603638"/>
            <a:ext cx="8685600" cy="422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OBSERVATION:</a:t>
            </a:r>
            <a:r>
              <a:rPr lang="en" sz="2400"/>
              <a:t> Uses our senses to gather information</a:t>
            </a:r>
            <a:endParaRPr sz="2400"/>
          </a:p>
          <a:p>
            <a:pPr indent="0" lvl="0" marL="0" rtl="0">
              <a:spcBef>
                <a:spcPts val="0"/>
              </a:spcBef>
              <a:spcAft>
                <a:spcPts val="0"/>
              </a:spcAft>
              <a:buNone/>
            </a:pPr>
            <a:r>
              <a:t/>
            </a:r>
            <a:endParaRPr sz="2400"/>
          </a:p>
          <a:p>
            <a:pPr indent="0" lvl="0" marL="0" rtl="0">
              <a:spcBef>
                <a:spcPts val="0"/>
              </a:spcBef>
              <a:spcAft>
                <a:spcPts val="0"/>
              </a:spcAft>
              <a:buNone/>
            </a:pPr>
            <a:r>
              <a:rPr lang="en" sz="2400"/>
              <a:t>--Qualitative--uses our 5 senses to gather data</a:t>
            </a:r>
            <a:endParaRPr sz="2400"/>
          </a:p>
          <a:p>
            <a:pPr indent="0" lvl="0" marL="0" rtl="0">
              <a:spcBef>
                <a:spcPts val="0"/>
              </a:spcBef>
              <a:spcAft>
                <a:spcPts val="0"/>
              </a:spcAft>
              <a:buNone/>
            </a:pPr>
            <a:r>
              <a:t/>
            </a:r>
            <a:endParaRPr sz="2400"/>
          </a:p>
          <a:p>
            <a:pPr indent="0" lvl="0" marL="0" rtl="0">
              <a:spcBef>
                <a:spcPts val="0"/>
              </a:spcBef>
              <a:spcAft>
                <a:spcPts val="0"/>
              </a:spcAft>
              <a:buNone/>
            </a:pPr>
            <a:r>
              <a:rPr lang="en" sz="2400"/>
              <a:t>--Quantitative--uses numbers</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a:p>
            <a:pPr indent="0" lvl="0" marL="0" rtl="0">
              <a:spcBef>
                <a:spcPts val="0"/>
              </a:spcBef>
              <a:spcAft>
                <a:spcPts val="0"/>
              </a:spcAft>
              <a:buNone/>
            </a:pPr>
            <a:r>
              <a:rPr b="1" lang="en" sz="2400"/>
              <a:t>Inference:</a:t>
            </a:r>
            <a:r>
              <a:rPr lang="en" sz="2400"/>
              <a:t> A logical interpretation of events based on prior knowledge or opinion--an EDUCATED GUESS</a:t>
            </a:r>
            <a:endParaRPr sz="2400"/>
          </a:p>
          <a:p>
            <a:pPr indent="0" lvl="0" marL="0" rtl="0">
              <a:spcBef>
                <a:spcPts val="0"/>
              </a:spcBef>
              <a:spcAft>
                <a:spcPts val="0"/>
              </a:spcAft>
              <a:buNone/>
            </a:pPr>
            <a:r>
              <a:t/>
            </a:r>
            <a:endParaRPr sz="2400"/>
          </a:p>
          <a:p>
            <a:pPr indent="0" lvl="0" marL="0" rtl="0">
              <a:spcBef>
                <a:spcPts val="0"/>
              </a:spcBef>
              <a:spcAft>
                <a:spcPts val="0"/>
              </a:spcAft>
              <a:buNone/>
            </a:pPr>
            <a:r>
              <a:rPr lang="en" sz="2400"/>
              <a:t>Step 2: Use references to do background research</a:t>
            </a:r>
            <a:endParaRPr sz="2400"/>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nvSpPr>
        <p:spPr>
          <a:xfrm>
            <a:off x="83850" y="-50306"/>
            <a:ext cx="9060000" cy="54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b="1" lang="en" sz="3200">
                <a:solidFill>
                  <a:schemeClr val="lt1"/>
                </a:solidFill>
              </a:rPr>
              <a:t>The Nature of Scientific Inquiry, Continued </a:t>
            </a:r>
            <a:endParaRPr>
              <a:solidFill>
                <a:schemeClr val="dk1"/>
              </a:solidFill>
            </a:endParaRPr>
          </a:p>
          <a:p>
            <a:pPr indent="0" lvl="0" marL="0" rtl="0">
              <a:spcBef>
                <a:spcPts val="0"/>
              </a:spcBef>
              <a:spcAft>
                <a:spcPts val="0"/>
              </a:spcAft>
              <a:buNone/>
            </a:pPr>
            <a:r>
              <a:t/>
            </a:r>
            <a:endParaRPr/>
          </a:p>
        </p:txBody>
      </p:sp>
      <p:sp>
        <p:nvSpPr>
          <p:cNvPr id="199" name="Shape 199"/>
          <p:cNvSpPr txBox="1"/>
          <p:nvPr/>
        </p:nvSpPr>
        <p:spPr>
          <a:xfrm>
            <a:off x="217975" y="565913"/>
            <a:ext cx="8652000" cy="433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Step 3: Formulate a Hypothesis</a:t>
            </a:r>
            <a:endParaRPr b="1" sz="2400"/>
          </a:p>
          <a:p>
            <a:pPr indent="0" lvl="0" marL="0" rtl="0">
              <a:spcBef>
                <a:spcPts val="0"/>
              </a:spcBef>
              <a:spcAft>
                <a:spcPts val="0"/>
              </a:spcAft>
              <a:buNone/>
            </a:pPr>
            <a:r>
              <a:t/>
            </a:r>
            <a:endParaRPr sz="2400"/>
          </a:p>
          <a:p>
            <a:pPr indent="0" lvl="0" marL="0" rtl="0">
              <a:spcBef>
                <a:spcPts val="0"/>
              </a:spcBef>
              <a:spcAft>
                <a:spcPts val="0"/>
              </a:spcAft>
              <a:buNone/>
            </a:pPr>
            <a:r>
              <a:rPr lang="en" sz="2400"/>
              <a:t>--a possible answer to a question that can be tested</a:t>
            </a:r>
            <a:endParaRPr sz="2400"/>
          </a:p>
          <a:p>
            <a:pPr indent="0" lvl="0" marL="0" rtl="0">
              <a:spcBef>
                <a:spcPts val="0"/>
              </a:spcBef>
              <a:spcAft>
                <a:spcPts val="0"/>
              </a:spcAft>
              <a:buNone/>
            </a:pPr>
            <a:r>
              <a:t/>
            </a:r>
            <a:endParaRPr sz="2400"/>
          </a:p>
          <a:p>
            <a:pPr indent="0" lvl="0" marL="0" rtl="0">
              <a:spcBef>
                <a:spcPts val="0"/>
              </a:spcBef>
              <a:spcAft>
                <a:spcPts val="0"/>
              </a:spcAft>
              <a:buNone/>
            </a:pPr>
            <a:r>
              <a:rPr lang="en" sz="2400"/>
              <a:t>--based on observations AND knowledge</a:t>
            </a:r>
            <a:endParaRPr sz="2400"/>
          </a:p>
          <a:p>
            <a:pPr indent="0" lvl="0" marL="0" rtl="0">
              <a:spcBef>
                <a:spcPts val="0"/>
              </a:spcBef>
              <a:spcAft>
                <a:spcPts val="0"/>
              </a:spcAft>
              <a:buNone/>
            </a:pPr>
            <a:r>
              <a:t/>
            </a:r>
            <a:endParaRPr sz="2400"/>
          </a:p>
          <a:p>
            <a:pPr indent="0" lvl="0" marL="0" rtl="0">
              <a:spcBef>
                <a:spcPts val="0"/>
              </a:spcBef>
              <a:spcAft>
                <a:spcPts val="0"/>
              </a:spcAft>
              <a:buNone/>
            </a:pPr>
            <a:r>
              <a:rPr lang="en" sz="2400"/>
              <a:t>--an “If” “Then” “Because” statement</a:t>
            </a:r>
            <a:endParaRPr sz="2400"/>
          </a:p>
          <a:p>
            <a:pPr indent="0" lvl="0" marL="0" rtl="0">
              <a:spcBef>
                <a:spcPts val="0"/>
              </a:spcBef>
              <a:spcAft>
                <a:spcPts val="0"/>
              </a:spcAft>
              <a:buNone/>
            </a:pPr>
            <a:r>
              <a:t/>
            </a:r>
            <a:endParaRPr sz="2400"/>
          </a:p>
          <a:p>
            <a:pPr indent="0" lvl="0" marL="0" rtl="0">
              <a:spcBef>
                <a:spcPts val="0"/>
              </a:spcBef>
              <a:spcAft>
                <a:spcPts val="0"/>
              </a:spcAft>
              <a:buNone/>
            </a:pPr>
            <a:r>
              <a:rPr lang="en" sz="2400"/>
              <a:t>I hypothesize that if _________then _______________because _________________________</a:t>
            </a:r>
            <a:endParaRPr sz="2400"/>
          </a:p>
          <a:p>
            <a:pPr indent="0" lvl="0" marL="0" rtl="0">
              <a:spcBef>
                <a:spcPts val="0"/>
              </a:spcBef>
              <a:spcAft>
                <a:spcPts val="0"/>
              </a:spcAft>
              <a:buNone/>
            </a:pPr>
            <a:r>
              <a:t/>
            </a:r>
            <a:endParaRPr sz="2400"/>
          </a:p>
          <a:p>
            <a:pPr indent="0" lvl="0" marL="0" rtl="0">
              <a:spcBef>
                <a:spcPts val="0"/>
              </a:spcBef>
              <a:spcAft>
                <a:spcPts val="0"/>
              </a:spcAft>
              <a:buNone/>
            </a:pPr>
            <a:r>
              <a:rPr b="1" lang="en" sz="2400"/>
              <a:t>Step 4: Set up an experiment</a:t>
            </a:r>
            <a:endParaRPr b="1" sz="2400"/>
          </a:p>
          <a:p>
            <a:pPr indent="0" lvl="0" marL="0" rtl="0">
              <a:spcBef>
                <a:spcPts val="0"/>
              </a:spcBef>
              <a:spcAft>
                <a:spcPts val="0"/>
              </a:spcAft>
              <a:buNone/>
            </a:pPr>
            <a:r>
              <a:t/>
            </a:r>
            <a:endParaRPr b="1" sz="2400"/>
          </a:p>
          <a:p>
            <a:pPr indent="0" lvl="0" marL="0" rtl="0">
              <a:spcBef>
                <a:spcPts val="0"/>
              </a:spcBef>
              <a:spcAft>
                <a:spcPts val="0"/>
              </a:spcAft>
              <a:buNone/>
            </a:pPr>
            <a:r>
              <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nvSpPr>
        <p:spPr>
          <a:xfrm>
            <a:off x="184500" y="6"/>
            <a:ext cx="8959500" cy="37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b="1" lang="en" sz="3200">
                <a:solidFill>
                  <a:schemeClr val="lt1"/>
                </a:solidFill>
              </a:rPr>
              <a:t>The Nature of Scientific Inquiry, Continued </a:t>
            </a:r>
            <a:endParaRPr>
              <a:solidFill>
                <a:schemeClr val="dk1"/>
              </a:solidFill>
            </a:endParaRPr>
          </a:p>
          <a:p>
            <a:pPr indent="0" lvl="0" marL="0" rtl="0">
              <a:spcBef>
                <a:spcPts val="0"/>
              </a:spcBef>
              <a:spcAft>
                <a:spcPts val="0"/>
              </a:spcAft>
              <a:buNone/>
            </a:pPr>
            <a:r>
              <a:t/>
            </a:r>
            <a:endParaRPr/>
          </a:p>
        </p:txBody>
      </p:sp>
      <p:sp>
        <p:nvSpPr>
          <p:cNvPr id="206" name="Shape 206"/>
          <p:cNvSpPr txBox="1"/>
          <p:nvPr/>
        </p:nvSpPr>
        <p:spPr>
          <a:xfrm>
            <a:off x="296250" y="465431"/>
            <a:ext cx="8551500" cy="445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Variables:</a:t>
            </a:r>
            <a:endParaRPr b="1" sz="1800"/>
          </a:p>
          <a:p>
            <a:pPr indent="0" lvl="0" marL="0" rtl="0">
              <a:spcBef>
                <a:spcPts val="0"/>
              </a:spcBef>
              <a:spcAft>
                <a:spcPts val="0"/>
              </a:spcAft>
              <a:buNone/>
            </a:pPr>
            <a:r>
              <a:rPr lang="en" sz="1800"/>
              <a:t>I</a:t>
            </a:r>
            <a:r>
              <a:rPr b="1" lang="en" sz="1800"/>
              <a:t>ndependent Variable:</a:t>
            </a:r>
            <a:r>
              <a:rPr lang="en" sz="1800"/>
              <a:t> the variable that is changed or manipulated</a:t>
            </a:r>
            <a:endParaRPr sz="1800"/>
          </a:p>
          <a:p>
            <a:pPr indent="0" lvl="0" marL="0" rtl="0">
              <a:spcBef>
                <a:spcPts val="0"/>
              </a:spcBef>
              <a:spcAft>
                <a:spcPts val="0"/>
              </a:spcAft>
              <a:buNone/>
            </a:pPr>
            <a:r>
              <a:rPr b="1" lang="en" sz="1800"/>
              <a:t>Dependent Variable:</a:t>
            </a:r>
            <a:r>
              <a:rPr lang="en" sz="1800"/>
              <a:t> Is what is being measured in the experiment--changes because of the independent variable</a:t>
            </a:r>
            <a:endParaRPr sz="1800"/>
          </a:p>
          <a:p>
            <a:pPr indent="0" lvl="0" marL="0" rtl="0">
              <a:spcBef>
                <a:spcPts val="0"/>
              </a:spcBef>
              <a:spcAft>
                <a:spcPts val="0"/>
              </a:spcAft>
              <a:buNone/>
            </a:pPr>
            <a:r>
              <a:rPr lang="en" sz="1800"/>
              <a:t>--depends on the independent variable</a:t>
            </a:r>
            <a:endParaRPr sz="1800"/>
          </a:p>
          <a:p>
            <a:pPr indent="0" lvl="0" marL="0" rtl="0">
              <a:spcBef>
                <a:spcPts val="0"/>
              </a:spcBef>
              <a:spcAft>
                <a:spcPts val="0"/>
              </a:spcAft>
              <a:buNone/>
            </a:pPr>
            <a:r>
              <a:rPr i="1" lang="en" sz="1800">
                <a:solidFill>
                  <a:srgbClr val="242A65"/>
                </a:solidFill>
                <a:latin typeface="Verdana"/>
                <a:ea typeface="Verdana"/>
                <a:cs typeface="Verdana"/>
                <a:sym typeface="Verdana"/>
              </a:rPr>
              <a:t>(Independent variable) causes a change in (Dependent Variable) and it isn't possible that (Dependent Variable) could cause a change in (Independent Variable).</a:t>
            </a:r>
            <a:endParaRPr i="1" sz="1800"/>
          </a:p>
          <a:p>
            <a:pPr indent="0" lvl="0" marL="0" rtl="0">
              <a:spcBef>
                <a:spcPts val="0"/>
              </a:spcBef>
              <a:spcAft>
                <a:spcPts val="0"/>
              </a:spcAft>
              <a:buClr>
                <a:schemeClr val="dk1"/>
              </a:buClr>
              <a:buSzPts val="1100"/>
              <a:buFont typeface="Arial"/>
              <a:buNone/>
            </a:pPr>
            <a:r>
              <a:rPr i="1" lang="en" sz="1800">
                <a:solidFill>
                  <a:srgbClr val="242A65"/>
                </a:solidFill>
                <a:latin typeface="Verdana"/>
                <a:ea typeface="Verdana"/>
                <a:cs typeface="Verdana"/>
                <a:sym typeface="Verdana"/>
              </a:rPr>
              <a:t>(Time Spent Studying) causes a change in (Test Score) and it isn't possible that (Test Score) could cause a change in (Time Spent Studying).</a:t>
            </a:r>
            <a:endParaRPr i="1" sz="1800">
              <a:solidFill>
                <a:schemeClr val="dk1"/>
              </a:solidFill>
            </a:endParaRPr>
          </a:p>
          <a:p>
            <a:pPr indent="0" lvl="0" marL="0" rtl="0">
              <a:spcBef>
                <a:spcPts val="0"/>
              </a:spcBef>
              <a:spcAft>
                <a:spcPts val="0"/>
              </a:spcAft>
              <a:buNone/>
            </a:pPr>
            <a:r>
              <a:rPr b="1" lang="en" sz="1800"/>
              <a:t>Constant variables: </a:t>
            </a:r>
            <a:r>
              <a:rPr lang="en" sz="1800"/>
              <a:t>All variables that are kept the same</a:t>
            </a:r>
            <a:endParaRPr sz="1800"/>
          </a:p>
          <a:p>
            <a:pPr indent="0" lvl="0" marL="0" rtl="0">
              <a:spcBef>
                <a:spcPts val="0"/>
              </a:spcBef>
              <a:spcAft>
                <a:spcPts val="0"/>
              </a:spcAft>
              <a:buNone/>
            </a:pPr>
            <a:r>
              <a:rPr lang="en" sz="1800"/>
              <a:t>--keeps the experiment fair</a:t>
            </a:r>
            <a:endParaRPr sz="1800"/>
          </a:p>
          <a:p>
            <a:pPr indent="0" lvl="0" marL="0" rtl="0">
              <a:spcBef>
                <a:spcPts val="0"/>
              </a:spcBef>
              <a:spcAft>
                <a:spcPts val="0"/>
              </a:spcAft>
              <a:buNone/>
            </a:pPr>
            <a:r>
              <a:rPr lang="en" sz="1800"/>
              <a:t>--everything but the independent variable</a:t>
            </a:r>
            <a:endParaRPr sz="1800"/>
          </a:p>
          <a:p>
            <a:pPr indent="0" lvl="0" marL="0" rtl="0">
              <a:spcBef>
                <a:spcPts val="0"/>
              </a:spcBef>
              <a:spcAft>
                <a:spcPts val="0"/>
              </a:spcAft>
              <a:buNone/>
            </a:pPr>
            <a:r>
              <a:rPr b="1" lang="en" sz="1800"/>
              <a:t>Control: </a:t>
            </a:r>
            <a:r>
              <a:rPr lang="en" sz="1800"/>
              <a:t>The normal conditions you compare the other conditions to</a:t>
            </a:r>
            <a:endParaRPr sz="1800"/>
          </a:p>
          <a:p>
            <a:pPr indent="0" lvl="0" marL="0" rtl="0">
              <a:spcBef>
                <a:spcPts val="0"/>
              </a:spcBef>
              <a:spcAft>
                <a:spcPts val="0"/>
              </a:spcAft>
              <a:buNone/>
            </a:pPr>
            <a:r>
              <a:rPr lang="en" sz="1800"/>
              <a:t>--recreate the conditions first observed</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nvSpPr>
        <p:spPr>
          <a:xfrm>
            <a:off x="134150" y="50306"/>
            <a:ext cx="9009900" cy="42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b="1" lang="en" sz="3200">
                <a:solidFill>
                  <a:schemeClr val="lt1"/>
                </a:solidFill>
              </a:rPr>
              <a:t>The Nature of Scientific Inquiry, Continued </a:t>
            </a:r>
            <a:endParaRPr>
              <a:solidFill>
                <a:schemeClr val="dk1"/>
              </a:solidFill>
            </a:endParaRPr>
          </a:p>
          <a:p>
            <a:pPr indent="0" lvl="0" marL="0" rtl="0">
              <a:spcBef>
                <a:spcPts val="0"/>
              </a:spcBef>
              <a:spcAft>
                <a:spcPts val="0"/>
              </a:spcAft>
              <a:buNone/>
            </a:pPr>
            <a:r>
              <a:t/>
            </a:r>
            <a:endParaRPr/>
          </a:p>
        </p:txBody>
      </p:sp>
      <p:sp>
        <p:nvSpPr>
          <p:cNvPr id="213" name="Shape 213"/>
          <p:cNvSpPr txBox="1"/>
          <p:nvPr/>
        </p:nvSpPr>
        <p:spPr>
          <a:xfrm>
            <a:off x="234750" y="477800"/>
            <a:ext cx="8652000" cy="459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u="sng">
                <a:solidFill>
                  <a:schemeClr val="hlink"/>
                </a:solidFill>
                <a:hlinkClick r:id="rId3"/>
              </a:rPr>
              <a:t>Mythbusters</a:t>
            </a:r>
            <a:endParaRPr sz="1800"/>
          </a:p>
          <a:p>
            <a:pPr indent="0" lvl="0" marL="0" rtl="0">
              <a:spcBef>
                <a:spcPts val="0"/>
              </a:spcBef>
              <a:spcAft>
                <a:spcPts val="0"/>
              </a:spcAft>
              <a:buNone/>
            </a:pPr>
            <a:r>
              <a:rPr b="1" lang="en" sz="1800"/>
              <a:t>Step 5: Record and Analyze data</a:t>
            </a:r>
            <a:endParaRPr sz="1800"/>
          </a:p>
          <a:p>
            <a:pPr indent="0" lvl="0" marL="0" rtl="0">
              <a:spcBef>
                <a:spcPts val="0"/>
              </a:spcBef>
              <a:spcAft>
                <a:spcPts val="0"/>
              </a:spcAft>
              <a:buNone/>
            </a:pPr>
            <a:r>
              <a:rPr lang="en" sz="1800"/>
              <a:t>--write down all observations and measurements</a:t>
            </a:r>
            <a:endParaRPr sz="1800"/>
          </a:p>
          <a:p>
            <a:pPr indent="0" lvl="0" marL="0" rtl="0">
              <a:spcBef>
                <a:spcPts val="0"/>
              </a:spcBef>
              <a:spcAft>
                <a:spcPts val="0"/>
              </a:spcAft>
              <a:buNone/>
            </a:pPr>
            <a:r>
              <a:rPr lang="en" sz="1800"/>
              <a:t>--Use a table to organize your data: list independent variable on left side and record dependent variables on right side</a:t>
            </a:r>
            <a:endParaRPr sz="1800"/>
          </a:p>
          <a:p>
            <a:pPr indent="0" lvl="0" marL="0" rtl="0">
              <a:spcBef>
                <a:spcPts val="0"/>
              </a:spcBef>
              <a:spcAft>
                <a:spcPts val="0"/>
              </a:spcAft>
              <a:buNone/>
            </a:pPr>
            <a:r>
              <a:rPr lang="en" sz="1800"/>
              <a:t>   for each dependent variable, create a new column</a:t>
            </a:r>
            <a:endParaRPr sz="1800"/>
          </a:p>
          <a:p>
            <a:pPr indent="0" lvl="0" marL="0" rtl="0">
              <a:spcBef>
                <a:spcPts val="0"/>
              </a:spcBef>
              <a:spcAft>
                <a:spcPts val="0"/>
              </a:spcAft>
              <a:buNone/>
            </a:pPr>
            <a:r>
              <a:t/>
            </a:r>
            <a:endParaRPr sz="1800"/>
          </a:p>
          <a:p>
            <a:pPr indent="0" lvl="0" marL="0" rtl="0">
              <a:spcBef>
                <a:spcPts val="0"/>
              </a:spcBef>
              <a:spcAft>
                <a:spcPts val="0"/>
              </a:spcAft>
              <a:buNone/>
            </a:pPr>
            <a:r>
              <a:rPr b="1" lang="en" sz="1800"/>
              <a:t>Step 6: Analyze Data</a:t>
            </a:r>
            <a:endParaRPr sz="1800"/>
          </a:p>
          <a:p>
            <a:pPr indent="0" lvl="0" marL="0" rtl="0">
              <a:spcBef>
                <a:spcPts val="0"/>
              </a:spcBef>
              <a:spcAft>
                <a:spcPts val="0"/>
              </a:spcAft>
              <a:buNone/>
            </a:pPr>
            <a:r>
              <a:rPr lang="en" sz="1800"/>
              <a:t>--Compare and look for trends using graphs and stats</a:t>
            </a:r>
            <a:endParaRPr sz="1800"/>
          </a:p>
          <a:p>
            <a:pPr indent="0" lvl="0" marL="0" rtl="0">
              <a:spcBef>
                <a:spcPts val="0"/>
              </a:spcBef>
              <a:spcAft>
                <a:spcPts val="0"/>
              </a:spcAft>
              <a:buNone/>
            </a:pPr>
            <a:r>
              <a:t/>
            </a:r>
            <a:endParaRPr b="1" sz="1800"/>
          </a:p>
          <a:p>
            <a:pPr indent="0" lvl="0" marL="0" rtl="0">
              <a:spcBef>
                <a:spcPts val="0"/>
              </a:spcBef>
              <a:spcAft>
                <a:spcPts val="0"/>
              </a:spcAft>
              <a:buNone/>
            </a:pPr>
            <a:r>
              <a:rPr b="1" lang="en" sz="1800"/>
              <a:t>Step 7: Make Conclusions</a:t>
            </a:r>
            <a:endParaRPr sz="1800"/>
          </a:p>
          <a:p>
            <a:pPr indent="0" lvl="0" marL="0" rtl="0">
              <a:spcBef>
                <a:spcPts val="0"/>
              </a:spcBef>
              <a:spcAft>
                <a:spcPts val="0"/>
              </a:spcAft>
              <a:buNone/>
            </a:pPr>
            <a:r>
              <a:rPr lang="en" sz="1800"/>
              <a:t>--Experiment must be repeatable</a:t>
            </a:r>
            <a:endParaRPr sz="1800"/>
          </a:p>
          <a:p>
            <a:pPr indent="0" lvl="0" marL="0" rtl="0">
              <a:spcBef>
                <a:spcPts val="0"/>
              </a:spcBef>
              <a:spcAft>
                <a:spcPts val="0"/>
              </a:spcAft>
              <a:buNone/>
            </a:pPr>
            <a:r>
              <a:rPr lang="en" sz="1800"/>
              <a:t>--You should run experiments at least three times to confirm results</a:t>
            </a:r>
            <a:endParaRPr sz="1800"/>
          </a:p>
          <a:p>
            <a:pPr indent="0" lvl="0" marL="0" rtl="0">
              <a:spcBef>
                <a:spcPts val="0"/>
              </a:spcBef>
              <a:spcAft>
                <a:spcPts val="0"/>
              </a:spcAft>
              <a:buNone/>
            </a:pPr>
            <a:r>
              <a:rPr lang="en" sz="1800"/>
              <a:t>--Each separate experiment is called a repetition</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HA5Lect_template">
  <a:themeElements>
    <a:clrScheme name="HA5Lec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HA5Lect_template">
  <a:themeElements>
    <a:clrScheme name="HA5Lec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