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Shape 3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1pPr>
    <a:lvl2pPr indent="2286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2pPr>
    <a:lvl3pPr indent="4572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3pPr>
    <a:lvl4pPr indent="6858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4pPr>
    <a:lvl5pPr indent="9144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5pPr>
    <a:lvl6pPr indent="11430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6pPr>
    <a:lvl7pPr indent="13716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7pPr>
    <a:lvl8pPr indent="16002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8pPr>
    <a:lvl9pPr indent="1828800" latinLnBrk="0">
      <a:spcBef>
        <a:spcPts val="100"/>
      </a:spcBef>
      <a:defRPr sz="1200">
        <a:latin typeface="+mj-lt"/>
        <a:ea typeface="+mj-ea"/>
        <a:cs typeface="+mj-cs"/>
        <a:sym typeface="Bitstream Charter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358775" y="692150"/>
            <a:ext cx="6734175" cy="57785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358775" y="1449387"/>
            <a:ext cx="6734175" cy="944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>
              <a:spcBef>
                <a:spcPts val="0"/>
              </a:spcBef>
              <a:buFontTx/>
              <a:defRPr b="1"/>
            </a:lvl2pPr>
            <a:lvl3pPr>
              <a:spcBef>
                <a:spcPts val="0"/>
              </a:spcBef>
              <a:buFontTx/>
              <a:defRPr b="1"/>
            </a:lvl3pPr>
            <a:lvl4pPr>
              <a:spcBef>
                <a:spcPts val="0"/>
              </a:spcBef>
              <a:buFontTx/>
              <a:defRPr b="1"/>
            </a:lvl4pPr>
            <a:lvl5pPr>
              <a:spcBef>
                <a:spcPts val="0"/>
              </a:spcBef>
              <a:buFontTx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72325" y="657225"/>
            <a:ext cx="1873250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Shape 22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hape 23"/>
          <p:cNvSpPr/>
          <p:nvPr/>
        </p:nvSpPr>
        <p:spPr>
          <a:xfrm>
            <a:off x="250824" y="36036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Shape 24"/>
          <p:cNvSpPr/>
          <p:nvPr/>
        </p:nvSpPr>
        <p:spPr>
          <a:xfrm>
            <a:off x="250824" y="2455068"/>
            <a:ext cx="8640765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5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8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151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2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250825" y="1268412"/>
            <a:ext cx="8640764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3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7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>
            <p:ph type="title"/>
          </p:nvPr>
        </p:nvSpPr>
        <p:spPr>
          <a:xfrm>
            <a:off x="6732588" y="488950"/>
            <a:ext cx="2159001" cy="5892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250825" y="488950"/>
            <a:ext cx="6329363" cy="5892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358775" y="692150"/>
            <a:ext cx="6734175" cy="57785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358775" y="1449387"/>
            <a:ext cx="6734175" cy="9445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>
              <a:spcBef>
                <a:spcPts val="0"/>
              </a:spcBef>
              <a:buFontTx/>
              <a:defRPr b="1"/>
            </a:lvl2pPr>
            <a:lvl3pPr>
              <a:spcBef>
                <a:spcPts val="0"/>
              </a:spcBef>
              <a:buFontTx/>
              <a:defRPr b="1"/>
            </a:lvl3pPr>
            <a:lvl4pPr>
              <a:spcBef>
                <a:spcPts val="0"/>
              </a:spcBef>
              <a:buFontTx/>
              <a:defRPr b="1"/>
            </a:lvl4pPr>
            <a:lvl5pPr>
              <a:spcBef>
                <a:spcPts val="0"/>
              </a:spcBef>
              <a:buFontTx/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179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hape 18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hape 182"/>
          <p:cNvSpPr/>
          <p:nvPr/>
        </p:nvSpPr>
        <p:spPr>
          <a:xfrm>
            <a:off x="250824" y="36036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3" name="Shape 183"/>
          <p:cNvSpPr/>
          <p:nvPr/>
        </p:nvSpPr>
        <p:spPr>
          <a:xfrm>
            <a:off x="250824" y="2455068"/>
            <a:ext cx="8640765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84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4238" y="692150"/>
            <a:ext cx="1657351" cy="100965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94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hape 19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98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250825" y="1268412"/>
            <a:ext cx="8640764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9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Shape 21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Shape 21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13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4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22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8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0" name="Shape 230"/>
          <p:cNvSpPr/>
          <p:nvPr>
            <p:ph type="body" sz="half" idx="1"/>
          </p:nvPr>
        </p:nvSpPr>
        <p:spPr>
          <a:xfrm>
            <a:off x="250825" y="1268412"/>
            <a:ext cx="4243388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377295" indent="-196320">
              <a:spcBef>
                <a:spcPts val="600"/>
              </a:spcBef>
              <a:defRPr sz="2800"/>
            </a:lvl2pPr>
            <a:lvl3pPr marL="613093" indent="-262255">
              <a:spcBef>
                <a:spcPts val="600"/>
              </a:spcBef>
              <a:defRPr sz="2800"/>
            </a:lvl3pPr>
            <a:lvl4pPr marL="813682" indent="-269170">
              <a:spcBef>
                <a:spcPts val="600"/>
              </a:spcBef>
              <a:defRPr sz="2800"/>
            </a:lvl4pPr>
            <a:lvl5pPr marL="1013001" indent="-293864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39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43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6" name="Shape 246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247" name="Shape 2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55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Shape 257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Shape 258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59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69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hape 27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73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2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Shape 284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Shape 285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86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hape 287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9387" indent="-179387"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9" name="Shape 289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4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8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250825" y="1268412"/>
            <a:ext cx="8640764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98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02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304" name="Shape 30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Shape 3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4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hape 31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Shape 317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18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20" name="Shape 320"/>
          <p:cNvSpPr/>
          <p:nvPr>
            <p:ph type="body" idx="1"/>
          </p:nvPr>
        </p:nvSpPr>
        <p:spPr>
          <a:xfrm>
            <a:off x="250825" y="1268412"/>
            <a:ext cx="8640764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hape 3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29" name="image3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8102600" y="6478587"/>
            <a:ext cx="790575" cy="334963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Shape 33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Shape 33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33" name="image4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650" y="504825"/>
            <a:ext cx="1020763" cy="620713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Shape 334"/>
          <p:cNvSpPr/>
          <p:nvPr>
            <p:ph type="title"/>
          </p:nvPr>
        </p:nvSpPr>
        <p:spPr>
          <a:xfrm>
            <a:off x="6732588" y="488950"/>
            <a:ext cx="2159001" cy="5892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250825" y="488950"/>
            <a:ext cx="6329363" cy="5892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hape 3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9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Shape 5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Shape 5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Shape 66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hape 67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8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body" sz="half" idx="1"/>
          </p:nvPr>
        </p:nvSpPr>
        <p:spPr>
          <a:xfrm>
            <a:off x="250825" y="1268412"/>
            <a:ext cx="4243388" cy="51133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377295" indent="-196320">
              <a:spcBef>
                <a:spcPts val="600"/>
              </a:spcBef>
              <a:defRPr sz="2800"/>
            </a:lvl2pPr>
            <a:lvl3pPr marL="613093" indent="-262255">
              <a:spcBef>
                <a:spcPts val="600"/>
              </a:spcBef>
              <a:defRPr sz="2800"/>
            </a:lvl3pPr>
            <a:lvl4pPr marL="813682" indent="-269170">
              <a:spcBef>
                <a:spcPts val="600"/>
              </a:spcBef>
              <a:defRPr sz="2800"/>
            </a:lvl4pPr>
            <a:lvl5pPr marL="1013001" indent="-293864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9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82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3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5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hape 97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98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99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>
            <p:ph type="title"/>
          </p:nvPr>
        </p:nvSpPr>
        <p:spPr>
          <a:xfrm>
            <a:off x="358775" y="488950"/>
            <a:ext cx="6877050" cy="636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6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0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79387" indent="-179387">
              <a:spcBef>
                <a:spcPts val="700"/>
              </a:spcBef>
              <a:defRPr sz="3200"/>
            </a:lvl1pPr>
            <a:lvl2pPr marL="373289" indent="-192314">
              <a:spcBef>
                <a:spcPts val="700"/>
              </a:spcBef>
              <a:defRPr sz="3200"/>
            </a:lvl2pPr>
            <a:lvl3pPr marL="600604" indent="-249766">
              <a:spcBef>
                <a:spcPts val="700"/>
              </a:spcBef>
              <a:defRPr sz="3200"/>
            </a:lvl3pPr>
            <a:lvl4pPr marL="821372" indent="-276860">
              <a:spcBef>
                <a:spcPts val="700"/>
              </a:spcBef>
              <a:defRPr sz="3200"/>
            </a:lvl4pPr>
            <a:lvl5pPr marL="1021397" indent="-3022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2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2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hape 135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6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image1.png" descr="tud_logo"/>
          <p:cNvPicPr>
            <a:picLocks noChangeAspect="1"/>
          </p:cNvPicPr>
          <p:nvPr/>
        </p:nvPicPr>
        <p:blipFill>
          <a:blip r:embed="rId2">
            <a:extLst/>
          </a:blip>
          <a:srcRect l="0" t="0" r="5453" b="0"/>
          <a:stretch>
            <a:fillRect/>
          </a:stretch>
        </p:blipFill>
        <p:spPr>
          <a:xfrm>
            <a:off x="7167563" y="404813"/>
            <a:ext cx="1873251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250824" y="1196975"/>
            <a:ext cx="8640765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hape 5"/>
          <p:cNvSpPr/>
          <p:nvPr/>
        </p:nvSpPr>
        <p:spPr>
          <a:xfrm>
            <a:off x="252413" y="6489700"/>
            <a:ext cx="8640762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hape 6"/>
          <p:cNvSpPr/>
          <p:nvPr/>
        </p:nvSpPr>
        <p:spPr>
          <a:xfrm>
            <a:off x="250824" y="366713"/>
            <a:ext cx="8640765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" name="image2.jpg" descr="ptu_logo_neu_600dpi_klei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59788" y="6510338"/>
            <a:ext cx="431801" cy="2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8" marR="0" indent="-17938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14124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18696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23268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27840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image" Target="../media/image10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slide" Target="slide23.xml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347"/>
          <p:cNvGrpSpPr/>
          <p:nvPr/>
        </p:nvGrpSpPr>
        <p:grpSpPr>
          <a:xfrm>
            <a:off x="2123727" y="5273625"/>
            <a:ext cx="4680522" cy="963688"/>
            <a:chOff x="0" y="0"/>
            <a:chExt cx="4680520" cy="963687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4680521" cy="9636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rgbClr val="88A3A6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005AA9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47042" y="64797"/>
              <a:ext cx="4586436" cy="834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005AA9"/>
                  </a:solidFill>
                </a:defRPr>
              </a:pPr>
              <a:r>
                <a:t>PR-Vortrag</a:t>
              </a:r>
              <a:endParaRPr>
                <a:solidFill>
                  <a:schemeClr val="accent3">
                    <a:lumOff val="44000"/>
                  </a:schemeClr>
                </a:solidFill>
              </a:endParaRPr>
            </a:p>
            <a:p>
              <a:pPr algn="ctr">
                <a:defRPr sz="1600">
                  <a:solidFill>
                    <a:srgbClr val="005AA9"/>
                  </a:solidFill>
                </a:defRPr>
              </a:pPr>
              <a:r>
                <a:t>Carrie Yan</a:t>
              </a:r>
            </a:p>
            <a:p>
              <a:pPr algn="ctr">
                <a:defRPr sz="1600">
                  <a:solidFill>
                    <a:srgbClr val="005AA9"/>
                  </a:solidFill>
                </a:defRPr>
              </a:pPr>
              <a:r>
                <a:t>02.08 2016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414644" y="1873542"/>
            <a:ext cx="8642351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584200">
              <a:defRPr sz="41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Influences of Parameters on Defects of Asymmetrical Roll Forming</a:t>
            </a:r>
          </a:p>
        </p:txBody>
      </p:sp>
      <p:sp>
        <p:nvSpPr>
          <p:cNvPr id="349" name="Shape 349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2198" y="65302"/>
            <a:ext cx="9889147" cy="7009638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3256503" y="6532576"/>
            <a:ext cx="263099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Force on side rolls for S35W40T1 profile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Defects</a:t>
            </a:r>
          </a:p>
        </p:txBody>
      </p:sp>
      <p:sp>
        <p:nvSpPr>
          <p:cNvPr id="405" name="Shape 405"/>
          <p:cNvSpPr/>
          <p:nvPr>
            <p:ph type="body" idx="1"/>
          </p:nvPr>
        </p:nvSpPr>
        <p:spPr>
          <a:xfrm>
            <a:off x="360361" y="1268412"/>
            <a:ext cx="8531228" cy="4354514"/>
          </a:xfrm>
          <a:prstGeom prst="rect">
            <a:avLst/>
          </a:prstGeom>
        </p:spPr>
        <p:txBody>
          <a:bodyPr/>
          <a:lstStyle/>
          <a:p>
            <a:pPr marL="444500" indent="-444500" defTabSz="584200">
              <a:spcBef>
                <a:spcPts val="4200"/>
              </a:spcBef>
              <a:buSzPct val="75000"/>
              <a:buFontTx/>
              <a:buChar char="•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Non-uniform </a:t>
            </a:r>
            <a:r>
              <a:t>Distribution of Longitudinal Strain on Cross Section</a:t>
            </a:r>
          </a:p>
        </p:txBody>
      </p:sp>
      <p:sp>
        <p:nvSpPr>
          <p:cNvPr id="406" name="Shape 406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10</a:t>
            </a:r>
          </a:p>
        </p:txBody>
      </p:sp>
      <p:pic>
        <p:nvPicPr>
          <p:cNvPr id="407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610" y="1688901"/>
            <a:ext cx="5255757" cy="39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asted-image.jpg"/>
          <p:cNvPicPr>
            <a:picLocks noChangeAspect="1"/>
          </p:cNvPicPr>
          <p:nvPr/>
        </p:nvPicPr>
        <p:blipFill>
          <a:blip r:embed="rId3">
            <a:extLst/>
          </a:blip>
          <a:srcRect l="2685" t="0" r="0" b="0"/>
          <a:stretch>
            <a:fillRect/>
          </a:stretch>
        </p:blipFill>
        <p:spPr>
          <a:xfrm>
            <a:off x="4613101" y="1843630"/>
            <a:ext cx="4913112" cy="3779769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hape 409"/>
          <p:cNvSpPr/>
          <p:nvPr/>
        </p:nvSpPr>
        <p:spPr>
          <a:xfrm>
            <a:off x="917126" y="5560679"/>
            <a:ext cx="3118345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Longitudinal Strain Distribution on Cross Section</a:t>
            </a:r>
          </a:p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t>       W40T1</a:t>
            </a:r>
          </a:p>
        </p:txBody>
      </p:sp>
      <p:sp>
        <p:nvSpPr>
          <p:cNvPr id="410" name="Shape 410"/>
          <p:cNvSpPr/>
          <p:nvPr/>
        </p:nvSpPr>
        <p:spPr>
          <a:xfrm>
            <a:off x="5174403" y="5560679"/>
            <a:ext cx="3118344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Longitudinal Strain Distribution on Cross Section</a:t>
            </a:r>
          </a:p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t>       W80T2</a:t>
            </a:r>
          </a:p>
        </p:txBody>
      </p:sp>
      <p:sp>
        <p:nvSpPr>
          <p:cNvPr id="411" name="Shape 411"/>
          <p:cNvSpPr/>
          <p:nvPr/>
        </p:nvSpPr>
        <p:spPr>
          <a:xfrm>
            <a:off x="2899432" y="1793079"/>
            <a:ext cx="248091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Progressive Twist Zone</a:t>
            </a:r>
          </a:p>
        </p:txBody>
      </p:sp>
      <p:sp>
        <p:nvSpPr>
          <p:cNvPr id="414" name="Shape 414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11</a:t>
            </a:r>
          </a:p>
        </p:txBody>
      </p:sp>
      <p:sp>
        <p:nvSpPr>
          <p:cNvPr id="415" name="Shape 415"/>
          <p:cNvSpPr/>
          <p:nvPr>
            <p:ph type="body" sz="half" idx="1"/>
          </p:nvPr>
        </p:nvSpPr>
        <p:spPr>
          <a:xfrm>
            <a:off x="248517" y="1233487"/>
            <a:ext cx="4606425" cy="524414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Slope of the Web</a:t>
            </a: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2376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93370" indent="-293370" defTabSz="385572">
              <a:spcBef>
                <a:spcPts val="2700"/>
              </a:spcBef>
              <a:buSzPct val="75000"/>
              <a:buFontTx/>
              <a:buChar char="•"/>
              <a:defRPr sz="165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Progressively Twist Zone:             approximately </a:t>
            </a:r>
            <a:r>
              <a:rPr u="sng"/>
              <a:t>Linearly</a:t>
            </a:r>
            <a:r>
              <a:t> change of twist region</a:t>
            </a:r>
          </a:p>
        </p:txBody>
      </p:sp>
      <p:pic>
        <p:nvPicPr>
          <p:cNvPr id="416" name="pasted-image.jpg"/>
          <p:cNvPicPr>
            <a:picLocks noChangeAspect="1"/>
          </p:cNvPicPr>
          <p:nvPr/>
        </p:nvPicPr>
        <p:blipFill>
          <a:blip r:embed="rId2">
            <a:extLst/>
          </a:blip>
          <a:srcRect l="0" t="0" r="10402" b="0"/>
          <a:stretch>
            <a:fillRect/>
          </a:stretch>
        </p:blipFill>
        <p:spPr>
          <a:xfrm>
            <a:off x="57045" y="1809267"/>
            <a:ext cx="4470364" cy="3735357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Shape 417"/>
          <p:cNvSpPr/>
          <p:nvPr/>
        </p:nvSpPr>
        <p:spPr>
          <a:xfrm>
            <a:off x="1670221" y="5425260"/>
            <a:ext cx="176301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Slope of web S15W80T2</a:t>
            </a:r>
          </a:p>
        </p:txBody>
      </p:sp>
      <p:sp>
        <p:nvSpPr>
          <p:cNvPr id="418" name="Shape 418"/>
          <p:cNvSpPr/>
          <p:nvPr/>
        </p:nvSpPr>
        <p:spPr>
          <a:xfrm>
            <a:off x="4775219" y="1217136"/>
            <a:ext cx="4295143" cy="5244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Discontinuity of the slope (at 400mm)</a:t>
            </a: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Boundary Condition 1   (center of sheet front-end fixed x-direction in the first 5s)           </a:t>
            </a: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After first 5s, a sudden change in x-direction</a:t>
            </a: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Set BC1 lasted 2.5s, the location of discontinuity changes to 150mm</a:t>
            </a: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95579" indent="-195579" defTabSz="257047">
              <a:spcBef>
                <a:spcPts val="1800"/>
              </a:spcBef>
              <a:buSzPct val="75000"/>
              <a:buChar char="•"/>
              <a:defRPr sz="158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5768793" y="6232411"/>
            <a:ext cx="176301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Slope of web S15W40T2</a:t>
            </a:r>
          </a:p>
        </p:txBody>
      </p:sp>
      <p:pic>
        <p:nvPicPr>
          <p:cNvPr id="420" name="pasted-image.jpg"/>
          <p:cNvPicPr>
            <a:picLocks noChangeAspect="1"/>
          </p:cNvPicPr>
          <p:nvPr/>
        </p:nvPicPr>
        <p:blipFill>
          <a:blip r:embed="rId3">
            <a:extLst/>
          </a:blip>
          <a:srcRect l="502" t="0" r="7976" b="0"/>
          <a:stretch>
            <a:fillRect/>
          </a:stretch>
        </p:blipFill>
        <p:spPr>
          <a:xfrm>
            <a:off x="5011008" y="3579425"/>
            <a:ext cx="3278775" cy="2682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33679">
              <a:defRPr b="0"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Progressive Zones and Magnitude of Twist </a:t>
            </a:r>
          </a:p>
        </p:txBody>
      </p:sp>
      <p:sp>
        <p:nvSpPr>
          <p:cNvPr id="423" name="Shape 423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12</a:t>
            </a:r>
          </a:p>
        </p:txBody>
      </p:sp>
      <p:sp>
        <p:nvSpPr>
          <p:cNvPr id="424" name="Shape 424"/>
          <p:cNvSpPr/>
          <p:nvPr/>
        </p:nvSpPr>
        <p:spPr>
          <a:xfrm>
            <a:off x="234205" y="1149032"/>
            <a:ext cx="4651823" cy="5313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Progressive Twist Zone</a:t>
            </a: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Magnitude of Twist </a:t>
            </a:r>
            <a:r>
              <a:rPr sz="1166"/>
              <a:t>(degree per 1000mm)</a:t>
            </a: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Tolerance of Twist: </a:t>
            </a:r>
            <a:r>
              <a:rPr sz="1590"/>
              <a:t>1 degree per 1000mm</a:t>
            </a:r>
          </a:p>
          <a:p>
            <a:pPr marL="235584" indent="-235584" defTabSz="309625">
              <a:spcBef>
                <a:spcPts val="2200"/>
              </a:spcBef>
              <a:buSzPct val="75000"/>
              <a:buChar char="•"/>
              <a:defRPr sz="190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Unexpected Results:</a:t>
            </a:r>
          </a:p>
          <a:p>
            <a:pPr marL="183232" indent="-183232" defTabSz="309625">
              <a:spcBef>
                <a:spcPts val="1600"/>
              </a:spcBef>
              <a:buSzPct val="75000"/>
              <a:buChar char="•"/>
              <a:defRPr sz="1483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Web length=40mm </a:t>
            </a:r>
          </a:p>
          <a:p>
            <a:pPr marL="183232" indent="-183232" defTabSz="309625">
              <a:spcBef>
                <a:spcPts val="1600"/>
              </a:spcBef>
              <a:buSzPct val="75000"/>
              <a:buChar char="•"/>
              <a:defRPr sz="1483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Short flange=15mm</a:t>
            </a:r>
          </a:p>
        </p:txBody>
      </p:sp>
      <p:graphicFrame>
        <p:nvGraphicFramePr>
          <p:cNvPr id="425" name="Table 425"/>
          <p:cNvGraphicFramePr/>
          <p:nvPr/>
        </p:nvGraphicFramePr>
        <p:xfrm>
          <a:off x="94877" y="1586925"/>
          <a:ext cx="5167017" cy="15333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60111"/>
                <a:gridCol w="860111"/>
                <a:gridCol w="860111"/>
                <a:gridCol w="860111"/>
                <a:gridCol w="860111"/>
                <a:gridCol w="860111"/>
              </a:tblGrid>
              <a:tr h="195479">
                <a:tc gridSpan="6">
                  <a:txBody>
                    <a:bodyPr/>
                    <a:lstStyle/>
                    <a:p>
                      <a:pPr algn="ctr" defTabSz="449580">
                        <a:lnSpc>
                          <a:spcPct val="115000"/>
                        </a:lnSpc>
                        <a:spcBef>
                          <a:spcPts val="1000"/>
                        </a:spcBef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Choice of Measuring  Zone (from/to a specific position on the sheet along length(mm))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9042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 W80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 W80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 W80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 W40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 W40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 W40 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62024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60/210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60/210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5828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 W80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 W80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 W80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 W40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 W40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 W40 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598"/>
                      </a:schemeClr>
                    </a:solidFill>
                  </a:tcPr>
                </a:tc>
              </a:tr>
              <a:tr h="235430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60/210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90/330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60/180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Weird behave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90/210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Table 426"/>
          <p:cNvGraphicFramePr/>
          <p:nvPr/>
        </p:nvGraphicFramePr>
        <p:xfrm>
          <a:off x="146004" y="3437343"/>
          <a:ext cx="5334001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86430"/>
                <a:gridCol w="538564"/>
                <a:gridCol w="694912"/>
                <a:gridCol w="522620"/>
                <a:gridCol w="693677"/>
                <a:gridCol w="543739"/>
                <a:gridCol w="684730"/>
                <a:gridCol w="463550"/>
              </a:tblGrid>
              <a:tr h="174662">
                <a:tc>
                  <a:txBody>
                    <a:bodyPr/>
                    <a:lstStyle/>
                    <a:p>
                      <a:pPr algn="ctr" defTabSz="449580">
                        <a:lnSpc>
                          <a:spcPct val="115000"/>
                        </a:lnSpc>
                        <a:spcBef>
                          <a:spcPts val="1000"/>
                        </a:spcBef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profile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twist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profile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twist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profile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twist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profile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49580">
                        <a:defRPr b="1"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twist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210125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S15W80T2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11.3006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S15W40T2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4.9517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S15W80T1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13.2461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S15W40T1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6.7630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80502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S25W80T2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8.0791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S25W40T2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12.5284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S25W80T1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7.8057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S25W40T1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0.2671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S35W80T2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3.1807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S35W40T2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7.3903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S35W80T1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3.4236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S35W40T1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1.4859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27" name="ratio of flange.png"/>
          <p:cNvPicPr>
            <a:picLocks noChangeAspect="1"/>
          </p:cNvPicPr>
          <p:nvPr/>
        </p:nvPicPr>
        <p:blipFill>
          <a:blip r:embed="rId2">
            <a:extLst/>
          </a:blip>
          <a:srcRect l="5096" t="2648" r="10258" b="2648"/>
          <a:stretch>
            <a:fillRect/>
          </a:stretch>
        </p:blipFill>
        <p:spPr>
          <a:xfrm>
            <a:off x="4984930" y="2641906"/>
            <a:ext cx="4129101" cy="3458619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Shape 428"/>
          <p:cNvSpPr/>
          <p:nvPr/>
        </p:nvSpPr>
        <p:spPr>
          <a:xfrm>
            <a:off x="6129382" y="1812001"/>
            <a:ext cx="20967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Tendency</a:t>
            </a:r>
          </a:p>
        </p:txBody>
      </p:sp>
      <p:sp>
        <p:nvSpPr>
          <p:cNvPr id="429" name="Shape 429"/>
          <p:cNvSpPr/>
          <p:nvPr/>
        </p:nvSpPr>
        <p:spPr>
          <a:xfrm>
            <a:off x="5511615" y="6139900"/>
            <a:ext cx="309000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Twist with respect to ratio of flanges</a:t>
            </a:r>
          </a:p>
        </p:txBody>
      </p:sp>
      <p:sp>
        <p:nvSpPr>
          <p:cNvPr id="430" name="Shape 430"/>
          <p:cNvSpPr/>
          <p:nvPr/>
        </p:nvSpPr>
        <p:spPr>
          <a:xfrm>
            <a:off x="1625774" y="2594613"/>
            <a:ext cx="186868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0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Table· Progressive Twist Zones</a:t>
            </a:r>
          </a:p>
        </p:txBody>
      </p:sp>
      <p:sp>
        <p:nvSpPr>
          <p:cNvPr id="431" name="Shape 431"/>
          <p:cNvSpPr/>
          <p:nvPr/>
        </p:nvSpPr>
        <p:spPr>
          <a:xfrm>
            <a:off x="1673159" y="4215426"/>
            <a:ext cx="1400173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9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Table· Magnitude of Twist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7047">
              <a:defRPr b="0" sz="352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Effect of Input Parameters on Twist</a:t>
            </a:r>
          </a:p>
        </p:txBody>
      </p:sp>
      <p:sp>
        <p:nvSpPr>
          <p:cNvPr id="434" name="Shape 434"/>
          <p:cNvSpPr/>
          <p:nvPr/>
        </p:nvSpPr>
        <p:spPr>
          <a:xfrm>
            <a:off x="231833" y="5552440"/>
            <a:ext cx="8389524" cy="8255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-twist values are decreasing with increase of ratio of flanges, </a:t>
            </a:r>
          </a:p>
          <a:p>
            <a:pPr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except W40T2 grows up first and then drops, and W40T1 decrease first and increase then</a:t>
            </a:r>
          </a:p>
          <a:p>
            <a:pPr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-fillet radius has very less influence on the magnitude of twist</a:t>
            </a:r>
          </a:p>
        </p:txBody>
      </p:sp>
      <p:pic>
        <p:nvPicPr>
          <p:cNvPr id="435" name="R3R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5154" y="1509154"/>
            <a:ext cx="4983692" cy="3731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ratio of flange.png"/>
          <p:cNvPicPr>
            <a:picLocks noChangeAspect="1"/>
          </p:cNvPicPr>
          <p:nvPr/>
        </p:nvPicPr>
        <p:blipFill>
          <a:blip r:embed="rId4">
            <a:extLst/>
          </a:blip>
          <a:srcRect l="0" t="0" r="9927" b="0"/>
          <a:stretch>
            <a:fillRect/>
          </a:stretch>
        </p:blipFill>
        <p:spPr>
          <a:xfrm>
            <a:off x="-228762" y="1272421"/>
            <a:ext cx="4798688" cy="3988557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Shape 437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13</a:t>
            </a:r>
          </a:p>
        </p:txBody>
      </p:sp>
      <p:sp>
        <p:nvSpPr>
          <p:cNvPr id="438" name="Shape 438"/>
          <p:cNvSpPr/>
          <p:nvPr/>
        </p:nvSpPr>
        <p:spPr>
          <a:xfrm>
            <a:off x="839663" y="5193056"/>
            <a:ext cx="309000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Twist with respect to ratio of flanges</a:t>
            </a:r>
          </a:p>
        </p:txBody>
      </p:sp>
      <p:sp>
        <p:nvSpPr>
          <p:cNvPr id="439" name="Shape 439"/>
          <p:cNvSpPr/>
          <p:nvPr/>
        </p:nvSpPr>
        <p:spPr>
          <a:xfrm>
            <a:off x="5291997" y="5217504"/>
            <a:ext cx="348514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Twist with respect to radius of top rolls fillet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7047">
              <a:defRPr b="0" sz="352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Effect of Input Parameters on Twist</a:t>
            </a:r>
          </a:p>
        </p:txBody>
      </p:sp>
      <p:pic>
        <p:nvPicPr>
          <p:cNvPr id="442" name="thickn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3616" y="1304831"/>
            <a:ext cx="5674564" cy="42483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web length.png"/>
          <p:cNvPicPr>
            <a:picLocks noChangeAspect="1"/>
          </p:cNvPicPr>
          <p:nvPr/>
        </p:nvPicPr>
        <p:blipFill>
          <a:blip r:embed="rId3">
            <a:extLst/>
          </a:blip>
          <a:srcRect l="0" t="0" r="14481" b="0"/>
          <a:stretch>
            <a:fillRect/>
          </a:stretch>
        </p:blipFill>
        <p:spPr>
          <a:xfrm>
            <a:off x="-177894" y="1404992"/>
            <a:ext cx="4588640" cy="401708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>
            <a:off x="137897" y="5739653"/>
            <a:ext cx="8868206" cy="5842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-twist values are increasing with increase of web length, except S25T2 and S35T2</a:t>
            </a:r>
          </a:p>
          <a:p>
            <a:pPr defTabSz="584200">
              <a:defRPr sz="1600">
                <a:solidFill>
                  <a:schemeClr val="accent3">
                    <a:lumOff val="4400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-twist values are decreasing with increase of thickness, except S25W80, </a:t>
            </a:r>
            <a:r>
              <a:t>S25W40</a:t>
            </a:r>
            <a:r>
              <a:t> and S35W40</a:t>
            </a:r>
          </a:p>
        </p:txBody>
      </p:sp>
      <p:sp>
        <p:nvSpPr>
          <p:cNvPr id="445" name="Shape 445"/>
          <p:cNvSpPr/>
          <p:nvPr/>
        </p:nvSpPr>
        <p:spPr>
          <a:xfrm>
            <a:off x="304800" y="651414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14</a:t>
            </a:r>
          </a:p>
        </p:txBody>
      </p:sp>
      <p:sp>
        <p:nvSpPr>
          <p:cNvPr id="446" name="Shape 446"/>
          <p:cNvSpPr/>
          <p:nvPr/>
        </p:nvSpPr>
        <p:spPr>
          <a:xfrm>
            <a:off x="694571" y="5353922"/>
            <a:ext cx="287122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Twist with respect to web length</a:t>
            </a:r>
          </a:p>
        </p:txBody>
      </p:sp>
      <p:sp>
        <p:nvSpPr>
          <p:cNvPr id="447" name="Shape 447"/>
          <p:cNvSpPr/>
          <p:nvPr/>
        </p:nvSpPr>
        <p:spPr>
          <a:xfrm>
            <a:off x="5414149" y="5365031"/>
            <a:ext cx="327349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Twist with respect to thickness of sheet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1206">
              <a:defRPr b="0" sz="34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Unexpected Results</a:t>
            </a:r>
          </a:p>
        </p:txBody>
      </p:sp>
      <p:sp>
        <p:nvSpPr>
          <p:cNvPr id="450" name="Shape 450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15</a:t>
            </a:r>
          </a:p>
        </p:txBody>
      </p:sp>
      <p:sp>
        <p:nvSpPr>
          <p:cNvPr id="451" name="Shape 451"/>
          <p:cNvSpPr/>
          <p:nvPr>
            <p:ph type="body" sz="half" idx="1"/>
          </p:nvPr>
        </p:nvSpPr>
        <p:spPr>
          <a:xfrm>
            <a:off x="214957" y="1196975"/>
            <a:ext cx="4250186" cy="5335588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351155" indent="-351155" defTabSz="461518">
              <a:spcBef>
                <a:spcPts val="3300"/>
              </a:spcBef>
              <a:buSzPct val="75000"/>
              <a:buFontTx/>
              <a:buChar char="•"/>
              <a:defRPr sz="244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non-constant longitudinal strain on flange edge (S15)</a:t>
            </a:r>
          </a:p>
          <a:p>
            <a:pPr marL="351155" indent="-351155" defTabSz="461518">
              <a:spcBef>
                <a:spcPts val="3300"/>
              </a:spcBef>
              <a:buSzPct val="75000"/>
              <a:buFontTx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51155" indent="-351155" defTabSz="461518">
              <a:spcBef>
                <a:spcPts val="3300"/>
              </a:spcBef>
              <a:buSzPct val="75000"/>
              <a:buFontTx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51155" indent="-351155" defTabSz="461518">
              <a:spcBef>
                <a:spcPts val="3300"/>
              </a:spcBef>
              <a:buSzPct val="75000"/>
              <a:buFontTx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51155" indent="-351155" defTabSz="461518">
              <a:spcBef>
                <a:spcPts val="3300"/>
              </a:spcBef>
              <a:buSzPct val="75000"/>
              <a:buFontTx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4551860" y="1260475"/>
            <a:ext cx="4587526" cy="520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51155" indent="-351155" defTabSz="461518">
              <a:spcBef>
                <a:spcPts val="3300"/>
              </a:spcBef>
              <a:buSzPct val="75000"/>
              <a:buChar char="•"/>
              <a:defRPr sz="244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counterclockwise twist  (S25W40T1)</a:t>
            </a:r>
          </a:p>
          <a:p>
            <a:pPr defTabSz="461518">
              <a:spcBef>
                <a:spcPts val="3300"/>
              </a:spcBef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defTabSz="461518">
              <a:spcBef>
                <a:spcPts val="3300"/>
              </a:spcBef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51155" indent="-351155" defTabSz="461518">
              <a:spcBef>
                <a:spcPts val="3300"/>
              </a:spcBef>
              <a:buSzPct val="75000"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51155" indent="-351155" defTabSz="461518">
              <a:spcBef>
                <a:spcPts val="3300"/>
              </a:spcBef>
              <a:buSzPct val="75000"/>
              <a:buChar char="•"/>
              <a:defRPr sz="2844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53" name="Edge Strain S15W40T2.png"/>
          <p:cNvPicPr>
            <a:picLocks noChangeAspect="1"/>
          </p:cNvPicPr>
          <p:nvPr/>
        </p:nvPicPr>
        <p:blipFill>
          <a:blip r:embed="rId2">
            <a:extLst/>
          </a:blip>
          <a:srcRect l="0" t="0" r="13250" b="0"/>
          <a:stretch>
            <a:fillRect/>
          </a:stretch>
        </p:blipFill>
        <p:spPr>
          <a:xfrm>
            <a:off x="46797" y="2224973"/>
            <a:ext cx="4726095" cy="4020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pasted-image.jpg"/>
          <p:cNvPicPr>
            <a:picLocks noChangeAspect="1"/>
          </p:cNvPicPr>
          <p:nvPr/>
        </p:nvPicPr>
        <p:blipFill>
          <a:blip r:embed="rId3">
            <a:extLst/>
          </a:blip>
          <a:srcRect l="0" t="751" r="3228" b="751"/>
          <a:stretch>
            <a:fillRect/>
          </a:stretch>
        </p:blipFill>
        <p:spPr>
          <a:xfrm>
            <a:off x="4607514" y="2313861"/>
            <a:ext cx="4476399" cy="3411078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hape 455"/>
          <p:cNvSpPr/>
          <p:nvPr/>
        </p:nvSpPr>
        <p:spPr>
          <a:xfrm>
            <a:off x="904436" y="6242076"/>
            <a:ext cx="2836253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Flange Edge Longitudinal Strain S15W40T2</a:t>
            </a:r>
          </a:p>
        </p:txBody>
      </p:sp>
      <p:sp>
        <p:nvSpPr>
          <p:cNvPr id="456" name="Shape 456"/>
          <p:cNvSpPr/>
          <p:nvPr/>
        </p:nvSpPr>
        <p:spPr>
          <a:xfrm>
            <a:off x="5845269" y="5711327"/>
            <a:ext cx="2000708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Slope of the Web S25W40T1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1206">
              <a:defRPr b="0" sz="34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Unexpected Results</a:t>
            </a:r>
          </a:p>
        </p:txBody>
      </p:sp>
      <p:sp>
        <p:nvSpPr>
          <p:cNvPr id="459" name="Shape 459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16</a:t>
            </a:r>
          </a:p>
        </p:txBody>
      </p:sp>
      <p:sp>
        <p:nvSpPr>
          <p:cNvPr id="460" name="Shape 460"/>
          <p:cNvSpPr/>
          <p:nvPr>
            <p:ph type="body" idx="1"/>
          </p:nvPr>
        </p:nvSpPr>
        <p:spPr>
          <a:xfrm>
            <a:off x="139700" y="1233487"/>
            <a:ext cx="8864600" cy="518096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1971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constant longitudinal strain on web for web length 80mm </a:t>
            </a: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  <a:p>
            <a:pPr marL="324485" indent="-324485" defTabSz="426466">
              <a:spcBef>
                <a:spcPts val="3000"/>
              </a:spcBef>
              <a:buSzPct val="75000"/>
              <a:buFontTx/>
              <a:buChar char="•"/>
              <a:defRPr sz="2628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876"/>
          </a:p>
        </p:txBody>
      </p:sp>
      <p:pic>
        <p:nvPicPr>
          <p:cNvPr id="461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8404" y="1940917"/>
            <a:ext cx="5109966" cy="3825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W80T1_longitudinal.png"/>
          <p:cNvPicPr>
            <a:picLocks noChangeAspect="1"/>
          </p:cNvPicPr>
          <p:nvPr/>
        </p:nvPicPr>
        <p:blipFill>
          <a:blip r:embed="rId3">
            <a:extLst/>
          </a:blip>
          <a:srcRect l="7874" t="0" r="0" b="0"/>
          <a:stretch>
            <a:fillRect/>
          </a:stretch>
        </p:blipFill>
        <p:spPr>
          <a:xfrm>
            <a:off x="4521620" y="1808877"/>
            <a:ext cx="5288833" cy="4093518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Shape 463"/>
          <p:cNvSpPr/>
          <p:nvPr/>
        </p:nvSpPr>
        <p:spPr>
          <a:xfrm>
            <a:off x="1126376" y="5675260"/>
            <a:ext cx="268060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Cross Section Longitudinal Strain W80T2</a:t>
            </a:r>
          </a:p>
        </p:txBody>
      </p:sp>
      <p:sp>
        <p:nvSpPr>
          <p:cNvPr id="464" name="Shape 464"/>
          <p:cNvSpPr/>
          <p:nvPr/>
        </p:nvSpPr>
        <p:spPr>
          <a:xfrm>
            <a:off x="5296597" y="5675260"/>
            <a:ext cx="268060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Cross Section Longitudinal Strain W80T1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1206">
              <a:defRPr b="0" sz="34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Unexpected Results</a:t>
            </a:r>
          </a:p>
        </p:txBody>
      </p:sp>
      <p:sp>
        <p:nvSpPr>
          <p:cNvPr id="467" name="Shape 4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 defTabSz="584200">
              <a:spcBef>
                <a:spcPts val="4200"/>
              </a:spcBef>
              <a:buSzPct val="75000"/>
              <a:buFontTx/>
              <a:buChar char="•"/>
              <a:defRPr sz="19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unstable behaviour for web length 40mm </a:t>
            </a:r>
          </a:p>
        </p:txBody>
      </p:sp>
      <p:sp>
        <p:nvSpPr>
          <p:cNvPr id="468" name="Shape 468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17</a:t>
            </a:r>
          </a:p>
        </p:txBody>
      </p:sp>
      <p:pic>
        <p:nvPicPr>
          <p:cNvPr id="469" name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4" y="1727155"/>
            <a:ext cx="4782173" cy="3580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W40T1_longitudinal.png"/>
          <p:cNvPicPr>
            <a:picLocks noChangeAspect="1"/>
          </p:cNvPicPr>
          <p:nvPr/>
        </p:nvPicPr>
        <p:blipFill>
          <a:blip r:embed="rId3">
            <a:extLst/>
          </a:blip>
          <a:srcRect l="7498" t="0" r="2311" b="7338"/>
          <a:stretch>
            <a:fillRect/>
          </a:stretch>
        </p:blipFill>
        <p:spPr>
          <a:xfrm>
            <a:off x="4432508" y="1623466"/>
            <a:ext cx="4887166" cy="3580274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Shape 471"/>
          <p:cNvSpPr/>
          <p:nvPr/>
        </p:nvSpPr>
        <p:spPr>
          <a:xfrm>
            <a:off x="894229" y="5365731"/>
            <a:ext cx="268060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Cross Section Longitudinal Strain W40T2</a:t>
            </a:r>
          </a:p>
        </p:txBody>
      </p:sp>
      <p:sp>
        <p:nvSpPr>
          <p:cNvPr id="472" name="Shape 472"/>
          <p:cNvSpPr/>
          <p:nvPr/>
        </p:nvSpPr>
        <p:spPr>
          <a:xfrm>
            <a:off x="5053524" y="5365731"/>
            <a:ext cx="2680604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Cross Section Longitudinal Strain W40T1</a:t>
            </a:r>
          </a:p>
        </p:txBody>
      </p:sp>
      <p:sp>
        <p:nvSpPr>
          <p:cNvPr id="473" name="Shape 473"/>
          <p:cNvSpPr/>
          <p:nvPr/>
        </p:nvSpPr>
        <p:spPr>
          <a:xfrm>
            <a:off x="2773686" y="1812425"/>
            <a:ext cx="248091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51206">
              <a:defRPr b="0" sz="34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Unexpected Results</a:t>
            </a:r>
          </a:p>
        </p:txBody>
      </p:sp>
      <p:sp>
        <p:nvSpPr>
          <p:cNvPr id="476" name="Shape 476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18</a:t>
            </a:r>
          </a:p>
        </p:txBody>
      </p:sp>
      <p:sp>
        <p:nvSpPr>
          <p:cNvPr id="477" name="Shape 477"/>
          <p:cNvSpPr/>
          <p:nvPr/>
        </p:nvSpPr>
        <p:spPr>
          <a:xfrm>
            <a:off x="118450" y="1220788"/>
            <a:ext cx="11256517" cy="511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Deformation Length</a:t>
            </a: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bending angle increments ∆θ are 13°, 16°, 18°, 18°, 15°, 10°</a:t>
            </a: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11150" indent="-311150" defTabSz="408940">
              <a:spcBef>
                <a:spcPts val="2900"/>
              </a:spcBef>
              <a:buSzPct val="75000"/>
              <a:buChar char="•"/>
              <a:defRPr sz="252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distance between stands = 400mm</a:t>
            </a:r>
          </a:p>
        </p:txBody>
      </p:sp>
      <p:pic>
        <p:nvPicPr>
          <p:cNvPr id="478" name="MathType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6253" y="1264285"/>
            <a:ext cx="1105503" cy="5690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79" name="Table 479"/>
          <p:cNvGraphicFramePr/>
          <p:nvPr/>
        </p:nvGraphicFramePr>
        <p:xfrm>
          <a:off x="514283" y="2582068"/>
          <a:ext cx="7676821" cy="2838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28972"/>
                <a:gridCol w="573749"/>
                <a:gridCol w="1326215"/>
                <a:gridCol w="1253467"/>
                <a:gridCol w="709667"/>
                <a:gridCol w="1324743"/>
                <a:gridCol w="1347304"/>
              </a:tblGrid>
              <a:tr h="675893">
                <a:tc>
                  <a:txBody>
                    <a:bodyPr/>
                    <a:lstStyle/>
                    <a:p>
                      <a:pPr algn="ctr">
                        <a:defRPr b="1"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(mm)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 deformation length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deformation length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(mm)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minimum deformation length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maximum deformation length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28.0178514522438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37.589892258425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39.6232255123179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53.160135440008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325.862231739234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437.19006088123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C8B2E9"/>
                        </a:gs>
                        <a:gs pos="35000">
                          <a:srgbClr val="D8C9EE"/>
                        </a:gs>
                        <a:gs pos="100000">
                          <a:srgbClr val="F0EAF9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460.838787590789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C8B2E9"/>
                        </a:gs>
                        <a:gs pos="35000">
                          <a:srgbClr val="D8C9EE"/>
                        </a:gs>
                        <a:gs pos="100000">
                          <a:srgbClr val="F0EAF9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618.280113432954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C8B2E9"/>
                        </a:gs>
                        <a:gs pos="35000">
                          <a:srgbClr val="D8C9EE"/>
                        </a:gs>
                        <a:gs pos="100000">
                          <a:srgbClr val="F0EAF9"/>
                        </a:gs>
                      </a:gsLst>
                      <a:lin ang="16200000" scaled="0"/>
                    </a:gra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60.284817817252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80.8805703903395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85.2556069623489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114.38239957849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264.490540333536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354.851296554862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374.046109259075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501.835516213563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gradFill flip="none" rotWithShape="1">
                      <a:gsLst>
                        <a:gs pos="0">
                          <a:srgbClr val="C8B2E9"/>
                        </a:gs>
                        <a:gs pos="35000">
                          <a:srgbClr val="D8C9EE"/>
                        </a:gs>
                        <a:gs pos="100000">
                          <a:srgbClr val="F0EAF9"/>
                        </a:gs>
                      </a:gsLst>
                      <a:lin ang="16200000" scaled="0"/>
                    </a:gra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99.8619417366166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133.978854052919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141.226112368835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189.474712472843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12700">
                      <a:solidFill>
                        <a:srgbClr val="7DAE80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flange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207.544019427205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278.44952145766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293.511567063378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393.787089681721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23955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thickness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DAE8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7DAE80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7DAE80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0" name="Shape 480"/>
          <p:cNvSpPr/>
          <p:nvPr/>
        </p:nvSpPr>
        <p:spPr>
          <a:xfrm>
            <a:off x="24334" y="6642100"/>
            <a:ext cx="1203550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4200"/>
              </a:spcBef>
              <a:defRPr sz="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Reference: Bhattacharyya et al.</a:t>
            </a:r>
            <a:r>
              <a:t> 1984, “</a:t>
            </a:r>
            <a:r>
              <a:rPr i="1"/>
              <a:t>Prediction of strain development while roll forming fundamental sections, Advanced technology of plasticity“</a:t>
            </a:r>
          </a:p>
        </p:txBody>
      </p:sp>
      <p:sp>
        <p:nvSpPr>
          <p:cNvPr id="481" name="Shape 481"/>
          <p:cNvSpPr/>
          <p:nvPr/>
        </p:nvSpPr>
        <p:spPr>
          <a:xfrm>
            <a:off x="3752751" y="5452786"/>
            <a:ext cx="163849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1000">
                <a:solidFill>
                  <a:schemeClr val="accent4">
                    <a:lumOff val="-8800"/>
                  </a:schemeClr>
                </a:solidFill>
              </a:defRPr>
            </a:lvl1pPr>
          </a:lstStyle>
          <a:p>
            <a:pPr/>
            <a:r>
              <a:t>Table· Deformation Length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title"/>
          </p:nvPr>
        </p:nvSpPr>
        <p:spPr>
          <a:xfrm>
            <a:off x="358775" y="488950"/>
            <a:ext cx="6877050" cy="636589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52" name="Shape 352"/>
          <p:cNvSpPr/>
          <p:nvPr/>
        </p:nvSpPr>
        <p:spPr>
          <a:xfrm>
            <a:off x="2365007" y="3791390"/>
            <a:ext cx="4104457" cy="648073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Investigation on Twist</a:t>
            </a:r>
          </a:p>
        </p:txBody>
      </p:sp>
      <p:sp>
        <p:nvSpPr>
          <p:cNvPr id="353" name="Shape 353"/>
          <p:cNvSpPr/>
          <p:nvPr/>
        </p:nvSpPr>
        <p:spPr>
          <a:xfrm>
            <a:off x="2365007" y="1285875"/>
            <a:ext cx="4104457" cy="648073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Units &amp; Abbreviations</a:t>
            </a:r>
          </a:p>
        </p:txBody>
      </p:sp>
      <p:sp>
        <p:nvSpPr>
          <p:cNvPr id="354" name="Shape 354"/>
          <p:cNvSpPr/>
          <p:nvPr/>
        </p:nvSpPr>
        <p:spPr>
          <a:xfrm>
            <a:off x="2365007" y="2949187"/>
            <a:ext cx="4104457" cy="648073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Explanation of Defects</a:t>
            </a:r>
          </a:p>
        </p:txBody>
      </p:sp>
      <p:sp>
        <p:nvSpPr>
          <p:cNvPr id="355" name="Shape 355"/>
          <p:cNvSpPr/>
          <p:nvPr/>
        </p:nvSpPr>
        <p:spPr>
          <a:xfrm>
            <a:off x="2365007" y="2106983"/>
            <a:ext cx="4104457" cy="648074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Numerical Model &amp; Measurements of Defects</a:t>
            </a:r>
          </a:p>
        </p:txBody>
      </p:sp>
      <p:sp>
        <p:nvSpPr>
          <p:cNvPr id="356" name="Shape 356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2</a:t>
            </a:r>
          </a:p>
        </p:txBody>
      </p:sp>
      <p:sp>
        <p:nvSpPr>
          <p:cNvPr id="357" name="Shape 357"/>
          <p:cNvSpPr/>
          <p:nvPr/>
        </p:nvSpPr>
        <p:spPr>
          <a:xfrm>
            <a:off x="2365007" y="4612499"/>
            <a:ext cx="4104457" cy="648073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Investigation on Curving</a:t>
            </a:r>
          </a:p>
        </p:txBody>
      </p:sp>
      <p:sp>
        <p:nvSpPr>
          <p:cNvPr id="358" name="Shape 358"/>
          <p:cNvSpPr/>
          <p:nvPr/>
        </p:nvSpPr>
        <p:spPr>
          <a:xfrm>
            <a:off x="2365007" y="5555544"/>
            <a:ext cx="4104457" cy="648073"/>
          </a:xfrm>
          <a:prstGeom prst="roundRect">
            <a:avLst>
              <a:gd name="adj" fmla="val 16667"/>
            </a:avLst>
          </a:prstGeom>
          <a:solidFill>
            <a:srgbClr val="005AA9"/>
          </a:solidFill>
          <a:ln w="25400">
            <a:solidFill>
              <a:srgbClr val="88A3A6"/>
            </a:solidFill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Conclusion and Outlook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1"/>
      <p:bldP build="whole" bldLvl="1" animBg="1" rev="0" advAuto="0" spid="354" grpId="3"/>
      <p:bldP build="whole" bldLvl="1" animBg="1" rev="0" advAuto="0" spid="355" grpId="2"/>
      <p:bldP build="whole" bldLvl="1" animBg="1" rev="0" advAuto="0" spid="352" grpId="4"/>
      <p:bldP build="whole" bldLvl="1" animBg="1" rev="0" advAuto="0" spid="357" grpId="5"/>
      <p:bldP build="whole" bldLvl="1" animBg="1" rev="0" advAuto="0" spid="358" grpId="6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39522">
              <a:defRPr b="0" sz="328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Effect of Input Parameters on Curving</a:t>
            </a:r>
          </a:p>
        </p:txBody>
      </p:sp>
      <p:pic>
        <p:nvPicPr>
          <p:cNvPr id="484" name="pasted-image.jpg"/>
          <p:cNvPicPr>
            <a:picLocks noChangeAspect="1"/>
          </p:cNvPicPr>
          <p:nvPr/>
        </p:nvPicPr>
        <p:blipFill>
          <a:blip r:embed="rId2">
            <a:extLst/>
          </a:blip>
          <a:srcRect l="0" t="0" r="7994" b="0"/>
          <a:stretch>
            <a:fillRect/>
          </a:stretch>
        </p:blipFill>
        <p:spPr>
          <a:xfrm>
            <a:off x="167701" y="1294573"/>
            <a:ext cx="5246121" cy="4268854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Shape 485"/>
          <p:cNvSpPr/>
          <p:nvPr/>
        </p:nvSpPr>
        <p:spPr>
          <a:xfrm>
            <a:off x="1360397" y="5657215"/>
            <a:ext cx="309955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Tendency of Curving with respect to flange ratios</a:t>
            </a:r>
          </a:p>
        </p:txBody>
      </p:sp>
      <p:pic>
        <p:nvPicPr>
          <p:cNvPr id="486" name="Screen Shot 2016-07-28 at 15.03.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1915" y="1553050"/>
            <a:ext cx="2020170" cy="1424942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Shape 487"/>
          <p:cNvSpPr/>
          <p:nvPr/>
        </p:nvSpPr>
        <p:spPr>
          <a:xfrm>
            <a:off x="6940315" y="2543455"/>
            <a:ext cx="127001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/>
          </a:p>
        </p:txBody>
      </p:sp>
      <p:sp>
        <p:nvSpPr>
          <p:cNvPr id="488" name="Shape 488"/>
          <p:cNvSpPr/>
          <p:nvPr>
            <p:ph type="body" sz="half" idx="1"/>
          </p:nvPr>
        </p:nvSpPr>
        <p:spPr>
          <a:xfrm>
            <a:off x="5788271" y="1196975"/>
            <a:ext cx="3099555" cy="5113338"/>
          </a:xfrm>
          <a:prstGeom prst="rect">
            <a:avLst/>
          </a:prstGeom>
        </p:spPr>
        <p:txBody>
          <a:bodyPr/>
          <a:lstStyle/>
          <a:p>
            <a:pPr marL="179388" indent="-179388">
              <a:defRPr sz="1800"/>
            </a:pPr>
          </a:p>
          <a:p>
            <a:pPr marL="179388" indent="-179388">
              <a:defRPr sz="1800"/>
            </a:pPr>
            <a:r>
              <a:t>The magnitude of curving is always around 1mm per 1000mm</a:t>
            </a:r>
          </a:p>
          <a:p>
            <a:pPr marL="179388" indent="-179388">
              <a:defRPr sz="1800"/>
            </a:pPr>
          </a:p>
          <a:p>
            <a:pPr marL="179388" indent="-179388">
              <a:defRPr sz="1800"/>
            </a:pPr>
          </a:p>
          <a:p>
            <a:pPr marL="179388" indent="-179388">
              <a:defRPr sz="1800"/>
            </a:pPr>
            <a:r>
              <a:t>not problematic</a:t>
            </a:r>
          </a:p>
        </p:txBody>
      </p:sp>
      <p:sp>
        <p:nvSpPr>
          <p:cNvPr id="489" name="Shape 489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19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Outlook</a:t>
            </a:r>
          </a:p>
        </p:txBody>
      </p:sp>
      <p:sp>
        <p:nvSpPr>
          <p:cNvPr id="492" name="Shape 492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20</a:t>
            </a:r>
          </a:p>
        </p:txBody>
      </p:sp>
      <p:sp>
        <p:nvSpPr>
          <p:cNvPr id="493" name="Shape 493"/>
          <p:cNvSpPr/>
          <p:nvPr/>
        </p:nvSpPr>
        <p:spPr>
          <a:xfrm>
            <a:off x="222249" y="1594485"/>
            <a:ext cx="8374610" cy="217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1. In summary, m</a:t>
            </a:r>
            <a:r>
              <a:t>agnitude of twist decrease when the profile cross-sectional area grows to more symmetry.</a:t>
            </a:r>
          </a:p>
          <a:p>
            <a:pPr>
              <a:spcBef>
                <a:spcPts val="300"/>
              </a:spcBef>
              <a:defRPr sz="1400"/>
            </a:pPr>
            <a:r>
              <a:t>—ratio of short flange length to the long flange length increases,  </a:t>
            </a:r>
          </a:p>
          <a:p>
            <a:pPr>
              <a:spcBef>
                <a:spcPts val="300"/>
              </a:spcBef>
              <a:defRPr sz="1400"/>
            </a:pPr>
            <a:r>
              <a:t>—web length decreases,</a:t>
            </a:r>
          </a:p>
          <a:p>
            <a:pPr>
              <a:spcBef>
                <a:spcPts val="300"/>
              </a:spcBef>
              <a:defRPr sz="1400"/>
            </a:pPr>
            <a:r>
              <a:t>—thickness increases.</a:t>
            </a:r>
          </a:p>
          <a:p>
            <a:pPr>
              <a:spcBef>
                <a:spcPts val="300"/>
              </a:spcBef>
              <a:defRPr sz="1400"/>
            </a:pPr>
            <a:r>
              <a:t>2. </a:t>
            </a:r>
            <a:r>
              <a:t>The twist is partially progressive because of the boundary condition I. </a:t>
            </a:r>
          </a:p>
          <a:p>
            <a:pPr>
              <a:spcBef>
                <a:spcPts val="300"/>
              </a:spcBef>
              <a:defRPr sz="1400"/>
            </a:pPr>
            <a:r>
              <a:t>3. For S15T2, S15T1 and S25T1 profile, the deformation length is sometimes larger than distance between two neighbour stands, which is problematic.</a:t>
            </a:r>
          </a:p>
        </p:txBody>
      </p:sp>
      <p:sp>
        <p:nvSpPr>
          <p:cNvPr id="494" name="Shape 494"/>
          <p:cNvSpPr/>
          <p:nvPr/>
        </p:nvSpPr>
        <p:spPr>
          <a:xfrm>
            <a:off x="222249" y="4408193"/>
            <a:ext cx="8374610" cy="12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1. </a:t>
            </a:r>
            <a:r>
              <a:t>In order to neutralize the </a:t>
            </a:r>
            <a:r>
              <a:t>effect of boundary condition I, we can implement supportive rolls in both x and y directions</a:t>
            </a:r>
          </a:p>
          <a:p>
            <a:pPr>
              <a:spcBef>
                <a:spcPts val="300"/>
              </a:spcBef>
              <a:defRPr sz="1400"/>
            </a:pPr>
            <a:r>
              <a:t>2. </a:t>
            </a:r>
            <a:r>
              <a:t>Investigation on different type of materials</a:t>
            </a:r>
          </a:p>
          <a:p>
            <a:pPr>
              <a:spcBef>
                <a:spcPts val="300"/>
              </a:spcBef>
              <a:defRPr sz="1400"/>
            </a:pPr>
            <a:r>
              <a:t>3. </a:t>
            </a:r>
            <a:r>
              <a:t>Investigation on simulations with asymmetric fillet radius of top rolls</a:t>
            </a:r>
          </a:p>
        </p:txBody>
      </p:sp>
      <p:sp>
        <p:nvSpPr>
          <p:cNvPr id="495" name="Shape 495"/>
          <p:cNvSpPr/>
          <p:nvPr/>
        </p:nvSpPr>
        <p:spPr>
          <a:xfrm>
            <a:off x="259005" y="1233487"/>
            <a:ext cx="123508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Conclusion</a:t>
            </a:r>
          </a:p>
        </p:txBody>
      </p:sp>
      <p:sp>
        <p:nvSpPr>
          <p:cNvPr id="496" name="Shape 496"/>
          <p:cNvSpPr/>
          <p:nvPr/>
        </p:nvSpPr>
        <p:spPr>
          <a:xfrm>
            <a:off x="259005" y="4024240"/>
            <a:ext cx="89196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Outlook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19. Juli 2016  |  Institut für Produktionstechnik und Umformmaschinen  |  21</a:t>
            </a:r>
          </a:p>
        </p:txBody>
      </p:sp>
      <p:sp>
        <p:nvSpPr>
          <p:cNvPr id="499" name="Shape 499"/>
          <p:cNvSpPr/>
          <p:nvPr>
            <p:ph type="title"/>
          </p:nvPr>
        </p:nvSpPr>
        <p:spPr>
          <a:xfrm>
            <a:off x="358775" y="488950"/>
            <a:ext cx="6877050" cy="636589"/>
          </a:xfrm>
          <a:prstGeom prst="rect">
            <a:avLst/>
          </a:prstGeom>
        </p:spPr>
        <p:txBody>
          <a:bodyPr/>
          <a:lstStyle/>
          <a:p>
            <a:pPr/>
            <a:r>
              <a:t>  </a:t>
            </a:r>
          </a:p>
        </p:txBody>
      </p:sp>
      <p:grpSp>
        <p:nvGrpSpPr>
          <p:cNvPr id="502" name="Group 502"/>
          <p:cNvGrpSpPr/>
          <p:nvPr/>
        </p:nvGrpSpPr>
        <p:grpSpPr>
          <a:xfrm>
            <a:off x="248399" y="3140967"/>
            <a:ext cx="8644777" cy="864097"/>
            <a:chOff x="0" y="0"/>
            <a:chExt cx="8644776" cy="864095"/>
          </a:xfrm>
        </p:grpSpPr>
        <p:sp>
          <p:nvSpPr>
            <p:cNvPr id="500" name="Shape 500"/>
            <p:cNvSpPr/>
            <p:nvPr/>
          </p:nvSpPr>
          <p:spPr>
            <a:xfrm>
              <a:off x="0" y="0"/>
              <a:ext cx="8644777" cy="864096"/>
            </a:xfrm>
            <a:prstGeom prst="roundRect">
              <a:avLst>
                <a:gd name="adj" fmla="val 16667"/>
              </a:avLst>
            </a:prstGeom>
            <a:solidFill>
              <a:srgbClr val="005AA9"/>
            </a:solidFill>
            <a:ln w="25400" cap="flat">
              <a:solidFill>
                <a:srgbClr val="88A3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42181" y="213513"/>
              <a:ext cx="856041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Thank you for your attention!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title"/>
          </p:nvPr>
        </p:nvSpPr>
        <p:spPr>
          <a:xfrm>
            <a:off x="358775" y="488950"/>
            <a:ext cx="6877050" cy="636589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505" name="Shape 505"/>
          <p:cNvSpPr/>
          <p:nvPr>
            <p:ph type="body" idx="1"/>
          </p:nvPr>
        </p:nvSpPr>
        <p:spPr>
          <a:xfrm>
            <a:off x="250824" y="1268412"/>
            <a:ext cx="8640765" cy="5113338"/>
          </a:xfrm>
          <a:prstGeom prst="rect">
            <a:avLst/>
          </a:prstGeom>
        </p:spPr>
        <p:txBody>
          <a:bodyPr/>
          <a:lstStyle/>
          <a:p>
            <a:pPr/>
            <a:r>
              <a:t>  Front View of the Sheet </a:t>
            </a:r>
            <a:r>
              <a:rPr u="sng"/>
              <a:t>after deformation</a:t>
            </a:r>
            <a:r>
              <a:t> at time t=25s</a:t>
            </a:r>
          </a:p>
        </p:txBody>
      </p:sp>
      <p:pic>
        <p:nvPicPr>
          <p:cNvPr id="506" name="pasted-image.jpg">
            <a:hlinkClick r:id="rId2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rcRect l="0" t="1046" r="0" b="6422"/>
          <a:stretch>
            <a:fillRect/>
          </a:stretch>
        </p:blipFill>
        <p:spPr>
          <a:xfrm>
            <a:off x="1156629" y="1621013"/>
            <a:ext cx="6104017" cy="4645844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Shape 507"/>
          <p:cNvSpPr/>
          <p:nvPr/>
        </p:nvSpPr>
        <p:spPr>
          <a:xfrm>
            <a:off x="3134014" y="5439795"/>
            <a:ext cx="2438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100">
                <a:solidFill>
                  <a:srgbClr val="FF8D55"/>
                </a:solidFill>
              </a:defRPr>
            </a:lvl1pPr>
          </a:lstStyle>
          <a:p>
            <a:pPr/>
            <a:r>
              <a:t>△</a:t>
            </a:r>
          </a:p>
        </p:txBody>
      </p:sp>
      <p:sp>
        <p:nvSpPr>
          <p:cNvPr id="508" name="Shape 508"/>
          <p:cNvSpPr/>
          <p:nvPr/>
        </p:nvSpPr>
        <p:spPr>
          <a:xfrm>
            <a:off x="2545745" y="6149375"/>
            <a:ext cx="2773683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Front View of Sheet for S35T40T2 at t=25s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Position of Sheet</a:t>
            </a:r>
          </a:p>
        </p:txBody>
      </p:sp>
      <p:pic>
        <p:nvPicPr>
          <p:cNvPr id="511" name="Screen Shot 2016-07-28 at 11.0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138" y="1196975"/>
            <a:ext cx="6040849" cy="5217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361" name="Shape 361"/>
          <p:cNvSpPr/>
          <p:nvPr>
            <p:ph type="body" idx="4294967295"/>
          </p:nvPr>
        </p:nvSpPr>
        <p:spPr>
          <a:xfrm>
            <a:off x="210972" y="1196975"/>
            <a:ext cx="8837795" cy="5299522"/>
          </a:xfrm>
          <a:prstGeom prst="rect">
            <a:avLst/>
          </a:prstGeom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Roll Forming: </a:t>
            </a:r>
            <a:r>
              <a:t>continuously transversal bending a long metal strip into constant, desirable cross-sectional profile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Efficient and Effective in mass production for metals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When deforming, only deformations in transversal direction are necessary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Reluctant strains result in unexpected deformations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Unexpected deformations over the elastic range cause permanent defects, such as curving, twist, spring-back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Especially for asymmetrical profile, the sheet undergoes non-uniform bending forces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Previous research has been done on 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—pertinent methods to reduce the defects for asymmetrical profile (Ona &amp; Jimma 1983)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—influences factors for symmetrical profiles (Safdarian et al, 2015)</a:t>
            </a:r>
          </a:p>
          <a:p>
            <a:pPr marL="200025" indent="-200025" defTabSz="262889">
              <a:spcBef>
                <a:spcPts val="1800"/>
              </a:spcBef>
              <a:buSzPct val="75000"/>
              <a:buFontTx/>
              <a:buChar char="•"/>
              <a:defRPr sz="1619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Lack of research on the reason of defects and the influence factors for asymmetrical profiles  </a:t>
            </a:r>
          </a:p>
        </p:txBody>
      </p:sp>
      <p:sp>
        <p:nvSpPr>
          <p:cNvPr id="362" name="Shape 362"/>
          <p:cNvSpPr/>
          <p:nvPr/>
        </p:nvSpPr>
        <p:spPr>
          <a:xfrm>
            <a:off x="358775" y="6510338"/>
            <a:ext cx="8534400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Units and Abbreviations</a:t>
            </a:r>
          </a:p>
        </p:txBody>
      </p:sp>
      <p:sp>
        <p:nvSpPr>
          <p:cNvPr id="365" name="Shape 365"/>
          <p:cNvSpPr/>
          <p:nvPr>
            <p:ph type="body" idx="1"/>
          </p:nvPr>
        </p:nvSpPr>
        <p:spPr>
          <a:xfrm>
            <a:off x="365125" y="1708468"/>
            <a:ext cx="8058399" cy="4290378"/>
          </a:xfrm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MPA Units: mm in length, s in time, MPa in pressure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Abbreviations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S: short flange length (</a:t>
            </a:r>
            <a:r>
              <a:t>mm</a:t>
            </a:r>
            <a:r>
              <a:t>)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W: web length of the desired cross section (mm)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T: thickness of the sheet (mm)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F: fillet radius of the top rolls (</a:t>
            </a:r>
            <a:r>
              <a:t>mm</a:t>
            </a:r>
            <a:r>
              <a:t>)</a:t>
            </a:r>
          </a:p>
          <a:p>
            <a:pPr marL="262254" indent="-262254" defTabSz="344677">
              <a:spcBef>
                <a:spcPts val="2400"/>
              </a:spcBef>
              <a:buSzPct val="75000"/>
              <a:buFontTx/>
              <a:buChar char="•"/>
              <a:defRPr sz="2124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HC: Horizontal Curving        VC: Vertical Curving</a:t>
            </a:r>
          </a:p>
        </p:txBody>
      </p:sp>
      <p:sp>
        <p:nvSpPr>
          <p:cNvPr id="366" name="Shape 366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Influence Factors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84200">
              <a:spcBef>
                <a:spcPts val="4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Short Flange and Long Flange Ratio</a:t>
            </a:r>
          </a:p>
          <a:p>
            <a:pPr marL="345722" indent="-345722" defTabSz="584200">
              <a:spcBef>
                <a:spcPts val="3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345722" indent="-345722" defTabSz="584200">
              <a:spcBef>
                <a:spcPts val="3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444500" indent="-444500" defTabSz="584200">
              <a:spcBef>
                <a:spcPts val="4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Length of Web: 40mm or 80mm</a:t>
            </a:r>
          </a:p>
          <a:p>
            <a:pPr marL="444500" indent="-444500" defTabSz="584200">
              <a:spcBef>
                <a:spcPts val="4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Thickness of the flat sheet: 1mm or 2mm</a:t>
            </a:r>
          </a:p>
          <a:p>
            <a:pPr marL="444500" indent="-444500" defTabSz="584200">
              <a:spcBef>
                <a:spcPts val="4200"/>
              </a:spcBef>
              <a:buSzPct val="75000"/>
              <a:buFontTx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Radius of the fillet of the top rolls: 3mm or 6mm</a:t>
            </a:r>
          </a:p>
        </p:txBody>
      </p:sp>
      <p:graphicFrame>
        <p:nvGraphicFramePr>
          <p:cNvPr id="370" name="Table 370"/>
          <p:cNvGraphicFramePr/>
          <p:nvPr/>
        </p:nvGraphicFramePr>
        <p:xfrm>
          <a:off x="1130300" y="2189452"/>
          <a:ext cx="5334000" cy="5715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54465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short flange (mm)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Long Flange(mm)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1" name="Shape 371"/>
          <p:cNvSpPr/>
          <p:nvPr/>
        </p:nvSpPr>
        <p:spPr>
          <a:xfrm>
            <a:off x="358775" y="6510338"/>
            <a:ext cx="8534400" cy="27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Numerical Model</a:t>
            </a:r>
          </a:p>
        </p:txBody>
      </p:sp>
      <p:sp>
        <p:nvSpPr>
          <p:cNvPr id="374" name="Shape 374"/>
          <p:cNvSpPr/>
          <p:nvPr>
            <p:ph type="body" sz="half" idx="1"/>
          </p:nvPr>
        </p:nvSpPr>
        <p:spPr>
          <a:xfrm>
            <a:off x="152523" y="1069210"/>
            <a:ext cx="4110808" cy="528388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①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flat sheet</a:t>
            </a:r>
            <a:r>
              <a:t>: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leftmost bottom node on web section fixed         at (0,0) in x-y plane, marked as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thickness × width × length(1002mm)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initial position -100mm in z-direction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②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6 roll stations</a:t>
            </a:r>
            <a:r>
              <a:t>: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distance between stands 400mm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radius &amp; center of roll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first stand location in z-direction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③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supporting rolls</a:t>
            </a:r>
            <a:r>
              <a:t>: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l</a:t>
            </a:r>
            <a:r>
              <a:t>ocated at negative 400mm in z-direction</a:t>
            </a:r>
          </a:p>
          <a:p>
            <a:pPr marL="168021" indent="-168021" defTabSz="286258">
              <a:spcBef>
                <a:spcPts val="1500"/>
              </a:spcBef>
              <a:buSzPct val="75000"/>
              <a:buFontTx/>
              <a:buChar char="•"/>
              <a:defRPr sz="1372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no deforming forces, only supportive in y-direction</a:t>
            </a:r>
          </a:p>
        </p:txBody>
      </p:sp>
      <p:sp>
        <p:nvSpPr>
          <p:cNvPr id="375" name="Shape 375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6</a:t>
            </a:r>
          </a:p>
        </p:txBody>
      </p:sp>
      <p:pic>
        <p:nvPicPr>
          <p:cNvPr id="376" name="pasted-imag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2333" y="1817106"/>
            <a:ext cx="5039435" cy="4218818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/>
        </p:nvSpPr>
        <p:spPr>
          <a:xfrm>
            <a:off x="5659094" y="6135716"/>
            <a:ext cx="1310951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Numerical Model</a:t>
            </a:r>
          </a:p>
        </p:txBody>
      </p:sp>
      <p:pic>
        <p:nvPicPr>
          <p:cNvPr id="378" name="Screen Shot 2016-07-28 at 14.56.00.png">
            <a:hlinkClick r:id="rId3" invalidUrl="" action="ppaction://hlinksldjump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196975"/>
            <a:ext cx="9144001" cy="39624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hape 379"/>
          <p:cNvSpPr/>
          <p:nvPr/>
        </p:nvSpPr>
        <p:spPr>
          <a:xfrm>
            <a:off x="3344735" y="1579745"/>
            <a:ext cx="270305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Front View of Sheet for S35T40T2 at t=0s</a:t>
            </a:r>
          </a:p>
        </p:txBody>
      </p:sp>
      <p:sp>
        <p:nvSpPr>
          <p:cNvPr id="380" name="Shape 380"/>
          <p:cNvSpPr/>
          <p:nvPr/>
        </p:nvSpPr>
        <p:spPr>
          <a:xfrm>
            <a:off x="2841618" y="2199445"/>
            <a:ext cx="2438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100">
                <a:solidFill>
                  <a:srgbClr val="FF8D55"/>
                </a:solidFill>
              </a:defRPr>
            </a:lvl1pPr>
          </a:lstStyle>
          <a:p>
            <a:pPr/>
            <a:r>
              <a:t>△</a:t>
            </a:r>
          </a:p>
        </p:txBody>
      </p:sp>
      <p:sp>
        <p:nvSpPr>
          <p:cNvPr id="381" name="Shape 381"/>
          <p:cNvSpPr/>
          <p:nvPr/>
        </p:nvSpPr>
        <p:spPr>
          <a:xfrm>
            <a:off x="2719550" y="1349902"/>
            <a:ext cx="2438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100">
                <a:solidFill>
                  <a:srgbClr val="FF8D55"/>
                </a:solidFill>
              </a:defRPr>
            </a:lvl1pPr>
          </a:lstStyle>
          <a:p>
            <a:pPr/>
            <a:r>
              <a:t>△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Setting for simulations</a:t>
            </a:r>
          </a:p>
        </p:txBody>
      </p:sp>
      <p:sp>
        <p:nvSpPr>
          <p:cNvPr id="384" name="Shape 384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7</a:t>
            </a:r>
          </a:p>
        </p:txBody>
      </p:sp>
      <p:sp>
        <p:nvSpPr>
          <p:cNvPr id="385" name="Shape 385"/>
          <p:cNvSpPr/>
          <p:nvPr>
            <p:ph type="body" sz="half" idx="1"/>
          </p:nvPr>
        </p:nvSpPr>
        <p:spPr>
          <a:xfrm>
            <a:off x="177800" y="1196975"/>
            <a:ext cx="4285060" cy="5272087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204470" indent="-204470" defTabSz="268731">
              <a:spcBef>
                <a:spcPts val="1900"/>
              </a:spcBef>
              <a:buSzPct val="75000"/>
              <a:buFontTx/>
              <a:buChar char="•"/>
              <a:defRPr sz="188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+mn-lt"/>
                <a:ea typeface="+mn-ea"/>
                <a:cs typeface="+mn-cs"/>
                <a:sym typeface="Helvetica"/>
              </a:rPr>
              <a:t>Material Properties </a:t>
            </a:r>
            <a:r>
              <a:t>ZstE500</a:t>
            </a: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Young ´s Modulus 210000 MPa =2.1</a:t>
            </a:r>
            <a:r>
              <a:t>×10</a:t>
            </a:r>
            <a:r>
              <a:rPr baseline="31999"/>
              <a:t>5</a:t>
            </a:r>
            <a:r>
              <a:t>MPa</a:t>
            </a:r>
            <a:r>
              <a:t> </a:t>
            </a: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Poisson ratio 0.29</a:t>
            </a: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Plastic Behavior </a:t>
            </a: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159032" indent="-159032" defTabSz="268731">
              <a:spcBef>
                <a:spcPts val="1400"/>
              </a:spcBef>
              <a:buSzPct val="75000"/>
              <a:buFontTx/>
              <a:buChar char="•"/>
              <a:defRPr sz="1288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04469" indent="-204469" defTabSz="268731">
              <a:spcBef>
                <a:spcPts val="1900"/>
              </a:spcBef>
              <a:buSzPct val="75000"/>
              <a:buFontTx/>
              <a:buChar char="•"/>
              <a:defRPr b="1" sz="1794">
                <a:latin typeface="+mn-lt"/>
                <a:ea typeface="+mn-ea"/>
                <a:cs typeface="+mn-cs"/>
                <a:sym typeface="Helvetica"/>
              </a:defRPr>
            </a:pPr>
            <a:r>
              <a:t>Contact Body &amp; Table</a:t>
            </a:r>
          </a:p>
          <a:p>
            <a:pPr marL="204470" indent="-204470" defTabSz="268731">
              <a:spcBef>
                <a:spcPts val="1900"/>
              </a:spcBef>
              <a:buSzPct val="75000"/>
              <a:buFontTx/>
              <a:buChar char="•"/>
              <a:defRPr sz="165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flat sheet deformable</a:t>
            </a:r>
          </a:p>
          <a:p>
            <a:pPr marL="204470" indent="-204470" defTabSz="268731">
              <a:spcBef>
                <a:spcPts val="1900"/>
              </a:spcBef>
              <a:buSzPct val="75000"/>
              <a:buFontTx/>
              <a:buChar char="•"/>
              <a:defRPr sz="165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rolls rigid: translate 100mm/s in negative z</a:t>
            </a:r>
          </a:p>
          <a:p>
            <a:pPr marL="204470" indent="-204470" defTabSz="268731">
              <a:spcBef>
                <a:spcPts val="1900"/>
              </a:spcBef>
              <a:buSzPct val="75000"/>
              <a:buFontTx/>
              <a:buChar char="•"/>
              <a:defRPr sz="165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all touching</a:t>
            </a:r>
          </a:p>
        </p:txBody>
      </p:sp>
      <p:sp>
        <p:nvSpPr>
          <p:cNvPr id="386" name="Shape 386"/>
          <p:cNvSpPr/>
          <p:nvPr/>
        </p:nvSpPr>
        <p:spPr>
          <a:xfrm>
            <a:off x="4635500" y="1627187"/>
            <a:ext cx="4448225" cy="3389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64522" indent="-264522" defTabSz="350520">
              <a:spcBef>
                <a:spcPts val="2500"/>
              </a:spcBef>
              <a:buSzPct val="75000"/>
              <a:buChar char="•"/>
              <a:defRPr b="1" sz="2160">
                <a:latin typeface="+mn-lt"/>
                <a:ea typeface="+mn-ea"/>
                <a:cs typeface="+mn-cs"/>
                <a:sym typeface="Helvetica"/>
              </a:defRPr>
            </a:pPr>
            <a:r>
              <a:t>Boundary Conditions</a:t>
            </a:r>
          </a:p>
          <a:p>
            <a:pPr marL="205739" indent="-205739" defTabSz="350520">
              <a:spcBef>
                <a:spcPts val="1900"/>
              </a:spcBef>
              <a:buSzPct val="75000"/>
              <a:buChar char="•"/>
              <a:defRPr sz="132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I· center of sheet front-end fixed x-direction in the first 5s</a:t>
            </a:r>
          </a:p>
          <a:p>
            <a:pPr marL="205739" indent="-205739" defTabSz="350520">
              <a:spcBef>
                <a:spcPts val="1900"/>
              </a:spcBef>
              <a:buSzPct val="75000"/>
              <a:buChar char="•"/>
              <a:defRPr sz="132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II· center of sheet back-end fixed all directions in the simulation</a:t>
            </a:r>
          </a:p>
          <a:p>
            <a:pPr marL="264522" indent="-264522" defTabSz="350520">
              <a:spcBef>
                <a:spcPts val="2500"/>
              </a:spcBef>
              <a:buSzPct val="75000"/>
              <a:buChar char="•"/>
              <a:defRPr b="1" sz="2160">
                <a:latin typeface="+mn-lt"/>
                <a:ea typeface="+mn-ea"/>
                <a:cs typeface="+mn-cs"/>
                <a:sym typeface="Helvetica"/>
              </a:defRPr>
            </a:pPr>
            <a:r>
              <a:t>Job Setting</a:t>
            </a:r>
          </a:p>
          <a:p>
            <a:pPr marL="205740" indent="-205740" defTabSz="350520">
              <a:spcBef>
                <a:spcPts val="1900"/>
              </a:spcBef>
              <a:buSzPct val="75000"/>
              <a:buChar char="•"/>
              <a:defRPr sz="168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stepping multicriteria</a:t>
            </a:r>
          </a:p>
          <a:p>
            <a:pPr marL="205740" indent="-205740" defTabSz="350520">
              <a:spcBef>
                <a:spcPts val="1900"/>
              </a:spcBef>
              <a:buSzPct val="75000"/>
              <a:buChar char="•"/>
              <a:defRPr sz="168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save data every 0.5s</a:t>
            </a:r>
          </a:p>
        </p:txBody>
      </p:sp>
      <p:pic>
        <p:nvPicPr>
          <p:cNvPr id="387" name="image1.png" descr="C:\Users\yan.carrie\Desktop\paper writing plot\plas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411" y="2329377"/>
            <a:ext cx="2983232" cy="2232585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/>
        </p:nvSpPr>
        <p:spPr>
          <a:xfrm>
            <a:off x="2167796" y="4441332"/>
            <a:ext cx="196046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Plastic Behavior for ZstE500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Measurements of Defects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buSzPct val="75000"/>
              <a:buFontTx/>
              <a:buChar char="•"/>
              <a:defRPr sz="219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Curving: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3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defined by translation of the centroid of the cross-section along the channel horizontally or vertically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3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measured by </a:t>
            </a:r>
            <a:r>
              <a:t>coordinate differences of central nodes locating on the web section of two cross sections at the same time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3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horizontal curving positive, when sheet convex in z-x plane; vertical curving positive, when sheet convex in z-y plane</a:t>
            </a:r>
          </a:p>
          <a:p>
            <a:pPr marL="271145" indent="-271145" defTabSz="356362">
              <a:spcBef>
                <a:spcPts val="2500"/>
              </a:spcBef>
              <a:buSzPct val="75000"/>
              <a:buFontTx/>
              <a:buChar char="•"/>
              <a:defRPr sz="2196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Twist: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91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defined by rotation about centroid of cross section along the length of sheet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91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measured by </a:t>
            </a:r>
            <a:r>
              <a:t>the magnitude of twist angle per meter</a:t>
            </a:r>
          </a:p>
          <a:p>
            <a:pPr marL="210890" indent="-210890" defTabSz="356362">
              <a:spcBef>
                <a:spcPts val="1900"/>
              </a:spcBef>
              <a:buSzPct val="75000"/>
              <a:buFontTx/>
              <a:buChar char="•"/>
              <a:defRPr sz="1891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positive, when the long flange approaches the short flange</a:t>
            </a:r>
          </a:p>
        </p:txBody>
      </p:sp>
      <p:sp>
        <p:nvSpPr>
          <p:cNvPr id="392" name="Shape 392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303783">
              <a:defRPr b="0" sz="416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Explanation of Defects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Forces on the side rolls</a:t>
            </a: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Horizontal Curving &amp; Twist:</a:t>
            </a: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—force on long flange occurs before force on short flange</a:t>
            </a: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—torsional &amp; horizontal bending moment</a:t>
            </a:r>
          </a:p>
          <a:p>
            <a:pPr marL="213359" indent="-213359" defTabSz="280415">
              <a:spcBef>
                <a:spcPts val="2000"/>
              </a:spcBef>
              <a:buSzPct val="75000"/>
              <a:buFontTx/>
              <a:buChar char="•"/>
              <a:defRPr sz="1727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Vertical Curving: edges of flanges stretched more than web</a:t>
            </a:r>
          </a:p>
        </p:txBody>
      </p:sp>
      <p:sp>
        <p:nvSpPr>
          <p:cNvPr id="396" name="Shape 396"/>
          <p:cNvSpPr/>
          <p:nvPr/>
        </p:nvSpPr>
        <p:spPr>
          <a:xfrm>
            <a:off x="358775" y="6510338"/>
            <a:ext cx="8534400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000"/>
            </a:lvl1pPr>
          </a:lstStyle>
          <a:p>
            <a:pPr/>
            <a:r>
              <a:t>02. Aug 2016  |  Institut für Produktionstechnik und Umformmaschinen  |  9</a:t>
            </a:r>
          </a:p>
        </p:txBody>
      </p:sp>
      <p:sp>
        <p:nvSpPr>
          <p:cNvPr id="397" name="Shape 397"/>
          <p:cNvSpPr/>
          <p:nvPr/>
        </p:nvSpPr>
        <p:spPr>
          <a:xfrm>
            <a:off x="79368" y="6662711"/>
            <a:ext cx="8331007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4200"/>
              </a:spcBef>
              <a:defRPr sz="8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Reference: </a:t>
            </a:r>
            <a:r>
              <a:t>H. Ona &amp; T. Jimma, 1983, “</a:t>
            </a:r>
            <a:r>
              <a:rPr i="1"/>
              <a:t>Experiments into the cold roll-forming of straight asymmetrical channels”</a:t>
            </a:r>
          </a:p>
        </p:txBody>
      </p:sp>
      <p:pic>
        <p:nvPicPr>
          <p:cNvPr id="398" name="Screenshot 2016-07-28 10.34.2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68171" y="1531421"/>
            <a:ext cx="7217067" cy="271361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/>
        </p:nvSpPr>
        <p:spPr>
          <a:xfrm>
            <a:off x="3547011" y="4093112"/>
            <a:ext cx="1395721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000">
                <a:solidFill>
                  <a:schemeClr val="accent4">
                    <a:lumOff val="-8800"/>
                  </a:schemeClr>
                </a:solidFill>
              </a:defRPr>
            </a:pPr>
            <a:r>
              <a:rPr i="0"/>
              <a:t>Fig</a:t>
            </a:r>
            <a:r>
              <a:t>· Force on side rolls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vorlage_ptu_praesentation">
  <a:themeElements>
    <a:clrScheme name="vorlage_ptu_pra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vorlage_ptu_praesentation">
      <a:majorFont>
        <a:latin typeface="Bitstream Charter"/>
        <a:ea typeface="Bitstream Charter"/>
        <a:cs typeface="Bitstream Charter"/>
      </a:majorFont>
      <a:minorFont>
        <a:latin typeface="Helvetica"/>
        <a:ea typeface="Helvetica"/>
        <a:cs typeface="Helvetica"/>
      </a:minorFont>
    </a:fontScheme>
    <a:fmtScheme name="vorlage_ptu_pra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orlage_ptu_praesentation">
  <a:themeElements>
    <a:clrScheme name="vorlage_ptu_pra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vorlage_ptu_praesentation">
      <a:majorFont>
        <a:latin typeface="Bitstream Charter"/>
        <a:ea typeface="Bitstream Charter"/>
        <a:cs typeface="Bitstream Charter"/>
      </a:majorFont>
      <a:minorFont>
        <a:latin typeface="Helvetica"/>
        <a:ea typeface="Helvetica"/>
        <a:cs typeface="Helvetica"/>
      </a:minorFont>
    </a:fontScheme>
    <a:fmtScheme name="vorlage_ptu_pra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