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94" r:id="rId4"/>
    <p:sldId id="297" r:id="rId5"/>
    <p:sldId id="303" r:id="rId6"/>
    <p:sldId id="304" r:id="rId7"/>
    <p:sldId id="305" r:id="rId8"/>
    <p:sldId id="307" r:id="rId9"/>
    <p:sldId id="308" r:id="rId10"/>
    <p:sldId id="301" r:id="rId11"/>
    <p:sldId id="299" r:id="rId12"/>
    <p:sldId id="309" r:id="rId13"/>
    <p:sldId id="300" r:id="rId14"/>
    <p:sldId id="26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  <a:srgbClr val="99CCCC"/>
    <a:srgbClr val="D84320"/>
    <a:srgbClr val="EC1A33"/>
    <a:srgbClr val="08A1D9"/>
    <a:srgbClr val="CE131C"/>
    <a:srgbClr val="FD1A1A"/>
    <a:srgbClr val="FD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050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21630-0CE3-4363-BCC3-B0E1D8D8A55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CFE7-C5AB-4E80-897C-E23660F8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7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5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0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1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4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fanliyuan\Desktop\PPT模板-2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68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8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4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7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7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FA3-2F8E-4AB3-AA35-D1F9367347D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4AC5-522E-4C6E-9B07-38BF792465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ereo/cas/tags" TargetMode="External"/><Relationship Id="rId2" Type="http://schemas.openxmlformats.org/officeDocument/2006/relationships/hyperlink" Target="https://github.com/apereo/c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ereo.org/projects/cas" TargetMode="External"/><Relationship Id="rId4" Type="http://schemas.openxmlformats.org/officeDocument/2006/relationships/hyperlink" Target="https://apereo.github.io/cas/5.3.x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ereo/cas-overlay-template/tree/5.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1356959"/>
            <a:ext cx="7772400" cy="121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 SSO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11560" y="2715766"/>
            <a:ext cx="374441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020272" y="3928709"/>
            <a:ext cx="1728192" cy="121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流程与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+mj-ea"/>
              </a:rPr>
              <a:t>定制自己的</a:t>
            </a:r>
            <a:r>
              <a:rPr lang="en-US" altLang="zh-CN" sz="1800" b="1" dirty="0">
                <a:latin typeface="+mj-ea"/>
              </a:rPr>
              <a:t>CAS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j-ea"/>
                <a:ea typeface="+mj-ea"/>
              </a:rPr>
              <a:t>使用</a:t>
            </a:r>
            <a:r>
              <a:rPr lang="en-US" altLang="zh-CN" sz="1600" dirty="0">
                <a:latin typeface="+mj-ea"/>
                <a:ea typeface="+mj-ea"/>
              </a:rPr>
              <a:t>Overlay</a:t>
            </a:r>
            <a:r>
              <a:rPr lang="zh-CN" altLang="en-US" sz="1600" dirty="0" smtClean="0">
                <a:latin typeface="+mj-ea"/>
                <a:ea typeface="+mj-ea"/>
              </a:rPr>
              <a:t>生成服务端，</a:t>
            </a:r>
            <a:r>
              <a:rPr lang="en-US" altLang="zh-CN" sz="1600" dirty="0">
                <a:latin typeface="+mj-ea"/>
                <a:ea typeface="+mj-ea"/>
              </a:rPr>
              <a:t>overlay</a:t>
            </a:r>
            <a:r>
              <a:rPr lang="zh-CN" altLang="en-US" sz="1600" dirty="0">
                <a:latin typeface="+mj-ea"/>
                <a:ea typeface="+mj-ea"/>
              </a:rPr>
              <a:t>可以把多个项目</a:t>
            </a:r>
            <a:r>
              <a:rPr lang="en-US" altLang="zh-CN" sz="1600" dirty="0">
                <a:latin typeface="+mj-ea"/>
                <a:ea typeface="+mj-ea"/>
              </a:rPr>
              <a:t>war</a:t>
            </a:r>
            <a:r>
              <a:rPr lang="zh-CN" altLang="en-US" sz="1600" dirty="0">
                <a:latin typeface="+mj-ea"/>
                <a:ea typeface="+mj-ea"/>
              </a:rPr>
              <a:t>合并成为一个项目，并且如果项目存在同名文件，那么主项目中的文件将覆盖掉其他项目的同名文件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设计自己的登录页面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设计自己的业务逻辑：用户注册，忘记密码等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设计自己的密码加密方法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添加登录验证码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开放</a:t>
            </a:r>
            <a:r>
              <a:rPr lang="en-US" altLang="zh-CN" sz="1600" dirty="0" smtClean="0">
                <a:latin typeface="+mj-ea"/>
                <a:ea typeface="+mj-ea"/>
              </a:rPr>
              <a:t>OAuth2</a:t>
            </a:r>
            <a:r>
              <a:rPr lang="zh-CN" altLang="en-US" sz="1600" dirty="0" smtClean="0">
                <a:latin typeface="+mj-ea"/>
                <a:ea typeface="+mj-ea"/>
              </a:rPr>
              <a:t>验证接口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+mj-ea"/>
                <a:ea typeface="+mj-ea"/>
              </a:rPr>
              <a:t>Webflow</a:t>
            </a:r>
            <a:r>
              <a:rPr lang="zh-CN" altLang="en-US" sz="1600" dirty="0" smtClean="0">
                <a:latin typeface="+mj-ea"/>
                <a:ea typeface="+mj-ea"/>
              </a:rPr>
              <a:t>设计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等等</a:t>
            </a:r>
            <a:r>
              <a:rPr lang="en-US" altLang="zh-CN" sz="1600" dirty="0" smtClean="0">
                <a:latin typeface="+mj-ea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2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59582"/>
            <a:ext cx="6124575" cy="36766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5044" y="4789505"/>
            <a:ext cx="34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https://10.1.168.134:38443/cas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560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j-ea"/>
                <a:ea typeface="+mj-ea"/>
              </a:rPr>
              <a:t>Github</a:t>
            </a:r>
            <a:r>
              <a:rPr lang="zh-CN" altLang="en-US" sz="1600" dirty="0">
                <a:latin typeface="+mj-ea"/>
                <a:ea typeface="+mj-ea"/>
              </a:rPr>
              <a:t>： </a:t>
            </a:r>
            <a:r>
              <a:rPr lang="en-US" altLang="zh-CN" sz="1600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zh-CN" sz="1600" dirty="0" smtClean="0">
                <a:latin typeface="+mj-ea"/>
                <a:ea typeface="+mj-ea"/>
                <a:hlinkClick r:id="rId2"/>
              </a:rPr>
              <a:t>github.com/apereo/cas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下载</a:t>
            </a:r>
            <a:r>
              <a:rPr lang="zh-CN" altLang="en-US" sz="1600" dirty="0">
                <a:latin typeface="+mj-ea"/>
                <a:ea typeface="+mj-ea"/>
              </a:rPr>
              <a:t>链接：</a:t>
            </a:r>
            <a:r>
              <a:rPr lang="en-US" altLang="zh-CN" sz="1600" dirty="0">
                <a:latin typeface="+mj-ea"/>
                <a:ea typeface="+mj-ea"/>
                <a:hlinkClick r:id="rId3"/>
              </a:rPr>
              <a:t>https://</a:t>
            </a:r>
            <a:r>
              <a:rPr lang="en-US" altLang="zh-CN" sz="1600" dirty="0" smtClean="0">
                <a:latin typeface="+mj-ea"/>
                <a:ea typeface="+mj-ea"/>
                <a:hlinkClick r:id="rId3"/>
              </a:rPr>
              <a:t>github.com/apereo/cas/tags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开发</a:t>
            </a:r>
            <a:r>
              <a:rPr lang="zh-CN" altLang="en-US" sz="1600" dirty="0">
                <a:latin typeface="+mj-ea"/>
                <a:ea typeface="+mj-ea"/>
              </a:rPr>
              <a:t>文档：</a:t>
            </a:r>
            <a:r>
              <a:rPr lang="en-US" altLang="zh-CN" sz="1600" dirty="0">
                <a:latin typeface="+mj-ea"/>
                <a:ea typeface="+mj-ea"/>
                <a:hlinkClick r:id="rId4"/>
              </a:rPr>
              <a:t>https://</a:t>
            </a:r>
            <a:r>
              <a:rPr lang="en-US" altLang="zh-CN" sz="1600" dirty="0" smtClean="0">
                <a:latin typeface="+mj-ea"/>
                <a:ea typeface="+mj-ea"/>
                <a:hlinkClick r:id="rId4"/>
              </a:rPr>
              <a:t>apereo.github.io/cas/5.3.x/index.html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官</a:t>
            </a:r>
            <a:r>
              <a:rPr lang="zh-CN" altLang="en-US" sz="1600" dirty="0">
                <a:latin typeface="+mj-ea"/>
                <a:ea typeface="+mj-ea"/>
              </a:rPr>
              <a:t>网：</a:t>
            </a:r>
            <a:r>
              <a:rPr lang="en-US" altLang="zh-CN" sz="1600" dirty="0">
                <a:latin typeface="+mj-ea"/>
                <a:ea typeface="+mj-ea"/>
                <a:hlinkClick r:id="rId5"/>
              </a:rPr>
              <a:t>https://</a:t>
            </a:r>
            <a:r>
              <a:rPr lang="en-US" altLang="zh-CN" sz="1600" dirty="0" smtClean="0">
                <a:latin typeface="+mj-ea"/>
                <a:ea typeface="+mj-ea"/>
                <a:hlinkClick r:id="rId5"/>
              </a:rPr>
              <a:t>www.apereo.org/projects/cas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20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743264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什么是</a:t>
            </a:r>
            <a:r>
              <a:rPr lang="en-US" altLang="zh-CN" sz="1600" dirty="0" smtClean="0">
                <a:latin typeface="+mn-ea"/>
              </a:rPr>
              <a:t>CAS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使用</a:t>
            </a:r>
            <a:r>
              <a:rPr lang="en-US" altLang="zh-CN" sz="1600" dirty="0" smtClean="0">
                <a:latin typeface="+mn-ea"/>
              </a:rPr>
              <a:t>CAS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定制自己的</a:t>
            </a:r>
            <a:r>
              <a:rPr lang="en-US" altLang="zh-CN" sz="1600" dirty="0" smtClean="0">
                <a:latin typeface="+mn-ea"/>
              </a:rPr>
              <a:t>CAS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Portal</a:t>
            </a:r>
            <a:r>
              <a:rPr lang="zh-CN" altLang="en-US" sz="1600" dirty="0">
                <a:latin typeface="+mn-ea"/>
              </a:rPr>
              <a:t>现在的</a:t>
            </a:r>
            <a:r>
              <a:rPr lang="en-US" altLang="zh-CN" sz="1600" dirty="0" smtClean="0">
                <a:latin typeface="+mn-ea"/>
              </a:rPr>
              <a:t>CAS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27462"/>
            <a:ext cx="5267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+mj-ea"/>
              </a:rPr>
              <a:t>什么是</a:t>
            </a:r>
            <a:r>
              <a:rPr lang="en-US" altLang="zh-CN" sz="1800" b="1" dirty="0">
                <a:latin typeface="+mj-ea"/>
              </a:rPr>
              <a:t>CAS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840" y="1131590"/>
            <a:ext cx="8208616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全称为</a:t>
            </a:r>
            <a:r>
              <a:rPr lang="en-US" altLang="zh-CN" sz="1400" dirty="0">
                <a:latin typeface="+mj-ea"/>
                <a:ea typeface="+mj-ea"/>
              </a:rPr>
              <a:t>Central Authentication Service</a:t>
            </a:r>
            <a:r>
              <a:rPr lang="zh-CN" altLang="en-US" sz="1400" dirty="0">
                <a:latin typeface="+mj-ea"/>
                <a:ea typeface="+mj-ea"/>
              </a:rPr>
              <a:t>即中央认证服务，是一个企业多语言单点登录的解决方案，并努力去成为一个身份验证和授权需求的综合平台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是</a:t>
            </a:r>
            <a:r>
              <a:rPr lang="zh-CN" altLang="en-US" sz="1400" dirty="0" smtClean="0">
                <a:latin typeface="+mj-ea"/>
                <a:ea typeface="+mj-ea"/>
              </a:rPr>
              <a:t>由</a:t>
            </a:r>
            <a:r>
              <a:rPr lang="en-US" altLang="zh-CN" sz="1400" dirty="0" smtClean="0">
                <a:latin typeface="+mj-ea"/>
                <a:ea typeface="+mj-ea"/>
              </a:rPr>
              <a:t>Yale</a:t>
            </a:r>
            <a:r>
              <a:rPr lang="zh-CN" altLang="en-US" sz="1400" dirty="0" smtClean="0">
                <a:latin typeface="+mj-ea"/>
                <a:ea typeface="+mj-ea"/>
              </a:rPr>
              <a:t>大学发起的一个企业级的、开源的项目，旨在</a:t>
            </a:r>
            <a:r>
              <a:rPr lang="zh-CN" altLang="en-US" sz="1400" dirty="0">
                <a:latin typeface="+mj-ea"/>
                <a:ea typeface="+mj-ea"/>
              </a:rPr>
              <a:t>为</a:t>
            </a:r>
            <a:r>
              <a:rPr lang="en-US" altLang="zh-CN" sz="1400" dirty="0">
                <a:latin typeface="+mj-ea"/>
                <a:ea typeface="+mj-ea"/>
              </a:rPr>
              <a:t>Web</a:t>
            </a:r>
            <a:r>
              <a:rPr lang="zh-CN" altLang="en-US" sz="1400" dirty="0">
                <a:latin typeface="+mj-ea"/>
                <a:ea typeface="+mj-ea"/>
              </a:rPr>
              <a:t>应用系统提供一种可靠的单点登录解决方法（属于 </a:t>
            </a:r>
            <a:r>
              <a:rPr lang="en-US" altLang="zh-CN" sz="1400" dirty="0">
                <a:latin typeface="+mj-ea"/>
                <a:ea typeface="+mj-ea"/>
              </a:rPr>
              <a:t>Web SSO </a:t>
            </a:r>
            <a:r>
              <a:rPr lang="zh-CN" altLang="en-US" sz="1400" dirty="0">
                <a:latin typeface="+mj-ea"/>
                <a:ea typeface="+mj-ea"/>
              </a:rPr>
              <a:t>）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协议至少涉及三方：客户端</a:t>
            </a:r>
            <a:r>
              <a:rPr lang="en-US" altLang="zh-CN" sz="1400" dirty="0">
                <a:latin typeface="+mj-ea"/>
                <a:ea typeface="+mj-ea"/>
              </a:rPr>
              <a:t>Web</a:t>
            </a:r>
            <a:r>
              <a:rPr lang="zh-CN" altLang="en-US" sz="1400" dirty="0">
                <a:latin typeface="+mj-ea"/>
                <a:ea typeface="+mj-ea"/>
              </a:rPr>
              <a:t>浏览器，请求身份验证的</a:t>
            </a:r>
            <a:r>
              <a:rPr lang="en-US" altLang="zh-CN" sz="1400" dirty="0">
                <a:latin typeface="+mj-ea"/>
                <a:ea typeface="+mj-ea"/>
              </a:rPr>
              <a:t>Web</a:t>
            </a:r>
            <a:r>
              <a:rPr lang="zh-CN" altLang="en-US" sz="1400" dirty="0">
                <a:latin typeface="+mj-ea"/>
                <a:ea typeface="+mj-ea"/>
              </a:rPr>
              <a:t>应用程序和</a:t>
            </a: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服务器。 它也可能涉及后端服务，如数据库服务器，它没有自己的</a:t>
            </a:r>
            <a:r>
              <a:rPr lang="en-US" altLang="zh-CN" sz="1400" dirty="0">
                <a:latin typeface="+mj-ea"/>
                <a:ea typeface="+mj-ea"/>
              </a:rPr>
              <a:t>HTTP</a:t>
            </a:r>
            <a:r>
              <a:rPr lang="zh-CN" altLang="en-US" sz="1400" dirty="0">
                <a:latin typeface="+mj-ea"/>
                <a:ea typeface="+mj-ea"/>
              </a:rPr>
              <a:t>接口，但与</a:t>
            </a:r>
            <a:r>
              <a:rPr lang="en-US" altLang="zh-CN" sz="1400" dirty="0">
                <a:latin typeface="+mj-ea"/>
                <a:ea typeface="+mj-ea"/>
              </a:rPr>
              <a:t>Web</a:t>
            </a:r>
            <a:r>
              <a:rPr lang="zh-CN" altLang="en-US" sz="1400" dirty="0">
                <a:latin typeface="+mj-ea"/>
                <a:ea typeface="+mj-ea"/>
              </a:rPr>
              <a:t>应用程序进行通信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80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5283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多种的协议的支持，包括</a:t>
            </a:r>
            <a:r>
              <a:rPr lang="en-US" altLang="zh-CN" sz="1400" dirty="0">
                <a:latin typeface="+mj-ea"/>
                <a:ea typeface="+mj-ea"/>
              </a:rPr>
              <a:t>CAS (v1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v2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v3)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SAML(v1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v2)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OAuth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OpenID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OpenID</a:t>
            </a:r>
            <a:r>
              <a:rPr lang="en-US" altLang="zh-CN" sz="1400" dirty="0">
                <a:latin typeface="+mj-ea"/>
                <a:ea typeface="+mj-ea"/>
              </a:rPr>
              <a:t> Connect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en-US" altLang="zh-CN" sz="1400" dirty="0">
                <a:latin typeface="+mj-ea"/>
                <a:ea typeface="+mj-ea"/>
              </a:rPr>
              <a:t>WS-Federation Passive </a:t>
            </a:r>
            <a:r>
              <a:rPr lang="en-US" altLang="zh-CN" sz="1400" dirty="0" smtClean="0">
                <a:latin typeface="+mj-ea"/>
                <a:ea typeface="+mj-ea"/>
              </a:rPr>
              <a:t>Requestor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多种</a:t>
            </a:r>
            <a:r>
              <a:rPr lang="zh-CN" altLang="en-US" sz="1400" dirty="0">
                <a:latin typeface="+mj-ea"/>
                <a:ea typeface="+mj-ea"/>
              </a:rPr>
              <a:t>认证机制，可以通过</a:t>
            </a:r>
            <a:r>
              <a:rPr lang="en-US" altLang="zh-CN" sz="1400" dirty="0">
                <a:latin typeface="+mj-ea"/>
                <a:ea typeface="+mj-ea"/>
              </a:rPr>
              <a:t>JAAS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LDAP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RDBMS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X.509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Radius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SPNEGO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JWT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Remote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Trusted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BASIC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Apache </a:t>
            </a:r>
            <a:r>
              <a:rPr lang="en-US" altLang="zh-CN" sz="1400" dirty="0" err="1">
                <a:latin typeface="+mj-ea"/>
                <a:ea typeface="+mj-ea"/>
              </a:rPr>
              <a:t>Shiro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MongoDB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Pac4J</a:t>
            </a:r>
            <a:r>
              <a:rPr lang="zh-CN" altLang="en-US" sz="1400" dirty="0">
                <a:latin typeface="+mj-ea"/>
                <a:ea typeface="+mj-ea"/>
              </a:rPr>
              <a:t>等进行身份</a:t>
            </a:r>
            <a:r>
              <a:rPr lang="zh-CN" altLang="en-US" sz="1400" dirty="0" smtClean="0">
                <a:latin typeface="+mj-ea"/>
                <a:ea typeface="+mj-ea"/>
              </a:rPr>
              <a:t>验证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可以</a:t>
            </a:r>
            <a:r>
              <a:rPr lang="zh-CN" altLang="en-US" sz="1400" dirty="0">
                <a:latin typeface="+mj-ea"/>
                <a:ea typeface="+mj-ea"/>
              </a:rPr>
              <a:t>通过</a:t>
            </a:r>
            <a:r>
              <a:rPr lang="en-US" altLang="zh-CN" sz="1400" dirty="0">
                <a:latin typeface="+mj-ea"/>
                <a:ea typeface="+mj-ea"/>
              </a:rPr>
              <a:t>WS-FED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Facebook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Twitter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SAML </a:t>
            </a:r>
            <a:r>
              <a:rPr lang="en-US" altLang="zh-CN" sz="1400" dirty="0" err="1">
                <a:latin typeface="+mj-ea"/>
                <a:ea typeface="+mj-ea"/>
              </a:rPr>
              <a:t>IdP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 err="1">
                <a:latin typeface="+mj-ea"/>
                <a:ea typeface="+mj-ea"/>
              </a:rPr>
              <a:t>OpenID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 err="1">
                <a:latin typeface="+mj-ea"/>
                <a:ea typeface="+mj-ea"/>
              </a:rPr>
              <a:t>OpenID</a:t>
            </a:r>
            <a:r>
              <a:rPr lang="en-US" altLang="zh-CN" sz="1400" dirty="0">
                <a:latin typeface="+mj-ea"/>
                <a:ea typeface="+mj-ea"/>
              </a:rPr>
              <a:t> Connect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等代理委派</a:t>
            </a:r>
            <a:r>
              <a:rPr lang="zh-CN" altLang="en-US" sz="1400" dirty="0" smtClean="0">
                <a:latin typeface="+mj-ea"/>
                <a:ea typeface="+mj-ea"/>
              </a:rPr>
              <a:t>认证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多种</a:t>
            </a:r>
            <a:r>
              <a:rPr lang="zh-CN" altLang="en-US" sz="1400" dirty="0">
                <a:latin typeface="+mj-ea"/>
                <a:ea typeface="+mj-ea"/>
              </a:rPr>
              <a:t>形式的授权包括</a:t>
            </a:r>
            <a:r>
              <a:rPr lang="en-US" altLang="zh-CN" sz="1400" dirty="0">
                <a:latin typeface="+mj-ea"/>
                <a:ea typeface="+mj-ea"/>
              </a:rPr>
              <a:t>ABAC, Time/Date, REST, Internet2’s Grouper</a:t>
            </a:r>
            <a:r>
              <a:rPr lang="zh-CN" altLang="en-US" sz="1400" dirty="0" smtClean="0">
                <a:latin typeface="+mj-ea"/>
                <a:ea typeface="+mj-ea"/>
              </a:rPr>
              <a:t>等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同时</a:t>
            </a:r>
            <a:r>
              <a:rPr lang="zh-CN" altLang="en-US" sz="1400" dirty="0">
                <a:latin typeface="+mj-ea"/>
                <a:ea typeface="+mj-ea"/>
              </a:rPr>
              <a:t>也支持</a:t>
            </a:r>
            <a:r>
              <a:rPr lang="en-US" altLang="zh-CN" sz="1400" dirty="0">
                <a:latin typeface="+mj-ea"/>
                <a:ea typeface="+mj-ea"/>
              </a:rPr>
              <a:t>HAZELCAST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EHCache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JPA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MycCache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Apache IGITE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MangGDB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ReDIS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DimoDoB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Couchbase</a:t>
            </a:r>
            <a:r>
              <a:rPr lang="zh-CN" altLang="en-US" sz="1400" dirty="0">
                <a:latin typeface="+mj-ea"/>
                <a:ea typeface="+mj-ea"/>
              </a:rPr>
              <a:t>等实现高可用多个集群</a:t>
            </a:r>
            <a:r>
              <a:rPr lang="zh-CN" altLang="en-US" sz="1400" dirty="0" smtClean="0">
                <a:latin typeface="+mj-ea"/>
                <a:ea typeface="+mj-ea"/>
              </a:rPr>
              <a:t>部署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各种</a:t>
            </a:r>
            <a:r>
              <a:rPr lang="zh-CN" altLang="en-US" sz="1400" dirty="0">
                <a:latin typeface="+mj-ea"/>
                <a:ea typeface="+mj-ea"/>
              </a:rPr>
              <a:t>丰富的客户端，像常见的</a:t>
            </a:r>
            <a:r>
              <a:rPr lang="en-US" altLang="zh-CN" sz="1400" dirty="0">
                <a:latin typeface="+mj-ea"/>
                <a:ea typeface="+mj-ea"/>
              </a:rPr>
              <a:t>Java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Python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Node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PHP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C#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Perl</a:t>
            </a:r>
            <a:r>
              <a:rPr lang="zh-CN" altLang="en-US" sz="1400" dirty="0" smtClean="0">
                <a:latin typeface="+mj-ea"/>
                <a:ea typeface="+mj-ea"/>
              </a:rPr>
              <a:t>等等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latin typeface="+mj-ea"/>
              </a:rPr>
              <a:t>主要特征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j-ea"/>
                <a:ea typeface="+mj-ea"/>
              </a:rPr>
              <a:t>CAS</a:t>
            </a:r>
            <a:r>
              <a:rPr lang="zh-CN" altLang="en-US" sz="1400" dirty="0">
                <a:latin typeface="+mj-ea"/>
                <a:ea typeface="+mj-ea"/>
              </a:rPr>
              <a:t>的结构中主要分两部分，一部分是</a:t>
            </a:r>
            <a:r>
              <a:rPr lang="en-US" altLang="zh-CN" sz="1400" dirty="0">
                <a:latin typeface="+mj-ea"/>
                <a:ea typeface="+mj-ea"/>
              </a:rPr>
              <a:t>CAS Server</a:t>
            </a:r>
            <a:r>
              <a:rPr lang="zh-CN" altLang="en-US" sz="1400" dirty="0">
                <a:latin typeface="+mj-ea"/>
                <a:ea typeface="+mj-ea"/>
              </a:rPr>
              <a:t>，另一部分是</a:t>
            </a:r>
            <a:r>
              <a:rPr lang="en-US" altLang="zh-CN" sz="1400" dirty="0">
                <a:latin typeface="+mj-ea"/>
                <a:ea typeface="+mj-ea"/>
              </a:rPr>
              <a:t>CAS Client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CAS </a:t>
            </a:r>
            <a:r>
              <a:rPr lang="en-US" altLang="zh-CN" sz="1400" dirty="0">
                <a:latin typeface="+mj-ea"/>
                <a:ea typeface="+mj-ea"/>
              </a:rPr>
              <a:t>Server</a:t>
            </a:r>
            <a:r>
              <a:rPr lang="zh-CN" altLang="en-US" sz="1400" dirty="0">
                <a:latin typeface="+mj-ea"/>
                <a:ea typeface="+mj-ea"/>
              </a:rPr>
              <a:t>：</a:t>
            </a:r>
            <a:r>
              <a:rPr lang="en-US" altLang="zh-CN" sz="1400" dirty="0">
                <a:latin typeface="+mj-ea"/>
                <a:ea typeface="+mj-ea"/>
              </a:rPr>
              <a:t>CAS Server </a:t>
            </a:r>
            <a:r>
              <a:rPr lang="zh-CN" altLang="en-US" sz="1400" dirty="0">
                <a:latin typeface="+mj-ea"/>
                <a:ea typeface="+mj-ea"/>
              </a:rPr>
              <a:t>负责完成对用户的认证工作 </a:t>
            </a:r>
            <a:r>
              <a:rPr lang="en-US" altLang="zh-CN" sz="1400" dirty="0">
                <a:latin typeface="+mj-ea"/>
                <a:ea typeface="+mj-ea"/>
              </a:rPr>
              <a:t>, </a:t>
            </a:r>
            <a:r>
              <a:rPr lang="zh-CN" altLang="en-US" sz="1400" dirty="0">
                <a:latin typeface="+mj-ea"/>
                <a:ea typeface="+mj-ea"/>
              </a:rPr>
              <a:t>需要独立部署 </a:t>
            </a:r>
            <a:r>
              <a:rPr lang="en-US" altLang="zh-CN" sz="1400" dirty="0">
                <a:latin typeface="+mj-ea"/>
                <a:ea typeface="+mj-ea"/>
              </a:rPr>
              <a:t>, CAS Server </a:t>
            </a:r>
            <a:r>
              <a:rPr lang="zh-CN" altLang="en-US" sz="1400" dirty="0">
                <a:latin typeface="+mj-ea"/>
                <a:ea typeface="+mj-ea"/>
              </a:rPr>
              <a:t>会处理用户名 </a:t>
            </a:r>
            <a:r>
              <a:rPr lang="en-US" altLang="zh-CN" sz="1400" dirty="0">
                <a:latin typeface="+mj-ea"/>
                <a:ea typeface="+mj-ea"/>
              </a:rPr>
              <a:t>/ </a:t>
            </a:r>
            <a:r>
              <a:rPr lang="zh-CN" altLang="en-US" sz="1400" dirty="0">
                <a:latin typeface="+mj-ea"/>
                <a:ea typeface="+mj-ea"/>
              </a:rPr>
              <a:t>密码等凭证</a:t>
            </a:r>
            <a:r>
              <a:rPr lang="en-US" altLang="zh-CN" sz="1400" dirty="0">
                <a:latin typeface="+mj-ea"/>
                <a:ea typeface="+mj-ea"/>
              </a:rPr>
              <a:t>(Credentials)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CAS </a:t>
            </a:r>
            <a:r>
              <a:rPr lang="en-US" altLang="zh-CN" sz="1400" dirty="0">
                <a:latin typeface="+mj-ea"/>
                <a:ea typeface="+mj-ea"/>
              </a:rPr>
              <a:t>Client</a:t>
            </a:r>
            <a:r>
              <a:rPr lang="zh-CN" altLang="en-US" sz="1400" dirty="0">
                <a:latin typeface="+mj-ea"/>
                <a:ea typeface="+mj-ea"/>
              </a:rPr>
              <a:t>：负责处理对客户端受保护资源的访问请求，需要对请求方进行身份认证时，重定向到 </a:t>
            </a:r>
            <a:r>
              <a:rPr lang="en-US" altLang="zh-CN" sz="1400" dirty="0">
                <a:latin typeface="+mj-ea"/>
                <a:ea typeface="+mj-ea"/>
              </a:rPr>
              <a:t>CAS Server </a:t>
            </a:r>
            <a:r>
              <a:rPr lang="zh-CN" altLang="en-US" sz="1400" dirty="0">
                <a:latin typeface="+mj-ea"/>
                <a:ea typeface="+mj-ea"/>
              </a:rPr>
              <a:t>进行认证。（原则上，客户端应用不再接受任何的用户名密码等 </a:t>
            </a:r>
            <a:r>
              <a:rPr lang="en-US" altLang="zh-CN" sz="1400" dirty="0">
                <a:latin typeface="+mj-ea"/>
                <a:ea typeface="+mj-ea"/>
              </a:rPr>
              <a:t>Credentials </a:t>
            </a:r>
            <a:r>
              <a:rPr lang="zh-CN" altLang="en-US" sz="1400" dirty="0">
                <a:latin typeface="+mj-ea"/>
                <a:ea typeface="+mj-ea"/>
              </a:rPr>
              <a:t>）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1800" b="1" dirty="0" smtClean="0">
                <a:latin typeface="+mj-ea"/>
              </a:rPr>
              <a:t>结构体系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74751"/>
              </p:ext>
            </p:extLst>
          </p:nvPr>
        </p:nvGraphicFramePr>
        <p:xfrm>
          <a:off x="7581900" y="3956050"/>
          <a:ext cx="366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包装程序外壳对象" showAsIcon="1" r:id="rId3" imgW="366120" imgH="447840" progId="Package">
                  <p:embed/>
                </p:oleObj>
              </mc:Choice>
              <mc:Fallback>
                <p:oleObj name="包装程序外壳对象" showAsIcon="1" r:id="rId3" imgW="366120" imgH="447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1900" y="3956050"/>
                        <a:ext cx="3667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2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ea"/>
                <a:ea typeface="+mj-ea"/>
              </a:rPr>
              <a:t>CAS</a:t>
            </a:r>
            <a:r>
              <a:rPr lang="zh-CN" altLang="en-US" sz="1600" dirty="0">
                <a:latin typeface="+mj-ea"/>
                <a:ea typeface="+mj-ea"/>
              </a:rPr>
              <a:t>协议是一个简单而强大的基于票据的协议，它涉及一个或多个客户端和一台服务器。即在</a:t>
            </a:r>
            <a:r>
              <a:rPr lang="en-US" altLang="zh-CN" sz="1600" dirty="0">
                <a:latin typeface="+mj-ea"/>
                <a:ea typeface="+mj-ea"/>
              </a:rPr>
              <a:t>CAS</a:t>
            </a:r>
            <a:r>
              <a:rPr lang="zh-CN" altLang="en-US" sz="1600" dirty="0">
                <a:latin typeface="+mj-ea"/>
                <a:ea typeface="+mj-ea"/>
              </a:rPr>
              <a:t>中，通过</a:t>
            </a:r>
            <a:r>
              <a:rPr lang="en-US" altLang="zh-CN" sz="1600" dirty="0">
                <a:latin typeface="+mj-ea"/>
                <a:ea typeface="+mj-ea"/>
              </a:rPr>
              <a:t>TGT(Ticket Granting Ticket)</a:t>
            </a:r>
            <a:r>
              <a:rPr lang="zh-CN" altLang="en-US" sz="1600" dirty="0">
                <a:latin typeface="+mj-ea"/>
                <a:ea typeface="+mj-ea"/>
              </a:rPr>
              <a:t>来获取 </a:t>
            </a:r>
            <a:r>
              <a:rPr lang="en-US" altLang="zh-CN" sz="1600" dirty="0">
                <a:latin typeface="+mj-ea"/>
                <a:ea typeface="+mj-ea"/>
              </a:rPr>
              <a:t>ST(Service Ticket)</a:t>
            </a:r>
            <a:r>
              <a:rPr lang="zh-CN" altLang="en-US" sz="1600" dirty="0">
                <a:latin typeface="+mj-ea"/>
                <a:ea typeface="+mj-ea"/>
              </a:rPr>
              <a:t>，通过</a:t>
            </a:r>
            <a:r>
              <a:rPr lang="en-US" altLang="zh-CN" sz="1600" dirty="0">
                <a:latin typeface="+mj-ea"/>
                <a:ea typeface="+mj-ea"/>
              </a:rPr>
              <a:t>ST</a:t>
            </a:r>
            <a:r>
              <a:rPr lang="zh-CN" altLang="en-US" sz="1600" dirty="0">
                <a:latin typeface="+mj-ea"/>
                <a:ea typeface="+mj-ea"/>
              </a:rPr>
              <a:t>来访问具体服务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CAS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协议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48870"/>
              </p:ext>
            </p:extLst>
          </p:nvPr>
        </p:nvGraphicFramePr>
        <p:xfrm>
          <a:off x="7812360" y="4099844"/>
          <a:ext cx="72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包装程序外壳对象" showAsIcon="1" r:id="rId3" imgW="723600" imgH="711360" progId="Package">
                  <p:embed/>
                </p:oleObj>
              </mc:Choice>
              <mc:Fallback>
                <p:oleObj name="包装程序外壳对象" showAsIcon="1" r:id="rId3" imgW="723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4099844"/>
                        <a:ext cx="723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1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31590"/>
            <a:ext cx="5028571" cy="3619048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CAS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基础协议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0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CAS </a:t>
            </a:r>
            <a:r>
              <a:rPr lang="zh-CN" altLang="en-US" sz="1600" dirty="0" smtClean="0">
                <a:latin typeface="+mj-ea"/>
                <a:ea typeface="+mj-ea"/>
              </a:rPr>
              <a:t>很依赖于 </a:t>
            </a:r>
            <a:r>
              <a:rPr lang="en-US" altLang="zh-CN" sz="1600" dirty="0" smtClean="0">
                <a:latin typeface="+mj-ea"/>
                <a:ea typeface="+mj-ea"/>
              </a:rPr>
              <a:t>SSL </a:t>
            </a:r>
            <a:r>
              <a:rPr lang="zh-CN" altLang="en-US" sz="1600" dirty="0" smtClean="0">
                <a:latin typeface="+mj-ea"/>
                <a:ea typeface="+mj-ea"/>
              </a:rPr>
              <a:t>，它假定了这样一个事实，用户在一个非常不安全的网络环境中使用 </a:t>
            </a:r>
            <a:r>
              <a:rPr lang="en-US" altLang="zh-CN" sz="1600" dirty="0" smtClean="0">
                <a:latin typeface="+mj-ea"/>
                <a:ea typeface="+mj-ea"/>
              </a:rPr>
              <a:t>SSO 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r>
              <a:rPr lang="en-US" altLang="zh-CN" sz="1600" dirty="0" smtClean="0">
                <a:latin typeface="+mj-ea"/>
                <a:ea typeface="+mj-ea"/>
              </a:rPr>
              <a:t> </a:t>
            </a:r>
            <a:r>
              <a:rPr lang="zh-CN" altLang="en-US" sz="1600" dirty="0" smtClean="0">
                <a:latin typeface="+mj-ea"/>
                <a:ea typeface="+mj-ea"/>
              </a:rPr>
              <a:t>会很容易抓住所有的 </a:t>
            </a:r>
            <a:r>
              <a:rPr lang="en-US" altLang="zh-CN" sz="1600" dirty="0" smtClean="0">
                <a:latin typeface="+mj-ea"/>
                <a:ea typeface="+mj-ea"/>
              </a:rPr>
              <a:t>Http Traffic </a:t>
            </a:r>
            <a:r>
              <a:rPr lang="zh-CN" altLang="en-US" sz="1600" dirty="0" smtClean="0">
                <a:latin typeface="+mj-ea"/>
                <a:ea typeface="+mj-ea"/>
              </a:rPr>
              <a:t>，包括通过 </a:t>
            </a:r>
            <a:r>
              <a:rPr lang="en-US" altLang="zh-CN" sz="1600" dirty="0" smtClean="0">
                <a:latin typeface="+mj-ea"/>
                <a:ea typeface="+mj-ea"/>
              </a:rPr>
              <a:t>Http </a:t>
            </a:r>
            <a:r>
              <a:rPr lang="zh-CN" altLang="en-US" sz="1600" dirty="0" smtClean="0">
                <a:latin typeface="+mj-ea"/>
                <a:ea typeface="+mj-ea"/>
              </a:rPr>
              <a:t>传送的密码甚至 </a:t>
            </a:r>
            <a:r>
              <a:rPr lang="en-US" altLang="zh-CN" sz="1600" dirty="0" smtClean="0">
                <a:latin typeface="+mj-ea"/>
                <a:ea typeface="+mj-ea"/>
              </a:rPr>
              <a:t>Ticket </a:t>
            </a:r>
            <a:r>
              <a:rPr lang="zh-CN" altLang="en-US" sz="1600" dirty="0" smtClean="0">
                <a:latin typeface="+mj-ea"/>
                <a:ea typeface="+mj-ea"/>
              </a:rPr>
              <a:t>票据。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j-ea"/>
                <a:ea typeface="+mj-ea"/>
              </a:rPr>
              <a:t>对于一个 </a:t>
            </a:r>
            <a:r>
              <a:rPr lang="en-US" altLang="zh-CN" sz="1600" dirty="0">
                <a:latin typeface="+mj-ea"/>
                <a:ea typeface="+mj-ea"/>
              </a:rPr>
              <a:t>CAS </a:t>
            </a:r>
            <a:r>
              <a:rPr lang="zh-CN" altLang="en-US" sz="1600" dirty="0">
                <a:latin typeface="+mj-ea"/>
                <a:ea typeface="+mj-ea"/>
              </a:rPr>
              <a:t>用户来说，最重要是要保护它的 </a:t>
            </a:r>
            <a:r>
              <a:rPr lang="en-US" altLang="zh-CN" sz="1600" dirty="0">
                <a:latin typeface="+mj-ea"/>
                <a:ea typeface="+mj-ea"/>
              </a:rPr>
              <a:t>TGC </a:t>
            </a:r>
            <a:r>
              <a:rPr lang="zh-CN" altLang="en-US" sz="1600" dirty="0">
                <a:latin typeface="+mj-ea"/>
                <a:ea typeface="+mj-ea"/>
              </a:rPr>
              <a:t>，如果 </a:t>
            </a:r>
            <a:r>
              <a:rPr lang="en-US" altLang="zh-CN" sz="1600" dirty="0">
                <a:latin typeface="+mj-ea"/>
                <a:ea typeface="+mj-ea"/>
              </a:rPr>
              <a:t>TGC </a:t>
            </a:r>
            <a:r>
              <a:rPr lang="zh-CN" altLang="en-US" sz="1600" dirty="0">
                <a:latin typeface="+mj-ea"/>
                <a:ea typeface="+mj-ea"/>
              </a:rPr>
              <a:t>不慎被 </a:t>
            </a:r>
            <a:r>
              <a:rPr lang="en-US" altLang="zh-CN" sz="1600" dirty="0">
                <a:latin typeface="+mj-ea"/>
                <a:ea typeface="+mj-ea"/>
              </a:rPr>
              <a:t>CAS Server </a:t>
            </a:r>
            <a:r>
              <a:rPr lang="zh-CN" altLang="en-US" sz="1600" dirty="0">
                <a:latin typeface="+mj-ea"/>
                <a:ea typeface="+mj-ea"/>
              </a:rPr>
              <a:t>以外的实体获得， </a:t>
            </a:r>
            <a:r>
              <a:rPr lang="zh-CN" altLang="en-US" sz="1600" dirty="0">
                <a:latin typeface="+mj-ea"/>
                <a:ea typeface="+mj-ea"/>
              </a:rPr>
              <a:t>很</a:t>
            </a:r>
            <a:r>
              <a:rPr lang="zh-CN" altLang="en-US" sz="1600" dirty="0" smtClean="0">
                <a:latin typeface="+mj-ea"/>
                <a:ea typeface="+mj-ea"/>
              </a:rPr>
              <a:t>容易就会被</a:t>
            </a:r>
            <a:r>
              <a:rPr lang="zh-CN" altLang="en-US" sz="1600" dirty="0" smtClean="0">
                <a:latin typeface="+mj-ea"/>
                <a:ea typeface="+mj-ea"/>
              </a:rPr>
              <a:t>冒充 </a:t>
            </a:r>
            <a:r>
              <a:rPr lang="en-US" altLang="zh-CN" sz="1600" dirty="0">
                <a:latin typeface="+mj-ea"/>
                <a:ea typeface="+mj-ea"/>
              </a:rPr>
              <a:t>CAS </a:t>
            </a:r>
            <a:r>
              <a:rPr lang="zh-CN" altLang="en-US" sz="1600" dirty="0">
                <a:latin typeface="+mj-ea"/>
                <a:ea typeface="+mj-ea"/>
              </a:rPr>
              <a:t>用户访问</a:t>
            </a:r>
            <a:r>
              <a:rPr lang="zh-CN" altLang="en-US" sz="1600">
                <a:latin typeface="+mj-ea"/>
                <a:ea typeface="+mj-ea"/>
              </a:rPr>
              <a:t>所有</a:t>
            </a:r>
            <a:r>
              <a:rPr lang="zh-CN" altLang="en-US" sz="1600" smtClean="0">
                <a:latin typeface="+mj-ea"/>
                <a:ea typeface="+mj-ea"/>
              </a:rPr>
              <a:t>授权和资源。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CAS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安全性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5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395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j-ea"/>
                <a:ea typeface="+mj-ea"/>
              </a:rPr>
              <a:t>*</a:t>
            </a:r>
            <a:r>
              <a:rPr lang="zh-CN" altLang="en-US" sz="1200" dirty="0" smtClean="0">
                <a:latin typeface="+mj-ea"/>
                <a:ea typeface="+mj-ea"/>
              </a:rPr>
              <a:t>生成</a:t>
            </a:r>
            <a:r>
              <a:rPr lang="en-US" altLang="zh-CN" sz="1200" dirty="0">
                <a:latin typeface="+mj-ea"/>
                <a:ea typeface="+mj-ea"/>
              </a:rPr>
              <a:t>SSL</a:t>
            </a:r>
            <a:r>
              <a:rPr lang="zh-CN" altLang="en-US" sz="1200" dirty="0" smtClean="0">
                <a:latin typeface="+mj-ea"/>
                <a:ea typeface="+mj-ea"/>
              </a:rPr>
              <a:t>证书，</a:t>
            </a:r>
            <a:r>
              <a:rPr lang="zh-CN" altLang="en-US" sz="1200" dirty="0">
                <a:latin typeface="+mj-ea"/>
                <a:ea typeface="+mj-ea"/>
              </a:rPr>
              <a:t>配置</a:t>
            </a:r>
            <a:r>
              <a:rPr lang="en-US" altLang="zh-CN" sz="1200" dirty="0">
                <a:latin typeface="+mj-ea"/>
                <a:ea typeface="+mj-ea"/>
              </a:rPr>
              <a:t>Tomcat </a:t>
            </a:r>
            <a:r>
              <a:rPr lang="en-US" altLang="zh-CN" sz="1200" dirty="0" smtClean="0">
                <a:latin typeface="+mj-ea"/>
                <a:ea typeface="+mj-ea"/>
              </a:rPr>
              <a:t>SSL</a:t>
            </a:r>
            <a:endParaRPr lang="en-US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+mj-ea"/>
                <a:ea typeface="+mj-ea"/>
              </a:rPr>
              <a:t>获取</a:t>
            </a:r>
            <a:r>
              <a:rPr lang="en-US" altLang="zh-CN" sz="1200" dirty="0" err="1" smtClean="0">
                <a:latin typeface="+mj-ea"/>
                <a:ea typeface="+mj-ea"/>
              </a:rPr>
              <a:t>cas</a:t>
            </a:r>
            <a:r>
              <a:rPr lang="en-US" altLang="zh-CN" sz="1200" dirty="0" smtClean="0">
                <a:latin typeface="+mj-ea"/>
                <a:ea typeface="+mj-ea"/>
              </a:rPr>
              <a:t>-overlay</a:t>
            </a:r>
            <a:r>
              <a:rPr lang="zh-CN" altLang="en-US" sz="1200" dirty="0" smtClean="0">
                <a:latin typeface="+mj-ea"/>
                <a:ea typeface="+mj-ea"/>
              </a:rPr>
              <a:t>项目编译生成</a:t>
            </a:r>
            <a:r>
              <a:rPr lang="en-US" altLang="zh-CN" sz="1200" dirty="0" err="1" smtClean="0">
                <a:latin typeface="+mj-ea"/>
                <a:ea typeface="+mj-ea"/>
              </a:rPr>
              <a:t>car.war</a:t>
            </a:r>
            <a:r>
              <a:rPr lang="zh-CN" altLang="en-US" sz="1200" dirty="0" smtClean="0">
                <a:latin typeface="+mj-ea"/>
                <a:ea typeface="+mj-ea"/>
              </a:rPr>
              <a:t>（</a:t>
            </a:r>
            <a:r>
              <a:rPr lang="en-US" altLang="zh-CN" sz="1200" dirty="0">
                <a:latin typeface="+mj-ea"/>
                <a:ea typeface="+mj-ea"/>
                <a:hlinkClick r:id="rId2"/>
              </a:rPr>
              <a:t>https://github.com/apereo/cas-overlay-template/tree/5.3</a:t>
            </a:r>
            <a:r>
              <a:rPr lang="zh-CN" altLang="en-US" sz="1200" dirty="0" smtClean="0">
                <a:latin typeface="+mj-ea"/>
                <a:ea typeface="+mj-ea"/>
              </a:rPr>
              <a:t>）</a:t>
            </a:r>
            <a:endParaRPr lang="en-US" altLang="zh-CN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ea"/>
                <a:ea typeface="+mj-ea"/>
              </a:rPr>
              <a:t>修改配置项</a:t>
            </a:r>
            <a:r>
              <a:rPr lang="en-US" altLang="zh-CN" sz="1200" dirty="0" err="1">
                <a:latin typeface="+mj-ea"/>
                <a:ea typeface="+mj-ea"/>
              </a:rPr>
              <a:t>application.properties</a:t>
            </a:r>
            <a:r>
              <a:rPr lang="zh-CN" altLang="en-US" sz="1200" dirty="0">
                <a:latin typeface="+mj-ea"/>
                <a:ea typeface="+mj-ea"/>
              </a:rPr>
              <a:t>、</a:t>
            </a:r>
            <a:r>
              <a:rPr lang="en-US" altLang="zh-CN" sz="1200" dirty="0" smtClean="0">
                <a:latin typeface="+mj-ea"/>
                <a:ea typeface="+mj-ea"/>
              </a:rPr>
              <a:t>log4j2.xml</a:t>
            </a:r>
            <a:endParaRPr lang="en-US" altLang="zh-CN" sz="1200" dirty="0">
              <a:latin typeface="+mj-ea"/>
              <a:ea typeface="+mj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10" y="2102485"/>
            <a:ext cx="5358780" cy="30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587</Words>
  <Application>Microsoft Office PowerPoint</Application>
  <PresentationFormat>全屏显示(16:9)</PresentationFormat>
  <Paragraphs>50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Office 主题​​</vt:lpstr>
      <vt:lpstr>自定义设计方案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张剑龙6</cp:lastModifiedBy>
  <cp:revision>951</cp:revision>
  <dcterms:created xsi:type="dcterms:W3CDTF">2017-11-20T03:02:27Z</dcterms:created>
  <dcterms:modified xsi:type="dcterms:W3CDTF">2019-06-05T11:53:50Z</dcterms:modified>
</cp:coreProperties>
</file>