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Lst>
  <p:sldIdLst>
    <p:sldId id="262" r:id="rId5"/>
    <p:sldId id="261" r:id="rId6"/>
    <p:sldId id="272" r:id="rId7"/>
    <p:sldId id="273" r:id="rId8"/>
    <p:sldId id="277" r:id="rId9"/>
    <p:sldId id="298" r:id="rId10"/>
    <p:sldId id="274" r:id="rId11"/>
    <p:sldId id="280" r:id="rId12"/>
    <p:sldId id="281" r:id="rId13"/>
    <p:sldId id="283" r:id="rId14"/>
    <p:sldId id="285" r:id="rId15"/>
    <p:sldId id="305" r:id="rId16"/>
    <p:sldId id="301" r:id="rId17"/>
    <p:sldId id="302" r:id="rId18"/>
    <p:sldId id="304" r:id="rId19"/>
    <p:sldId id="284" r:id="rId20"/>
    <p:sldId id="303" r:id="rId21"/>
    <p:sldId id="306" r:id="rId22"/>
    <p:sldId id="300" r:id="rId23"/>
    <p:sldId id="297" r:id="rId24"/>
    <p:sldId id="290" r:id="rId25"/>
    <p:sldId id="291" r:id="rId26"/>
    <p:sldId id="292" r:id="rId27"/>
    <p:sldId id="293" r:id="rId28"/>
    <p:sldId id="294" r:id="rId29"/>
    <p:sldId id="276" r:id="rId30"/>
    <p:sldId id="296" r:id="rId31"/>
    <p:sldId id="307" r:id="rId32"/>
    <p:sldId id="299" r:id="rId33"/>
    <p:sldId id="308" r:id="rId34"/>
    <p:sldId id="310" r:id="rId35"/>
    <p:sldId id="309" r:id="rId36"/>
    <p:sldId id="282" r:id="rId37"/>
    <p:sldId id="258"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1">
          <p15:clr>
            <a:srgbClr val="A4A3A4"/>
          </p15:clr>
        </p15:guide>
        <p15:guide id="2" pos="288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剑龙6" initials="张剑龙6" lastIdx="1" clrIdx="0">
    <p:extLst>
      <p:ext uri="{19B8F6BF-5375-455C-9EA6-DF929625EA0E}">
        <p15:presenceInfo xmlns:p15="http://schemas.microsoft.com/office/powerpoint/2012/main" userId="S-1-5-21-301378855-1296857468-2813838616-1683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FFFF"/>
    <a:srgbClr val="07CDD7"/>
    <a:srgbClr val="558ED5"/>
    <a:srgbClr val="1AE1E6"/>
    <a:srgbClr val="131040"/>
    <a:srgbClr val="193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624" y="126"/>
      </p:cViewPr>
      <p:guideLst>
        <p:guide orient="horz" pos="1651"/>
        <p:guide pos="2889"/>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60" y="1707654"/>
            <a:ext cx="6046566" cy="644887"/>
          </a:xfrm>
          <a:prstGeom prst="rect">
            <a:avLst/>
          </a:prstGeom>
        </p:spPr>
        <p:txBody>
          <a:bodyPr>
            <a:normAutofit/>
          </a:bodyPr>
          <a:lstStyle>
            <a:lvl1pPr algn="l">
              <a:defRPr sz="2800" b="1" baseline="0">
                <a:solidFill>
                  <a:schemeClr val="tx1">
                    <a:lumMod val="75000"/>
                    <a:lumOff val="25000"/>
                  </a:schemeClr>
                </a:solidFill>
                <a:latin typeface="+mj-lt"/>
                <a:cs typeface="Arial" panose="020B0604020202020204" pitchFamily="34" charset="0"/>
              </a:defRPr>
            </a:lvl1pPr>
          </a:lstStyle>
          <a:p>
            <a:r>
              <a:rPr lang="zh-CN" altLang="en-US" dirty="0"/>
              <a:t>主标题 微软雅黑 28pt</a:t>
            </a:r>
          </a:p>
        </p:txBody>
      </p:sp>
      <p:sp>
        <p:nvSpPr>
          <p:cNvPr id="3" name="副标题 2"/>
          <p:cNvSpPr>
            <a:spLocks noGrp="1"/>
          </p:cNvSpPr>
          <p:nvPr>
            <p:ph type="subTitle" idx="1" hasCustomPrompt="1"/>
          </p:nvPr>
        </p:nvSpPr>
        <p:spPr>
          <a:xfrm>
            <a:off x="609328" y="2427734"/>
            <a:ext cx="6048672" cy="504056"/>
          </a:xfrm>
          <a:prstGeom prst="rect">
            <a:avLst/>
          </a:prstGeom>
        </p:spPr>
        <p:txBody>
          <a:bodyPr>
            <a:normAutofit/>
          </a:bodyPr>
          <a:lstStyle>
            <a:lvl1pPr marL="0" indent="0" algn="l">
              <a:buNone/>
              <a:defRPr sz="2200" baseline="0">
                <a:solidFill>
                  <a:schemeClr val="tx1">
                    <a:lumMod val="75000"/>
                    <a:lumOff val="25000"/>
                  </a:schemeClr>
                </a:solidFill>
                <a:latin typeface="+mj-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副标题 微软雅黑 22pt</a:t>
            </a:r>
          </a:p>
        </p:txBody>
      </p:sp>
      <p:sp>
        <p:nvSpPr>
          <p:cNvPr id="15" name="日期占位符 14"/>
          <p:cNvSpPr>
            <a:spLocks noGrp="1"/>
          </p:cNvSpPr>
          <p:nvPr>
            <p:ph type="dt" sz="half" idx="10"/>
          </p:nvPr>
        </p:nvSpPr>
        <p:spPr>
          <a:xfrm>
            <a:off x="611560" y="3147814"/>
            <a:ext cx="2133600" cy="273844"/>
          </a:xfrm>
          <a:prstGeom prst="rect">
            <a:avLst/>
          </a:prstGeom>
        </p:spPr>
        <p:txBody>
          <a:bodyPr/>
          <a:lstStyle>
            <a:lvl1pPr>
              <a:defRPr sz="1400">
                <a:solidFill>
                  <a:schemeClr val="tx1">
                    <a:lumMod val="75000"/>
                    <a:lumOff val="25000"/>
                  </a:schemeClr>
                </a:solidFill>
                <a:latin typeface="+mj-lt"/>
              </a:defRPr>
            </a:lvl1pPr>
          </a:lstStyle>
          <a:p>
            <a:fld id="{530820CF-B880-4189-942D-D702A7CBA730}" type="datetimeFigureOut">
              <a:rPr lang="zh-CN" altLang="en-US" smtClean="0"/>
              <a:t>2019/12/26</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TextBox 8"/>
          <p:cNvSpPr txBox="1"/>
          <p:nvPr userDrawn="1"/>
        </p:nvSpPr>
        <p:spPr>
          <a:xfrm>
            <a:off x="1043608" y="483518"/>
            <a:ext cx="766445" cy="39878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目 录</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 name="标题 1"/>
          <p:cNvSpPr>
            <a:spLocks noGrp="1"/>
          </p:cNvSpPr>
          <p:nvPr>
            <p:ph type="ctrTitle" hasCustomPrompt="1"/>
          </p:nvPr>
        </p:nvSpPr>
        <p:spPr>
          <a:xfrm>
            <a:off x="251520" y="389921"/>
            <a:ext cx="6046566" cy="360039"/>
          </a:xfrm>
          <a:prstGeom prst="rect">
            <a:avLst/>
          </a:prstGeom>
        </p:spPr>
        <p:txBody>
          <a:bodyPr>
            <a:noAutofit/>
          </a:bodyPr>
          <a:lstStyle>
            <a:lvl1pPr algn="l">
              <a:defRPr sz="2000" b="1"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r>
              <a:rPr lang="en-US" altLang="zh-CN" dirty="0" smtClean="0">
                <a:solidFill>
                  <a:schemeClr val="bg1"/>
                </a:solidFill>
                <a:latin typeface="+mj-lt"/>
              </a:rPr>
              <a:t>主标题 微软雅黑 20pt 加粗</a:t>
            </a:r>
          </a:p>
        </p:txBody>
      </p:sp>
      <p:sp>
        <p:nvSpPr>
          <p:cNvPr id="12" name="副标题 2"/>
          <p:cNvSpPr>
            <a:spLocks noGrp="1"/>
          </p:cNvSpPr>
          <p:nvPr>
            <p:ph type="subTitle" idx="1" hasCustomPrompt="1"/>
          </p:nvPr>
        </p:nvSpPr>
        <p:spPr>
          <a:xfrm>
            <a:off x="249288" y="807363"/>
            <a:ext cx="6048672" cy="360040"/>
          </a:xfrm>
          <a:prstGeom prst="rect">
            <a:avLst/>
          </a:prstGeom>
        </p:spPr>
        <p:txBody>
          <a:bodyPr>
            <a:noAutofit/>
          </a:bodyPr>
          <a:lstStyle>
            <a:lvl1pPr marL="0" indent="0" algn="l">
              <a:buNone/>
              <a:defRPr sz="18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solidFill>
                  <a:schemeClr val="bg1"/>
                </a:solidFill>
                <a:latin typeface="+mj-lt"/>
              </a:rPr>
              <a:t>副标题 微软雅黑 18pt</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6" name="Picture 4" descr="C:\Users\fanliyuan\Desktop\8031587790_L 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6590" t="23318" r="7013" b="33728"/>
          <a:stretch>
            <a:fillRect/>
          </a:stretch>
        </p:blipFill>
        <p:spPr bwMode="auto">
          <a:xfrm>
            <a:off x="-1270" y="635"/>
            <a:ext cx="9146540" cy="51428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fanliyuan\Desktop\英文-应用部分RGB-EDM-02.pn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b="9808"/>
          <a:stretch>
            <a:fillRect/>
          </a:stretch>
        </p:blipFill>
        <p:spPr bwMode="auto">
          <a:xfrm>
            <a:off x="-35628" y="3075805"/>
            <a:ext cx="9246515" cy="206769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descr="logo-06"/>
          <p:cNvPicPr>
            <a:picLocks noChangeAspect="1"/>
          </p:cNvPicPr>
          <p:nvPr userDrawn="1"/>
        </p:nvPicPr>
        <p:blipFill>
          <a:blip r:embed="rId5"/>
          <a:stretch>
            <a:fillRect/>
          </a:stretch>
        </p:blipFill>
        <p:spPr>
          <a:xfrm>
            <a:off x="7244080" y="406400"/>
            <a:ext cx="1411605" cy="18351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4" descr="C:\Users\fanliyuan\Desktop\8031587790_L 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6590" t="23318" r="7013" b="33728"/>
          <a:stretch>
            <a:fillRect/>
          </a:stretch>
        </p:blipFill>
        <p:spPr bwMode="auto">
          <a:xfrm>
            <a:off x="-2540" y="635"/>
            <a:ext cx="9146540" cy="514286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06"/>
          <p:cNvPicPr>
            <a:picLocks noChangeAspect="1"/>
          </p:cNvPicPr>
          <p:nvPr userDrawn="1"/>
        </p:nvPicPr>
        <p:blipFill>
          <a:blip r:embed="rId4"/>
          <a:stretch>
            <a:fillRect/>
          </a:stretch>
        </p:blipFill>
        <p:spPr>
          <a:xfrm>
            <a:off x="8082915" y="215265"/>
            <a:ext cx="836295" cy="108585"/>
          </a:xfrm>
          <a:prstGeom prst="rect">
            <a:avLst/>
          </a:prstGeom>
        </p:spPr>
      </p:pic>
      <p:pic>
        <p:nvPicPr>
          <p:cNvPr id="6" name="图片 5" descr="中英文slogan2-01"/>
          <p:cNvPicPr>
            <a:picLocks noChangeAspect="1"/>
          </p:cNvPicPr>
          <p:nvPr userDrawn="1"/>
        </p:nvPicPr>
        <p:blipFill>
          <a:blip r:embed="rId5">
            <a:lum bright="12000"/>
          </a:blip>
          <a:stretch>
            <a:fillRect/>
          </a:stretch>
        </p:blipFill>
        <p:spPr>
          <a:xfrm>
            <a:off x="321172" y="4841875"/>
            <a:ext cx="795655" cy="12065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4" name="直接连接符 3"/>
          <p:cNvCxnSpPr/>
          <p:nvPr userDrawn="1"/>
        </p:nvCxnSpPr>
        <p:spPr>
          <a:xfrm>
            <a:off x="539552" y="266953"/>
            <a:ext cx="7344816"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userDrawn="1"/>
        </p:nvSpPr>
        <p:spPr>
          <a:xfrm>
            <a:off x="321172" y="223421"/>
            <a:ext cx="87064" cy="870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3" descr="C:\Users\fanliyuan\Desktop\Hikvision Logo-R-03.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8384" y="211057"/>
            <a:ext cx="888479" cy="111792"/>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descr="logo-06"/>
          <p:cNvPicPr>
            <a:picLocks noChangeAspect="1"/>
          </p:cNvPicPr>
          <p:nvPr userDrawn="1"/>
        </p:nvPicPr>
        <p:blipFill>
          <a:blip r:embed="rId4"/>
          <a:stretch>
            <a:fillRect/>
          </a:stretch>
        </p:blipFill>
        <p:spPr>
          <a:xfrm>
            <a:off x="8082915" y="215265"/>
            <a:ext cx="836295" cy="108585"/>
          </a:xfrm>
          <a:prstGeom prst="rect">
            <a:avLst/>
          </a:prstGeom>
        </p:spPr>
      </p:pic>
      <p:pic>
        <p:nvPicPr>
          <p:cNvPr id="3" name="图片 2" descr="中英文slogan2-01"/>
          <p:cNvPicPr>
            <a:picLocks noChangeAspect="1"/>
          </p:cNvPicPr>
          <p:nvPr userDrawn="1"/>
        </p:nvPicPr>
        <p:blipFill>
          <a:blip r:embed="rId5">
            <a:lum bright="12000"/>
          </a:blip>
          <a:stretch>
            <a:fillRect/>
          </a:stretch>
        </p:blipFill>
        <p:spPr>
          <a:xfrm>
            <a:off x="321172" y="4841875"/>
            <a:ext cx="795655" cy="12065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6" name="Picture 4" descr="C:\Users\fanliyuan\Desktop\8031587790_L 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6590" t="23318" r="7013" b="33728"/>
          <a:stretch>
            <a:fillRect/>
          </a:stretch>
        </p:blipFill>
        <p:spPr bwMode="auto">
          <a:xfrm>
            <a:off x="-2540" y="635"/>
            <a:ext cx="9146540" cy="51428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fanliyuan\Desktop\英文-应用部分RGB-EDM-02.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628" y="2931790"/>
            <a:ext cx="9246515" cy="22925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fanliyuan\Desktop\Hikvision Log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164288" y="339502"/>
            <a:ext cx="1572220" cy="31593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中英文slogan2-02"/>
          <p:cNvPicPr>
            <a:picLocks noChangeAspect="1"/>
          </p:cNvPicPr>
          <p:nvPr userDrawn="1"/>
        </p:nvPicPr>
        <p:blipFill>
          <a:blip r:embed="rId6"/>
          <a:stretch>
            <a:fillRect/>
          </a:stretch>
        </p:blipFill>
        <p:spPr>
          <a:xfrm>
            <a:off x="3068320" y="1772285"/>
            <a:ext cx="2726690" cy="880110"/>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withEffect">
                                  <p:stCondLst>
                                    <p:cond delay="0"/>
                                  </p:stCondLst>
                                  <p:childTnLst>
                                    <p:animEffect transition="out" filter="wheel(1)">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oauth.net/2/" TargetMode="External"/><Relationship Id="rId2" Type="http://schemas.openxmlformats.org/officeDocument/2006/relationships/hyperlink" Target="https://openid.net/what-is-openid/" TargetMode="External"/><Relationship Id="rId1" Type="http://schemas.openxmlformats.org/officeDocument/2006/relationships/slideLayout" Target="../slideLayouts/slideLayout3.xml"/><Relationship Id="rId5" Type="http://schemas.openxmlformats.org/officeDocument/2006/relationships/hyperlink" Target="https://apereo.github.io/" TargetMode="External"/><Relationship Id="rId4" Type="http://schemas.openxmlformats.org/officeDocument/2006/relationships/hyperlink" Target="https://jwt.i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err="1" smtClean="0">
                <a:latin typeface="微软雅黑" panose="020B0503020204020204" pitchFamily="34" charset="-122"/>
              </a:rPr>
              <a:t>Oauth</a:t>
            </a:r>
            <a:r>
              <a:rPr lang="en-US" altLang="zh-CN" dirty="0" smtClean="0">
                <a:latin typeface="微软雅黑" panose="020B0503020204020204" pitchFamily="34" charset="-122"/>
              </a:rPr>
              <a:t> </a:t>
            </a:r>
            <a:r>
              <a:rPr lang="zh-CN" altLang="en-US" dirty="0" smtClean="0">
                <a:latin typeface="微软雅黑" panose="020B0503020204020204" pitchFamily="34" charset="-122"/>
              </a:rPr>
              <a:t>认证简介</a:t>
            </a:r>
            <a:endParaRPr lang="zh-CN" altLang="en-US" dirty="0"/>
          </a:p>
        </p:txBody>
      </p:sp>
      <p:sp>
        <p:nvSpPr>
          <p:cNvPr id="5" name="副标题 4"/>
          <p:cNvSpPr>
            <a:spLocks noGrp="1"/>
          </p:cNvSpPr>
          <p:nvPr>
            <p:ph type="subTitle" idx="1"/>
          </p:nvPr>
        </p:nvSpPr>
        <p:spPr/>
        <p:txBody>
          <a:bodyPr/>
          <a:lstStyle/>
          <a:p>
            <a:r>
              <a:rPr lang="zh-CN" altLang="en-US" dirty="0"/>
              <a:t>成为一</a:t>
            </a:r>
            <a:r>
              <a:rPr lang="zh-CN" altLang="en-US" dirty="0" smtClean="0"/>
              <a:t>个</a:t>
            </a:r>
            <a:r>
              <a:rPr lang="en-US" altLang="zh-CN" dirty="0" smtClean="0"/>
              <a:t>”</a:t>
            </a:r>
            <a:r>
              <a:rPr lang="zh-CN" altLang="en-US" dirty="0" smtClean="0"/>
              <a:t>认证</a:t>
            </a:r>
            <a:r>
              <a:rPr lang="en-US" altLang="zh-CN" dirty="0" smtClean="0"/>
              <a:t>”</a:t>
            </a:r>
            <a:r>
              <a:rPr lang="zh-CN" altLang="en-US" dirty="0" smtClean="0"/>
              <a:t>老</a:t>
            </a:r>
            <a:r>
              <a:rPr lang="zh-CN" altLang="en-US" dirty="0"/>
              <a:t>司机</a:t>
            </a:r>
          </a:p>
        </p:txBody>
      </p:sp>
      <p:sp>
        <p:nvSpPr>
          <p:cNvPr id="6" name="副标题 2"/>
          <p:cNvSpPr txBox="1"/>
          <p:nvPr/>
        </p:nvSpPr>
        <p:spPr>
          <a:xfrm>
            <a:off x="611560" y="3075806"/>
            <a:ext cx="1656184" cy="252028"/>
          </a:xfrm>
          <a:prstGeom prst="rect">
            <a:avLst/>
          </a:prstGeom>
        </p:spPr>
        <p:txBody>
          <a:bodyPr>
            <a:noAutofit/>
          </a:bodyPr>
          <a:lstStyle>
            <a:lvl1pPr marL="0" indent="0" algn="l" defTabSz="914400" rtl="0" eaLnBrk="1" latinLnBrk="0" hangingPunct="1">
              <a:spcBef>
                <a:spcPct val="20000"/>
              </a:spcBef>
              <a:buFont typeface="Arial" panose="020B0604020202020204" pitchFamily="34" charset="0"/>
              <a:buNone/>
              <a:defRPr sz="2400" kern="1200" baseline="0">
                <a:solidFill>
                  <a:schemeClr val="bg1"/>
                </a:solidFill>
                <a:latin typeface="+mj-lt"/>
                <a:ea typeface="+mn-ea"/>
                <a:cs typeface="Arial" panose="020B060402020202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zh-CN" altLang="en-US" sz="1400" dirty="0" smtClean="0">
                <a:solidFill>
                  <a:schemeClr val="tx1">
                    <a:lumMod val="75000"/>
                    <a:lumOff val="25000"/>
                  </a:schemeClr>
                </a:solidFill>
              </a:rPr>
              <a:t>张剑龙</a:t>
            </a:r>
            <a:r>
              <a:rPr lang="en-US" altLang="zh-CN" sz="1400" dirty="0" smtClean="0">
                <a:solidFill>
                  <a:schemeClr val="tx1">
                    <a:lumMod val="75000"/>
                    <a:lumOff val="25000"/>
                  </a:schemeClr>
                </a:solidFill>
              </a:rPr>
              <a:t>/2019-12-26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授权码模式</a:t>
            </a:r>
            <a:r>
              <a:rPr lang="en-US" altLang="zh-CN" dirty="0"/>
              <a:t>(Authorization Code</a:t>
            </a:r>
            <a:r>
              <a:rPr lang="en-US" altLang="zh-CN" dirty="0" smtClean="0"/>
              <a:t>)</a:t>
            </a:r>
            <a:endParaRPr lang="zh-CN" altLang="en-US" dirty="0"/>
          </a:p>
        </p:txBody>
      </p:sp>
      <p:pic>
        <p:nvPicPr>
          <p:cNvPr id="3076" name="Picture 4" descr="https://upload-images.jianshu.io/upload_images/5760605-473481c6250e083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43559"/>
            <a:ext cx="5616624" cy="396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587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授权码模式</a:t>
            </a:r>
            <a:r>
              <a:rPr lang="en-US" altLang="zh-CN" dirty="0"/>
              <a:t>(Authorization Code)</a:t>
            </a:r>
            <a:endParaRPr lang="zh-CN" altLang="en-US" dirty="0"/>
          </a:p>
        </p:txBody>
      </p:sp>
      <p:sp>
        <p:nvSpPr>
          <p:cNvPr id="4" name="矩形 3"/>
          <p:cNvSpPr/>
          <p:nvPr/>
        </p:nvSpPr>
        <p:spPr>
          <a:xfrm>
            <a:off x="251520" y="1059582"/>
            <a:ext cx="7704856" cy="3046988"/>
          </a:xfrm>
          <a:prstGeom prst="rect">
            <a:avLst/>
          </a:prstGeom>
        </p:spPr>
        <p:txBody>
          <a:bodyPr wrap="square">
            <a:spAutoFit/>
          </a:bodyPr>
          <a:lstStyle/>
          <a:p>
            <a:pPr marL="342900" indent="-342900">
              <a:lnSpc>
                <a:spcPct val="150000"/>
              </a:lnSpc>
              <a:buFont typeface="+mj-lt"/>
              <a:buAutoNum type="alphaUcPeriod"/>
            </a:pPr>
            <a:r>
              <a:rPr lang="zh-CN" altLang="en-US" sz="1600" dirty="0" smtClean="0">
                <a:latin typeface="+mn-ea"/>
              </a:rPr>
              <a:t>用户</a:t>
            </a:r>
            <a:r>
              <a:rPr lang="zh-CN" altLang="en-US" sz="1600" dirty="0">
                <a:latin typeface="+mn-ea"/>
              </a:rPr>
              <a:t>访问客户端，客户端重定向到认证服务器。</a:t>
            </a:r>
          </a:p>
          <a:p>
            <a:pPr marL="342900" indent="-342900">
              <a:lnSpc>
                <a:spcPct val="150000"/>
              </a:lnSpc>
              <a:buFont typeface="+mj-lt"/>
              <a:buAutoNum type="alphaUcPeriod"/>
            </a:pPr>
            <a:r>
              <a:rPr lang="zh-CN" altLang="en-US" sz="1600" dirty="0" smtClean="0">
                <a:latin typeface="+mn-ea"/>
              </a:rPr>
              <a:t>用户</a:t>
            </a:r>
            <a:r>
              <a:rPr lang="zh-CN" altLang="en-US" sz="1600" dirty="0">
                <a:latin typeface="+mn-ea"/>
              </a:rPr>
              <a:t>通过身份认证，然后决策授权的范围以及时限。</a:t>
            </a:r>
          </a:p>
          <a:p>
            <a:pPr marL="342900" indent="-342900">
              <a:lnSpc>
                <a:spcPct val="150000"/>
              </a:lnSpc>
              <a:buFont typeface="+mj-lt"/>
              <a:buAutoNum type="alphaUcPeriod"/>
            </a:pPr>
            <a:r>
              <a:rPr lang="zh-CN" altLang="en-US" sz="1600" dirty="0" smtClean="0">
                <a:latin typeface="+mn-ea"/>
              </a:rPr>
              <a:t>认证</a:t>
            </a:r>
            <a:r>
              <a:rPr lang="zh-CN" altLang="en-US" sz="1600" dirty="0">
                <a:latin typeface="+mn-ea"/>
              </a:rPr>
              <a:t>服务器将用户导向客户端事先指定的</a:t>
            </a:r>
            <a:r>
              <a:rPr lang="en-US" altLang="zh-CN" sz="1600" dirty="0">
                <a:latin typeface="+mn-ea"/>
              </a:rPr>
              <a:t>"</a:t>
            </a:r>
            <a:r>
              <a:rPr lang="zh-CN" altLang="en-US" sz="1600" dirty="0">
                <a:latin typeface="+mn-ea"/>
              </a:rPr>
              <a:t>重定向</a:t>
            </a:r>
            <a:r>
              <a:rPr lang="en-US" altLang="zh-CN" sz="1600" dirty="0">
                <a:latin typeface="+mn-ea"/>
              </a:rPr>
              <a:t>URI"</a:t>
            </a:r>
            <a:r>
              <a:rPr lang="zh-CN" altLang="en-US" sz="1600" dirty="0">
                <a:latin typeface="+mn-ea"/>
              </a:rPr>
              <a:t>（</a:t>
            </a:r>
            <a:r>
              <a:rPr lang="en-US" altLang="zh-CN" sz="1600" dirty="0">
                <a:latin typeface="+mn-ea"/>
              </a:rPr>
              <a:t>redirection URI</a:t>
            </a:r>
            <a:r>
              <a:rPr lang="zh-CN" altLang="en-US" sz="1600" dirty="0">
                <a:latin typeface="+mn-ea"/>
              </a:rPr>
              <a:t>），同时附上一个授权码。</a:t>
            </a:r>
          </a:p>
          <a:p>
            <a:pPr marL="342900" indent="-342900">
              <a:lnSpc>
                <a:spcPct val="150000"/>
              </a:lnSpc>
              <a:buFont typeface="+mj-lt"/>
              <a:buAutoNum type="alphaUcPeriod"/>
            </a:pPr>
            <a:r>
              <a:rPr lang="zh-CN" altLang="en-US" sz="1600" dirty="0" smtClean="0">
                <a:latin typeface="+mn-ea"/>
              </a:rPr>
              <a:t>客户端</a:t>
            </a:r>
            <a:r>
              <a:rPr lang="zh-CN" altLang="en-US" sz="1600" dirty="0">
                <a:latin typeface="+mn-ea"/>
              </a:rPr>
              <a:t>收到授权码，附上早先的</a:t>
            </a:r>
            <a:r>
              <a:rPr lang="en-US" altLang="zh-CN" sz="1600" dirty="0">
                <a:latin typeface="+mn-ea"/>
              </a:rPr>
              <a:t>"</a:t>
            </a:r>
            <a:r>
              <a:rPr lang="zh-CN" altLang="en-US" sz="1600" dirty="0">
                <a:latin typeface="+mn-ea"/>
              </a:rPr>
              <a:t>重定向</a:t>
            </a:r>
            <a:r>
              <a:rPr lang="en-US" altLang="zh-CN" sz="1600" dirty="0">
                <a:latin typeface="+mn-ea"/>
              </a:rPr>
              <a:t>URI"</a:t>
            </a:r>
            <a:r>
              <a:rPr lang="zh-CN" altLang="en-US" sz="1600" dirty="0">
                <a:latin typeface="+mn-ea"/>
              </a:rPr>
              <a:t>，向认证服务器申请令牌。这一步是在客户端的后台的服务器上完成的，对用户不可见。</a:t>
            </a:r>
          </a:p>
          <a:p>
            <a:pPr marL="342900" indent="-342900">
              <a:lnSpc>
                <a:spcPct val="150000"/>
              </a:lnSpc>
              <a:buFont typeface="+mj-lt"/>
              <a:buAutoNum type="alphaUcPeriod"/>
            </a:pPr>
            <a:r>
              <a:rPr lang="zh-CN" altLang="en-US" sz="1600" dirty="0" smtClean="0">
                <a:latin typeface="+mn-ea"/>
              </a:rPr>
              <a:t>认证</a:t>
            </a:r>
            <a:r>
              <a:rPr lang="zh-CN" altLang="en-US" sz="1600" dirty="0">
                <a:latin typeface="+mn-ea"/>
              </a:rPr>
              <a:t>服务器核对了授权码和重定向</a:t>
            </a:r>
            <a:r>
              <a:rPr lang="en-US" altLang="zh-CN" sz="1600" dirty="0">
                <a:latin typeface="+mn-ea"/>
              </a:rPr>
              <a:t>URI</a:t>
            </a:r>
            <a:r>
              <a:rPr lang="zh-CN" altLang="en-US" sz="1600" dirty="0">
                <a:latin typeface="+mn-ea"/>
              </a:rPr>
              <a:t>，确认无误后，向客户端发送访问令牌（</a:t>
            </a:r>
            <a:r>
              <a:rPr lang="en-US" altLang="zh-CN" sz="1600" dirty="0">
                <a:latin typeface="+mn-ea"/>
              </a:rPr>
              <a:t>access token</a:t>
            </a:r>
            <a:r>
              <a:rPr lang="zh-CN" altLang="en-US" sz="1600" dirty="0">
                <a:latin typeface="+mn-ea"/>
              </a:rPr>
              <a:t>）和更新令牌（</a:t>
            </a:r>
            <a:r>
              <a:rPr lang="en-US" altLang="zh-CN" sz="1600" dirty="0">
                <a:latin typeface="+mn-ea"/>
              </a:rPr>
              <a:t>refresh token</a:t>
            </a:r>
            <a:r>
              <a:rPr lang="zh-CN" altLang="en-US" sz="1600" dirty="0">
                <a:latin typeface="+mn-ea"/>
              </a:rPr>
              <a:t>）</a:t>
            </a:r>
            <a:r>
              <a:rPr lang="zh-CN" altLang="en-US" sz="1600" dirty="0" smtClean="0">
                <a:latin typeface="+mn-ea"/>
              </a:rPr>
              <a:t>。</a:t>
            </a:r>
            <a:endParaRPr lang="zh-CN" altLang="en-US" sz="1600" dirty="0">
              <a:latin typeface="+mn-ea"/>
            </a:endParaRPr>
          </a:p>
        </p:txBody>
      </p:sp>
    </p:spTree>
    <p:extLst>
      <p:ext uri="{BB962C8B-B14F-4D97-AF65-F5344CB8AC3E}">
        <p14:creationId xmlns:p14="http://schemas.microsoft.com/office/powerpoint/2010/main" val="3295575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授权码模式</a:t>
            </a:r>
            <a:r>
              <a:rPr lang="en-US" altLang="zh-CN" dirty="0"/>
              <a:t>(Authorization Code)</a:t>
            </a:r>
            <a:endParaRPr lang="zh-CN" altLang="en-US" dirty="0"/>
          </a:p>
        </p:txBody>
      </p:sp>
      <p:sp>
        <p:nvSpPr>
          <p:cNvPr id="4" name="文本框 3"/>
          <p:cNvSpPr txBox="1"/>
          <p:nvPr/>
        </p:nvSpPr>
        <p:spPr>
          <a:xfrm>
            <a:off x="251520" y="993328"/>
            <a:ext cx="6856942" cy="830997"/>
          </a:xfrm>
          <a:prstGeom prst="rect">
            <a:avLst/>
          </a:prstGeom>
          <a:noFill/>
        </p:spPr>
        <p:txBody>
          <a:bodyPr wrap="none" rtlCol="0">
            <a:spAutoFit/>
          </a:bodyPr>
          <a:lstStyle/>
          <a:p>
            <a:r>
              <a:rPr lang="en-US" altLang="zh-CN" sz="1600" dirty="0">
                <a:latin typeface="+mn-ea"/>
              </a:rPr>
              <a:t>GET /</a:t>
            </a:r>
            <a:r>
              <a:rPr lang="en-US" altLang="zh-CN" sz="1600" dirty="0" err="1">
                <a:latin typeface="+mn-ea"/>
              </a:rPr>
              <a:t>authorize?response_type</a:t>
            </a:r>
            <a:r>
              <a:rPr lang="en-US" altLang="zh-CN" sz="1600" dirty="0">
                <a:latin typeface="+mn-ea"/>
              </a:rPr>
              <a:t>=</a:t>
            </a:r>
            <a:r>
              <a:rPr lang="en-US" altLang="zh-CN" sz="1600" dirty="0" err="1">
                <a:latin typeface="+mn-ea"/>
              </a:rPr>
              <a:t>code&amp;client_id</a:t>
            </a:r>
            <a:r>
              <a:rPr lang="en-US" altLang="zh-CN" sz="1600" dirty="0">
                <a:latin typeface="+mn-ea"/>
              </a:rPr>
              <a:t>=</a:t>
            </a:r>
            <a:r>
              <a:rPr lang="en-US" altLang="zh-CN" sz="1600" dirty="0" err="1">
                <a:latin typeface="+mn-ea"/>
              </a:rPr>
              <a:t>client_id&amp;state</a:t>
            </a:r>
            <a:r>
              <a:rPr lang="en-US" altLang="zh-CN" sz="1600" dirty="0">
                <a:latin typeface="+mn-ea"/>
              </a:rPr>
              <a:t>=xyz</a:t>
            </a:r>
          </a:p>
          <a:p>
            <a:r>
              <a:rPr lang="en-US" altLang="zh-CN" sz="1600" dirty="0">
                <a:latin typeface="+mn-ea"/>
              </a:rPr>
              <a:t>&amp;</a:t>
            </a:r>
            <a:r>
              <a:rPr lang="en-US" altLang="zh-CN" sz="1600" dirty="0" err="1">
                <a:latin typeface="+mn-ea"/>
              </a:rPr>
              <a:t>redirect_uri</a:t>
            </a:r>
            <a:r>
              <a:rPr lang="en-US" altLang="zh-CN" sz="1600" dirty="0">
                <a:latin typeface="+mn-ea"/>
              </a:rPr>
              <a:t>=https//client.example.com/callback/</a:t>
            </a:r>
            <a:r>
              <a:rPr lang="en-US" altLang="zh-CN" sz="1600" dirty="0" err="1">
                <a:latin typeface="+mn-ea"/>
              </a:rPr>
              <a:t>oauth</a:t>
            </a:r>
            <a:r>
              <a:rPr lang="en-US" altLang="zh-CN" sz="1600" dirty="0">
                <a:latin typeface="+mn-ea"/>
              </a:rPr>
              <a:t> HTTP/1.1</a:t>
            </a:r>
          </a:p>
          <a:p>
            <a:r>
              <a:rPr lang="en-US" altLang="zh-CN" sz="1600" dirty="0">
                <a:latin typeface="+mn-ea"/>
              </a:rPr>
              <a:t>Host: oauth.example.com</a:t>
            </a:r>
            <a:endParaRPr lang="zh-CN" altLang="en-US" sz="1600" dirty="0">
              <a:latin typeface="+mn-ea"/>
            </a:endParaRPr>
          </a:p>
        </p:txBody>
      </p:sp>
      <p:sp>
        <p:nvSpPr>
          <p:cNvPr id="5" name="文本框 4"/>
          <p:cNvSpPr txBox="1"/>
          <p:nvPr/>
        </p:nvSpPr>
        <p:spPr>
          <a:xfrm>
            <a:off x="251520" y="2067694"/>
            <a:ext cx="7525650" cy="830997"/>
          </a:xfrm>
          <a:prstGeom prst="rect">
            <a:avLst/>
          </a:prstGeom>
          <a:noFill/>
        </p:spPr>
        <p:txBody>
          <a:bodyPr wrap="none" rtlCol="0">
            <a:spAutoFit/>
          </a:bodyPr>
          <a:lstStyle/>
          <a:p>
            <a:r>
              <a:rPr lang="en-US" altLang="zh-CN" sz="1600" dirty="0">
                <a:latin typeface="+mn-ea"/>
              </a:rPr>
              <a:t>HTTP/1.1 302 Found</a:t>
            </a:r>
          </a:p>
          <a:p>
            <a:r>
              <a:rPr lang="en-US" altLang="zh-CN" sz="1600" dirty="0">
                <a:latin typeface="+mn-ea"/>
              </a:rPr>
              <a:t>Location: https://client.example.com/cb?code=SplxlOBeZQQYbYS6WxSbIA</a:t>
            </a:r>
          </a:p>
          <a:p>
            <a:r>
              <a:rPr lang="en-US" altLang="zh-CN" sz="1600" dirty="0">
                <a:latin typeface="+mn-ea"/>
              </a:rPr>
              <a:t>&amp;state=xyz</a:t>
            </a:r>
            <a:endParaRPr lang="zh-CN" altLang="en-US" sz="1600" dirty="0">
              <a:latin typeface="+mn-ea"/>
            </a:endParaRPr>
          </a:p>
        </p:txBody>
      </p:sp>
      <p:sp>
        <p:nvSpPr>
          <p:cNvPr id="6" name="文本框 5"/>
          <p:cNvSpPr txBox="1"/>
          <p:nvPr/>
        </p:nvSpPr>
        <p:spPr>
          <a:xfrm>
            <a:off x="251520" y="3167475"/>
            <a:ext cx="7525650" cy="1569660"/>
          </a:xfrm>
          <a:prstGeom prst="rect">
            <a:avLst/>
          </a:prstGeom>
          <a:noFill/>
        </p:spPr>
        <p:txBody>
          <a:bodyPr wrap="square" rtlCol="0">
            <a:spAutoFit/>
          </a:bodyPr>
          <a:lstStyle/>
          <a:p>
            <a:r>
              <a:rPr lang="en-US" altLang="zh-CN" sz="1600" dirty="0">
                <a:latin typeface="+mn-ea"/>
              </a:rPr>
              <a:t>POST /token HTTP/1.1</a:t>
            </a:r>
          </a:p>
          <a:p>
            <a:r>
              <a:rPr lang="en-US" altLang="zh-CN" sz="1600" dirty="0">
                <a:latin typeface="+mn-ea"/>
              </a:rPr>
              <a:t>Host: oauth.example.com</a:t>
            </a:r>
          </a:p>
          <a:p>
            <a:r>
              <a:rPr lang="en-US" altLang="zh-CN" sz="1600" dirty="0">
                <a:latin typeface="+mn-ea"/>
              </a:rPr>
              <a:t>Authorization: Basic czZCaGRSa3F0MzpnWDFmQmF0M2JW</a:t>
            </a:r>
          </a:p>
          <a:p>
            <a:r>
              <a:rPr lang="en-US" altLang="zh-CN" sz="1600" dirty="0">
                <a:latin typeface="+mn-ea"/>
              </a:rPr>
              <a:t>Content-Type: application/x-www-form-</a:t>
            </a:r>
            <a:r>
              <a:rPr lang="en-US" altLang="zh-CN" sz="1600" dirty="0" err="1">
                <a:latin typeface="+mn-ea"/>
              </a:rPr>
              <a:t>urlencoded</a:t>
            </a:r>
            <a:endParaRPr lang="en-US" altLang="zh-CN" sz="1600" dirty="0">
              <a:latin typeface="+mn-ea"/>
            </a:endParaRPr>
          </a:p>
          <a:p>
            <a:r>
              <a:rPr lang="en-US" altLang="zh-CN" sz="1600" dirty="0" err="1">
                <a:latin typeface="+mn-ea"/>
              </a:rPr>
              <a:t>grant_type</a:t>
            </a:r>
            <a:r>
              <a:rPr lang="en-US" altLang="zh-CN" sz="1600" dirty="0">
                <a:latin typeface="+mn-ea"/>
              </a:rPr>
              <a:t>=</a:t>
            </a:r>
            <a:r>
              <a:rPr lang="en-US" altLang="zh-CN" sz="1600" dirty="0" err="1">
                <a:latin typeface="+mn-ea"/>
              </a:rPr>
              <a:t>authorization_code&amp;code</a:t>
            </a:r>
            <a:r>
              <a:rPr lang="en-US" altLang="zh-CN" sz="1600" dirty="0">
                <a:latin typeface="+mn-ea"/>
              </a:rPr>
              <a:t>=SplxlOBeZQQYbYS6WxSbIA</a:t>
            </a:r>
          </a:p>
          <a:p>
            <a:r>
              <a:rPr lang="en-US" altLang="zh-CN" sz="1600" dirty="0">
                <a:latin typeface="+mn-ea"/>
              </a:rPr>
              <a:t>&amp;</a:t>
            </a:r>
            <a:r>
              <a:rPr lang="en-US" altLang="zh-CN" sz="1600" dirty="0" err="1">
                <a:latin typeface="+mn-ea"/>
              </a:rPr>
              <a:t>redirect_uri</a:t>
            </a:r>
            <a:r>
              <a:rPr lang="en-US" altLang="zh-CN" sz="1600" dirty="0">
                <a:latin typeface="+mn-ea"/>
              </a:rPr>
              <a:t>=https//client.example.com/callback/</a:t>
            </a:r>
            <a:r>
              <a:rPr lang="en-US" altLang="zh-CN" sz="1600" dirty="0" err="1">
                <a:latin typeface="+mn-ea"/>
              </a:rPr>
              <a:t>oauth</a:t>
            </a:r>
            <a:endParaRPr lang="zh-CN" altLang="en-US" sz="1600" dirty="0">
              <a:latin typeface="+mn-ea"/>
            </a:endParaRPr>
          </a:p>
        </p:txBody>
      </p:sp>
    </p:spTree>
    <p:extLst>
      <p:ext uri="{BB962C8B-B14F-4D97-AF65-F5344CB8AC3E}">
        <p14:creationId xmlns:p14="http://schemas.microsoft.com/office/powerpoint/2010/main" val="470560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51520" y="389921"/>
            <a:ext cx="4752528" cy="360039"/>
          </a:xfrm>
          <a:prstGeom prst="rect">
            <a:avLst/>
          </a:prstGeom>
        </p:spPr>
        <p:txBody>
          <a:bodyPr>
            <a:noAutofit/>
          </a:bodyPr>
          <a:lstStyle>
            <a:lvl1pPr algn="l" defTabSz="914400" rtl="0" eaLnBrk="1" latinLnBrk="0" hangingPunct="1">
              <a:spcBef>
                <a:spcPct val="0"/>
              </a:spcBef>
              <a:buNone/>
              <a:defRPr sz="2000" b="1"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stStyle>
          <a:p>
            <a:r>
              <a:rPr lang="zh-CN" altLang="en-US" dirty="0"/>
              <a:t>简化模式（</a:t>
            </a:r>
            <a:r>
              <a:rPr lang="en-US" altLang="zh-CN" dirty="0"/>
              <a:t>implicit</a:t>
            </a:r>
            <a:r>
              <a:rPr lang="zh-CN" altLang="en-US" dirty="0"/>
              <a:t>）</a:t>
            </a:r>
          </a:p>
        </p:txBody>
      </p:sp>
      <p:pic>
        <p:nvPicPr>
          <p:cNvPr id="6" name="图片 5"/>
          <p:cNvPicPr>
            <a:picLocks noChangeAspect="1"/>
          </p:cNvPicPr>
          <p:nvPr/>
        </p:nvPicPr>
        <p:blipFill>
          <a:blip r:embed="rId2"/>
          <a:stretch>
            <a:fillRect/>
          </a:stretch>
        </p:blipFill>
        <p:spPr>
          <a:xfrm>
            <a:off x="2195736" y="843558"/>
            <a:ext cx="4740200" cy="4402840"/>
          </a:xfrm>
          <a:prstGeom prst="rect">
            <a:avLst/>
          </a:prstGeom>
        </p:spPr>
      </p:pic>
    </p:spTree>
    <p:extLst>
      <p:ext uri="{BB962C8B-B14F-4D97-AF65-F5344CB8AC3E}">
        <p14:creationId xmlns:p14="http://schemas.microsoft.com/office/powerpoint/2010/main" val="1301752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简化模式（</a:t>
            </a:r>
            <a:r>
              <a:rPr lang="en-US" altLang="zh-CN" dirty="0"/>
              <a:t>implicit</a:t>
            </a:r>
            <a:r>
              <a:rPr lang="zh-CN" altLang="en-US" dirty="0"/>
              <a:t>）</a:t>
            </a:r>
          </a:p>
        </p:txBody>
      </p:sp>
      <p:sp>
        <p:nvSpPr>
          <p:cNvPr id="4" name="文本框 3"/>
          <p:cNvSpPr txBox="1"/>
          <p:nvPr/>
        </p:nvSpPr>
        <p:spPr>
          <a:xfrm>
            <a:off x="251520" y="915566"/>
            <a:ext cx="7560839" cy="3932230"/>
          </a:xfrm>
          <a:prstGeom prst="rect">
            <a:avLst/>
          </a:prstGeom>
          <a:noFill/>
        </p:spPr>
        <p:txBody>
          <a:bodyPr wrap="square" rtlCol="0">
            <a:spAutoFit/>
          </a:bodyPr>
          <a:lstStyle/>
          <a:p>
            <a:pPr marL="342900" indent="-342900">
              <a:lnSpc>
                <a:spcPct val="150000"/>
              </a:lnSpc>
              <a:buFont typeface="+mj-lt"/>
              <a:buAutoNum type="arabicPeriod"/>
            </a:pPr>
            <a:r>
              <a:rPr lang="zh-CN" altLang="en-US" sz="1400" dirty="0">
                <a:latin typeface="+mn-ea"/>
              </a:rPr>
              <a:t>客户端通过引导资源所有者的授权终结点的用户代理。客户包括它的客户端标识符、请求的作用域、本地状态和授权服务器将向其发送一旦授予（或拒绝）访问权限，用户代理将返回</a:t>
            </a:r>
            <a:r>
              <a:rPr lang="zh-CN" altLang="en-US" sz="1400" dirty="0" smtClean="0">
                <a:latin typeface="+mn-ea"/>
              </a:rPr>
              <a:t>。</a:t>
            </a:r>
            <a:endParaRPr lang="en-US" altLang="zh-CN" sz="1400" dirty="0" smtClean="0">
              <a:latin typeface="+mn-ea"/>
            </a:endParaRPr>
          </a:p>
          <a:p>
            <a:pPr marL="342900" indent="-342900">
              <a:lnSpc>
                <a:spcPct val="150000"/>
              </a:lnSpc>
              <a:buFont typeface="+mj-lt"/>
              <a:buAutoNum type="arabicPeriod"/>
            </a:pPr>
            <a:r>
              <a:rPr lang="zh-CN" altLang="en-US" sz="1400" dirty="0" smtClean="0">
                <a:latin typeface="+mn-ea"/>
              </a:rPr>
              <a:t>授权</a:t>
            </a:r>
            <a:r>
              <a:rPr lang="zh-CN" altLang="en-US" sz="1400" dirty="0">
                <a:latin typeface="+mn-ea"/>
              </a:rPr>
              <a:t>服务器验证资源所有者（通过并确定资源所有者是否授予或拒绝客户端的访问请求</a:t>
            </a:r>
            <a:r>
              <a:rPr lang="zh-CN" altLang="en-US" sz="1400" dirty="0" smtClean="0">
                <a:latin typeface="+mn-ea"/>
              </a:rPr>
              <a:t>。</a:t>
            </a:r>
            <a:endParaRPr lang="en-US" altLang="zh-CN" sz="1400" dirty="0" smtClean="0">
              <a:latin typeface="+mn-ea"/>
            </a:endParaRPr>
          </a:p>
          <a:p>
            <a:pPr marL="342900" indent="-342900">
              <a:lnSpc>
                <a:spcPct val="150000"/>
              </a:lnSpc>
              <a:buFont typeface="+mj-lt"/>
              <a:buAutoNum type="arabicPeriod"/>
            </a:pPr>
            <a:r>
              <a:rPr lang="zh-CN" altLang="en-US" sz="1400" dirty="0" smtClean="0">
                <a:latin typeface="+mn-ea"/>
              </a:rPr>
              <a:t> </a:t>
            </a:r>
            <a:r>
              <a:rPr lang="zh-CN" altLang="en-US" sz="1400" dirty="0">
                <a:latin typeface="+mn-ea"/>
              </a:rPr>
              <a:t>假设资源所有者授予访问权限，则服务器使用先前提供的重定向</a:t>
            </a:r>
            <a:r>
              <a:rPr lang="en-US" altLang="zh-CN" sz="1400" dirty="0">
                <a:latin typeface="+mn-ea"/>
              </a:rPr>
              <a:t>URI</a:t>
            </a:r>
            <a:r>
              <a:rPr lang="zh-CN" altLang="en-US" sz="1400" dirty="0">
                <a:latin typeface="+mn-ea"/>
              </a:rPr>
              <a:t>。重定向</a:t>
            </a:r>
            <a:r>
              <a:rPr lang="en-US" altLang="zh-CN" sz="1400" dirty="0">
                <a:latin typeface="+mn-ea"/>
              </a:rPr>
              <a:t>URI</a:t>
            </a:r>
            <a:r>
              <a:rPr lang="zh-CN" altLang="en-US" sz="1400" dirty="0">
                <a:latin typeface="+mn-ea"/>
              </a:rPr>
              <a:t>包括</a:t>
            </a:r>
            <a:r>
              <a:rPr lang="en-US" altLang="zh-CN" sz="1400" dirty="0">
                <a:latin typeface="+mn-ea"/>
              </a:rPr>
              <a:t>URI</a:t>
            </a:r>
            <a:r>
              <a:rPr lang="zh-CN" altLang="en-US" sz="1400" dirty="0">
                <a:latin typeface="+mn-ea"/>
              </a:rPr>
              <a:t>片段中的访问令牌</a:t>
            </a:r>
            <a:r>
              <a:rPr lang="zh-CN" altLang="en-US" sz="1400" dirty="0" smtClean="0">
                <a:latin typeface="+mn-ea"/>
              </a:rPr>
              <a:t>。</a:t>
            </a:r>
            <a:endParaRPr lang="en-US" altLang="zh-CN" sz="1400" dirty="0" smtClean="0">
              <a:latin typeface="+mn-ea"/>
            </a:endParaRPr>
          </a:p>
          <a:p>
            <a:pPr marL="342900" indent="-342900">
              <a:lnSpc>
                <a:spcPct val="150000"/>
              </a:lnSpc>
              <a:buFont typeface="+mj-lt"/>
              <a:buAutoNum type="arabicPeriod"/>
            </a:pPr>
            <a:r>
              <a:rPr lang="zh-CN" altLang="en-US" sz="1400" dirty="0" smtClean="0">
                <a:latin typeface="+mn-ea"/>
              </a:rPr>
              <a:t> </a:t>
            </a:r>
            <a:r>
              <a:rPr lang="zh-CN" altLang="en-US" sz="1400" dirty="0">
                <a:latin typeface="+mn-ea"/>
              </a:rPr>
              <a:t>用户代理按照重定向指示执行以下操作：请求</a:t>
            </a:r>
            <a:r>
              <a:rPr lang="en-US" altLang="zh-CN" sz="1400" dirty="0">
                <a:latin typeface="+mn-ea"/>
              </a:rPr>
              <a:t>web</a:t>
            </a:r>
            <a:r>
              <a:rPr lang="zh-CN" altLang="en-US" sz="1400" dirty="0">
                <a:latin typeface="+mn-ea"/>
              </a:rPr>
              <a:t>托管的客户端资源（它不根据</a:t>
            </a:r>
            <a:r>
              <a:rPr lang="en-US" altLang="zh-CN" sz="1400" dirty="0">
                <a:latin typeface="+mn-ea"/>
              </a:rPr>
              <a:t>[RFC2616]</a:t>
            </a:r>
            <a:r>
              <a:rPr lang="zh-CN" altLang="en-US" sz="1400" dirty="0">
                <a:latin typeface="+mn-ea"/>
              </a:rPr>
              <a:t>包含片段。用户代理保留本地碎片信息</a:t>
            </a:r>
            <a:r>
              <a:rPr lang="zh-CN" altLang="en-US" sz="1400" dirty="0" smtClean="0">
                <a:latin typeface="+mn-ea"/>
              </a:rPr>
              <a:t>。</a:t>
            </a:r>
            <a:endParaRPr lang="en-US" altLang="zh-CN" sz="1400" dirty="0" smtClean="0">
              <a:latin typeface="+mn-ea"/>
            </a:endParaRPr>
          </a:p>
          <a:p>
            <a:pPr marL="342900" indent="-342900">
              <a:lnSpc>
                <a:spcPct val="150000"/>
              </a:lnSpc>
              <a:buFont typeface="+mj-lt"/>
              <a:buAutoNum type="arabicPeriod"/>
            </a:pPr>
            <a:r>
              <a:rPr lang="en-US" altLang="zh-CN" sz="1400" dirty="0" smtClean="0">
                <a:latin typeface="+mn-ea"/>
              </a:rPr>
              <a:t>web</a:t>
            </a:r>
            <a:r>
              <a:rPr lang="zh-CN" altLang="en-US" sz="1400" dirty="0">
                <a:latin typeface="+mn-ea"/>
              </a:rPr>
              <a:t>托管的客户端资源返回一个网页（通常是具有嵌入脚本的</a:t>
            </a:r>
            <a:r>
              <a:rPr lang="en-US" altLang="zh-CN" sz="1400" dirty="0">
                <a:latin typeface="+mn-ea"/>
              </a:rPr>
              <a:t>HTML</a:t>
            </a:r>
            <a:r>
              <a:rPr lang="zh-CN" altLang="en-US" sz="1400" dirty="0">
                <a:latin typeface="+mn-ea"/>
              </a:rPr>
              <a:t>文档）能够访问完整的重定向</a:t>
            </a:r>
            <a:r>
              <a:rPr lang="en-US" altLang="zh-CN" sz="1400" dirty="0">
                <a:latin typeface="+mn-ea"/>
              </a:rPr>
              <a:t>URI</a:t>
            </a:r>
            <a:r>
              <a:rPr lang="zh-CN" altLang="en-US" sz="1400" dirty="0">
                <a:latin typeface="+mn-ea"/>
              </a:rPr>
              <a:t>，包括用户代理，并提取访问令牌（和其他参数）包含在片段中</a:t>
            </a:r>
            <a:r>
              <a:rPr lang="zh-CN" altLang="en-US" sz="1400" dirty="0" smtClean="0">
                <a:latin typeface="+mn-ea"/>
              </a:rPr>
              <a:t>。</a:t>
            </a:r>
            <a:endParaRPr lang="en-US" altLang="zh-CN" sz="1400" dirty="0" smtClean="0">
              <a:latin typeface="+mn-ea"/>
            </a:endParaRPr>
          </a:p>
          <a:p>
            <a:pPr marL="342900" indent="-342900">
              <a:lnSpc>
                <a:spcPct val="150000"/>
              </a:lnSpc>
              <a:buFont typeface="+mj-lt"/>
              <a:buAutoNum type="arabicPeriod"/>
            </a:pPr>
            <a:r>
              <a:rPr lang="zh-CN" altLang="en-US" sz="1400" dirty="0" smtClean="0">
                <a:latin typeface="+mn-ea"/>
              </a:rPr>
              <a:t>用户</a:t>
            </a:r>
            <a:r>
              <a:rPr lang="zh-CN" altLang="en-US" sz="1400" dirty="0">
                <a:latin typeface="+mn-ea"/>
              </a:rPr>
              <a:t>代理执行由托管的</a:t>
            </a:r>
            <a:r>
              <a:rPr lang="en-US" altLang="zh-CN" sz="1400" dirty="0">
                <a:latin typeface="+mn-ea"/>
              </a:rPr>
              <a:t>web</a:t>
            </a:r>
            <a:r>
              <a:rPr lang="zh-CN" altLang="en-US" sz="1400" dirty="0">
                <a:latin typeface="+mn-ea"/>
              </a:rPr>
              <a:t>提供的脚本本地客户端资源，用于提取访问令牌</a:t>
            </a:r>
            <a:r>
              <a:rPr lang="zh-CN" altLang="en-US" sz="1400" dirty="0" smtClean="0">
                <a:latin typeface="+mn-ea"/>
              </a:rPr>
              <a:t>。</a:t>
            </a:r>
            <a:endParaRPr lang="en-US" altLang="zh-CN" sz="1400" dirty="0" smtClean="0">
              <a:latin typeface="+mn-ea"/>
            </a:endParaRPr>
          </a:p>
          <a:p>
            <a:pPr marL="342900" indent="-342900">
              <a:lnSpc>
                <a:spcPct val="150000"/>
              </a:lnSpc>
              <a:buFont typeface="+mj-lt"/>
              <a:buAutoNum type="arabicPeriod"/>
            </a:pPr>
            <a:r>
              <a:rPr lang="zh-CN" altLang="en-US" sz="1400" dirty="0" smtClean="0">
                <a:latin typeface="+mn-ea"/>
              </a:rPr>
              <a:t>用户</a:t>
            </a:r>
            <a:r>
              <a:rPr lang="zh-CN" altLang="en-US" sz="1400" dirty="0">
                <a:latin typeface="+mn-ea"/>
              </a:rPr>
              <a:t>代理将访问令牌传递给客户端。</a:t>
            </a:r>
          </a:p>
        </p:txBody>
      </p:sp>
    </p:spTree>
    <p:extLst>
      <p:ext uri="{BB962C8B-B14F-4D97-AF65-F5344CB8AC3E}">
        <p14:creationId xmlns:p14="http://schemas.microsoft.com/office/powerpoint/2010/main" val="1887969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简化模式（</a:t>
            </a:r>
            <a:r>
              <a:rPr lang="en-US" altLang="zh-CN" dirty="0"/>
              <a:t>implicit</a:t>
            </a:r>
            <a:r>
              <a:rPr lang="zh-CN" altLang="en-US" dirty="0"/>
              <a:t>）</a:t>
            </a:r>
          </a:p>
        </p:txBody>
      </p:sp>
      <p:sp>
        <p:nvSpPr>
          <p:cNvPr id="4" name="文本框 3"/>
          <p:cNvSpPr txBox="1"/>
          <p:nvPr/>
        </p:nvSpPr>
        <p:spPr>
          <a:xfrm>
            <a:off x="245702" y="1059582"/>
            <a:ext cx="7488832" cy="830997"/>
          </a:xfrm>
          <a:prstGeom prst="rect">
            <a:avLst/>
          </a:prstGeom>
          <a:noFill/>
        </p:spPr>
        <p:txBody>
          <a:bodyPr wrap="square" rtlCol="0">
            <a:spAutoFit/>
          </a:bodyPr>
          <a:lstStyle/>
          <a:p>
            <a:r>
              <a:rPr lang="en-US" altLang="zh-CN" sz="1600" dirty="0">
                <a:latin typeface="+mn-ea"/>
              </a:rPr>
              <a:t>GET /</a:t>
            </a:r>
            <a:r>
              <a:rPr lang="en-US" altLang="zh-CN" sz="1600" dirty="0" err="1">
                <a:latin typeface="+mn-ea"/>
              </a:rPr>
              <a:t>authorize?response_type</a:t>
            </a:r>
            <a:r>
              <a:rPr lang="en-US" altLang="zh-CN" sz="1600" dirty="0">
                <a:latin typeface="+mn-ea"/>
              </a:rPr>
              <a:t>=</a:t>
            </a:r>
            <a:r>
              <a:rPr lang="en-US" altLang="zh-CN" sz="1600" dirty="0" err="1">
                <a:latin typeface="+mn-ea"/>
              </a:rPr>
              <a:t>token&amp;client_id</a:t>
            </a:r>
            <a:r>
              <a:rPr lang="en-US" altLang="zh-CN" sz="1600" dirty="0">
                <a:latin typeface="+mn-ea"/>
              </a:rPr>
              <a:t>=</a:t>
            </a:r>
            <a:r>
              <a:rPr lang="en-US" altLang="zh-CN" sz="1600" dirty="0" err="1">
                <a:latin typeface="+mn-ea"/>
              </a:rPr>
              <a:t>client_id&amp;state</a:t>
            </a:r>
            <a:r>
              <a:rPr lang="en-US" altLang="zh-CN" sz="1600" dirty="0">
                <a:latin typeface="+mn-ea"/>
              </a:rPr>
              <a:t>=xyz</a:t>
            </a:r>
          </a:p>
          <a:p>
            <a:r>
              <a:rPr lang="en-US" altLang="zh-CN" sz="1600" dirty="0">
                <a:latin typeface="+mn-ea"/>
              </a:rPr>
              <a:t>&amp;</a:t>
            </a:r>
            <a:r>
              <a:rPr lang="en-US" altLang="zh-CN" sz="1600" dirty="0" err="1">
                <a:latin typeface="+mn-ea"/>
              </a:rPr>
              <a:t>redirect_uri</a:t>
            </a:r>
            <a:r>
              <a:rPr lang="en-US" altLang="zh-CN" sz="1600" dirty="0">
                <a:latin typeface="+mn-ea"/>
              </a:rPr>
              <a:t>=https//client.example.com/callback/</a:t>
            </a:r>
            <a:r>
              <a:rPr lang="en-US" altLang="zh-CN" sz="1600" dirty="0" err="1">
                <a:latin typeface="+mn-ea"/>
              </a:rPr>
              <a:t>oauth</a:t>
            </a:r>
            <a:r>
              <a:rPr lang="en-US" altLang="zh-CN" sz="1600" dirty="0">
                <a:latin typeface="+mn-ea"/>
              </a:rPr>
              <a:t> HTTP/1.1</a:t>
            </a:r>
          </a:p>
          <a:p>
            <a:r>
              <a:rPr lang="en-US" altLang="zh-CN" sz="1600" dirty="0">
                <a:latin typeface="+mn-ea"/>
              </a:rPr>
              <a:t>Host: oauth.example.com</a:t>
            </a:r>
            <a:endParaRPr lang="zh-CN" altLang="en-US" sz="1600" dirty="0">
              <a:latin typeface="+mn-ea"/>
            </a:endParaRPr>
          </a:p>
        </p:txBody>
      </p:sp>
      <p:sp>
        <p:nvSpPr>
          <p:cNvPr id="5" name="文本框 4"/>
          <p:cNvSpPr txBox="1"/>
          <p:nvPr/>
        </p:nvSpPr>
        <p:spPr>
          <a:xfrm>
            <a:off x="251520" y="2355726"/>
            <a:ext cx="7526804" cy="830997"/>
          </a:xfrm>
          <a:prstGeom prst="rect">
            <a:avLst/>
          </a:prstGeom>
          <a:noFill/>
        </p:spPr>
        <p:txBody>
          <a:bodyPr wrap="none" rtlCol="0">
            <a:spAutoFit/>
          </a:bodyPr>
          <a:lstStyle/>
          <a:p>
            <a:r>
              <a:rPr lang="en-US" altLang="zh-CN" sz="1600" dirty="0">
                <a:latin typeface="+mn-ea"/>
              </a:rPr>
              <a:t>HTTP/1.1 302 Found</a:t>
            </a:r>
          </a:p>
          <a:p>
            <a:r>
              <a:rPr lang="en-US" altLang="zh-CN" sz="1600" dirty="0">
                <a:latin typeface="+mn-ea"/>
              </a:rPr>
              <a:t>Location: client</a:t>
            </a:r>
            <a:r>
              <a:rPr lang="en-US" altLang="zh-CN" sz="1600" dirty="0" smtClean="0">
                <a:latin typeface="+mn-ea"/>
              </a:rPr>
              <a:t>.example.com/</a:t>
            </a:r>
            <a:r>
              <a:rPr lang="en-US" altLang="zh-CN" sz="1600" dirty="0" err="1" smtClean="0">
                <a:latin typeface="+mn-ea"/>
              </a:rPr>
              <a:t>cb#access_token</a:t>
            </a:r>
            <a:r>
              <a:rPr lang="en-US" altLang="zh-CN" sz="1600" dirty="0" smtClean="0">
                <a:latin typeface="+mn-ea"/>
              </a:rPr>
              <a:t>=2YotnFZFEjr1zCsicMWpAA</a:t>
            </a:r>
            <a:endParaRPr lang="en-US" altLang="zh-CN" sz="1600" dirty="0">
              <a:latin typeface="+mn-ea"/>
            </a:endParaRPr>
          </a:p>
          <a:p>
            <a:r>
              <a:rPr lang="en-US" altLang="zh-CN" sz="1600" dirty="0">
                <a:latin typeface="+mn-ea"/>
              </a:rPr>
              <a:t>&amp;</a:t>
            </a:r>
            <a:r>
              <a:rPr lang="en-US" altLang="zh-CN" sz="1600" dirty="0" smtClean="0">
                <a:latin typeface="+mn-ea"/>
              </a:rPr>
              <a:t>state=xyz</a:t>
            </a:r>
            <a:endParaRPr lang="zh-CN" altLang="en-US" sz="1600" dirty="0">
              <a:latin typeface="+mn-ea"/>
            </a:endParaRPr>
          </a:p>
        </p:txBody>
      </p:sp>
    </p:spTree>
    <p:extLst>
      <p:ext uri="{BB962C8B-B14F-4D97-AF65-F5344CB8AC3E}">
        <p14:creationId xmlns:p14="http://schemas.microsoft.com/office/powerpoint/2010/main" val="844369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89921"/>
            <a:ext cx="7488832" cy="360039"/>
          </a:xfrm>
        </p:spPr>
        <p:txBody>
          <a:bodyPr/>
          <a:lstStyle/>
          <a:p>
            <a:r>
              <a:rPr lang="zh-CN" altLang="en-US" dirty="0"/>
              <a:t>密码模式（</a:t>
            </a:r>
            <a:r>
              <a:rPr lang="en-US" altLang="zh-CN" dirty="0"/>
              <a:t>resource owner password credentials</a:t>
            </a:r>
            <a:r>
              <a:rPr lang="zh-CN" altLang="en-US" dirty="0"/>
              <a:t>）</a:t>
            </a:r>
          </a:p>
        </p:txBody>
      </p:sp>
      <p:pic>
        <p:nvPicPr>
          <p:cNvPr id="6" name="图片 5"/>
          <p:cNvPicPr>
            <a:picLocks noChangeAspect="1"/>
          </p:cNvPicPr>
          <p:nvPr/>
        </p:nvPicPr>
        <p:blipFill>
          <a:blip r:embed="rId2"/>
          <a:stretch>
            <a:fillRect/>
          </a:stretch>
        </p:blipFill>
        <p:spPr>
          <a:xfrm>
            <a:off x="683568" y="915566"/>
            <a:ext cx="7470601" cy="3839784"/>
          </a:xfrm>
          <a:prstGeom prst="rect">
            <a:avLst/>
          </a:prstGeom>
        </p:spPr>
      </p:pic>
    </p:spTree>
    <p:extLst>
      <p:ext uri="{BB962C8B-B14F-4D97-AF65-F5344CB8AC3E}">
        <p14:creationId xmlns:p14="http://schemas.microsoft.com/office/powerpoint/2010/main" val="2111443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89921"/>
            <a:ext cx="7560840" cy="360039"/>
          </a:xfrm>
        </p:spPr>
        <p:txBody>
          <a:bodyPr/>
          <a:lstStyle/>
          <a:p>
            <a:r>
              <a:rPr lang="zh-CN" altLang="en-US" dirty="0"/>
              <a:t>密码模式（</a:t>
            </a:r>
            <a:r>
              <a:rPr lang="en-US" altLang="zh-CN" dirty="0"/>
              <a:t>resource owner password credentials</a:t>
            </a:r>
            <a:r>
              <a:rPr lang="zh-CN" altLang="en-US" dirty="0"/>
              <a:t>）</a:t>
            </a:r>
          </a:p>
        </p:txBody>
      </p:sp>
      <p:sp>
        <p:nvSpPr>
          <p:cNvPr id="4" name="文本框 3"/>
          <p:cNvSpPr txBox="1"/>
          <p:nvPr/>
        </p:nvSpPr>
        <p:spPr>
          <a:xfrm>
            <a:off x="251520" y="1131590"/>
            <a:ext cx="7416824" cy="1569660"/>
          </a:xfrm>
          <a:prstGeom prst="rect">
            <a:avLst/>
          </a:prstGeom>
          <a:noFill/>
        </p:spPr>
        <p:txBody>
          <a:bodyPr wrap="square" rtlCol="0">
            <a:spAutoFit/>
          </a:bodyPr>
          <a:lstStyle/>
          <a:p>
            <a:pPr marL="342900" indent="-342900">
              <a:lnSpc>
                <a:spcPct val="150000"/>
              </a:lnSpc>
              <a:buFont typeface="+mj-lt"/>
              <a:buAutoNum type="arabicPeriod"/>
            </a:pPr>
            <a:r>
              <a:rPr lang="zh-CN" altLang="en-US" sz="1600" dirty="0">
                <a:latin typeface="+mn-ea"/>
              </a:rPr>
              <a:t>资源所有者向客户端提供其用户名和密码</a:t>
            </a:r>
            <a:r>
              <a:rPr lang="zh-CN" altLang="en-US" sz="1600" dirty="0" smtClean="0">
                <a:latin typeface="+mn-ea"/>
              </a:rPr>
              <a:t>。</a:t>
            </a:r>
            <a:endParaRPr lang="en-US" altLang="zh-CN" sz="1600" dirty="0" smtClean="0">
              <a:latin typeface="+mn-ea"/>
            </a:endParaRPr>
          </a:p>
          <a:p>
            <a:pPr marL="342900" indent="-342900">
              <a:lnSpc>
                <a:spcPct val="150000"/>
              </a:lnSpc>
              <a:buFont typeface="+mj-lt"/>
              <a:buAutoNum type="arabicPeriod"/>
            </a:pPr>
            <a:r>
              <a:rPr lang="zh-CN" altLang="en-US" sz="1600" dirty="0" smtClean="0">
                <a:latin typeface="+mn-ea"/>
              </a:rPr>
              <a:t>客户端</a:t>
            </a:r>
            <a:r>
              <a:rPr lang="zh-CN" altLang="en-US" sz="1600" dirty="0">
                <a:latin typeface="+mn-ea"/>
              </a:rPr>
              <a:t>从授权请求访问令牌通过包含接收到的凭据，服务器的令牌终结点来自资源所有者。提出请求时，客户使用授权服务器进行身份验证</a:t>
            </a:r>
            <a:r>
              <a:rPr lang="zh-CN" altLang="en-US" sz="1600" dirty="0" smtClean="0">
                <a:latin typeface="+mn-ea"/>
              </a:rPr>
              <a:t>。</a:t>
            </a:r>
            <a:endParaRPr lang="en-US" altLang="zh-CN" sz="1600" dirty="0" smtClean="0">
              <a:latin typeface="+mn-ea"/>
            </a:endParaRPr>
          </a:p>
          <a:p>
            <a:pPr marL="342900" indent="-342900">
              <a:lnSpc>
                <a:spcPct val="150000"/>
              </a:lnSpc>
              <a:buFont typeface="+mj-lt"/>
              <a:buAutoNum type="arabicPeriod"/>
            </a:pPr>
            <a:r>
              <a:rPr lang="zh-CN" altLang="en-US" sz="1600" dirty="0" smtClean="0">
                <a:latin typeface="+mn-ea"/>
              </a:rPr>
              <a:t>授权</a:t>
            </a:r>
            <a:r>
              <a:rPr lang="zh-CN" altLang="en-US" sz="1600" dirty="0">
                <a:latin typeface="+mn-ea"/>
              </a:rPr>
              <a:t>服务器验证客户端并验证资源所有者凭据，如果有效，则发出访问代币。</a:t>
            </a:r>
          </a:p>
        </p:txBody>
      </p:sp>
    </p:spTree>
    <p:extLst>
      <p:ext uri="{BB962C8B-B14F-4D97-AF65-F5344CB8AC3E}">
        <p14:creationId xmlns:p14="http://schemas.microsoft.com/office/powerpoint/2010/main" val="3631203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89921"/>
            <a:ext cx="7560840" cy="360039"/>
          </a:xfrm>
        </p:spPr>
        <p:txBody>
          <a:bodyPr/>
          <a:lstStyle/>
          <a:p>
            <a:r>
              <a:rPr lang="zh-CN" altLang="en-US" dirty="0"/>
              <a:t>密码模式（</a:t>
            </a:r>
            <a:r>
              <a:rPr lang="en-US" altLang="zh-CN" dirty="0"/>
              <a:t>resource owner password credentials</a:t>
            </a:r>
            <a:r>
              <a:rPr lang="zh-CN" altLang="en-US" dirty="0"/>
              <a:t>）</a:t>
            </a:r>
          </a:p>
        </p:txBody>
      </p:sp>
      <p:sp>
        <p:nvSpPr>
          <p:cNvPr id="4" name="文本框 3"/>
          <p:cNvSpPr txBox="1"/>
          <p:nvPr/>
        </p:nvSpPr>
        <p:spPr>
          <a:xfrm>
            <a:off x="251520" y="1131590"/>
            <a:ext cx="7416824" cy="1015663"/>
          </a:xfrm>
          <a:prstGeom prst="rect">
            <a:avLst/>
          </a:prstGeom>
          <a:noFill/>
        </p:spPr>
        <p:txBody>
          <a:bodyPr wrap="square" rtlCol="0">
            <a:spAutoFit/>
          </a:bodyPr>
          <a:lstStyle/>
          <a:p>
            <a:r>
              <a:rPr lang="en-US" altLang="zh-CN" sz="1200" dirty="0">
                <a:latin typeface="+mn-ea"/>
              </a:rPr>
              <a:t>POST /token HTTP/1.1</a:t>
            </a:r>
          </a:p>
          <a:p>
            <a:r>
              <a:rPr lang="en-US" altLang="zh-CN" sz="1200" dirty="0">
                <a:latin typeface="+mn-ea"/>
              </a:rPr>
              <a:t>Host: server.oauth.com</a:t>
            </a:r>
          </a:p>
          <a:p>
            <a:r>
              <a:rPr lang="en-US" altLang="zh-CN" sz="1200" dirty="0">
                <a:latin typeface="+mn-ea"/>
              </a:rPr>
              <a:t>Authorization: Basic czZCaGRSa3F0MzpnWDFmQmF0M2JW</a:t>
            </a:r>
          </a:p>
          <a:p>
            <a:r>
              <a:rPr lang="en-US" altLang="zh-CN" sz="1200" dirty="0">
                <a:latin typeface="+mn-ea"/>
              </a:rPr>
              <a:t>Content-Type: application/x-www-form-</a:t>
            </a:r>
            <a:r>
              <a:rPr lang="en-US" altLang="zh-CN" sz="1200" dirty="0" err="1">
                <a:latin typeface="+mn-ea"/>
              </a:rPr>
              <a:t>urlencoded</a:t>
            </a:r>
            <a:endParaRPr lang="en-US" altLang="zh-CN" sz="1200" dirty="0">
              <a:latin typeface="+mn-ea"/>
            </a:endParaRPr>
          </a:p>
          <a:p>
            <a:r>
              <a:rPr lang="en-US" altLang="zh-CN" sz="1200" dirty="0" err="1">
                <a:latin typeface="+mn-ea"/>
              </a:rPr>
              <a:t>grant_type</a:t>
            </a:r>
            <a:r>
              <a:rPr lang="en-US" altLang="zh-CN" sz="1200" dirty="0">
                <a:latin typeface="+mn-ea"/>
              </a:rPr>
              <a:t>=</a:t>
            </a:r>
            <a:r>
              <a:rPr lang="en-US" altLang="zh-CN" sz="1200" dirty="0" err="1">
                <a:latin typeface="+mn-ea"/>
              </a:rPr>
              <a:t>password&amp;username</a:t>
            </a:r>
            <a:r>
              <a:rPr lang="en-US" altLang="zh-CN" sz="1200" dirty="0">
                <a:latin typeface="+mn-ea"/>
              </a:rPr>
              <a:t>=</a:t>
            </a:r>
            <a:r>
              <a:rPr lang="en-US" altLang="zh-CN" sz="1200" dirty="0" err="1">
                <a:latin typeface="+mn-ea"/>
              </a:rPr>
              <a:t>demo&amp;password</a:t>
            </a:r>
            <a:r>
              <a:rPr lang="en-US" altLang="zh-CN" sz="1200" dirty="0">
                <a:latin typeface="+mn-ea"/>
              </a:rPr>
              <a:t>=demo</a:t>
            </a:r>
            <a:endParaRPr lang="zh-CN" altLang="en-US" sz="1200" dirty="0">
              <a:latin typeface="+mn-ea"/>
            </a:endParaRPr>
          </a:p>
        </p:txBody>
      </p:sp>
      <p:sp>
        <p:nvSpPr>
          <p:cNvPr id="8" name="文本框 7"/>
          <p:cNvSpPr txBox="1"/>
          <p:nvPr/>
        </p:nvSpPr>
        <p:spPr>
          <a:xfrm>
            <a:off x="251520" y="2283718"/>
            <a:ext cx="6768752" cy="2123658"/>
          </a:xfrm>
          <a:prstGeom prst="rect">
            <a:avLst/>
          </a:prstGeom>
          <a:noFill/>
        </p:spPr>
        <p:txBody>
          <a:bodyPr wrap="square" rtlCol="0">
            <a:spAutoFit/>
          </a:bodyPr>
          <a:lstStyle/>
          <a:p>
            <a:r>
              <a:rPr lang="en-US" altLang="zh-CN" sz="1200" dirty="0">
                <a:latin typeface="+mn-ea"/>
              </a:rPr>
              <a:t>HTTP/1.1 200 OK</a:t>
            </a:r>
          </a:p>
          <a:p>
            <a:r>
              <a:rPr lang="en-US" altLang="zh-CN" sz="1200" dirty="0">
                <a:latin typeface="+mn-ea"/>
              </a:rPr>
              <a:t>Content-Type: application/</a:t>
            </a:r>
            <a:r>
              <a:rPr lang="en-US" altLang="zh-CN" sz="1200" dirty="0" err="1">
                <a:latin typeface="+mn-ea"/>
              </a:rPr>
              <a:t>json;charset</a:t>
            </a:r>
            <a:r>
              <a:rPr lang="en-US" altLang="zh-CN" sz="1200" dirty="0">
                <a:latin typeface="+mn-ea"/>
              </a:rPr>
              <a:t>=UTF-8</a:t>
            </a:r>
          </a:p>
          <a:p>
            <a:r>
              <a:rPr lang="en-US" altLang="zh-CN" sz="1200" dirty="0">
                <a:latin typeface="+mn-ea"/>
              </a:rPr>
              <a:t>Cache-Control: no-store</a:t>
            </a:r>
          </a:p>
          <a:p>
            <a:r>
              <a:rPr lang="en-US" altLang="zh-CN" sz="1200" dirty="0">
                <a:latin typeface="+mn-ea"/>
              </a:rPr>
              <a:t>Pragma: no-cache</a:t>
            </a:r>
          </a:p>
          <a:p>
            <a:r>
              <a:rPr lang="en-US" altLang="zh-CN" sz="1200" dirty="0">
                <a:latin typeface="+mn-ea"/>
              </a:rPr>
              <a:t>{</a:t>
            </a:r>
          </a:p>
          <a:p>
            <a:r>
              <a:rPr lang="en-US" altLang="zh-CN" sz="1200" dirty="0">
                <a:latin typeface="+mn-ea"/>
              </a:rPr>
              <a:t>"access_token":"2YotnFZFEjr1zCsicMWpAA",</a:t>
            </a:r>
          </a:p>
          <a:p>
            <a:r>
              <a:rPr lang="en-US" altLang="zh-CN" sz="1200" dirty="0">
                <a:latin typeface="+mn-ea"/>
              </a:rPr>
              <a:t>"</a:t>
            </a:r>
            <a:r>
              <a:rPr lang="en-US" altLang="zh-CN" sz="1200" dirty="0" err="1">
                <a:latin typeface="+mn-ea"/>
              </a:rPr>
              <a:t>token_type":"example</a:t>
            </a:r>
            <a:r>
              <a:rPr lang="en-US" altLang="zh-CN" sz="1200" dirty="0">
                <a:latin typeface="+mn-ea"/>
              </a:rPr>
              <a:t>",</a:t>
            </a:r>
          </a:p>
          <a:p>
            <a:r>
              <a:rPr lang="en-US" altLang="zh-CN" sz="1200" dirty="0">
                <a:latin typeface="+mn-ea"/>
              </a:rPr>
              <a:t>"expires_in":3600,</a:t>
            </a:r>
          </a:p>
          <a:p>
            <a:r>
              <a:rPr lang="en-US" altLang="zh-CN" sz="1200" dirty="0">
                <a:latin typeface="+mn-ea"/>
              </a:rPr>
              <a:t>"refresh_token":"tGzv3JOkF0XG5Qx2TlKWIA",</a:t>
            </a:r>
          </a:p>
          <a:p>
            <a:r>
              <a:rPr lang="en-US" altLang="zh-CN" sz="1200" dirty="0">
                <a:latin typeface="+mn-ea"/>
              </a:rPr>
              <a:t>"example_parameter":"</a:t>
            </a:r>
            <a:r>
              <a:rPr lang="en-US" altLang="zh-CN" sz="1200" dirty="0" err="1">
                <a:latin typeface="+mn-ea"/>
              </a:rPr>
              <a:t>example_value</a:t>
            </a:r>
            <a:r>
              <a:rPr lang="en-US" altLang="zh-CN" sz="1200" dirty="0">
                <a:latin typeface="+mn-ea"/>
              </a:rPr>
              <a:t>"</a:t>
            </a:r>
          </a:p>
          <a:p>
            <a:r>
              <a:rPr lang="en-US" altLang="zh-CN" sz="1200" dirty="0">
                <a:latin typeface="+mn-ea"/>
              </a:rPr>
              <a:t>}</a:t>
            </a:r>
            <a:endParaRPr lang="zh-CN" altLang="en-US" sz="1200" dirty="0">
              <a:latin typeface="+mn-ea"/>
            </a:endParaRPr>
          </a:p>
        </p:txBody>
      </p:sp>
    </p:spTree>
    <p:extLst>
      <p:ext uri="{BB962C8B-B14F-4D97-AF65-F5344CB8AC3E}">
        <p14:creationId xmlns:p14="http://schemas.microsoft.com/office/powerpoint/2010/main" val="2093022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Oauth</a:t>
            </a:r>
            <a:r>
              <a:rPr lang="zh-CN" altLang="en-US" dirty="0" smtClean="0"/>
              <a:t>常见参数</a:t>
            </a:r>
            <a:endParaRPr lang="zh-CN" altLang="en-US" dirty="0"/>
          </a:p>
        </p:txBody>
      </p:sp>
      <p:sp>
        <p:nvSpPr>
          <p:cNvPr id="7" name="文本框 6"/>
          <p:cNvSpPr txBox="1"/>
          <p:nvPr/>
        </p:nvSpPr>
        <p:spPr>
          <a:xfrm>
            <a:off x="251520" y="987574"/>
            <a:ext cx="1885773" cy="3046988"/>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err="1">
                <a:latin typeface="+mn-ea"/>
              </a:rPr>
              <a:t>client_id</a:t>
            </a:r>
            <a:endParaRPr lang="en-US" altLang="zh-CN" sz="1600" dirty="0">
              <a:latin typeface="+mn-ea"/>
            </a:endParaRPr>
          </a:p>
          <a:p>
            <a:pPr marL="285750" indent="-285750">
              <a:buFont typeface="Arial" panose="020B0604020202020204" pitchFamily="34" charset="0"/>
              <a:buChar char="•"/>
            </a:pPr>
            <a:r>
              <a:rPr lang="en-US" altLang="zh-CN" sz="1600" dirty="0" err="1" smtClean="0">
                <a:latin typeface="+mn-ea"/>
              </a:rPr>
              <a:t>client_secret</a:t>
            </a:r>
            <a:endParaRPr lang="en-US" altLang="zh-CN" sz="1600" dirty="0" smtClean="0">
              <a:latin typeface="+mn-ea"/>
            </a:endParaRPr>
          </a:p>
          <a:p>
            <a:pPr marL="285750" indent="-285750">
              <a:buFont typeface="Arial" panose="020B0604020202020204" pitchFamily="34" charset="0"/>
              <a:buChar char="•"/>
            </a:pPr>
            <a:r>
              <a:rPr lang="en-US" altLang="zh-CN" sz="1600" dirty="0" err="1" smtClean="0">
                <a:latin typeface="+mn-ea"/>
              </a:rPr>
              <a:t>response_type</a:t>
            </a:r>
            <a:endParaRPr lang="en-US" altLang="zh-CN" sz="1600" dirty="0" smtClean="0">
              <a:latin typeface="+mn-ea"/>
            </a:endParaRPr>
          </a:p>
          <a:p>
            <a:pPr marL="285750" indent="-285750">
              <a:buFont typeface="Arial" panose="020B0604020202020204" pitchFamily="34" charset="0"/>
              <a:buChar char="•"/>
            </a:pPr>
            <a:r>
              <a:rPr lang="en-US" altLang="zh-CN" sz="1600" dirty="0" err="1" smtClean="0">
                <a:latin typeface="+mn-ea"/>
              </a:rPr>
              <a:t>grant_type</a:t>
            </a:r>
            <a:endParaRPr lang="en-US" altLang="zh-CN" sz="1600" dirty="0">
              <a:latin typeface="+mn-ea"/>
            </a:endParaRPr>
          </a:p>
          <a:p>
            <a:pPr marL="285750" indent="-285750">
              <a:buFont typeface="Arial" panose="020B0604020202020204" pitchFamily="34" charset="0"/>
              <a:buChar char="•"/>
            </a:pPr>
            <a:r>
              <a:rPr lang="en-US" altLang="zh-CN" sz="1600" dirty="0">
                <a:latin typeface="+mn-ea"/>
              </a:rPr>
              <a:t>s</a:t>
            </a:r>
            <a:r>
              <a:rPr lang="en-US" altLang="zh-CN" sz="1600" dirty="0" smtClean="0">
                <a:latin typeface="+mn-ea"/>
              </a:rPr>
              <a:t>cope</a:t>
            </a:r>
          </a:p>
          <a:p>
            <a:pPr marL="285750" indent="-285750">
              <a:buFont typeface="Arial" panose="020B0604020202020204" pitchFamily="34" charset="0"/>
              <a:buChar char="•"/>
            </a:pPr>
            <a:r>
              <a:rPr lang="en-US" altLang="zh-CN" sz="1600" dirty="0">
                <a:latin typeface="+mn-ea"/>
              </a:rPr>
              <a:t>state</a:t>
            </a:r>
            <a:endParaRPr lang="en-US" altLang="zh-CN" sz="1600" dirty="0" smtClean="0">
              <a:latin typeface="+mn-ea"/>
            </a:endParaRPr>
          </a:p>
          <a:p>
            <a:pPr marL="285750" indent="-285750">
              <a:buFont typeface="Arial" panose="020B0604020202020204" pitchFamily="34" charset="0"/>
              <a:buChar char="•"/>
            </a:pPr>
            <a:r>
              <a:rPr lang="en-US" altLang="zh-CN" sz="1600" dirty="0" err="1" smtClean="0">
                <a:latin typeface="+mn-ea"/>
              </a:rPr>
              <a:t>redirect_uri</a:t>
            </a:r>
            <a:endParaRPr lang="en-US" altLang="zh-CN" sz="1600" dirty="0" smtClean="0">
              <a:latin typeface="+mn-ea"/>
            </a:endParaRPr>
          </a:p>
          <a:p>
            <a:pPr marL="285750" indent="-285750">
              <a:buFont typeface="Arial" panose="020B0604020202020204" pitchFamily="34" charset="0"/>
              <a:buChar char="•"/>
            </a:pPr>
            <a:r>
              <a:rPr lang="en-US" altLang="zh-CN" sz="1600" dirty="0" smtClean="0">
                <a:latin typeface="+mn-ea"/>
              </a:rPr>
              <a:t>code</a:t>
            </a:r>
          </a:p>
          <a:p>
            <a:pPr marL="285750" indent="-285750">
              <a:buFont typeface="Arial" panose="020B0604020202020204" pitchFamily="34" charset="0"/>
              <a:buChar char="•"/>
            </a:pPr>
            <a:r>
              <a:rPr lang="en-US" altLang="zh-CN" sz="1600" dirty="0">
                <a:latin typeface="+mn-ea"/>
              </a:rPr>
              <a:t>username</a:t>
            </a:r>
          </a:p>
          <a:p>
            <a:pPr marL="285750" indent="-285750">
              <a:buFont typeface="Arial" panose="020B0604020202020204" pitchFamily="34" charset="0"/>
              <a:buChar char="•"/>
            </a:pPr>
            <a:r>
              <a:rPr lang="en-US" altLang="zh-CN" sz="1600" dirty="0" smtClean="0">
                <a:latin typeface="+mn-ea"/>
              </a:rPr>
              <a:t>password</a:t>
            </a:r>
            <a:endParaRPr lang="en-US" altLang="zh-CN" sz="1600" dirty="0">
              <a:latin typeface="+mn-ea"/>
            </a:endParaRPr>
          </a:p>
          <a:p>
            <a:pPr marL="285750" indent="-285750">
              <a:buFont typeface="Arial" panose="020B0604020202020204" pitchFamily="34" charset="0"/>
              <a:buChar char="•"/>
            </a:pPr>
            <a:r>
              <a:rPr lang="en-US" altLang="zh-CN" sz="1600" dirty="0" err="1">
                <a:latin typeface="+mn-ea"/>
              </a:rPr>
              <a:t>access_token</a:t>
            </a:r>
            <a:endParaRPr lang="en-US" altLang="zh-CN" sz="1600" dirty="0">
              <a:latin typeface="+mn-ea"/>
            </a:endParaRPr>
          </a:p>
          <a:p>
            <a:pPr marL="285750" indent="-285750">
              <a:buFont typeface="Arial" panose="020B0604020202020204" pitchFamily="34" charset="0"/>
              <a:buChar char="•"/>
            </a:pPr>
            <a:r>
              <a:rPr lang="en-US" altLang="zh-CN" sz="1600" dirty="0" err="1" smtClean="0">
                <a:latin typeface="+mn-ea"/>
              </a:rPr>
              <a:t>refresh_token</a:t>
            </a:r>
            <a:endParaRPr lang="zh-CN" altLang="en-US" sz="1600" dirty="0">
              <a:latin typeface="+mn-ea"/>
            </a:endParaRPr>
          </a:p>
        </p:txBody>
      </p:sp>
    </p:spTree>
    <p:extLst>
      <p:ext uri="{BB962C8B-B14F-4D97-AF65-F5344CB8AC3E}">
        <p14:creationId xmlns:p14="http://schemas.microsoft.com/office/powerpoint/2010/main" val="2647798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662817"/>
            <a:ext cx="1471878" cy="2308324"/>
          </a:xfrm>
          <a:prstGeom prst="rect">
            <a:avLst/>
          </a:prstGeom>
          <a:noFill/>
        </p:spPr>
        <p:txBody>
          <a:bodyPr wrap="none" rtlCol="0">
            <a:spAutoFit/>
          </a:bodyPr>
          <a:lstStyle/>
          <a:p>
            <a:pPr marL="285750" indent="-285750">
              <a:lnSpc>
                <a:spcPct val="150000"/>
              </a:lnSpc>
              <a:buClr>
                <a:schemeClr val="tx1">
                  <a:lumMod val="75000"/>
                  <a:lumOff val="25000"/>
                </a:schemeClr>
              </a:buClr>
              <a:buSzPct val="130000"/>
              <a:buFont typeface="Arial" panose="020B0604020202020204" pitchFamily="34" charset="0"/>
              <a:buChar char="•"/>
            </a:pPr>
            <a:r>
              <a:rPr lang="zh-CN" altLang="en-US" sz="1600" dirty="0">
                <a:solidFill>
                  <a:schemeClr val="tx1">
                    <a:lumMod val="75000"/>
                    <a:lumOff val="25000"/>
                  </a:schemeClr>
                </a:solidFill>
                <a:latin typeface="+mj-ea"/>
                <a:ea typeface="+mj-ea"/>
                <a:cs typeface="Arial" panose="020B0604020202020204" pitchFamily="34" charset="0"/>
              </a:rPr>
              <a:t>背景</a:t>
            </a:r>
            <a:endParaRPr lang="en-US" altLang="zh-CN" sz="1600" dirty="0" smtClean="0">
              <a:solidFill>
                <a:schemeClr val="tx1">
                  <a:lumMod val="75000"/>
                  <a:lumOff val="25000"/>
                </a:schemeClr>
              </a:solidFill>
              <a:latin typeface="+mj-ea"/>
              <a:ea typeface="+mj-ea"/>
              <a:cs typeface="Arial" panose="020B0604020202020204" pitchFamily="34" charset="0"/>
            </a:endParaRPr>
          </a:p>
          <a:p>
            <a:pPr marL="285750" indent="-285750">
              <a:lnSpc>
                <a:spcPct val="150000"/>
              </a:lnSpc>
              <a:buClr>
                <a:schemeClr val="tx1">
                  <a:lumMod val="75000"/>
                  <a:lumOff val="25000"/>
                </a:schemeClr>
              </a:buClr>
              <a:buSzPct val="130000"/>
              <a:buFont typeface="Arial" panose="020B0604020202020204" pitchFamily="34" charset="0"/>
              <a:buChar char="•"/>
            </a:pPr>
            <a:r>
              <a:rPr lang="zh-CN" altLang="en-US" sz="1600" dirty="0" smtClean="0">
                <a:solidFill>
                  <a:schemeClr val="tx1">
                    <a:lumMod val="75000"/>
                    <a:lumOff val="25000"/>
                  </a:schemeClr>
                </a:solidFill>
                <a:latin typeface="+mj-ea"/>
                <a:ea typeface="+mj-ea"/>
                <a:cs typeface="Arial" panose="020B0604020202020204" pitchFamily="34" charset="0"/>
              </a:rPr>
              <a:t>认证</a:t>
            </a:r>
            <a:r>
              <a:rPr lang="zh-CN" altLang="en-US" sz="1600" dirty="0">
                <a:solidFill>
                  <a:schemeClr val="tx1">
                    <a:lumMod val="75000"/>
                    <a:lumOff val="25000"/>
                  </a:schemeClr>
                </a:solidFill>
                <a:latin typeface="+mj-ea"/>
                <a:ea typeface="+mj-ea"/>
                <a:cs typeface="Arial" panose="020B0604020202020204" pitchFamily="34" charset="0"/>
              </a:rPr>
              <a:t>方式</a:t>
            </a:r>
            <a:endParaRPr lang="en-US" altLang="zh-CN" sz="1600" dirty="0">
              <a:solidFill>
                <a:schemeClr val="tx1">
                  <a:lumMod val="75000"/>
                  <a:lumOff val="25000"/>
                </a:schemeClr>
              </a:solidFill>
              <a:latin typeface="+mj-ea"/>
              <a:ea typeface="+mj-ea"/>
              <a:cs typeface="Arial" panose="020B0604020202020204" pitchFamily="34" charset="0"/>
            </a:endParaRPr>
          </a:p>
          <a:p>
            <a:pPr marL="285750" indent="-285750">
              <a:lnSpc>
                <a:spcPct val="150000"/>
              </a:lnSpc>
              <a:buClr>
                <a:schemeClr val="tx1">
                  <a:lumMod val="75000"/>
                  <a:lumOff val="25000"/>
                </a:schemeClr>
              </a:buClr>
              <a:buSzPct val="130000"/>
              <a:buFont typeface="Arial" panose="020B0604020202020204" pitchFamily="34" charset="0"/>
              <a:buChar char="•"/>
            </a:pPr>
            <a:r>
              <a:rPr lang="en-US" altLang="zh-CN" sz="1600" dirty="0">
                <a:solidFill>
                  <a:schemeClr val="tx1">
                    <a:lumMod val="75000"/>
                    <a:lumOff val="25000"/>
                  </a:schemeClr>
                </a:solidFill>
                <a:latin typeface="+mj-ea"/>
                <a:ea typeface="+mj-ea"/>
                <a:cs typeface="Arial" panose="020B0604020202020204" pitchFamily="34" charset="0"/>
              </a:rPr>
              <a:t>Basic </a:t>
            </a:r>
            <a:r>
              <a:rPr lang="en-US" altLang="zh-CN" sz="1600" dirty="0" err="1">
                <a:solidFill>
                  <a:schemeClr val="tx1">
                    <a:lumMod val="75000"/>
                    <a:lumOff val="25000"/>
                  </a:schemeClr>
                </a:solidFill>
                <a:latin typeface="+mj-ea"/>
                <a:ea typeface="+mj-ea"/>
                <a:cs typeface="Arial" panose="020B0604020202020204" pitchFamily="34" charset="0"/>
              </a:rPr>
              <a:t>auth</a:t>
            </a:r>
            <a:endParaRPr lang="en-US" altLang="zh-CN" sz="1600" dirty="0">
              <a:solidFill>
                <a:schemeClr val="tx1">
                  <a:lumMod val="75000"/>
                  <a:lumOff val="25000"/>
                </a:schemeClr>
              </a:solidFill>
              <a:latin typeface="+mj-ea"/>
              <a:ea typeface="+mj-ea"/>
              <a:cs typeface="Arial" panose="020B0604020202020204" pitchFamily="34" charset="0"/>
            </a:endParaRPr>
          </a:p>
          <a:p>
            <a:pPr marL="285750" indent="-285750">
              <a:lnSpc>
                <a:spcPct val="150000"/>
              </a:lnSpc>
              <a:buClr>
                <a:schemeClr val="tx1">
                  <a:lumMod val="75000"/>
                  <a:lumOff val="25000"/>
                </a:schemeClr>
              </a:buClr>
              <a:buSzPct val="130000"/>
              <a:buFont typeface="Arial" panose="020B0604020202020204" pitchFamily="34" charset="0"/>
              <a:buChar char="•"/>
            </a:pPr>
            <a:r>
              <a:rPr lang="en-US" altLang="zh-CN" sz="1600" dirty="0" smtClean="0">
                <a:solidFill>
                  <a:schemeClr val="tx1">
                    <a:lumMod val="75000"/>
                    <a:lumOff val="25000"/>
                  </a:schemeClr>
                </a:solidFill>
                <a:latin typeface="+mj-ea"/>
                <a:ea typeface="+mj-ea"/>
                <a:cs typeface="Arial" panose="020B0604020202020204" pitchFamily="34" charset="0"/>
              </a:rPr>
              <a:t>Oauth2.0</a:t>
            </a:r>
            <a:endParaRPr lang="en-US" altLang="zh-CN" sz="1600" dirty="0">
              <a:solidFill>
                <a:schemeClr val="tx1">
                  <a:lumMod val="75000"/>
                  <a:lumOff val="25000"/>
                </a:schemeClr>
              </a:solidFill>
              <a:latin typeface="+mj-ea"/>
              <a:cs typeface="Arial" panose="020B0604020202020204" pitchFamily="34" charset="0"/>
            </a:endParaRPr>
          </a:p>
          <a:p>
            <a:pPr marL="285750" indent="-285750">
              <a:lnSpc>
                <a:spcPct val="150000"/>
              </a:lnSpc>
              <a:buClr>
                <a:schemeClr val="tx1">
                  <a:lumMod val="75000"/>
                  <a:lumOff val="25000"/>
                </a:schemeClr>
              </a:buClr>
              <a:buSzPct val="130000"/>
              <a:buFont typeface="Arial" panose="020B0604020202020204" pitchFamily="34" charset="0"/>
              <a:buChar char="•"/>
            </a:pPr>
            <a:r>
              <a:rPr lang="en-US" altLang="zh-CN" sz="1600" dirty="0" err="1">
                <a:solidFill>
                  <a:schemeClr val="tx1">
                    <a:lumMod val="75000"/>
                    <a:lumOff val="25000"/>
                  </a:schemeClr>
                </a:solidFill>
                <a:latin typeface="+mj-ea"/>
                <a:cs typeface="Arial" panose="020B0604020202020204" pitchFamily="34" charset="0"/>
              </a:rPr>
              <a:t>OpenID</a:t>
            </a:r>
            <a:endParaRPr lang="en-US" altLang="zh-CN" sz="1600" dirty="0" smtClean="0">
              <a:solidFill>
                <a:schemeClr val="tx1">
                  <a:lumMod val="75000"/>
                  <a:lumOff val="25000"/>
                </a:schemeClr>
              </a:solidFill>
              <a:latin typeface="+mj-ea"/>
              <a:ea typeface="+mj-ea"/>
              <a:cs typeface="Arial" panose="020B0604020202020204" pitchFamily="34" charset="0"/>
            </a:endParaRPr>
          </a:p>
          <a:p>
            <a:pPr marL="285750" indent="-285750">
              <a:lnSpc>
                <a:spcPct val="150000"/>
              </a:lnSpc>
              <a:buClr>
                <a:schemeClr val="tx1">
                  <a:lumMod val="75000"/>
                  <a:lumOff val="25000"/>
                </a:schemeClr>
              </a:buClr>
              <a:buSzPct val="130000"/>
              <a:buFont typeface="Arial" panose="020B0604020202020204" pitchFamily="34" charset="0"/>
              <a:buChar char="•"/>
            </a:pPr>
            <a:r>
              <a:rPr lang="en-US" altLang="zh-CN" sz="1600" dirty="0" smtClean="0">
                <a:solidFill>
                  <a:schemeClr val="tx1">
                    <a:lumMod val="75000"/>
                    <a:lumOff val="25000"/>
                  </a:schemeClr>
                </a:solidFill>
                <a:latin typeface="+mj-ea"/>
                <a:ea typeface="+mj-ea"/>
                <a:cs typeface="Arial" panose="020B0604020202020204" pitchFamily="34" charset="0"/>
              </a:rPr>
              <a:t>JWT</a:t>
            </a:r>
            <a:endParaRPr lang="zh-CN" altLang="en-US" sz="1600" dirty="0" smtClean="0">
              <a:solidFill>
                <a:schemeClr val="tx1">
                  <a:lumMod val="75000"/>
                  <a:lumOff val="25000"/>
                </a:schemeClr>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弊端</a:t>
            </a:r>
            <a:endParaRPr lang="zh-CN" altLang="en-US" dirty="0"/>
          </a:p>
        </p:txBody>
      </p:sp>
      <p:sp>
        <p:nvSpPr>
          <p:cNvPr id="4" name="文本框 3"/>
          <p:cNvSpPr txBox="1"/>
          <p:nvPr/>
        </p:nvSpPr>
        <p:spPr>
          <a:xfrm>
            <a:off x="251520" y="915566"/>
            <a:ext cx="7344815" cy="1895519"/>
          </a:xfrm>
          <a:prstGeom prst="rect">
            <a:avLst/>
          </a:prstGeom>
          <a:noFill/>
        </p:spPr>
        <p:txBody>
          <a:bodyPr wrap="square" rtlCol="0">
            <a:spAutoFit/>
          </a:bodyPr>
          <a:lstStyle/>
          <a:p>
            <a:pPr>
              <a:lnSpc>
                <a:spcPct val="150000"/>
              </a:lnSpc>
            </a:pPr>
            <a:r>
              <a:rPr lang="zh-CN" altLang="en-US" sz="1600" dirty="0">
                <a:latin typeface="+mn-ea"/>
              </a:rPr>
              <a:t>由于这里</a:t>
            </a:r>
            <a:r>
              <a:rPr lang="en-US" altLang="zh-CN" sz="1600" dirty="0">
                <a:latin typeface="+mn-ea"/>
              </a:rPr>
              <a:t>Token</a:t>
            </a:r>
            <a:r>
              <a:rPr lang="zh-CN" altLang="en-US" sz="1600" dirty="0">
                <a:latin typeface="+mn-ea"/>
              </a:rPr>
              <a:t>是后续用来登陆的唯一认证手段，如果用户关闭了网页，被其它别有用心的应用窃取到</a:t>
            </a:r>
            <a:r>
              <a:rPr lang="en-US" altLang="zh-CN" sz="1600" dirty="0">
                <a:latin typeface="+mn-ea"/>
              </a:rPr>
              <a:t>Token</a:t>
            </a:r>
            <a:r>
              <a:rPr lang="zh-CN" altLang="en-US" sz="1600" dirty="0">
                <a:latin typeface="+mn-ea"/>
              </a:rPr>
              <a:t>，拿它再来登陆就危险了。因此这里需要服务端给</a:t>
            </a:r>
            <a:r>
              <a:rPr lang="en-US" altLang="zh-CN" sz="1600" dirty="0" err="1">
                <a:latin typeface="+mn-ea"/>
              </a:rPr>
              <a:t>Tooken</a:t>
            </a:r>
            <a:r>
              <a:rPr lang="zh-CN" altLang="en-US" sz="1600" dirty="0">
                <a:latin typeface="+mn-ea"/>
              </a:rPr>
              <a:t>设置过期时间（</a:t>
            </a:r>
            <a:r>
              <a:rPr lang="en-US" altLang="zh-CN" sz="1600" i="1" dirty="0">
                <a:latin typeface="+mn-ea"/>
              </a:rPr>
              <a:t>expired time</a:t>
            </a:r>
            <a:r>
              <a:rPr lang="zh-CN" altLang="en-US" sz="1600" dirty="0">
                <a:latin typeface="+mn-ea"/>
              </a:rPr>
              <a:t>），不能太长，太长不安全；太短用户体验差。另外，当用户登出时，服务端要把当前</a:t>
            </a:r>
            <a:r>
              <a:rPr lang="en-US" altLang="zh-CN" sz="1600" dirty="0">
                <a:latin typeface="+mn-ea"/>
              </a:rPr>
              <a:t>Token</a:t>
            </a:r>
            <a:r>
              <a:rPr lang="zh-CN" altLang="en-US" sz="1600" dirty="0">
                <a:latin typeface="+mn-ea"/>
              </a:rPr>
              <a:t>设为黑名单</a:t>
            </a:r>
            <a:r>
              <a:rPr lang="en-US" altLang="zh-CN" sz="1600" dirty="0">
                <a:latin typeface="+mn-ea"/>
              </a:rPr>
              <a:t>(</a:t>
            </a:r>
            <a:r>
              <a:rPr lang="en-US" altLang="zh-CN" sz="1600" i="1" dirty="0">
                <a:latin typeface="+mn-ea"/>
              </a:rPr>
              <a:t>back list</a:t>
            </a:r>
            <a:r>
              <a:rPr lang="en-US" altLang="zh-CN" sz="1600" dirty="0">
                <a:latin typeface="+mn-ea"/>
              </a:rPr>
              <a:t>)</a:t>
            </a:r>
            <a:r>
              <a:rPr lang="zh-CN" altLang="en-US" sz="1600" dirty="0">
                <a:latin typeface="+mn-ea"/>
              </a:rPr>
              <a:t>，防止被冒用。</a:t>
            </a:r>
          </a:p>
        </p:txBody>
      </p:sp>
    </p:spTree>
    <p:extLst>
      <p:ext uri="{BB962C8B-B14F-4D97-AF65-F5344CB8AC3E}">
        <p14:creationId xmlns:p14="http://schemas.microsoft.com/office/powerpoint/2010/main" val="2227321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n-ea"/>
              </a:rPr>
              <a:t>验证</a:t>
            </a:r>
            <a:r>
              <a:rPr lang="zh-CN" altLang="en-US" dirty="0" smtClean="0"/>
              <a:t>和</a:t>
            </a:r>
            <a:r>
              <a:rPr lang="zh-CN" altLang="en-US" dirty="0">
                <a:latin typeface="+mn-ea"/>
              </a:rPr>
              <a:t>授权</a:t>
            </a:r>
            <a:endParaRPr lang="zh-CN" altLang="en-US" dirty="0"/>
          </a:p>
        </p:txBody>
      </p:sp>
      <p:sp>
        <p:nvSpPr>
          <p:cNvPr id="4" name="矩形 3"/>
          <p:cNvSpPr/>
          <p:nvPr/>
        </p:nvSpPr>
        <p:spPr>
          <a:xfrm>
            <a:off x="251520" y="1059582"/>
            <a:ext cx="7563072" cy="2677656"/>
          </a:xfrm>
          <a:prstGeom prst="rect">
            <a:avLst/>
          </a:prstGeom>
        </p:spPr>
        <p:txBody>
          <a:bodyPr wrap="square">
            <a:spAutoFit/>
          </a:bodyPr>
          <a:lstStyle/>
          <a:p>
            <a:pPr>
              <a:lnSpc>
                <a:spcPct val="150000"/>
              </a:lnSpc>
            </a:pPr>
            <a:r>
              <a:rPr lang="zh-CN" altLang="en-US" sz="1600" dirty="0" smtClean="0">
                <a:latin typeface="+mn-ea"/>
              </a:rPr>
              <a:t>验证</a:t>
            </a:r>
            <a:r>
              <a:rPr lang="zh-CN" altLang="en-US" sz="1600" dirty="0">
                <a:latin typeface="+mn-ea"/>
              </a:rPr>
              <a:t>就是说“我”</a:t>
            </a:r>
            <a:r>
              <a:rPr lang="zh-CN" altLang="en-US" sz="1600" dirty="0" smtClean="0">
                <a:latin typeface="+mn-ea"/>
              </a:rPr>
              <a:t>是不是“</a:t>
            </a:r>
            <a:r>
              <a:rPr lang="en-US" altLang="zh-CN" sz="1600" dirty="0" smtClean="0">
                <a:latin typeface="+mn-ea"/>
              </a:rPr>
              <a:t>xxx</a:t>
            </a:r>
            <a:r>
              <a:rPr lang="zh-CN" altLang="en-US" sz="1600" dirty="0">
                <a:latin typeface="+mn-ea"/>
              </a:rPr>
              <a:t>系统”</a:t>
            </a:r>
            <a:r>
              <a:rPr lang="zh-CN" altLang="en-US" sz="1600" dirty="0" smtClean="0">
                <a:latin typeface="+mn-ea"/>
              </a:rPr>
              <a:t>用户，</a:t>
            </a:r>
            <a:r>
              <a:rPr lang="zh-CN" altLang="en-US" sz="1600" dirty="0">
                <a:latin typeface="+mn-ea"/>
              </a:rPr>
              <a:t>而授权是说</a:t>
            </a:r>
            <a:r>
              <a:rPr lang="zh-CN" altLang="en-US" sz="1600" dirty="0" smtClean="0">
                <a:latin typeface="+mn-ea"/>
              </a:rPr>
              <a:t>“</a:t>
            </a:r>
            <a:r>
              <a:rPr lang="en-US" altLang="zh-CN" sz="1600" dirty="0">
                <a:latin typeface="+mn-ea"/>
              </a:rPr>
              <a:t>xxx</a:t>
            </a:r>
            <a:r>
              <a:rPr lang="zh-CN" altLang="en-US" sz="1600" dirty="0">
                <a:latin typeface="+mn-ea"/>
              </a:rPr>
              <a:t>系统</a:t>
            </a:r>
            <a:r>
              <a:rPr lang="zh-CN" altLang="en-US" sz="1600" dirty="0" smtClean="0">
                <a:latin typeface="+mn-ea"/>
              </a:rPr>
              <a:t>”</a:t>
            </a:r>
            <a:r>
              <a:rPr lang="zh-CN" altLang="en-US" sz="1600" dirty="0">
                <a:latin typeface="+mn-ea"/>
              </a:rPr>
              <a:t>可不可以，而可不可以的前提则是“我”是不是</a:t>
            </a:r>
            <a:r>
              <a:rPr lang="zh-CN" altLang="en-US" sz="1600" dirty="0" smtClean="0">
                <a:latin typeface="+mn-ea"/>
              </a:rPr>
              <a:t>。</a:t>
            </a:r>
            <a:endParaRPr lang="en-US" altLang="zh-CN" sz="1600" dirty="0" smtClean="0">
              <a:latin typeface="+mn-ea"/>
            </a:endParaRPr>
          </a:p>
          <a:p>
            <a:pPr>
              <a:lnSpc>
                <a:spcPct val="150000"/>
              </a:lnSpc>
            </a:pPr>
            <a:endParaRPr lang="en-US" altLang="zh-CN" sz="1600" dirty="0">
              <a:latin typeface="+mn-ea"/>
            </a:endParaRPr>
          </a:p>
          <a:p>
            <a:pPr>
              <a:lnSpc>
                <a:spcPct val="150000"/>
              </a:lnSpc>
            </a:pPr>
            <a:r>
              <a:rPr lang="en-US" altLang="zh-CN" sz="1600" dirty="0">
                <a:latin typeface="+mn-ea"/>
              </a:rPr>
              <a:t>OpenID</a:t>
            </a:r>
            <a:r>
              <a:rPr lang="zh-CN" altLang="en-US" sz="1600" dirty="0">
                <a:latin typeface="+mn-ea"/>
              </a:rPr>
              <a:t>强调验证（</a:t>
            </a:r>
            <a:r>
              <a:rPr lang="en-US" altLang="zh-CN" sz="1600" dirty="0">
                <a:latin typeface="+mn-ea"/>
              </a:rPr>
              <a:t>authentication</a:t>
            </a:r>
            <a:r>
              <a:rPr lang="zh-CN" altLang="en-US" sz="1600" dirty="0">
                <a:latin typeface="+mn-ea"/>
              </a:rPr>
              <a:t>），而</a:t>
            </a:r>
            <a:r>
              <a:rPr lang="en-US" altLang="zh-CN" sz="1600" dirty="0">
                <a:latin typeface="+mn-ea"/>
              </a:rPr>
              <a:t>OAuth</a:t>
            </a:r>
            <a:r>
              <a:rPr lang="zh-CN" altLang="en-US" sz="1600" dirty="0">
                <a:latin typeface="+mn-ea"/>
              </a:rPr>
              <a:t>强调授权（</a:t>
            </a:r>
            <a:r>
              <a:rPr lang="en-US" altLang="zh-CN" sz="1600" dirty="0">
                <a:latin typeface="+mn-ea"/>
              </a:rPr>
              <a:t>authorization</a:t>
            </a:r>
            <a:r>
              <a:rPr lang="zh-CN" altLang="en-US" sz="1600" dirty="0">
                <a:latin typeface="+mn-ea"/>
              </a:rPr>
              <a:t>）</a:t>
            </a:r>
            <a:r>
              <a:rPr lang="zh-CN" altLang="en-US" sz="1600" dirty="0" smtClean="0">
                <a:latin typeface="+mn-ea"/>
              </a:rPr>
              <a:t>。</a:t>
            </a:r>
            <a:endParaRPr lang="en-US" altLang="zh-CN" sz="1600" dirty="0">
              <a:latin typeface="+mn-ea"/>
            </a:endParaRPr>
          </a:p>
          <a:p>
            <a:pPr>
              <a:lnSpc>
                <a:spcPct val="150000"/>
              </a:lnSpc>
            </a:pPr>
            <a:endParaRPr lang="en-US" altLang="zh-CN" sz="1600" dirty="0" smtClean="0">
              <a:latin typeface="+mn-ea"/>
            </a:endParaRPr>
          </a:p>
          <a:p>
            <a:pPr algn="just">
              <a:lnSpc>
                <a:spcPct val="150000"/>
              </a:lnSpc>
            </a:pPr>
            <a:r>
              <a:rPr lang="zh-CN" altLang="en-US" sz="1600" dirty="0" smtClean="0">
                <a:latin typeface="+mn-ea"/>
              </a:rPr>
              <a:t>既然</a:t>
            </a:r>
            <a:r>
              <a:rPr lang="en-US" altLang="zh-CN" sz="1600" dirty="0" err="1" smtClean="0">
                <a:latin typeface="+mn-ea"/>
              </a:rPr>
              <a:t>Oauth</a:t>
            </a:r>
            <a:r>
              <a:rPr lang="zh-CN" altLang="en-US" sz="1600" dirty="0">
                <a:latin typeface="+mn-ea"/>
              </a:rPr>
              <a:t>已经</a:t>
            </a:r>
            <a:r>
              <a:rPr lang="zh-CN" altLang="en-US" sz="1600" dirty="0" smtClean="0">
                <a:latin typeface="+mn-ea"/>
              </a:rPr>
              <a:t>授权了是不是可以不用再次去调用接口获得用户身份，于是又出现</a:t>
            </a:r>
            <a:r>
              <a:rPr lang="en-US" altLang="zh-CN" sz="1600" dirty="0" smtClean="0">
                <a:latin typeface="+mn-ea"/>
              </a:rPr>
              <a:t>2</a:t>
            </a:r>
            <a:r>
              <a:rPr lang="zh-CN" altLang="en-US" sz="1600" dirty="0" smtClean="0">
                <a:latin typeface="+mn-ea"/>
              </a:rPr>
              <a:t>者的结合产物。</a:t>
            </a:r>
            <a:endParaRPr lang="en-US" altLang="zh-CN" sz="1600" dirty="0">
              <a:latin typeface="+mn-ea"/>
            </a:endParaRPr>
          </a:p>
        </p:txBody>
      </p:sp>
    </p:spTree>
    <p:extLst>
      <p:ext uri="{BB962C8B-B14F-4D97-AF65-F5344CB8AC3E}">
        <p14:creationId xmlns:p14="http://schemas.microsoft.com/office/powerpoint/2010/main" val="3408411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OpenID</a:t>
            </a:r>
            <a:endParaRPr lang="zh-CN" altLang="en-US" dirty="0"/>
          </a:p>
        </p:txBody>
      </p:sp>
      <p:sp>
        <p:nvSpPr>
          <p:cNvPr id="4" name="文本框 3"/>
          <p:cNvSpPr txBox="1"/>
          <p:nvPr/>
        </p:nvSpPr>
        <p:spPr>
          <a:xfrm>
            <a:off x="395537" y="1131590"/>
            <a:ext cx="7416823" cy="2677656"/>
          </a:xfrm>
          <a:prstGeom prst="rect">
            <a:avLst/>
          </a:prstGeom>
          <a:noFill/>
        </p:spPr>
        <p:txBody>
          <a:bodyPr wrap="square" rtlCol="0">
            <a:spAutoFit/>
          </a:bodyPr>
          <a:lstStyle/>
          <a:p>
            <a:pPr>
              <a:lnSpc>
                <a:spcPct val="150000"/>
              </a:lnSpc>
            </a:pPr>
            <a:r>
              <a:rPr lang="en-US" altLang="zh-CN" sz="1600" dirty="0" smtClean="0">
                <a:latin typeface="+mn-ea"/>
              </a:rPr>
              <a:t>OpenID</a:t>
            </a:r>
            <a:r>
              <a:rPr lang="zh-CN" altLang="en-US" sz="1600" dirty="0" smtClean="0">
                <a:latin typeface="+mn-ea"/>
              </a:rPr>
              <a:t>是一</a:t>
            </a:r>
            <a:r>
              <a:rPr lang="zh-CN" altLang="en-US" sz="1600" dirty="0">
                <a:latin typeface="+mn-ea"/>
              </a:rPr>
              <a:t>种不需要密码的身份验证</a:t>
            </a:r>
            <a:r>
              <a:rPr lang="zh-CN" altLang="en-US" sz="1600" dirty="0" smtClean="0">
                <a:latin typeface="+mn-ea"/>
              </a:rPr>
              <a:t>协议。</a:t>
            </a:r>
            <a:endParaRPr lang="en-US" altLang="zh-CN" sz="1600" dirty="0" smtClean="0">
              <a:latin typeface="+mn-ea"/>
            </a:endParaRPr>
          </a:p>
          <a:p>
            <a:pPr>
              <a:lnSpc>
                <a:spcPct val="150000"/>
              </a:lnSpc>
            </a:pPr>
            <a:r>
              <a:rPr lang="en-US" altLang="zh-CN" sz="1600" dirty="0" smtClean="0">
                <a:latin typeface="+mn-ea"/>
              </a:rPr>
              <a:t>OpenID</a:t>
            </a:r>
            <a:r>
              <a:rPr lang="zh-CN" altLang="en-US" sz="1600" dirty="0" smtClean="0">
                <a:latin typeface="+mn-ea"/>
              </a:rPr>
              <a:t>允许</a:t>
            </a:r>
            <a:r>
              <a:rPr lang="zh-CN" altLang="en-US" sz="1600" dirty="0">
                <a:latin typeface="+mn-ea"/>
              </a:rPr>
              <a:t>您使用现有帐户登录多个网站，而无需创建新密码。您可以选择将信息与您</a:t>
            </a:r>
            <a:r>
              <a:rPr lang="zh-CN" altLang="en-US" sz="1600" dirty="0" smtClean="0">
                <a:latin typeface="+mn-ea"/>
              </a:rPr>
              <a:t>的</a:t>
            </a:r>
            <a:r>
              <a:rPr lang="en-US" altLang="zh-CN" sz="1600" dirty="0" smtClean="0">
                <a:latin typeface="+mn-ea"/>
              </a:rPr>
              <a:t>OpenID</a:t>
            </a:r>
            <a:r>
              <a:rPr lang="zh-CN" altLang="en-US" sz="1600" dirty="0" smtClean="0">
                <a:latin typeface="+mn-ea"/>
              </a:rPr>
              <a:t>相</a:t>
            </a:r>
            <a:r>
              <a:rPr lang="zh-CN" altLang="en-US" sz="1600" dirty="0">
                <a:latin typeface="+mn-ea"/>
              </a:rPr>
              <a:t>关联，以便与您访问的网站（例如姓名或电子邮件地址）共享。</a:t>
            </a:r>
            <a:r>
              <a:rPr lang="zh-CN" altLang="en-US" sz="1600" dirty="0" smtClean="0">
                <a:latin typeface="+mn-ea"/>
              </a:rPr>
              <a:t>使用</a:t>
            </a:r>
            <a:r>
              <a:rPr lang="en-US" altLang="zh-CN" sz="1600" dirty="0" smtClean="0">
                <a:latin typeface="+mn-ea"/>
              </a:rPr>
              <a:t>OpenID </a:t>
            </a:r>
            <a:r>
              <a:rPr lang="zh-CN" altLang="en-US" sz="1600" dirty="0" smtClean="0">
                <a:latin typeface="+mn-ea"/>
              </a:rPr>
              <a:t>，</a:t>
            </a:r>
            <a:r>
              <a:rPr lang="zh-CN" altLang="en-US" sz="1600" dirty="0">
                <a:latin typeface="+mn-ea"/>
              </a:rPr>
              <a:t>您可以控制与您访问的网站共享的信息量。使用</a:t>
            </a:r>
            <a:r>
              <a:rPr lang="en-US" altLang="zh-CN" sz="1600" dirty="0" smtClean="0">
                <a:latin typeface="+mn-ea"/>
              </a:rPr>
              <a:t>OpenID</a:t>
            </a:r>
            <a:r>
              <a:rPr lang="zh-CN" altLang="en-US" sz="1600" dirty="0" smtClean="0">
                <a:latin typeface="+mn-ea"/>
              </a:rPr>
              <a:t>，</a:t>
            </a:r>
            <a:r>
              <a:rPr lang="zh-CN" altLang="en-US" sz="1600" dirty="0">
                <a:latin typeface="+mn-ea"/>
              </a:rPr>
              <a:t>您的密码仅提供给您的身份提供商，然后该提供商会确认您访问的网站的身份。除了您的提供商，没有网站曾经看到您的密码，因此您不需要担心一个不道德或不安全的网站危害您的身份。</a:t>
            </a:r>
          </a:p>
        </p:txBody>
      </p:sp>
    </p:spTree>
    <p:extLst>
      <p:ext uri="{BB962C8B-B14F-4D97-AF65-F5344CB8AC3E}">
        <p14:creationId xmlns:p14="http://schemas.microsoft.com/office/powerpoint/2010/main" val="2516725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n-ea"/>
              </a:rPr>
              <a:t>OIDC</a:t>
            </a:r>
            <a:endParaRPr lang="zh-CN" altLang="en-US" dirty="0"/>
          </a:p>
        </p:txBody>
      </p:sp>
      <p:sp>
        <p:nvSpPr>
          <p:cNvPr id="4" name="文本框 3"/>
          <p:cNvSpPr txBox="1"/>
          <p:nvPr/>
        </p:nvSpPr>
        <p:spPr>
          <a:xfrm>
            <a:off x="251520" y="987574"/>
            <a:ext cx="7704856" cy="3139321"/>
          </a:xfrm>
          <a:prstGeom prst="rect">
            <a:avLst/>
          </a:prstGeom>
          <a:noFill/>
        </p:spPr>
        <p:txBody>
          <a:bodyPr wrap="square" rtlCol="0">
            <a:spAutoFit/>
          </a:bodyPr>
          <a:lstStyle/>
          <a:p>
            <a:pPr>
              <a:lnSpc>
                <a:spcPct val="150000"/>
              </a:lnSpc>
            </a:pPr>
            <a:r>
              <a:rPr lang="en-US" altLang="zh-CN" sz="1200" dirty="0">
                <a:latin typeface="+mn-ea"/>
              </a:rPr>
              <a:t>OIDC</a:t>
            </a:r>
            <a:r>
              <a:rPr lang="zh-CN" altLang="en-US" sz="1200" dirty="0">
                <a:latin typeface="+mn-ea"/>
              </a:rPr>
              <a:t>是</a:t>
            </a:r>
            <a:r>
              <a:rPr lang="en-US" altLang="zh-CN" sz="1200" dirty="0">
                <a:latin typeface="+mn-ea"/>
              </a:rPr>
              <a:t>OpenID Connect</a:t>
            </a:r>
            <a:r>
              <a:rPr lang="zh-CN" altLang="en-US" sz="1200" dirty="0">
                <a:latin typeface="+mn-ea"/>
              </a:rPr>
              <a:t>的简称，</a:t>
            </a:r>
            <a:r>
              <a:rPr lang="en-US" altLang="zh-CN" sz="1200" dirty="0">
                <a:latin typeface="+mn-ea"/>
              </a:rPr>
              <a:t>OIDC=(Identity, Authentication) + OAuth 2.0</a:t>
            </a:r>
            <a:r>
              <a:rPr lang="zh-CN" altLang="en-US" sz="1200" dirty="0">
                <a:latin typeface="+mn-ea"/>
              </a:rPr>
              <a:t>。它在</a:t>
            </a:r>
            <a:r>
              <a:rPr lang="en-US" altLang="zh-CN" sz="1200" dirty="0">
                <a:latin typeface="+mn-ea"/>
              </a:rPr>
              <a:t>OAuth2</a:t>
            </a:r>
            <a:r>
              <a:rPr lang="zh-CN" altLang="en-US" sz="1200" dirty="0">
                <a:latin typeface="+mn-ea"/>
              </a:rPr>
              <a:t>上构建了一个身份层，是一个基于</a:t>
            </a:r>
            <a:r>
              <a:rPr lang="en-US" altLang="zh-CN" sz="1200" dirty="0">
                <a:latin typeface="+mn-ea"/>
              </a:rPr>
              <a:t>OAuth2</a:t>
            </a:r>
            <a:r>
              <a:rPr lang="zh-CN" altLang="en-US" sz="1200" dirty="0">
                <a:latin typeface="+mn-ea"/>
              </a:rPr>
              <a:t>协议的身份认证标准协议。我们都知道</a:t>
            </a:r>
            <a:r>
              <a:rPr lang="en-US" altLang="zh-CN" sz="1200" dirty="0">
                <a:latin typeface="+mn-ea"/>
              </a:rPr>
              <a:t>OAuth2</a:t>
            </a:r>
            <a:r>
              <a:rPr lang="zh-CN" altLang="en-US" sz="1200" dirty="0">
                <a:latin typeface="+mn-ea"/>
              </a:rPr>
              <a:t>是一个授权协议，它无法提供完善的身份认证</a:t>
            </a:r>
            <a:r>
              <a:rPr lang="zh-CN" altLang="en-US" sz="1200" dirty="0" smtClean="0">
                <a:latin typeface="+mn-ea"/>
              </a:rPr>
              <a:t>功能，</a:t>
            </a:r>
            <a:r>
              <a:rPr lang="en-US" altLang="zh-CN" sz="1200" dirty="0">
                <a:latin typeface="+mn-ea"/>
              </a:rPr>
              <a:t>OIDC</a:t>
            </a:r>
            <a:r>
              <a:rPr lang="zh-CN" altLang="en-US" sz="1200" dirty="0">
                <a:latin typeface="+mn-ea"/>
              </a:rPr>
              <a:t>使用</a:t>
            </a:r>
            <a:r>
              <a:rPr lang="en-US" altLang="zh-CN" sz="1200" dirty="0">
                <a:latin typeface="+mn-ea"/>
              </a:rPr>
              <a:t>OAuth2</a:t>
            </a:r>
            <a:r>
              <a:rPr lang="zh-CN" altLang="en-US" sz="1200" dirty="0">
                <a:latin typeface="+mn-ea"/>
              </a:rPr>
              <a:t>的授权服务器来为第三方客户端提供用户的身份认证，并把对应的身份认证信息传递给客户端，且可以适用于各种类型的客户端（比如服务端应用，移动</a:t>
            </a:r>
            <a:r>
              <a:rPr lang="en-US" altLang="zh-CN" sz="1200" dirty="0">
                <a:latin typeface="+mn-ea"/>
              </a:rPr>
              <a:t>APP</a:t>
            </a:r>
            <a:r>
              <a:rPr lang="zh-CN" altLang="en-US" sz="1200" dirty="0">
                <a:latin typeface="+mn-ea"/>
              </a:rPr>
              <a:t>，</a:t>
            </a:r>
            <a:r>
              <a:rPr lang="en-US" altLang="zh-CN" sz="1200" dirty="0">
                <a:latin typeface="+mn-ea"/>
              </a:rPr>
              <a:t>JS</a:t>
            </a:r>
            <a:r>
              <a:rPr lang="zh-CN" altLang="en-US" sz="1200" dirty="0">
                <a:latin typeface="+mn-ea"/>
              </a:rPr>
              <a:t>应用），且完全兼容</a:t>
            </a:r>
            <a:r>
              <a:rPr lang="en-US" altLang="zh-CN" sz="1200" dirty="0">
                <a:latin typeface="+mn-ea"/>
              </a:rPr>
              <a:t>OAuth2</a:t>
            </a:r>
            <a:r>
              <a:rPr lang="zh-CN" altLang="en-US" sz="1200" dirty="0">
                <a:latin typeface="+mn-ea"/>
              </a:rPr>
              <a:t>，也就是说你搭建了一个</a:t>
            </a:r>
            <a:r>
              <a:rPr lang="en-US" altLang="zh-CN" sz="1200" dirty="0">
                <a:latin typeface="+mn-ea"/>
              </a:rPr>
              <a:t>OIDC</a:t>
            </a:r>
            <a:r>
              <a:rPr lang="zh-CN" altLang="en-US" sz="1200" dirty="0">
                <a:latin typeface="+mn-ea"/>
              </a:rPr>
              <a:t>的服务后，也可以当作一个</a:t>
            </a:r>
            <a:r>
              <a:rPr lang="en-US" altLang="zh-CN" sz="1200" dirty="0">
                <a:latin typeface="+mn-ea"/>
              </a:rPr>
              <a:t>OAuth2</a:t>
            </a:r>
            <a:r>
              <a:rPr lang="zh-CN" altLang="en-US" sz="1200" dirty="0">
                <a:latin typeface="+mn-ea"/>
              </a:rPr>
              <a:t>的服务来用</a:t>
            </a:r>
            <a:r>
              <a:rPr lang="zh-CN" altLang="en-US" sz="1200" dirty="0" smtClean="0">
                <a:latin typeface="+mn-ea"/>
              </a:rPr>
              <a:t>。</a:t>
            </a:r>
            <a:endParaRPr lang="en-US" altLang="zh-CN" sz="1200" dirty="0" smtClean="0">
              <a:latin typeface="+mn-ea"/>
            </a:endParaRPr>
          </a:p>
          <a:p>
            <a:pPr>
              <a:lnSpc>
                <a:spcPct val="150000"/>
              </a:lnSpc>
            </a:pPr>
            <a:endParaRPr lang="en-US" altLang="zh-CN" sz="1200" dirty="0">
              <a:latin typeface="+mn-ea"/>
            </a:endParaRPr>
          </a:p>
          <a:p>
            <a:pPr>
              <a:lnSpc>
                <a:spcPct val="150000"/>
              </a:lnSpc>
            </a:pPr>
            <a:r>
              <a:rPr lang="en-US" altLang="zh-CN" sz="1200" dirty="0">
                <a:latin typeface="+mn-ea"/>
              </a:rPr>
              <a:t>OAuth2</a:t>
            </a:r>
            <a:r>
              <a:rPr lang="zh-CN" altLang="en-US" sz="1200" dirty="0">
                <a:latin typeface="+mn-ea"/>
              </a:rPr>
              <a:t>提供了</a:t>
            </a:r>
            <a:r>
              <a:rPr lang="en-US" altLang="zh-CN" sz="1200" dirty="0">
                <a:latin typeface="+mn-ea"/>
              </a:rPr>
              <a:t>Access Token</a:t>
            </a:r>
            <a:r>
              <a:rPr lang="zh-CN" altLang="en-US" sz="1200" dirty="0">
                <a:latin typeface="+mn-ea"/>
              </a:rPr>
              <a:t>来解决授权第三方客户端访问受保护资源的问题；</a:t>
            </a:r>
            <a:r>
              <a:rPr lang="en-US" altLang="zh-CN" sz="1200" dirty="0">
                <a:latin typeface="+mn-ea"/>
              </a:rPr>
              <a:t>OIDC</a:t>
            </a:r>
            <a:r>
              <a:rPr lang="zh-CN" altLang="en-US" sz="1200" dirty="0">
                <a:latin typeface="+mn-ea"/>
              </a:rPr>
              <a:t>在这个基础上提供了</a:t>
            </a:r>
            <a:r>
              <a:rPr lang="en-US" altLang="zh-CN" sz="1200" dirty="0">
                <a:latin typeface="+mn-ea"/>
              </a:rPr>
              <a:t>ID Token</a:t>
            </a:r>
            <a:r>
              <a:rPr lang="zh-CN" altLang="en-US" sz="1200" dirty="0">
                <a:latin typeface="+mn-ea"/>
              </a:rPr>
              <a:t>来解决第三方客户端标识用户身份认证的问题。</a:t>
            </a:r>
            <a:r>
              <a:rPr lang="en-US" altLang="zh-CN" sz="1200" b="1" dirty="0">
                <a:latin typeface="+mn-ea"/>
              </a:rPr>
              <a:t>OIDC</a:t>
            </a:r>
            <a:r>
              <a:rPr lang="zh-CN" altLang="en-US" sz="1200" b="1" dirty="0">
                <a:latin typeface="+mn-ea"/>
              </a:rPr>
              <a:t>的核心在于在</a:t>
            </a:r>
            <a:r>
              <a:rPr lang="en-US" altLang="zh-CN" sz="1200" b="1" dirty="0">
                <a:latin typeface="+mn-ea"/>
              </a:rPr>
              <a:t>OAuth2</a:t>
            </a:r>
            <a:r>
              <a:rPr lang="zh-CN" altLang="en-US" sz="1200" b="1" dirty="0">
                <a:latin typeface="+mn-ea"/>
              </a:rPr>
              <a:t>的授权流程中，一并提供用户的身份认证信息（</a:t>
            </a:r>
            <a:r>
              <a:rPr lang="en-US" altLang="zh-CN" sz="1200" b="1" dirty="0">
                <a:latin typeface="+mn-ea"/>
              </a:rPr>
              <a:t>ID Token</a:t>
            </a:r>
            <a:r>
              <a:rPr lang="zh-CN" altLang="en-US" sz="1200" b="1" dirty="0">
                <a:latin typeface="+mn-ea"/>
              </a:rPr>
              <a:t>）给到第三方客户端</a:t>
            </a:r>
            <a:r>
              <a:rPr lang="zh-CN" altLang="en-US" sz="1200" dirty="0">
                <a:latin typeface="+mn-ea"/>
              </a:rPr>
              <a:t>，</a:t>
            </a:r>
            <a:r>
              <a:rPr lang="en-US" altLang="zh-CN" sz="1200" dirty="0">
                <a:latin typeface="+mn-ea"/>
              </a:rPr>
              <a:t>ID Token</a:t>
            </a:r>
            <a:r>
              <a:rPr lang="zh-CN" altLang="en-US" sz="1200" dirty="0">
                <a:latin typeface="+mn-ea"/>
              </a:rPr>
              <a:t>使用</a:t>
            </a:r>
            <a:r>
              <a:rPr lang="en-US" altLang="zh-CN" sz="1200" dirty="0">
                <a:latin typeface="+mn-ea"/>
              </a:rPr>
              <a:t>JWT</a:t>
            </a:r>
            <a:r>
              <a:rPr lang="zh-CN" altLang="en-US" sz="1200" dirty="0">
                <a:latin typeface="+mn-ea"/>
              </a:rPr>
              <a:t>格式来包装，得益于</a:t>
            </a:r>
            <a:r>
              <a:rPr lang="en-US" altLang="zh-CN" sz="1200" dirty="0" smtClean="0">
                <a:latin typeface="+mn-ea"/>
              </a:rPr>
              <a:t>JWT</a:t>
            </a:r>
            <a:r>
              <a:rPr lang="zh-CN" altLang="en-US" sz="1200" dirty="0" smtClean="0">
                <a:latin typeface="+mn-ea"/>
              </a:rPr>
              <a:t>的</a:t>
            </a:r>
            <a:r>
              <a:rPr lang="zh-CN" altLang="en-US" sz="1200" dirty="0">
                <a:latin typeface="+mn-ea"/>
              </a:rPr>
              <a:t>自包含性，紧凑性以及防篡改机制，使得</a:t>
            </a:r>
            <a:r>
              <a:rPr lang="en-US" altLang="zh-CN" sz="1200" dirty="0">
                <a:latin typeface="+mn-ea"/>
              </a:rPr>
              <a:t>ID Token</a:t>
            </a:r>
            <a:r>
              <a:rPr lang="zh-CN" altLang="en-US" sz="1200" dirty="0">
                <a:latin typeface="+mn-ea"/>
              </a:rPr>
              <a:t>可以安全的传递给第三方客户端程序并且容易被验证。此外还提供了</a:t>
            </a:r>
            <a:r>
              <a:rPr lang="en-US" altLang="zh-CN" sz="1200" dirty="0" err="1">
                <a:latin typeface="+mn-ea"/>
              </a:rPr>
              <a:t>UserInfo</a:t>
            </a:r>
            <a:r>
              <a:rPr lang="zh-CN" altLang="en-US" sz="1200" dirty="0">
                <a:latin typeface="+mn-ea"/>
              </a:rPr>
              <a:t>的接口，用户获取用户的更完整的信息。</a:t>
            </a:r>
          </a:p>
        </p:txBody>
      </p:sp>
    </p:spTree>
    <p:extLst>
      <p:ext uri="{BB962C8B-B14F-4D97-AF65-F5344CB8AC3E}">
        <p14:creationId xmlns:p14="http://schemas.microsoft.com/office/powerpoint/2010/main" val="3538699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OIDC </a:t>
            </a:r>
            <a:r>
              <a:rPr lang="zh-CN" altLang="en-US" dirty="0"/>
              <a:t>工作</a:t>
            </a:r>
            <a:r>
              <a:rPr lang="zh-CN" altLang="en-US" dirty="0" smtClean="0"/>
              <a:t>流程</a:t>
            </a:r>
            <a:endParaRPr lang="zh-CN" altLang="en-US" dirty="0"/>
          </a:p>
        </p:txBody>
      </p:sp>
      <p:pic>
        <p:nvPicPr>
          <p:cNvPr id="4098" name="Picture 2" descr="https://images2015.cnblogs.com/blog/168328/201705/168328-20170530092134102-5043003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78" y="843558"/>
            <a:ext cx="6339929" cy="395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19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OIDC </a:t>
            </a:r>
            <a:r>
              <a:rPr lang="zh-CN" altLang="en-US" dirty="0"/>
              <a:t>工作流程</a:t>
            </a:r>
          </a:p>
        </p:txBody>
      </p:sp>
      <p:sp>
        <p:nvSpPr>
          <p:cNvPr id="4" name="文本框 3"/>
          <p:cNvSpPr txBox="1"/>
          <p:nvPr/>
        </p:nvSpPr>
        <p:spPr>
          <a:xfrm>
            <a:off x="254328" y="1131590"/>
            <a:ext cx="5697201" cy="1938992"/>
          </a:xfrm>
          <a:prstGeom prst="rect">
            <a:avLst/>
          </a:prstGeom>
          <a:noFill/>
        </p:spPr>
        <p:txBody>
          <a:bodyPr wrap="none" rtlCol="0">
            <a:spAutoFit/>
          </a:bodyPr>
          <a:lstStyle/>
          <a:p>
            <a:pPr marL="342900" indent="-342900">
              <a:lnSpc>
                <a:spcPct val="150000"/>
              </a:lnSpc>
              <a:buFont typeface="+mj-lt"/>
              <a:buAutoNum type="alphaUcPeriod"/>
            </a:pPr>
            <a:r>
              <a:rPr lang="en-US" altLang="zh-CN" sz="1600" dirty="0">
                <a:latin typeface="+mn-ea"/>
              </a:rPr>
              <a:t>RP</a:t>
            </a:r>
            <a:r>
              <a:rPr lang="zh-CN" altLang="en-US" sz="1600" dirty="0">
                <a:latin typeface="+mn-ea"/>
              </a:rPr>
              <a:t>发送一个认证请求给</a:t>
            </a:r>
            <a:r>
              <a:rPr lang="en-US" altLang="zh-CN" sz="1600" dirty="0">
                <a:latin typeface="+mn-ea"/>
              </a:rPr>
              <a:t>OP</a:t>
            </a:r>
            <a:r>
              <a:rPr lang="zh-CN" altLang="en-US" sz="1600" dirty="0">
                <a:latin typeface="+mn-ea"/>
              </a:rPr>
              <a:t>；</a:t>
            </a:r>
          </a:p>
          <a:p>
            <a:pPr marL="342900" indent="-342900">
              <a:lnSpc>
                <a:spcPct val="150000"/>
              </a:lnSpc>
              <a:buFont typeface="+mj-lt"/>
              <a:buAutoNum type="alphaUcPeriod"/>
            </a:pPr>
            <a:r>
              <a:rPr lang="en-US" altLang="zh-CN" sz="1600" dirty="0">
                <a:latin typeface="+mn-ea"/>
              </a:rPr>
              <a:t>OP</a:t>
            </a:r>
            <a:r>
              <a:rPr lang="zh-CN" altLang="en-US" sz="1600" dirty="0">
                <a:latin typeface="+mn-ea"/>
              </a:rPr>
              <a:t>对</a:t>
            </a:r>
            <a:r>
              <a:rPr lang="en-US" altLang="zh-CN" sz="1600" dirty="0">
                <a:latin typeface="+mn-ea"/>
              </a:rPr>
              <a:t>EU</a:t>
            </a:r>
            <a:r>
              <a:rPr lang="zh-CN" altLang="en-US" sz="1600" dirty="0">
                <a:latin typeface="+mn-ea"/>
              </a:rPr>
              <a:t>进行身份认证，然后提供授权；</a:t>
            </a:r>
          </a:p>
          <a:p>
            <a:pPr marL="342900" indent="-342900">
              <a:lnSpc>
                <a:spcPct val="150000"/>
              </a:lnSpc>
              <a:buFont typeface="+mj-lt"/>
              <a:buAutoNum type="alphaUcPeriod"/>
            </a:pPr>
            <a:r>
              <a:rPr lang="en-US" altLang="zh-CN" sz="1600" dirty="0">
                <a:latin typeface="+mn-ea"/>
              </a:rPr>
              <a:t>OP</a:t>
            </a:r>
            <a:r>
              <a:rPr lang="zh-CN" altLang="en-US" sz="1600" dirty="0">
                <a:latin typeface="+mn-ea"/>
              </a:rPr>
              <a:t>把</a:t>
            </a:r>
            <a:r>
              <a:rPr lang="en-US" altLang="zh-CN" sz="1600" dirty="0">
                <a:latin typeface="+mn-ea"/>
              </a:rPr>
              <a:t>ID Token</a:t>
            </a:r>
            <a:r>
              <a:rPr lang="zh-CN" altLang="en-US" sz="1600" dirty="0">
                <a:latin typeface="+mn-ea"/>
              </a:rPr>
              <a:t>和</a:t>
            </a:r>
            <a:r>
              <a:rPr lang="en-US" altLang="zh-CN" sz="1600" dirty="0">
                <a:latin typeface="+mn-ea"/>
              </a:rPr>
              <a:t>Access Token</a:t>
            </a:r>
            <a:r>
              <a:rPr lang="zh-CN" altLang="en-US" sz="1600" dirty="0">
                <a:latin typeface="+mn-ea"/>
              </a:rPr>
              <a:t>（需要的话）返回给</a:t>
            </a:r>
            <a:r>
              <a:rPr lang="en-US" altLang="zh-CN" sz="1600" dirty="0">
                <a:latin typeface="+mn-ea"/>
              </a:rPr>
              <a:t>RP</a:t>
            </a:r>
            <a:r>
              <a:rPr lang="zh-CN" altLang="en-US" sz="1600" dirty="0">
                <a:latin typeface="+mn-ea"/>
              </a:rPr>
              <a:t>；</a:t>
            </a:r>
          </a:p>
          <a:p>
            <a:pPr marL="342900" indent="-342900">
              <a:lnSpc>
                <a:spcPct val="150000"/>
              </a:lnSpc>
              <a:buFont typeface="+mj-lt"/>
              <a:buAutoNum type="alphaUcPeriod"/>
            </a:pPr>
            <a:r>
              <a:rPr lang="en-US" altLang="zh-CN" sz="1600" dirty="0">
                <a:latin typeface="+mn-ea"/>
              </a:rPr>
              <a:t>RP</a:t>
            </a:r>
            <a:r>
              <a:rPr lang="zh-CN" altLang="en-US" sz="1600" dirty="0">
                <a:latin typeface="+mn-ea"/>
              </a:rPr>
              <a:t>使用</a:t>
            </a:r>
            <a:r>
              <a:rPr lang="en-US" altLang="zh-CN" sz="1600" dirty="0">
                <a:latin typeface="+mn-ea"/>
              </a:rPr>
              <a:t>Access Token</a:t>
            </a:r>
            <a:r>
              <a:rPr lang="zh-CN" altLang="en-US" sz="1600" dirty="0">
                <a:latin typeface="+mn-ea"/>
              </a:rPr>
              <a:t>发送一个请求</a:t>
            </a:r>
            <a:r>
              <a:rPr lang="en-US" altLang="zh-CN" sz="1600" dirty="0" err="1">
                <a:latin typeface="+mn-ea"/>
              </a:rPr>
              <a:t>UserInfo</a:t>
            </a:r>
            <a:r>
              <a:rPr lang="en-US" altLang="zh-CN" sz="1600" dirty="0">
                <a:latin typeface="+mn-ea"/>
              </a:rPr>
              <a:t> </a:t>
            </a:r>
            <a:r>
              <a:rPr lang="en-US" altLang="zh-CN" sz="1600" dirty="0" err="1">
                <a:latin typeface="+mn-ea"/>
              </a:rPr>
              <a:t>EndPoint</a:t>
            </a:r>
            <a:r>
              <a:rPr lang="zh-CN" altLang="en-US" sz="1600" dirty="0">
                <a:latin typeface="+mn-ea"/>
              </a:rPr>
              <a:t>；</a:t>
            </a:r>
          </a:p>
          <a:p>
            <a:pPr marL="342900" indent="-342900">
              <a:lnSpc>
                <a:spcPct val="150000"/>
              </a:lnSpc>
              <a:buFont typeface="+mj-lt"/>
              <a:buAutoNum type="alphaUcPeriod"/>
            </a:pPr>
            <a:r>
              <a:rPr lang="en-US" altLang="zh-CN" sz="1600" dirty="0" err="1">
                <a:latin typeface="+mn-ea"/>
              </a:rPr>
              <a:t>UserInfo</a:t>
            </a:r>
            <a:r>
              <a:rPr lang="en-US" altLang="zh-CN" sz="1600" dirty="0">
                <a:latin typeface="+mn-ea"/>
              </a:rPr>
              <a:t> </a:t>
            </a:r>
            <a:r>
              <a:rPr lang="en-US" altLang="zh-CN" sz="1600" dirty="0" err="1">
                <a:latin typeface="+mn-ea"/>
              </a:rPr>
              <a:t>EndPoint</a:t>
            </a:r>
            <a:r>
              <a:rPr lang="zh-CN" altLang="en-US" sz="1600" dirty="0">
                <a:latin typeface="+mn-ea"/>
              </a:rPr>
              <a:t>返回</a:t>
            </a:r>
            <a:r>
              <a:rPr lang="en-US" altLang="zh-CN" sz="1600" dirty="0">
                <a:latin typeface="+mn-ea"/>
              </a:rPr>
              <a:t>EU</a:t>
            </a:r>
            <a:r>
              <a:rPr lang="zh-CN" altLang="en-US" sz="1600" dirty="0">
                <a:latin typeface="+mn-ea"/>
              </a:rPr>
              <a:t>的</a:t>
            </a:r>
            <a:r>
              <a:rPr lang="en-US" altLang="zh-CN" sz="1600" dirty="0" smtClean="0">
                <a:latin typeface="+mn-ea"/>
              </a:rPr>
              <a:t>Claims</a:t>
            </a:r>
            <a:endParaRPr lang="zh-CN" altLang="en-US" sz="1600" dirty="0">
              <a:latin typeface="+mn-ea"/>
            </a:endParaRPr>
          </a:p>
        </p:txBody>
      </p:sp>
    </p:spTree>
    <p:extLst>
      <p:ext uri="{BB962C8B-B14F-4D97-AF65-F5344CB8AC3E}">
        <p14:creationId xmlns:p14="http://schemas.microsoft.com/office/powerpoint/2010/main" val="385402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JWT</a:t>
            </a:r>
            <a:endParaRPr lang="zh-CN" altLang="en-US" dirty="0"/>
          </a:p>
        </p:txBody>
      </p:sp>
      <p:sp>
        <p:nvSpPr>
          <p:cNvPr id="4" name="文本框 3"/>
          <p:cNvSpPr txBox="1"/>
          <p:nvPr/>
        </p:nvSpPr>
        <p:spPr>
          <a:xfrm>
            <a:off x="251520" y="915566"/>
            <a:ext cx="7560840" cy="1200329"/>
          </a:xfrm>
          <a:prstGeom prst="rect">
            <a:avLst/>
          </a:prstGeom>
          <a:noFill/>
        </p:spPr>
        <p:txBody>
          <a:bodyPr wrap="square" rtlCol="0">
            <a:spAutoFit/>
          </a:bodyPr>
          <a:lstStyle/>
          <a:p>
            <a:r>
              <a:rPr lang="en-US" altLang="zh-CN" sz="1200" dirty="0">
                <a:latin typeface="+mn-ea"/>
              </a:rPr>
              <a:t>JWT</a:t>
            </a:r>
            <a:r>
              <a:rPr lang="zh-CN" altLang="en-US" sz="1200" dirty="0">
                <a:latin typeface="+mn-ea"/>
              </a:rPr>
              <a:t>代表“</a:t>
            </a:r>
            <a:r>
              <a:rPr lang="en-US" altLang="zh-CN" sz="1200" dirty="0">
                <a:latin typeface="+mn-ea"/>
              </a:rPr>
              <a:t>JSON Web </a:t>
            </a:r>
            <a:r>
              <a:rPr lang="en-US" altLang="zh-CN" sz="1200" dirty="0" smtClean="0">
                <a:latin typeface="+mn-ea"/>
              </a:rPr>
              <a:t>Token”</a:t>
            </a:r>
            <a:r>
              <a:rPr lang="zh-CN" altLang="en-US" sz="1200" dirty="0">
                <a:latin typeface="+mn-ea"/>
              </a:rPr>
              <a:t>， </a:t>
            </a:r>
            <a:r>
              <a:rPr lang="zh-CN" altLang="en-US" sz="1200" b="1" dirty="0" smtClean="0">
                <a:latin typeface="+mn-ea"/>
              </a:rPr>
              <a:t>是</a:t>
            </a:r>
            <a:r>
              <a:rPr lang="zh-CN" altLang="en-US" sz="1200" b="1" dirty="0">
                <a:latin typeface="+mn-ea"/>
              </a:rPr>
              <a:t>一种安全标准</a:t>
            </a:r>
            <a:r>
              <a:rPr lang="zh-CN" altLang="en-US" sz="1200" dirty="0">
                <a:latin typeface="+mn-ea"/>
              </a:rPr>
              <a:t>。基本思路就是用户提供用户名和密码给认证服务器，服务器验证用户提交信息信息的合法性；如果验证成功，会产生并返回一个</a:t>
            </a:r>
            <a:r>
              <a:rPr lang="en-US" altLang="zh-CN" sz="1200" dirty="0">
                <a:latin typeface="+mn-ea"/>
              </a:rPr>
              <a:t>Token</a:t>
            </a:r>
            <a:r>
              <a:rPr lang="zh-CN" altLang="en-US" sz="1200" dirty="0">
                <a:latin typeface="+mn-ea"/>
              </a:rPr>
              <a:t>（令牌），用户可以使用这个</a:t>
            </a:r>
            <a:r>
              <a:rPr lang="en-US" altLang="zh-CN" sz="1200" dirty="0">
                <a:latin typeface="+mn-ea"/>
              </a:rPr>
              <a:t>token</a:t>
            </a:r>
            <a:r>
              <a:rPr lang="zh-CN" altLang="en-US" sz="1200" dirty="0">
                <a:latin typeface="+mn-ea"/>
              </a:rPr>
              <a:t>访问服务器上受保护的资源</a:t>
            </a:r>
            <a:r>
              <a:rPr lang="zh-CN" altLang="en-US" sz="1200" dirty="0" smtClean="0">
                <a:latin typeface="+mn-ea"/>
              </a:rPr>
              <a:t>。</a:t>
            </a:r>
            <a:endParaRPr lang="en-US" altLang="zh-CN" sz="1200" dirty="0" smtClean="0">
              <a:latin typeface="+mn-ea"/>
            </a:endParaRPr>
          </a:p>
          <a:p>
            <a:endParaRPr lang="zh-CN" altLang="en-US" sz="1200" dirty="0">
              <a:latin typeface="+mn-ea"/>
            </a:endParaRPr>
          </a:p>
          <a:p>
            <a:r>
              <a:rPr lang="zh-CN" altLang="en-US" sz="1200" dirty="0">
                <a:latin typeface="+mn-ea"/>
              </a:rPr>
              <a:t>来自</a:t>
            </a:r>
            <a:r>
              <a:rPr lang="en-US" altLang="zh-CN" sz="1200" dirty="0">
                <a:latin typeface="+mn-ea"/>
              </a:rPr>
              <a:t>JWT RFC 7519</a:t>
            </a:r>
            <a:r>
              <a:rPr lang="zh-CN" altLang="en-US" sz="1200" dirty="0">
                <a:latin typeface="+mn-ea"/>
              </a:rPr>
              <a:t>标准化的摘要说明：</a:t>
            </a:r>
            <a:r>
              <a:rPr lang="en-US" altLang="zh-CN" sz="1200" dirty="0">
                <a:latin typeface="+mn-ea"/>
              </a:rPr>
              <a:t>JSON Web Token</a:t>
            </a:r>
            <a:r>
              <a:rPr lang="zh-CN" altLang="en-US" sz="1200" dirty="0">
                <a:latin typeface="+mn-ea"/>
              </a:rPr>
              <a:t>（</a:t>
            </a:r>
            <a:r>
              <a:rPr lang="en-US" altLang="zh-CN" sz="1200" dirty="0">
                <a:latin typeface="+mn-ea"/>
              </a:rPr>
              <a:t>JWT</a:t>
            </a:r>
            <a:r>
              <a:rPr lang="zh-CN" altLang="en-US" sz="1200" dirty="0">
                <a:latin typeface="+mn-ea"/>
              </a:rPr>
              <a:t>）是一种紧凑的，</a:t>
            </a:r>
            <a:r>
              <a:rPr lang="en-US" altLang="zh-CN" sz="1200" dirty="0">
                <a:latin typeface="+mn-ea"/>
              </a:rPr>
              <a:t>URL</a:t>
            </a:r>
            <a:r>
              <a:rPr lang="zh-CN" altLang="en-US" sz="1200" dirty="0">
                <a:latin typeface="+mn-ea"/>
              </a:rPr>
              <a:t>安全的方式，表示要在双方之间传输的声明</a:t>
            </a:r>
            <a:r>
              <a:rPr lang="zh-CN" altLang="en-US" sz="1200" dirty="0" smtClean="0">
                <a:latin typeface="+mn-ea"/>
              </a:rPr>
              <a:t>。</a:t>
            </a:r>
            <a:endParaRPr lang="en-US" altLang="zh-CN" sz="1200" dirty="0">
              <a:latin typeface="+mn-ea"/>
            </a:endParaRPr>
          </a:p>
        </p:txBody>
      </p:sp>
    </p:spTree>
    <p:extLst>
      <p:ext uri="{BB962C8B-B14F-4D97-AF65-F5344CB8AC3E}">
        <p14:creationId xmlns:p14="http://schemas.microsoft.com/office/powerpoint/2010/main" val="2975724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JWT</a:t>
            </a:r>
            <a:r>
              <a:rPr lang="en-US" altLang="zh-CN" dirty="0">
                <a:latin typeface="+mn-ea"/>
              </a:rPr>
              <a:t> </a:t>
            </a:r>
            <a:r>
              <a:rPr lang="zh-CN" altLang="en-US" dirty="0" smtClean="0">
                <a:latin typeface="+mn-ea"/>
              </a:rPr>
              <a:t>令牌</a:t>
            </a:r>
            <a:endParaRPr lang="zh-CN" altLang="en-US" dirty="0"/>
          </a:p>
        </p:txBody>
      </p:sp>
      <p:pic>
        <p:nvPicPr>
          <p:cNvPr id="8194" name="Picture 2" descr="https://img-blog.csdnimg.cn/20190225153028995.png?x-oss-process=image/watermark,type_ZmFuZ3poZW5naGVpdGk,shadow_10,text_aHR0cHM6Ly9ibG9nLmNzZG4ubmV0L2Zlbmd5aW5na29uZw==,size_16,color_FFFFFF,t_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89921"/>
            <a:ext cx="6363171" cy="390603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83117" y="4371950"/>
            <a:ext cx="7560839" cy="400110"/>
          </a:xfrm>
          <a:prstGeom prst="rect">
            <a:avLst/>
          </a:prstGeom>
          <a:noFill/>
        </p:spPr>
        <p:txBody>
          <a:bodyPr wrap="square" rtlCol="0">
            <a:spAutoFit/>
          </a:bodyPr>
          <a:lstStyle/>
          <a:p>
            <a:r>
              <a:rPr lang="en-US" altLang="zh-CN" sz="1000" dirty="0" smtClean="0">
                <a:solidFill>
                  <a:schemeClr val="tx1">
                    <a:lumMod val="75000"/>
                    <a:lumOff val="25000"/>
                  </a:schemeClr>
                </a:solidFill>
                <a:latin typeface="+mn-ea"/>
              </a:rPr>
              <a:t>eyJhbGciOIJIUzI1NiIsInR5cCI6IkpXVCJ9.eyJzdWIiOiIxMjM0NTY3ODkwIiwibmFtZSI6IkpvaG4gRG9lIwiYWRtaW4iOnRydWV9.TJVA95OrM7E2cBab30RMHrHDcEfxjoYZgeFONFh7HgQ</a:t>
            </a:r>
            <a:endParaRPr lang="zh-CN" altLang="en-US" sz="1000" dirty="0">
              <a:solidFill>
                <a:schemeClr val="tx1">
                  <a:lumMod val="75000"/>
                  <a:lumOff val="25000"/>
                </a:schemeClr>
              </a:solidFill>
              <a:latin typeface="+mn-ea"/>
            </a:endParaRPr>
          </a:p>
        </p:txBody>
      </p:sp>
    </p:spTree>
    <p:extLst>
      <p:ext uri="{BB962C8B-B14F-4D97-AF65-F5344CB8AC3E}">
        <p14:creationId xmlns:p14="http://schemas.microsoft.com/office/powerpoint/2010/main" val="28914102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JWT </a:t>
            </a:r>
            <a:r>
              <a:rPr lang="zh-CN" altLang="en-US" dirty="0"/>
              <a:t>的几个特点</a:t>
            </a:r>
          </a:p>
        </p:txBody>
      </p:sp>
      <p:sp>
        <p:nvSpPr>
          <p:cNvPr id="4" name="文本框 3"/>
          <p:cNvSpPr txBox="1"/>
          <p:nvPr/>
        </p:nvSpPr>
        <p:spPr>
          <a:xfrm>
            <a:off x="251520" y="987574"/>
            <a:ext cx="7704856" cy="3647152"/>
          </a:xfrm>
          <a:prstGeom prst="rect">
            <a:avLst/>
          </a:prstGeom>
          <a:noFill/>
        </p:spPr>
        <p:txBody>
          <a:bodyPr wrap="square" rtlCol="0">
            <a:spAutoFit/>
          </a:bodyPr>
          <a:lstStyle/>
          <a:p>
            <a:pPr>
              <a:lnSpc>
                <a:spcPct val="150000"/>
              </a:lnSpc>
            </a:pPr>
            <a:r>
              <a:rPr lang="zh-CN" altLang="en-US" sz="1400" dirty="0">
                <a:latin typeface="+mn-ea"/>
              </a:rPr>
              <a:t>（</a:t>
            </a:r>
            <a:r>
              <a:rPr lang="en-US" altLang="zh-CN" sz="1400" dirty="0">
                <a:latin typeface="+mn-ea"/>
              </a:rPr>
              <a:t>1</a:t>
            </a:r>
            <a:r>
              <a:rPr lang="zh-CN" altLang="en-US" sz="1400" dirty="0">
                <a:latin typeface="+mn-ea"/>
              </a:rPr>
              <a:t>）</a:t>
            </a:r>
            <a:r>
              <a:rPr lang="en-US" altLang="zh-CN" sz="1400" dirty="0">
                <a:latin typeface="+mn-ea"/>
              </a:rPr>
              <a:t>JWT </a:t>
            </a:r>
            <a:r>
              <a:rPr lang="zh-CN" altLang="en-US" sz="1400" dirty="0">
                <a:latin typeface="+mn-ea"/>
              </a:rPr>
              <a:t>默认是不加密，但也是可以加密的。生成原始 </a:t>
            </a:r>
            <a:r>
              <a:rPr lang="en-US" altLang="zh-CN" sz="1400" dirty="0">
                <a:latin typeface="+mn-ea"/>
              </a:rPr>
              <a:t>Token </a:t>
            </a:r>
            <a:r>
              <a:rPr lang="zh-CN" altLang="en-US" sz="1400" dirty="0">
                <a:latin typeface="+mn-ea"/>
              </a:rPr>
              <a:t>以后，可以用密钥再加密一次。</a:t>
            </a:r>
          </a:p>
          <a:p>
            <a:pPr>
              <a:lnSpc>
                <a:spcPct val="150000"/>
              </a:lnSpc>
            </a:pPr>
            <a:r>
              <a:rPr lang="zh-CN" altLang="en-US" sz="1400" dirty="0">
                <a:latin typeface="+mn-ea"/>
              </a:rPr>
              <a:t>（</a:t>
            </a:r>
            <a:r>
              <a:rPr lang="en-US" altLang="zh-CN" sz="1400" dirty="0">
                <a:latin typeface="+mn-ea"/>
              </a:rPr>
              <a:t>2</a:t>
            </a:r>
            <a:r>
              <a:rPr lang="zh-CN" altLang="en-US" sz="1400" dirty="0">
                <a:latin typeface="+mn-ea"/>
              </a:rPr>
              <a:t>）</a:t>
            </a:r>
            <a:r>
              <a:rPr lang="en-US" altLang="zh-CN" sz="1400" dirty="0">
                <a:latin typeface="+mn-ea"/>
              </a:rPr>
              <a:t>JWT </a:t>
            </a:r>
            <a:r>
              <a:rPr lang="zh-CN" altLang="en-US" sz="1400" dirty="0">
                <a:latin typeface="+mn-ea"/>
              </a:rPr>
              <a:t>不加密的情况下，不能将秘密数据写入 </a:t>
            </a:r>
            <a:r>
              <a:rPr lang="en-US" altLang="zh-CN" sz="1400" dirty="0">
                <a:latin typeface="+mn-ea"/>
              </a:rPr>
              <a:t>JWT</a:t>
            </a:r>
            <a:r>
              <a:rPr lang="zh-CN" altLang="en-US" sz="1400" dirty="0">
                <a:latin typeface="+mn-ea"/>
              </a:rPr>
              <a:t>。</a:t>
            </a:r>
          </a:p>
          <a:p>
            <a:pPr>
              <a:lnSpc>
                <a:spcPct val="150000"/>
              </a:lnSpc>
            </a:pPr>
            <a:r>
              <a:rPr lang="zh-CN" altLang="en-US" sz="1400" dirty="0">
                <a:latin typeface="+mn-ea"/>
              </a:rPr>
              <a:t>（</a:t>
            </a:r>
            <a:r>
              <a:rPr lang="en-US" altLang="zh-CN" sz="1400" dirty="0">
                <a:latin typeface="+mn-ea"/>
              </a:rPr>
              <a:t>3</a:t>
            </a:r>
            <a:r>
              <a:rPr lang="zh-CN" altLang="en-US" sz="1400" dirty="0">
                <a:latin typeface="+mn-ea"/>
              </a:rPr>
              <a:t>）</a:t>
            </a:r>
            <a:r>
              <a:rPr lang="en-US" altLang="zh-CN" sz="1400" dirty="0">
                <a:latin typeface="+mn-ea"/>
              </a:rPr>
              <a:t>JWT </a:t>
            </a:r>
            <a:r>
              <a:rPr lang="zh-CN" altLang="en-US" sz="1400" dirty="0">
                <a:latin typeface="+mn-ea"/>
              </a:rPr>
              <a:t>不仅可以用于认证，也可以用于交换信息。有效使用 </a:t>
            </a:r>
            <a:r>
              <a:rPr lang="en-US" altLang="zh-CN" sz="1400" dirty="0">
                <a:latin typeface="+mn-ea"/>
              </a:rPr>
              <a:t>JWT</a:t>
            </a:r>
            <a:r>
              <a:rPr lang="zh-CN" altLang="en-US" sz="1400" dirty="0">
                <a:latin typeface="+mn-ea"/>
              </a:rPr>
              <a:t>，可以降低服务器查询数据库的次数。</a:t>
            </a:r>
          </a:p>
          <a:p>
            <a:pPr>
              <a:lnSpc>
                <a:spcPct val="150000"/>
              </a:lnSpc>
            </a:pPr>
            <a:r>
              <a:rPr lang="zh-CN" altLang="en-US" sz="1400" dirty="0">
                <a:latin typeface="+mn-ea"/>
              </a:rPr>
              <a:t>（</a:t>
            </a:r>
            <a:r>
              <a:rPr lang="en-US" altLang="zh-CN" sz="1400" dirty="0">
                <a:latin typeface="+mn-ea"/>
              </a:rPr>
              <a:t>4</a:t>
            </a:r>
            <a:r>
              <a:rPr lang="zh-CN" altLang="en-US" sz="1400" dirty="0">
                <a:latin typeface="+mn-ea"/>
              </a:rPr>
              <a:t>）</a:t>
            </a:r>
            <a:r>
              <a:rPr lang="en-US" altLang="zh-CN" sz="1400" dirty="0">
                <a:latin typeface="+mn-ea"/>
              </a:rPr>
              <a:t>JWT </a:t>
            </a:r>
            <a:r>
              <a:rPr lang="zh-CN" altLang="en-US" sz="1400" dirty="0">
                <a:latin typeface="+mn-ea"/>
              </a:rPr>
              <a:t>的最大缺点是，由于服务器不保存 </a:t>
            </a:r>
            <a:r>
              <a:rPr lang="en-US" altLang="zh-CN" sz="1400" dirty="0">
                <a:latin typeface="+mn-ea"/>
              </a:rPr>
              <a:t>session </a:t>
            </a:r>
            <a:r>
              <a:rPr lang="zh-CN" altLang="en-US" sz="1400" dirty="0">
                <a:latin typeface="+mn-ea"/>
              </a:rPr>
              <a:t>状态，因此无法在使用过程中废止某个 </a:t>
            </a:r>
            <a:r>
              <a:rPr lang="en-US" altLang="zh-CN" sz="1400" dirty="0">
                <a:latin typeface="+mn-ea"/>
              </a:rPr>
              <a:t>token</a:t>
            </a:r>
            <a:r>
              <a:rPr lang="zh-CN" altLang="en-US" sz="1400" dirty="0">
                <a:latin typeface="+mn-ea"/>
              </a:rPr>
              <a:t>，或者更改 </a:t>
            </a:r>
            <a:r>
              <a:rPr lang="en-US" altLang="zh-CN" sz="1400" dirty="0">
                <a:latin typeface="+mn-ea"/>
              </a:rPr>
              <a:t>token </a:t>
            </a:r>
            <a:r>
              <a:rPr lang="zh-CN" altLang="en-US" sz="1400" dirty="0">
                <a:latin typeface="+mn-ea"/>
              </a:rPr>
              <a:t>的权限。也就是说，一旦 </a:t>
            </a:r>
            <a:r>
              <a:rPr lang="en-US" altLang="zh-CN" sz="1400" dirty="0">
                <a:latin typeface="+mn-ea"/>
              </a:rPr>
              <a:t>JWT </a:t>
            </a:r>
            <a:r>
              <a:rPr lang="zh-CN" altLang="en-US" sz="1400" dirty="0">
                <a:latin typeface="+mn-ea"/>
              </a:rPr>
              <a:t>签发了，在到期之前就会始终有效，除非服务器部署额外的逻辑。</a:t>
            </a:r>
          </a:p>
          <a:p>
            <a:pPr>
              <a:lnSpc>
                <a:spcPct val="150000"/>
              </a:lnSpc>
            </a:pPr>
            <a:r>
              <a:rPr lang="zh-CN" altLang="en-US" sz="1400" dirty="0">
                <a:latin typeface="+mn-ea"/>
              </a:rPr>
              <a:t>（</a:t>
            </a:r>
            <a:r>
              <a:rPr lang="en-US" altLang="zh-CN" sz="1400" dirty="0">
                <a:latin typeface="+mn-ea"/>
              </a:rPr>
              <a:t>5</a:t>
            </a:r>
            <a:r>
              <a:rPr lang="zh-CN" altLang="en-US" sz="1400" dirty="0">
                <a:latin typeface="+mn-ea"/>
              </a:rPr>
              <a:t>）</a:t>
            </a:r>
            <a:r>
              <a:rPr lang="en-US" altLang="zh-CN" sz="1400" dirty="0">
                <a:latin typeface="+mn-ea"/>
              </a:rPr>
              <a:t>JWT </a:t>
            </a:r>
            <a:r>
              <a:rPr lang="zh-CN" altLang="en-US" sz="1400" dirty="0">
                <a:latin typeface="+mn-ea"/>
              </a:rPr>
              <a:t>本身包含了认证信息，一旦泄露，任何人都可以获得该令牌的所有权限。为了减少盗用，</a:t>
            </a:r>
            <a:r>
              <a:rPr lang="en-US" altLang="zh-CN" sz="1400" dirty="0">
                <a:latin typeface="+mn-ea"/>
              </a:rPr>
              <a:t>JWT </a:t>
            </a:r>
            <a:r>
              <a:rPr lang="zh-CN" altLang="en-US" sz="1400" dirty="0">
                <a:latin typeface="+mn-ea"/>
              </a:rPr>
              <a:t>的有效期应该设置得比较短。对于一些比较重要的权限，使用时应该再次对用户进行认证。</a:t>
            </a:r>
          </a:p>
          <a:p>
            <a:pPr>
              <a:lnSpc>
                <a:spcPct val="150000"/>
              </a:lnSpc>
            </a:pPr>
            <a:r>
              <a:rPr lang="zh-CN" altLang="en-US" sz="1400" dirty="0">
                <a:latin typeface="+mn-ea"/>
              </a:rPr>
              <a:t>（</a:t>
            </a:r>
            <a:r>
              <a:rPr lang="en-US" altLang="zh-CN" sz="1400" dirty="0">
                <a:latin typeface="+mn-ea"/>
              </a:rPr>
              <a:t>6</a:t>
            </a:r>
            <a:r>
              <a:rPr lang="zh-CN" altLang="en-US" sz="1400" dirty="0">
                <a:latin typeface="+mn-ea"/>
              </a:rPr>
              <a:t>）为了减少盗用，</a:t>
            </a:r>
            <a:r>
              <a:rPr lang="en-US" altLang="zh-CN" sz="1400" dirty="0">
                <a:latin typeface="+mn-ea"/>
              </a:rPr>
              <a:t>JWT </a:t>
            </a:r>
            <a:r>
              <a:rPr lang="zh-CN" altLang="en-US" sz="1400" dirty="0">
                <a:latin typeface="+mn-ea"/>
              </a:rPr>
              <a:t>不应该使用 </a:t>
            </a:r>
            <a:r>
              <a:rPr lang="en-US" altLang="zh-CN" sz="1400" dirty="0">
                <a:latin typeface="+mn-ea"/>
              </a:rPr>
              <a:t>HTTP </a:t>
            </a:r>
            <a:r>
              <a:rPr lang="zh-CN" altLang="en-US" sz="1400" dirty="0">
                <a:latin typeface="+mn-ea"/>
              </a:rPr>
              <a:t>协议明码传输，要使用 </a:t>
            </a:r>
            <a:r>
              <a:rPr lang="en-US" altLang="zh-CN" sz="1400" dirty="0">
                <a:latin typeface="+mn-ea"/>
              </a:rPr>
              <a:t>HTTPS </a:t>
            </a:r>
            <a:r>
              <a:rPr lang="zh-CN" altLang="en-US" sz="1400" dirty="0">
                <a:latin typeface="+mn-ea"/>
              </a:rPr>
              <a:t>协议传输</a:t>
            </a:r>
            <a:r>
              <a:rPr lang="zh-CN" altLang="en-US" sz="1400" dirty="0" smtClean="0">
                <a:latin typeface="+mn-ea"/>
              </a:rPr>
              <a:t>。</a:t>
            </a:r>
            <a:endParaRPr lang="zh-CN" altLang="en-US" sz="1400" dirty="0">
              <a:latin typeface="+mn-ea"/>
            </a:endParaRPr>
          </a:p>
        </p:txBody>
      </p:sp>
    </p:spTree>
    <p:extLst>
      <p:ext uri="{BB962C8B-B14F-4D97-AF65-F5344CB8AC3E}">
        <p14:creationId xmlns:p14="http://schemas.microsoft.com/office/powerpoint/2010/main" val="3857233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JWT</a:t>
            </a:r>
            <a:r>
              <a:rPr lang="zh-CN" altLang="en-US" dirty="0" smtClean="0"/>
              <a:t>工作流</a:t>
            </a:r>
            <a:endParaRPr lang="zh-CN" altLang="en-US" dirty="0"/>
          </a:p>
        </p:txBody>
      </p:sp>
      <p:sp>
        <p:nvSpPr>
          <p:cNvPr id="4" name="文本框 3"/>
          <p:cNvSpPr txBox="1"/>
          <p:nvPr/>
        </p:nvSpPr>
        <p:spPr>
          <a:xfrm>
            <a:off x="251520" y="1131590"/>
            <a:ext cx="7488832" cy="3285900"/>
          </a:xfrm>
          <a:prstGeom prst="rect">
            <a:avLst/>
          </a:prstGeom>
          <a:noFill/>
        </p:spPr>
        <p:txBody>
          <a:bodyPr wrap="square" rtlCol="0">
            <a:spAutoFit/>
          </a:bodyPr>
          <a:lstStyle/>
          <a:p>
            <a:pPr marL="342900" indent="-342900">
              <a:lnSpc>
                <a:spcPct val="150000"/>
              </a:lnSpc>
              <a:buFont typeface="+mj-lt"/>
              <a:buAutoNum type="arabicPeriod"/>
            </a:pPr>
            <a:r>
              <a:rPr lang="zh-CN" altLang="en-US" sz="1400" dirty="0" smtClean="0">
                <a:latin typeface="+mn-ea"/>
              </a:rPr>
              <a:t>用户</a:t>
            </a:r>
            <a:r>
              <a:rPr lang="zh-CN" altLang="en-US" sz="1400" dirty="0">
                <a:latin typeface="+mn-ea"/>
              </a:rPr>
              <a:t>登录系统；</a:t>
            </a:r>
          </a:p>
          <a:p>
            <a:pPr marL="342900" indent="-342900">
              <a:lnSpc>
                <a:spcPct val="150000"/>
              </a:lnSpc>
              <a:buFont typeface="+mj-lt"/>
              <a:buAutoNum type="arabicPeriod"/>
            </a:pPr>
            <a:r>
              <a:rPr lang="zh-CN" altLang="en-US" sz="1400" dirty="0">
                <a:latin typeface="+mn-ea"/>
              </a:rPr>
              <a:t>服务端验证，将认证信息通过指定的算法（例如</a:t>
            </a:r>
            <a:r>
              <a:rPr lang="en-US" altLang="zh-CN" sz="1400" dirty="0">
                <a:latin typeface="+mn-ea"/>
              </a:rPr>
              <a:t>HS256</a:t>
            </a:r>
            <a:r>
              <a:rPr lang="zh-CN" altLang="en-US" sz="1400" dirty="0">
                <a:latin typeface="+mn-ea"/>
              </a:rPr>
              <a:t>）进行加密，例如对用户名和用户所属角色进行加密，加密私钥是保存在服务器端的，将加密后的结果发送给客户端，加密的字符串格式为三个</a:t>
            </a:r>
            <a:r>
              <a:rPr lang="en-US" altLang="zh-CN" sz="1400" dirty="0">
                <a:latin typeface="+mn-ea"/>
              </a:rPr>
              <a:t>"." </a:t>
            </a:r>
            <a:r>
              <a:rPr lang="zh-CN" altLang="en-US" sz="1400" dirty="0">
                <a:latin typeface="+mn-ea"/>
              </a:rPr>
              <a:t>分隔的字符串 </a:t>
            </a:r>
            <a:r>
              <a:rPr lang="en-US" altLang="zh-CN" sz="1400" dirty="0">
                <a:latin typeface="+mn-ea"/>
              </a:rPr>
              <a:t>Token</a:t>
            </a:r>
            <a:r>
              <a:rPr lang="zh-CN" altLang="en-US" sz="1400" dirty="0">
                <a:latin typeface="+mn-ea"/>
              </a:rPr>
              <a:t>，分别对应</a:t>
            </a:r>
            <a:r>
              <a:rPr lang="zh-CN" altLang="en-US" sz="1400" b="1" dirty="0">
                <a:latin typeface="+mn-ea"/>
              </a:rPr>
              <a:t>头部</a:t>
            </a:r>
            <a:r>
              <a:rPr lang="zh-CN" altLang="en-US" sz="1400" dirty="0">
                <a:latin typeface="+mn-ea"/>
              </a:rPr>
              <a:t>、</a:t>
            </a:r>
            <a:r>
              <a:rPr lang="zh-CN" altLang="en-US" sz="1400" b="1" dirty="0">
                <a:latin typeface="+mn-ea"/>
              </a:rPr>
              <a:t>载荷</a:t>
            </a:r>
            <a:r>
              <a:rPr lang="zh-CN" altLang="en-US" sz="1400" dirty="0">
                <a:latin typeface="+mn-ea"/>
              </a:rPr>
              <a:t>与</a:t>
            </a:r>
            <a:r>
              <a:rPr lang="zh-CN" altLang="en-US" sz="1400" b="1" dirty="0">
                <a:latin typeface="+mn-ea"/>
              </a:rPr>
              <a:t>签名</a:t>
            </a:r>
            <a:r>
              <a:rPr lang="zh-CN" altLang="en-US" sz="1400" dirty="0">
                <a:latin typeface="+mn-ea"/>
              </a:rPr>
              <a:t>，头部和载荷都可以通过 </a:t>
            </a:r>
            <a:r>
              <a:rPr lang="en-US" altLang="zh-CN" sz="1400" dirty="0">
                <a:latin typeface="+mn-ea"/>
              </a:rPr>
              <a:t>base64 </a:t>
            </a:r>
            <a:r>
              <a:rPr lang="zh-CN" altLang="en-US" sz="1400" dirty="0">
                <a:latin typeface="+mn-ea"/>
              </a:rPr>
              <a:t>解码出来，签名部分不可以；</a:t>
            </a:r>
          </a:p>
          <a:p>
            <a:pPr marL="342900" indent="-342900">
              <a:lnSpc>
                <a:spcPct val="150000"/>
              </a:lnSpc>
              <a:buFont typeface="+mj-lt"/>
              <a:buAutoNum type="arabicPeriod"/>
            </a:pPr>
            <a:r>
              <a:rPr lang="zh-CN" altLang="en-US" sz="1400" dirty="0">
                <a:latin typeface="+mn-ea"/>
              </a:rPr>
              <a:t>客户端拿到返回的 </a:t>
            </a:r>
            <a:r>
              <a:rPr lang="en-US" altLang="zh-CN" sz="1400" dirty="0">
                <a:latin typeface="+mn-ea"/>
              </a:rPr>
              <a:t>Token</a:t>
            </a:r>
            <a:r>
              <a:rPr lang="zh-CN" altLang="en-US" sz="1400" dirty="0">
                <a:latin typeface="+mn-ea"/>
              </a:rPr>
              <a:t>，存储到 </a:t>
            </a:r>
            <a:r>
              <a:rPr lang="en-US" altLang="zh-CN" sz="1400" dirty="0">
                <a:latin typeface="+mn-ea"/>
              </a:rPr>
              <a:t>local storage </a:t>
            </a:r>
            <a:r>
              <a:rPr lang="zh-CN" altLang="en-US" sz="1400" dirty="0">
                <a:latin typeface="+mn-ea"/>
              </a:rPr>
              <a:t>或本地数据库；</a:t>
            </a:r>
          </a:p>
          <a:p>
            <a:pPr marL="342900" indent="-342900">
              <a:lnSpc>
                <a:spcPct val="150000"/>
              </a:lnSpc>
              <a:buFont typeface="+mj-lt"/>
              <a:buAutoNum type="arabicPeriod"/>
            </a:pPr>
            <a:r>
              <a:rPr lang="zh-CN" altLang="en-US" sz="1400" dirty="0">
                <a:latin typeface="+mn-ea"/>
              </a:rPr>
              <a:t>下次客户端再次发起请求，将 </a:t>
            </a:r>
            <a:r>
              <a:rPr lang="en-US" altLang="zh-CN" sz="1400" dirty="0">
                <a:latin typeface="+mn-ea"/>
              </a:rPr>
              <a:t>Token </a:t>
            </a:r>
            <a:r>
              <a:rPr lang="zh-CN" altLang="en-US" sz="1400" dirty="0">
                <a:latin typeface="+mn-ea"/>
              </a:rPr>
              <a:t>附加到 </a:t>
            </a:r>
            <a:r>
              <a:rPr lang="en-US" altLang="zh-CN" sz="1400" dirty="0">
                <a:latin typeface="+mn-ea"/>
              </a:rPr>
              <a:t>header </a:t>
            </a:r>
            <a:r>
              <a:rPr lang="zh-CN" altLang="en-US" sz="1400" dirty="0">
                <a:latin typeface="+mn-ea"/>
              </a:rPr>
              <a:t>中；</a:t>
            </a:r>
          </a:p>
          <a:p>
            <a:pPr marL="342900" indent="-342900">
              <a:lnSpc>
                <a:spcPct val="150000"/>
              </a:lnSpc>
              <a:buFont typeface="+mj-lt"/>
              <a:buAutoNum type="arabicPeriod"/>
            </a:pPr>
            <a:r>
              <a:rPr lang="zh-CN" altLang="en-US" sz="1400" dirty="0">
                <a:latin typeface="+mn-ea"/>
              </a:rPr>
              <a:t>服务端获取 </a:t>
            </a:r>
            <a:r>
              <a:rPr lang="en-US" altLang="zh-CN" sz="1400" dirty="0">
                <a:latin typeface="+mn-ea"/>
              </a:rPr>
              <a:t>header </a:t>
            </a:r>
            <a:r>
              <a:rPr lang="zh-CN" altLang="en-US" sz="1400" dirty="0">
                <a:latin typeface="+mn-ea"/>
              </a:rPr>
              <a:t>中的 </a:t>
            </a:r>
            <a:r>
              <a:rPr lang="en-US" altLang="zh-CN" sz="1400" dirty="0">
                <a:latin typeface="+mn-ea"/>
              </a:rPr>
              <a:t>Token </a:t>
            </a:r>
            <a:r>
              <a:rPr lang="zh-CN" altLang="en-US" sz="1400" dirty="0">
                <a:latin typeface="+mn-ea"/>
              </a:rPr>
              <a:t>，通过相同的算法对 </a:t>
            </a:r>
            <a:r>
              <a:rPr lang="en-US" altLang="zh-CN" sz="1400" dirty="0">
                <a:latin typeface="+mn-ea"/>
              </a:rPr>
              <a:t>Token </a:t>
            </a:r>
            <a:r>
              <a:rPr lang="zh-CN" altLang="en-US" sz="1400" dirty="0">
                <a:latin typeface="+mn-ea"/>
              </a:rPr>
              <a:t>中的用户名和所属角色进行相同的加密验证，如果验证结果相同，则说明这个请求是正常的，没有被篡改。这个过程可以完全不涉及到查询 </a:t>
            </a:r>
            <a:r>
              <a:rPr lang="en-US" altLang="zh-CN" sz="1400" dirty="0" err="1">
                <a:latin typeface="+mn-ea"/>
              </a:rPr>
              <a:t>Redis</a:t>
            </a:r>
            <a:r>
              <a:rPr lang="en-US" altLang="zh-CN" sz="1400" dirty="0">
                <a:latin typeface="+mn-ea"/>
              </a:rPr>
              <a:t> </a:t>
            </a:r>
            <a:r>
              <a:rPr lang="zh-CN" altLang="en-US" sz="1400" dirty="0">
                <a:latin typeface="+mn-ea"/>
              </a:rPr>
              <a:t>或其他存储</a:t>
            </a:r>
            <a:r>
              <a:rPr lang="zh-CN" altLang="en-US" sz="1400" dirty="0" smtClean="0">
                <a:latin typeface="+mn-ea"/>
              </a:rPr>
              <a:t>；</a:t>
            </a:r>
            <a:endParaRPr lang="zh-CN" altLang="en-US" sz="1400" dirty="0">
              <a:latin typeface="+mn-ea"/>
            </a:endParaRPr>
          </a:p>
        </p:txBody>
      </p:sp>
    </p:spTree>
    <p:extLst>
      <p:ext uri="{BB962C8B-B14F-4D97-AF65-F5344CB8AC3E}">
        <p14:creationId xmlns:p14="http://schemas.microsoft.com/office/powerpoint/2010/main" val="413439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背景</a:t>
            </a:r>
            <a:r>
              <a:rPr lang="zh-CN" altLang="en-US" dirty="0"/>
              <a:t>介绍</a:t>
            </a:r>
          </a:p>
        </p:txBody>
      </p:sp>
      <p:sp>
        <p:nvSpPr>
          <p:cNvPr id="3" name="文本框 2"/>
          <p:cNvSpPr txBox="1"/>
          <p:nvPr/>
        </p:nvSpPr>
        <p:spPr>
          <a:xfrm>
            <a:off x="251521" y="1059582"/>
            <a:ext cx="7488832" cy="1938992"/>
          </a:xfrm>
          <a:prstGeom prst="rect">
            <a:avLst/>
          </a:prstGeom>
          <a:noFill/>
        </p:spPr>
        <p:txBody>
          <a:bodyPr wrap="square" rtlCol="0">
            <a:spAutoFit/>
          </a:bodyPr>
          <a:lstStyle/>
          <a:p>
            <a:pPr>
              <a:lnSpc>
                <a:spcPct val="150000"/>
              </a:lnSpc>
            </a:pPr>
            <a:r>
              <a:rPr lang="zh-CN" altLang="en-US" sz="1600" dirty="0" smtClean="0">
                <a:latin typeface="+mn-ea"/>
              </a:rPr>
              <a:t>随着业务系统越做越大，我们需要对接的第三方系统也会越来越多，我们会发现很对成熟的系统会约定好我们使用资源的请求协议。</a:t>
            </a:r>
            <a:endParaRPr lang="en-US" altLang="zh-CN" sz="1600" dirty="0" smtClean="0">
              <a:latin typeface="+mn-ea"/>
            </a:endParaRPr>
          </a:p>
          <a:p>
            <a:pPr>
              <a:lnSpc>
                <a:spcPct val="150000"/>
              </a:lnSpc>
            </a:pPr>
            <a:r>
              <a:rPr lang="zh-CN" altLang="en-US" sz="1600" dirty="0" smtClean="0">
                <a:latin typeface="+mn-ea"/>
              </a:rPr>
              <a:t>如：</a:t>
            </a:r>
            <a:r>
              <a:rPr lang="en-US" altLang="zh-CN" sz="1600" dirty="0" smtClean="0">
                <a:latin typeface="+mn-ea"/>
              </a:rPr>
              <a:t>Salesforce</a:t>
            </a:r>
            <a:r>
              <a:rPr lang="zh-CN" altLang="en-US" sz="1600" dirty="0" smtClean="0">
                <a:latin typeface="+mn-ea"/>
              </a:rPr>
              <a:t>需要先获取</a:t>
            </a:r>
            <a:r>
              <a:rPr lang="en-US" altLang="zh-CN" sz="1600" dirty="0" smtClean="0">
                <a:latin typeface="+mn-ea"/>
              </a:rPr>
              <a:t>Token</a:t>
            </a:r>
            <a:r>
              <a:rPr lang="zh-CN" altLang="en-US" sz="1600" dirty="0" smtClean="0">
                <a:latin typeface="+mn-ea"/>
              </a:rPr>
              <a:t>，通过</a:t>
            </a:r>
            <a:r>
              <a:rPr lang="en-US" altLang="zh-CN" sz="1600" dirty="0" smtClean="0">
                <a:latin typeface="+mn-ea"/>
              </a:rPr>
              <a:t>Token</a:t>
            </a:r>
            <a:r>
              <a:rPr lang="zh-CN" altLang="en-US" sz="1600" dirty="0" smtClean="0">
                <a:latin typeface="+mn-ea"/>
              </a:rPr>
              <a:t>才能有权限获取资源。</a:t>
            </a:r>
            <a:endParaRPr lang="en-US" altLang="zh-CN" sz="1600" dirty="0" smtClean="0">
              <a:latin typeface="+mn-ea"/>
            </a:endParaRPr>
          </a:p>
          <a:p>
            <a:pPr>
              <a:lnSpc>
                <a:spcPct val="150000"/>
              </a:lnSpc>
            </a:pPr>
            <a:r>
              <a:rPr lang="zh-CN" altLang="en-US" sz="1600" dirty="0" smtClean="0">
                <a:latin typeface="+mn-ea"/>
              </a:rPr>
              <a:t>于此</a:t>
            </a:r>
            <a:r>
              <a:rPr lang="zh-CN" altLang="en-US" sz="1600" dirty="0" smtClean="0">
                <a:latin typeface="+mn-ea"/>
              </a:rPr>
              <a:t>同时</a:t>
            </a:r>
            <a:r>
              <a:rPr lang="zh-CN" altLang="en-US" sz="1600" dirty="0" smtClean="0">
                <a:latin typeface="+mn-ea"/>
              </a:rPr>
              <a:t>我们的</a:t>
            </a:r>
            <a:r>
              <a:rPr lang="zh-CN" altLang="en-US" sz="1600" dirty="0" smtClean="0">
                <a:latin typeface="+mn-ea"/>
              </a:rPr>
              <a:t>系统</a:t>
            </a:r>
            <a:r>
              <a:rPr lang="zh-CN" altLang="en-US" sz="1600" dirty="0" smtClean="0">
                <a:latin typeface="+mn-ea"/>
              </a:rPr>
              <a:t>做大时是否也有第三方需要使用我们的数据，我们又该制定一套什么认证协议？</a:t>
            </a:r>
            <a:endParaRPr lang="zh-CN" altLang="en-US" sz="1600" dirty="0">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CAS3</a:t>
            </a:r>
            <a:r>
              <a:rPr lang="zh-CN" altLang="en-US" dirty="0" smtClean="0"/>
              <a:t>协议</a:t>
            </a:r>
            <a:endParaRPr lang="zh-CN" altLang="en-US" dirty="0"/>
          </a:p>
        </p:txBody>
      </p:sp>
      <p:sp>
        <p:nvSpPr>
          <p:cNvPr id="4" name="文本框 3"/>
          <p:cNvSpPr txBox="1"/>
          <p:nvPr/>
        </p:nvSpPr>
        <p:spPr>
          <a:xfrm>
            <a:off x="253809" y="1059582"/>
            <a:ext cx="7558551" cy="1200329"/>
          </a:xfrm>
          <a:prstGeom prst="rect">
            <a:avLst/>
          </a:prstGeom>
          <a:noFill/>
        </p:spPr>
        <p:txBody>
          <a:bodyPr wrap="square" rtlCol="0">
            <a:spAutoFit/>
          </a:bodyPr>
          <a:lstStyle/>
          <a:p>
            <a:pPr>
              <a:lnSpc>
                <a:spcPct val="150000"/>
              </a:lnSpc>
            </a:pPr>
            <a:r>
              <a:rPr lang="en-US" altLang="zh-CN" sz="1600" dirty="0">
                <a:latin typeface="+mj-ea"/>
              </a:rPr>
              <a:t>CAS</a:t>
            </a:r>
            <a:r>
              <a:rPr lang="zh-CN" altLang="en-US" sz="1600" dirty="0">
                <a:latin typeface="+mj-ea"/>
              </a:rPr>
              <a:t>协议是一个简单而强大的</a:t>
            </a:r>
            <a:r>
              <a:rPr lang="zh-CN" altLang="en-US" sz="1600" dirty="0" smtClean="0">
                <a:latin typeface="+mj-ea"/>
              </a:rPr>
              <a:t>基于</a:t>
            </a:r>
            <a:r>
              <a:rPr lang="en-US" altLang="zh-CN" sz="1600" dirty="0" smtClean="0">
                <a:latin typeface="+mj-ea"/>
              </a:rPr>
              <a:t>Token</a:t>
            </a:r>
            <a:r>
              <a:rPr lang="zh-CN" altLang="en-US" sz="1600" dirty="0" smtClean="0">
                <a:latin typeface="+mj-ea"/>
              </a:rPr>
              <a:t>的</a:t>
            </a:r>
            <a:r>
              <a:rPr lang="zh-CN" altLang="en-US" sz="1600" dirty="0">
                <a:latin typeface="+mj-ea"/>
              </a:rPr>
              <a:t>协议，它涉及一个或多个客户端和一台服务器。即在</a:t>
            </a:r>
            <a:r>
              <a:rPr lang="en-US" altLang="zh-CN" sz="1600" dirty="0">
                <a:latin typeface="+mj-ea"/>
              </a:rPr>
              <a:t>CAS</a:t>
            </a:r>
            <a:r>
              <a:rPr lang="zh-CN" altLang="en-US" sz="1600" dirty="0" smtClean="0">
                <a:latin typeface="+mj-ea"/>
              </a:rPr>
              <a:t>中，通过</a:t>
            </a:r>
            <a:r>
              <a:rPr lang="en-US" altLang="zh-CN" sz="1600" dirty="0">
                <a:latin typeface="+mj-ea"/>
              </a:rPr>
              <a:t>TGT(Ticket Granting Ticket)</a:t>
            </a:r>
            <a:r>
              <a:rPr lang="zh-CN" altLang="en-US" sz="1600" dirty="0">
                <a:latin typeface="+mj-ea"/>
              </a:rPr>
              <a:t>来获取 </a:t>
            </a:r>
            <a:r>
              <a:rPr lang="en-US" altLang="zh-CN" sz="1600" dirty="0">
                <a:latin typeface="+mj-ea"/>
              </a:rPr>
              <a:t>ST(Service Ticket)</a:t>
            </a:r>
            <a:r>
              <a:rPr lang="zh-CN" altLang="en-US" sz="1600" dirty="0">
                <a:latin typeface="+mj-ea"/>
              </a:rPr>
              <a:t>，通过</a:t>
            </a:r>
            <a:r>
              <a:rPr lang="en-US" altLang="zh-CN" sz="1600" dirty="0">
                <a:latin typeface="+mj-ea"/>
              </a:rPr>
              <a:t>ST</a:t>
            </a:r>
            <a:r>
              <a:rPr lang="zh-CN" altLang="en-US" sz="1600" dirty="0">
                <a:latin typeface="+mj-ea"/>
              </a:rPr>
              <a:t>来访问具体服务。</a:t>
            </a:r>
          </a:p>
        </p:txBody>
      </p:sp>
    </p:spTree>
    <p:extLst>
      <p:ext uri="{BB962C8B-B14F-4D97-AF65-F5344CB8AC3E}">
        <p14:creationId xmlns:p14="http://schemas.microsoft.com/office/powerpoint/2010/main" val="2388757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CAS3</a:t>
            </a:r>
            <a:r>
              <a:rPr lang="zh-CN" altLang="en-US" dirty="0"/>
              <a:t>协议</a:t>
            </a:r>
          </a:p>
        </p:txBody>
      </p:sp>
      <p:sp>
        <p:nvSpPr>
          <p:cNvPr id="4" name="文本框 3"/>
          <p:cNvSpPr txBox="1"/>
          <p:nvPr/>
        </p:nvSpPr>
        <p:spPr>
          <a:xfrm>
            <a:off x="251520" y="843558"/>
            <a:ext cx="7632847" cy="3647152"/>
          </a:xfrm>
          <a:prstGeom prst="rect">
            <a:avLst/>
          </a:prstGeom>
          <a:noFill/>
        </p:spPr>
        <p:txBody>
          <a:bodyPr wrap="square" rtlCol="0">
            <a:spAutoFit/>
          </a:bodyPr>
          <a:lstStyle/>
          <a:p>
            <a:pPr>
              <a:lnSpc>
                <a:spcPct val="150000"/>
              </a:lnSpc>
            </a:pPr>
            <a:r>
              <a:rPr lang="en-US" altLang="zh-CN" sz="1400" b="1" dirty="0">
                <a:latin typeface="+mn-ea"/>
              </a:rPr>
              <a:t>TGC</a:t>
            </a:r>
            <a:r>
              <a:rPr lang="zh-CN" altLang="en-US" sz="1400" b="1" dirty="0">
                <a:latin typeface="+mn-ea"/>
              </a:rPr>
              <a:t>：</a:t>
            </a:r>
            <a:r>
              <a:rPr lang="en-US" altLang="zh-CN" sz="1400" b="1" dirty="0">
                <a:latin typeface="+mn-ea"/>
              </a:rPr>
              <a:t>Ticket Granting Cookie</a:t>
            </a:r>
            <a:r>
              <a:rPr lang="en-US" altLang="zh-CN" sz="1400" dirty="0">
                <a:latin typeface="+mn-ea"/>
              </a:rPr>
              <a:t/>
            </a:r>
            <a:br>
              <a:rPr lang="en-US" altLang="zh-CN" sz="1400" dirty="0">
                <a:latin typeface="+mn-ea"/>
              </a:rPr>
            </a:br>
            <a:r>
              <a:rPr lang="en-US" altLang="zh-CN" sz="1400" dirty="0">
                <a:latin typeface="+mn-ea"/>
              </a:rPr>
              <a:t>CAS </a:t>
            </a:r>
            <a:r>
              <a:rPr lang="zh-CN" altLang="en-US" sz="1400" dirty="0">
                <a:latin typeface="+mn-ea"/>
              </a:rPr>
              <a:t>会将生成的 </a:t>
            </a:r>
            <a:r>
              <a:rPr lang="en-US" altLang="zh-CN" sz="1400" dirty="0">
                <a:latin typeface="+mn-ea"/>
              </a:rPr>
              <a:t>TGT </a:t>
            </a:r>
            <a:r>
              <a:rPr lang="zh-CN" altLang="en-US" sz="1400" dirty="0">
                <a:latin typeface="+mn-ea"/>
              </a:rPr>
              <a:t>放在 </a:t>
            </a:r>
            <a:r>
              <a:rPr lang="en-US" altLang="zh-CN" sz="1400" dirty="0">
                <a:latin typeface="+mn-ea"/>
              </a:rPr>
              <a:t>session </a:t>
            </a:r>
            <a:r>
              <a:rPr lang="zh-CN" altLang="en-US" sz="1400" dirty="0">
                <a:latin typeface="+mn-ea"/>
              </a:rPr>
              <a:t>中，而 </a:t>
            </a:r>
            <a:r>
              <a:rPr lang="en-US" altLang="zh-CN" sz="1400" dirty="0">
                <a:latin typeface="+mn-ea"/>
              </a:rPr>
              <a:t>TGC </a:t>
            </a:r>
            <a:r>
              <a:rPr lang="zh-CN" altLang="en-US" sz="1400" dirty="0">
                <a:latin typeface="+mn-ea"/>
              </a:rPr>
              <a:t>就是这个 </a:t>
            </a:r>
            <a:r>
              <a:rPr lang="en-US" altLang="zh-CN" sz="1400" dirty="0">
                <a:latin typeface="+mn-ea"/>
              </a:rPr>
              <a:t>session </a:t>
            </a:r>
            <a:r>
              <a:rPr lang="zh-CN" altLang="en-US" sz="1400" dirty="0">
                <a:latin typeface="+mn-ea"/>
              </a:rPr>
              <a:t>的唯一标识</a:t>
            </a:r>
            <a:r>
              <a:rPr lang="en-US" altLang="zh-CN" sz="1400" dirty="0">
                <a:latin typeface="+mn-ea"/>
              </a:rPr>
              <a:t>(</a:t>
            </a:r>
            <a:r>
              <a:rPr lang="en-US" altLang="zh-CN" sz="1400" dirty="0" err="1">
                <a:latin typeface="+mn-ea"/>
              </a:rPr>
              <a:t>sessionId</a:t>
            </a:r>
            <a:r>
              <a:rPr lang="en-US" altLang="zh-CN" sz="1400" dirty="0">
                <a:latin typeface="+mn-ea"/>
              </a:rPr>
              <a:t>)</a:t>
            </a:r>
            <a:r>
              <a:rPr lang="zh-CN" altLang="en-US" sz="1400" dirty="0">
                <a:latin typeface="+mn-ea"/>
              </a:rPr>
              <a:t>，可以认为是 </a:t>
            </a:r>
            <a:r>
              <a:rPr lang="en-US" altLang="zh-CN" sz="1400" dirty="0">
                <a:latin typeface="+mn-ea"/>
              </a:rPr>
              <a:t>TGT </a:t>
            </a:r>
            <a:r>
              <a:rPr lang="zh-CN" altLang="en-US" sz="1400" dirty="0">
                <a:latin typeface="+mn-ea"/>
              </a:rPr>
              <a:t>的</a:t>
            </a:r>
            <a:r>
              <a:rPr lang="en-US" altLang="zh-CN" sz="1400" dirty="0">
                <a:latin typeface="+mn-ea"/>
              </a:rPr>
              <a:t>key</a:t>
            </a:r>
            <a:r>
              <a:rPr lang="zh-CN" altLang="en-US" sz="1400" dirty="0">
                <a:latin typeface="+mn-ea"/>
              </a:rPr>
              <a:t>，为 </a:t>
            </a:r>
            <a:r>
              <a:rPr lang="en-US" altLang="zh-CN" sz="1400" dirty="0">
                <a:latin typeface="+mn-ea"/>
              </a:rPr>
              <a:t>TGT </a:t>
            </a:r>
            <a:r>
              <a:rPr lang="zh-CN" altLang="en-US" sz="1400" dirty="0">
                <a:latin typeface="+mn-ea"/>
              </a:rPr>
              <a:t>就是 </a:t>
            </a:r>
            <a:r>
              <a:rPr lang="en-US" altLang="zh-CN" sz="1400" dirty="0">
                <a:latin typeface="+mn-ea"/>
              </a:rPr>
              <a:t>TGC </a:t>
            </a:r>
            <a:r>
              <a:rPr lang="zh-CN" altLang="en-US" sz="1400" dirty="0">
                <a:latin typeface="+mn-ea"/>
              </a:rPr>
              <a:t>的 </a:t>
            </a:r>
            <a:r>
              <a:rPr lang="en-US" altLang="zh-CN" sz="1400" dirty="0">
                <a:latin typeface="+mn-ea"/>
              </a:rPr>
              <a:t>value</a:t>
            </a:r>
            <a:r>
              <a:rPr lang="zh-CN" altLang="en-US" sz="1400" dirty="0">
                <a:latin typeface="+mn-ea"/>
              </a:rPr>
              <a:t>，</a:t>
            </a:r>
            <a:r>
              <a:rPr lang="en-US" altLang="zh-CN" sz="1400" dirty="0">
                <a:latin typeface="+mn-ea"/>
              </a:rPr>
              <a:t>TGC </a:t>
            </a:r>
            <a:r>
              <a:rPr lang="zh-CN" altLang="en-US" sz="1400" dirty="0">
                <a:latin typeface="+mn-ea"/>
              </a:rPr>
              <a:t>以 </a:t>
            </a:r>
            <a:r>
              <a:rPr lang="en-US" altLang="zh-CN" sz="1400" dirty="0">
                <a:latin typeface="+mn-ea"/>
              </a:rPr>
              <a:t>cookie </a:t>
            </a:r>
            <a:r>
              <a:rPr lang="zh-CN" altLang="en-US" sz="1400" dirty="0">
                <a:latin typeface="+mn-ea"/>
              </a:rPr>
              <a:t>的形式保存在浏览器中，每个请求都会尝试携带 </a:t>
            </a:r>
            <a:r>
              <a:rPr lang="en-US" altLang="zh-CN" sz="1400" dirty="0">
                <a:latin typeface="+mn-ea"/>
              </a:rPr>
              <a:t>TGC</a:t>
            </a:r>
            <a:r>
              <a:rPr lang="zh-CN" altLang="en-US" sz="1400" dirty="0">
                <a:latin typeface="+mn-ea"/>
              </a:rPr>
              <a:t>。（每个服务都会在 </a:t>
            </a:r>
            <a:r>
              <a:rPr lang="en-US" altLang="zh-CN" sz="1400" dirty="0">
                <a:latin typeface="+mn-ea"/>
              </a:rPr>
              <a:t>session </a:t>
            </a:r>
            <a:r>
              <a:rPr lang="zh-CN" altLang="en-US" sz="1400" dirty="0">
                <a:latin typeface="+mn-ea"/>
              </a:rPr>
              <a:t>和 </a:t>
            </a:r>
            <a:r>
              <a:rPr lang="en-US" altLang="zh-CN" sz="1400" dirty="0">
                <a:latin typeface="+mn-ea"/>
              </a:rPr>
              <a:t>cookie </a:t>
            </a:r>
            <a:r>
              <a:rPr lang="zh-CN" altLang="en-US" sz="1400" dirty="0">
                <a:latin typeface="+mn-ea"/>
              </a:rPr>
              <a:t>中保存对应的 </a:t>
            </a:r>
            <a:r>
              <a:rPr lang="en-US" altLang="zh-CN" sz="1400" dirty="0">
                <a:latin typeface="+mn-ea"/>
              </a:rPr>
              <a:t>TGT </a:t>
            </a:r>
            <a:r>
              <a:rPr lang="zh-CN" altLang="en-US" sz="1400" dirty="0">
                <a:latin typeface="+mn-ea"/>
              </a:rPr>
              <a:t>和 </a:t>
            </a:r>
            <a:r>
              <a:rPr lang="en-US" altLang="zh-CN" sz="1400" dirty="0">
                <a:latin typeface="+mn-ea"/>
              </a:rPr>
              <a:t>TGC</a:t>
            </a:r>
            <a:r>
              <a:rPr lang="zh-CN" altLang="en-US" sz="1400" dirty="0">
                <a:latin typeface="+mn-ea"/>
              </a:rPr>
              <a:t>）</a:t>
            </a:r>
          </a:p>
          <a:p>
            <a:pPr>
              <a:lnSpc>
                <a:spcPct val="150000"/>
              </a:lnSpc>
            </a:pPr>
            <a:r>
              <a:rPr lang="en-US" altLang="zh-CN" sz="1400" b="1" dirty="0">
                <a:latin typeface="+mn-ea"/>
              </a:rPr>
              <a:t>TGT</a:t>
            </a:r>
            <a:r>
              <a:rPr lang="zh-CN" altLang="en-US" sz="1400" b="1" dirty="0">
                <a:latin typeface="+mn-ea"/>
              </a:rPr>
              <a:t>：</a:t>
            </a:r>
            <a:r>
              <a:rPr lang="en-US" altLang="zh-CN" sz="1400" b="1" dirty="0">
                <a:latin typeface="+mn-ea"/>
              </a:rPr>
              <a:t>Ticket Granting Ticket</a:t>
            </a:r>
            <a:r>
              <a:rPr lang="en-US" altLang="zh-CN" sz="1400" dirty="0">
                <a:latin typeface="+mn-ea"/>
              </a:rPr>
              <a:t/>
            </a:r>
            <a:br>
              <a:rPr lang="en-US" altLang="zh-CN" sz="1400" dirty="0">
                <a:latin typeface="+mn-ea"/>
              </a:rPr>
            </a:br>
            <a:r>
              <a:rPr lang="en-US" altLang="zh-CN" sz="1400" dirty="0">
                <a:latin typeface="+mn-ea"/>
              </a:rPr>
              <a:t>TGT </a:t>
            </a:r>
            <a:r>
              <a:rPr lang="zh-CN" altLang="en-US" sz="1400" dirty="0">
                <a:latin typeface="+mn-ea"/>
              </a:rPr>
              <a:t>是</a:t>
            </a:r>
            <a:r>
              <a:rPr lang="en-US" altLang="zh-CN" sz="1400" dirty="0">
                <a:latin typeface="+mn-ea"/>
              </a:rPr>
              <a:t>CAS </a:t>
            </a:r>
            <a:r>
              <a:rPr lang="zh-CN" altLang="en-US" sz="1400" dirty="0">
                <a:latin typeface="+mn-ea"/>
              </a:rPr>
              <a:t>为用户签发的登录 </a:t>
            </a:r>
            <a:r>
              <a:rPr lang="en-US" altLang="zh-CN" sz="1400" dirty="0">
                <a:latin typeface="+mn-ea"/>
              </a:rPr>
              <a:t>ticket</a:t>
            </a:r>
            <a:r>
              <a:rPr lang="zh-CN" altLang="en-US" sz="1400" dirty="0">
                <a:latin typeface="+mn-ea"/>
              </a:rPr>
              <a:t>，也是用于验证用户登录成功的唯一方式。 </a:t>
            </a:r>
            <a:r>
              <a:rPr lang="en-US" altLang="zh-CN" sz="1400" dirty="0">
                <a:latin typeface="+mn-ea"/>
              </a:rPr>
              <a:t>TGT </a:t>
            </a:r>
            <a:r>
              <a:rPr lang="zh-CN" altLang="en-US" sz="1400" dirty="0">
                <a:latin typeface="+mn-ea"/>
              </a:rPr>
              <a:t>封装了 </a:t>
            </a:r>
            <a:r>
              <a:rPr lang="en-US" altLang="zh-CN" sz="1400" dirty="0">
                <a:latin typeface="+mn-ea"/>
              </a:rPr>
              <a:t>Cookie </a:t>
            </a:r>
            <a:r>
              <a:rPr lang="zh-CN" altLang="en-US" sz="1400" dirty="0">
                <a:latin typeface="+mn-ea"/>
              </a:rPr>
              <a:t>值以及 </a:t>
            </a:r>
            <a:r>
              <a:rPr lang="en-US" altLang="zh-CN" sz="1400" dirty="0">
                <a:latin typeface="+mn-ea"/>
              </a:rPr>
              <a:t>Cookie </a:t>
            </a:r>
            <a:r>
              <a:rPr lang="zh-CN" altLang="en-US" sz="1400" dirty="0">
                <a:latin typeface="+mn-ea"/>
              </a:rPr>
              <a:t>值对应的用户信息，</a:t>
            </a:r>
            <a:r>
              <a:rPr lang="en-US" altLang="zh-CN" sz="1400" dirty="0">
                <a:latin typeface="+mn-ea"/>
              </a:rPr>
              <a:t>CAS </a:t>
            </a:r>
            <a:r>
              <a:rPr lang="zh-CN" altLang="en-US" sz="1400" dirty="0">
                <a:latin typeface="+mn-ea"/>
              </a:rPr>
              <a:t>通过 </a:t>
            </a:r>
            <a:r>
              <a:rPr lang="en-US" altLang="zh-CN" sz="1400" dirty="0">
                <a:latin typeface="+mn-ea"/>
              </a:rPr>
              <a:t>Cookie </a:t>
            </a:r>
            <a:r>
              <a:rPr lang="zh-CN" altLang="en-US" sz="1400" dirty="0">
                <a:latin typeface="+mn-ea"/>
              </a:rPr>
              <a:t>值（</a:t>
            </a:r>
            <a:r>
              <a:rPr lang="en-US" altLang="zh-CN" sz="1400" dirty="0">
                <a:latin typeface="+mn-ea"/>
              </a:rPr>
              <a:t>TGC</a:t>
            </a:r>
            <a:r>
              <a:rPr lang="zh-CN" altLang="en-US" sz="1400" dirty="0">
                <a:latin typeface="+mn-ea"/>
              </a:rPr>
              <a:t>）为 </a:t>
            </a:r>
            <a:r>
              <a:rPr lang="en-US" altLang="zh-CN" sz="1400" dirty="0">
                <a:latin typeface="+mn-ea"/>
              </a:rPr>
              <a:t>key </a:t>
            </a:r>
            <a:r>
              <a:rPr lang="zh-CN" altLang="en-US" sz="1400" dirty="0">
                <a:latin typeface="+mn-ea"/>
              </a:rPr>
              <a:t>查询缓存中有无 </a:t>
            </a:r>
            <a:r>
              <a:rPr lang="en-US" altLang="zh-CN" sz="1400" dirty="0">
                <a:latin typeface="+mn-ea"/>
              </a:rPr>
              <a:t>TGT</a:t>
            </a:r>
            <a:r>
              <a:rPr lang="zh-CN" altLang="en-US" sz="1400" dirty="0">
                <a:latin typeface="+mn-ea"/>
              </a:rPr>
              <a:t>（</a:t>
            </a:r>
            <a:r>
              <a:rPr lang="en-US" altLang="zh-CN" sz="1400" dirty="0">
                <a:latin typeface="+mn-ea"/>
              </a:rPr>
              <a:t>TGC:TGT</a:t>
            </a:r>
            <a:r>
              <a:rPr lang="zh-CN" altLang="en-US" sz="1400" dirty="0">
                <a:latin typeface="+mn-ea"/>
              </a:rPr>
              <a:t>（</a:t>
            </a:r>
            <a:r>
              <a:rPr lang="en-US" altLang="zh-CN" sz="1400" dirty="0" err="1">
                <a:latin typeface="+mn-ea"/>
              </a:rPr>
              <a:t>key:value</a:t>
            </a:r>
            <a:r>
              <a:rPr lang="zh-CN" altLang="en-US" sz="1400" dirty="0">
                <a:latin typeface="+mn-ea"/>
              </a:rPr>
              <a:t>）），如果有的话就说明用户已经登录成。</a:t>
            </a:r>
          </a:p>
          <a:p>
            <a:pPr>
              <a:lnSpc>
                <a:spcPct val="150000"/>
              </a:lnSpc>
            </a:pPr>
            <a:r>
              <a:rPr lang="en-US" altLang="zh-CN" sz="1400" b="1" dirty="0">
                <a:latin typeface="+mn-ea"/>
              </a:rPr>
              <a:t>ST</a:t>
            </a:r>
            <a:r>
              <a:rPr lang="zh-CN" altLang="en-US" sz="1400" b="1" dirty="0">
                <a:latin typeface="+mn-ea"/>
              </a:rPr>
              <a:t>：</a:t>
            </a:r>
            <a:r>
              <a:rPr lang="en-US" altLang="zh-CN" sz="1400" b="1" dirty="0">
                <a:latin typeface="+mn-ea"/>
              </a:rPr>
              <a:t>Service Ticket</a:t>
            </a:r>
            <a:r>
              <a:rPr lang="en-US" altLang="zh-CN" sz="1400" dirty="0">
                <a:latin typeface="+mn-ea"/>
              </a:rPr>
              <a:t/>
            </a:r>
            <a:br>
              <a:rPr lang="en-US" altLang="zh-CN" sz="1400" dirty="0">
                <a:latin typeface="+mn-ea"/>
              </a:rPr>
            </a:br>
            <a:r>
              <a:rPr lang="en-US" altLang="zh-CN" sz="1400" dirty="0">
                <a:latin typeface="+mn-ea"/>
              </a:rPr>
              <a:t>ST </a:t>
            </a:r>
            <a:r>
              <a:rPr lang="zh-CN" altLang="en-US" sz="1400" dirty="0">
                <a:latin typeface="+mn-ea"/>
              </a:rPr>
              <a:t>是当用户访问某一服务时提供的 </a:t>
            </a:r>
            <a:r>
              <a:rPr lang="en-US" altLang="zh-CN" sz="1400" dirty="0">
                <a:latin typeface="+mn-ea"/>
              </a:rPr>
              <a:t>ticket</a:t>
            </a:r>
            <a:r>
              <a:rPr lang="zh-CN" altLang="en-US" sz="1400" dirty="0">
                <a:latin typeface="+mn-ea"/>
              </a:rPr>
              <a:t>。用户在访问其他服务时，发现没有 </a:t>
            </a:r>
            <a:r>
              <a:rPr lang="en-US" altLang="zh-CN" sz="1400" dirty="0">
                <a:latin typeface="+mn-ea"/>
              </a:rPr>
              <a:t>cookie </a:t>
            </a:r>
            <a:r>
              <a:rPr lang="zh-CN" altLang="en-US" sz="1400" dirty="0">
                <a:latin typeface="+mn-ea"/>
              </a:rPr>
              <a:t>或 </a:t>
            </a:r>
            <a:r>
              <a:rPr lang="en-US" altLang="zh-CN" sz="1400" dirty="0">
                <a:latin typeface="+mn-ea"/>
              </a:rPr>
              <a:t>ST </a:t>
            </a:r>
            <a:r>
              <a:rPr lang="zh-CN" altLang="en-US" sz="1400" dirty="0">
                <a:latin typeface="+mn-ea"/>
              </a:rPr>
              <a:t>，那么就会</a:t>
            </a:r>
            <a:r>
              <a:rPr lang="en-US" altLang="zh-CN" sz="1400" dirty="0">
                <a:latin typeface="+mn-ea"/>
              </a:rPr>
              <a:t>302</a:t>
            </a:r>
            <a:r>
              <a:rPr lang="zh-CN" altLang="en-US" sz="1400" dirty="0">
                <a:latin typeface="+mn-ea"/>
              </a:rPr>
              <a:t>到 </a:t>
            </a:r>
            <a:r>
              <a:rPr lang="en-US" altLang="zh-CN" sz="1400" dirty="0">
                <a:latin typeface="+mn-ea"/>
              </a:rPr>
              <a:t>CAS </a:t>
            </a:r>
            <a:r>
              <a:rPr lang="zh-CN" altLang="en-US" sz="1400" dirty="0">
                <a:latin typeface="+mn-ea"/>
              </a:rPr>
              <a:t>服务器获取 </a:t>
            </a:r>
            <a:r>
              <a:rPr lang="en-US" altLang="zh-CN" sz="1400" dirty="0">
                <a:latin typeface="+mn-ea"/>
              </a:rPr>
              <a:t>ST</a:t>
            </a:r>
            <a:r>
              <a:rPr lang="zh-CN" altLang="en-US" sz="1400" dirty="0">
                <a:latin typeface="+mn-ea"/>
              </a:rPr>
              <a:t>。然后会携带着 </a:t>
            </a:r>
            <a:r>
              <a:rPr lang="en-US" altLang="zh-CN" sz="1400" dirty="0">
                <a:latin typeface="+mn-ea"/>
              </a:rPr>
              <a:t>ST 302 </a:t>
            </a:r>
            <a:r>
              <a:rPr lang="zh-CN" altLang="en-US" sz="1400" dirty="0">
                <a:latin typeface="+mn-ea"/>
              </a:rPr>
              <a:t>回来</a:t>
            </a:r>
            <a:r>
              <a:rPr lang="zh-CN" altLang="en-US" sz="1400" dirty="0" smtClean="0">
                <a:latin typeface="+mn-ea"/>
              </a:rPr>
              <a:t>。</a:t>
            </a:r>
            <a:endParaRPr lang="zh-CN" altLang="en-US" sz="1400" dirty="0">
              <a:latin typeface="+mn-ea"/>
            </a:endParaRPr>
          </a:p>
        </p:txBody>
      </p:sp>
    </p:spTree>
    <p:extLst>
      <p:ext uri="{BB962C8B-B14F-4D97-AF65-F5344CB8AC3E}">
        <p14:creationId xmlns:p14="http://schemas.microsoft.com/office/powerpoint/2010/main" val="1575219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CAS</a:t>
            </a:r>
            <a:r>
              <a:rPr lang="zh-CN" altLang="en-US" dirty="0" smtClean="0"/>
              <a:t>工作流程</a:t>
            </a:r>
            <a:endParaRPr lang="zh-CN" altLang="en-US" dirty="0"/>
          </a:p>
        </p:txBody>
      </p:sp>
      <p:pic>
        <p:nvPicPr>
          <p:cNvPr id="4" name="图片 3"/>
          <p:cNvPicPr>
            <a:picLocks noChangeAspect="1"/>
          </p:cNvPicPr>
          <p:nvPr/>
        </p:nvPicPr>
        <p:blipFill>
          <a:blip r:embed="rId2"/>
          <a:stretch>
            <a:fillRect/>
          </a:stretch>
        </p:blipFill>
        <p:spPr>
          <a:xfrm>
            <a:off x="1763688" y="915566"/>
            <a:ext cx="5028571" cy="3619048"/>
          </a:xfrm>
          <a:prstGeom prst="rect">
            <a:avLst/>
          </a:prstGeom>
        </p:spPr>
      </p:pic>
    </p:spTree>
    <p:extLst>
      <p:ext uri="{BB962C8B-B14F-4D97-AF65-F5344CB8AC3E}">
        <p14:creationId xmlns:p14="http://schemas.microsoft.com/office/powerpoint/2010/main" val="3408064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参考资料</a:t>
            </a:r>
            <a:endParaRPr lang="zh-CN" altLang="en-US" dirty="0"/>
          </a:p>
        </p:txBody>
      </p:sp>
      <p:sp>
        <p:nvSpPr>
          <p:cNvPr id="4" name="文本框 3"/>
          <p:cNvSpPr txBox="1"/>
          <p:nvPr/>
        </p:nvSpPr>
        <p:spPr>
          <a:xfrm>
            <a:off x="251520" y="1203598"/>
            <a:ext cx="2089355" cy="15696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1600" dirty="0" smtClean="0">
                <a:latin typeface="+mn-ea"/>
                <a:hlinkClick r:id="rId2"/>
              </a:rPr>
              <a:t>openid.net</a:t>
            </a:r>
            <a:endParaRPr lang="en-US" altLang="zh-CN" sz="1600" dirty="0" smtClean="0">
              <a:latin typeface="+mn-ea"/>
              <a:hlinkClick r:id="rId3"/>
            </a:endParaRPr>
          </a:p>
          <a:p>
            <a:pPr marL="285750" indent="-285750">
              <a:lnSpc>
                <a:spcPct val="150000"/>
              </a:lnSpc>
              <a:buFont typeface="Arial" panose="020B0604020202020204" pitchFamily="34" charset="0"/>
              <a:buChar char="•"/>
            </a:pPr>
            <a:r>
              <a:rPr lang="en-US" altLang="zh-CN" sz="1600" dirty="0" smtClean="0">
                <a:latin typeface="+mn-ea"/>
                <a:hlinkClick r:id="rId3"/>
              </a:rPr>
              <a:t>oauth.net</a:t>
            </a:r>
            <a:endParaRPr lang="en-US" altLang="zh-CN" sz="1600" dirty="0" smtClean="0">
              <a:latin typeface="+mn-ea"/>
            </a:endParaRPr>
          </a:p>
          <a:p>
            <a:pPr marL="285750" indent="-285750">
              <a:lnSpc>
                <a:spcPct val="150000"/>
              </a:lnSpc>
              <a:buFont typeface="Arial" panose="020B0604020202020204" pitchFamily="34" charset="0"/>
              <a:buChar char="•"/>
            </a:pPr>
            <a:r>
              <a:rPr lang="en-US" altLang="zh-CN" sz="1600" dirty="0" smtClean="0">
                <a:latin typeface="+mn-ea"/>
                <a:hlinkClick r:id="rId4"/>
              </a:rPr>
              <a:t>Jwt.io</a:t>
            </a:r>
            <a:endParaRPr lang="en-US" altLang="zh-CN" sz="1600" dirty="0" smtClean="0">
              <a:latin typeface="+mn-ea"/>
            </a:endParaRPr>
          </a:p>
          <a:p>
            <a:pPr marL="285750" indent="-285750">
              <a:lnSpc>
                <a:spcPct val="150000"/>
              </a:lnSpc>
              <a:buFont typeface="Arial" panose="020B0604020202020204" pitchFamily="34" charset="0"/>
              <a:buChar char="•"/>
            </a:pPr>
            <a:r>
              <a:rPr lang="en-US" altLang="zh-CN" sz="1600" smtClean="0">
                <a:latin typeface="+mn-ea"/>
                <a:hlinkClick r:id="rId5"/>
              </a:rPr>
              <a:t>apereo.github.io</a:t>
            </a:r>
            <a:endParaRPr lang="zh-CN" altLang="en-US" sz="1600" dirty="0">
              <a:latin typeface="+mn-ea"/>
            </a:endParaRPr>
          </a:p>
        </p:txBody>
      </p:sp>
    </p:spTree>
    <p:extLst>
      <p:ext uri="{BB962C8B-B14F-4D97-AF65-F5344CB8AC3E}">
        <p14:creationId xmlns:p14="http://schemas.microsoft.com/office/powerpoint/2010/main" val="4207066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常见的认证方式</a:t>
            </a:r>
            <a:endParaRPr lang="zh-CN" altLang="en-US" dirty="0"/>
          </a:p>
        </p:txBody>
      </p:sp>
      <p:sp>
        <p:nvSpPr>
          <p:cNvPr id="4" name="文本框 3"/>
          <p:cNvSpPr txBox="1"/>
          <p:nvPr/>
        </p:nvSpPr>
        <p:spPr>
          <a:xfrm>
            <a:off x="683568" y="1131590"/>
            <a:ext cx="2451312" cy="156966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1600" dirty="0">
                <a:latin typeface="+mn-ea"/>
              </a:rPr>
              <a:t>Basic authentication</a:t>
            </a:r>
          </a:p>
          <a:p>
            <a:pPr marL="285750" indent="-285750">
              <a:lnSpc>
                <a:spcPct val="150000"/>
              </a:lnSpc>
              <a:buFont typeface="Arial" panose="020B0604020202020204" pitchFamily="34" charset="0"/>
              <a:buChar char="•"/>
            </a:pPr>
            <a:r>
              <a:rPr lang="en-US" altLang="zh-CN" sz="1600" dirty="0" smtClean="0">
                <a:latin typeface="+mn-ea"/>
              </a:rPr>
              <a:t>OAuth2</a:t>
            </a:r>
          </a:p>
          <a:p>
            <a:pPr marL="285750" indent="-285750">
              <a:lnSpc>
                <a:spcPct val="150000"/>
              </a:lnSpc>
              <a:buFont typeface="Arial" panose="020B0604020202020204" pitchFamily="34" charset="0"/>
              <a:buChar char="•"/>
            </a:pPr>
            <a:r>
              <a:rPr lang="en-US" altLang="zh-CN" sz="1600" smtClean="0">
                <a:latin typeface="+mn-ea"/>
              </a:rPr>
              <a:t>OIDC</a:t>
            </a:r>
            <a:endParaRPr lang="en-US" altLang="zh-CN" sz="1600" dirty="0" smtClean="0">
              <a:latin typeface="+mn-ea"/>
            </a:endParaRPr>
          </a:p>
          <a:p>
            <a:pPr marL="285750" indent="-285750">
              <a:lnSpc>
                <a:spcPct val="150000"/>
              </a:lnSpc>
              <a:buFont typeface="Arial" panose="020B0604020202020204" pitchFamily="34" charset="0"/>
              <a:buChar char="•"/>
            </a:pPr>
            <a:r>
              <a:rPr lang="en-US" altLang="zh-CN" sz="1600" dirty="0" smtClean="0">
                <a:latin typeface="+mn-ea"/>
              </a:rPr>
              <a:t>JWT</a:t>
            </a:r>
            <a:endParaRPr lang="zh-CN" altLang="en-US" sz="1600" dirty="0">
              <a:latin typeface="+mn-ea"/>
            </a:endParaRPr>
          </a:p>
        </p:txBody>
      </p:sp>
    </p:spTree>
    <p:extLst>
      <p:ext uri="{BB962C8B-B14F-4D97-AF65-F5344CB8AC3E}">
        <p14:creationId xmlns:p14="http://schemas.microsoft.com/office/powerpoint/2010/main" val="4163254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Basic </a:t>
            </a:r>
            <a:r>
              <a:rPr lang="en-US" altLang="zh-CN" dirty="0">
                <a:latin typeface="+mn-ea"/>
              </a:rPr>
              <a:t>authentication</a:t>
            </a:r>
            <a:endParaRPr lang="zh-CN" altLang="en-US" dirty="0"/>
          </a:p>
        </p:txBody>
      </p:sp>
      <p:sp>
        <p:nvSpPr>
          <p:cNvPr id="4" name="文本框 3"/>
          <p:cNvSpPr txBox="1"/>
          <p:nvPr/>
        </p:nvSpPr>
        <p:spPr>
          <a:xfrm>
            <a:off x="251520" y="915566"/>
            <a:ext cx="7416824" cy="1246495"/>
          </a:xfrm>
          <a:prstGeom prst="rect">
            <a:avLst/>
          </a:prstGeom>
          <a:noFill/>
        </p:spPr>
        <p:txBody>
          <a:bodyPr wrap="square" rtlCol="0">
            <a:spAutoFit/>
          </a:bodyPr>
          <a:lstStyle/>
          <a:p>
            <a:pPr>
              <a:lnSpc>
                <a:spcPct val="150000"/>
              </a:lnSpc>
            </a:pPr>
            <a:r>
              <a:rPr lang="zh-CN" altLang="en-US" sz="1600" dirty="0">
                <a:latin typeface="+mn-ea"/>
              </a:rPr>
              <a:t>最</a:t>
            </a:r>
            <a:r>
              <a:rPr lang="zh-CN" altLang="en-US" sz="1600" dirty="0" smtClean="0">
                <a:latin typeface="+mn-ea"/>
              </a:rPr>
              <a:t>常见的</a:t>
            </a:r>
            <a:r>
              <a:rPr lang="zh-CN" altLang="en-US" sz="1600" dirty="0">
                <a:latin typeface="+mn-ea"/>
              </a:rPr>
              <a:t>基于</a:t>
            </a:r>
            <a:r>
              <a:rPr lang="en-US" altLang="zh-CN" sz="1600" dirty="0" smtClean="0">
                <a:latin typeface="+mn-ea"/>
              </a:rPr>
              <a:t>Session</a:t>
            </a:r>
            <a:r>
              <a:rPr lang="zh-CN" altLang="en-US" sz="1600" dirty="0">
                <a:latin typeface="+mn-ea"/>
              </a:rPr>
              <a:t>的</a:t>
            </a:r>
            <a:r>
              <a:rPr lang="zh-CN" altLang="en-US" sz="1600" dirty="0" smtClean="0">
                <a:latin typeface="+mn-ea"/>
              </a:rPr>
              <a:t>认证方式。</a:t>
            </a:r>
            <a:endParaRPr lang="en-US" altLang="zh-CN" sz="1600" dirty="0" smtClean="0">
              <a:latin typeface="+mn-ea"/>
            </a:endParaRPr>
          </a:p>
          <a:p>
            <a:pPr>
              <a:lnSpc>
                <a:spcPct val="150000"/>
              </a:lnSpc>
            </a:pPr>
            <a:r>
              <a:rPr lang="zh-CN" altLang="en-US" sz="1600" dirty="0" smtClean="0">
                <a:latin typeface="+mn-ea"/>
              </a:rPr>
              <a:t>用户</a:t>
            </a:r>
            <a:r>
              <a:rPr lang="zh-CN" altLang="en-US" sz="1600" dirty="0">
                <a:latin typeface="+mn-ea"/>
              </a:rPr>
              <a:t>登陆成功后，</a:t>
            </a:r>
            <a:r>
              <a:rPr lang="zh-CN" altLang="en-US" sz="1600" dirty="0" smtClean="0">
                <a:latin typeface="+mn-ea"/>
              </a:rPr>
              <a:t>借助</a:t>
            </a:r>
            <a:r>
              <a:rPr lang="en-US" altLang="zh-CN" sz="1600" dirty="0" smtClean="0">
                <a:latin typeface="+mn-ea"/>
              </a:rPr>
              <a:t>cookie/</a:t>
            </a:r>
            <a:r>
              <a:rPr lang="en-US" altLang="zh-CN" dirty="0"/>
              <a:t>local </a:t>
            </a:r>
            <a:r>
              <a:rPr lang="en-US" altLang="zh-CN" dirty="0" smtClean="0"/>
              <a:t>storage</a:t>
            </a:r>
            <a:r>
              <a:rPr lang="zh-CN" altLang="en-US" dirty="0"/>
              <a:t>客户端</a:t>
            </a:r>
            <a:r>
              <a:rPr lang="zh-CN" altLang="en-US" dirty="0" smtClean="0"/>
              <a:t>存储</a:t>
            </a:r>
            <a:r>
              <a:rPr lang="en-US" altLang="zh-CN" dirty="0" err="1"/>
              <a:t>SessionID</a:t>
            </a:r>
            <a:r>
              <a:rPr lang="zh-CN" altLang="en-US" sz="1600" dirty="0" smtClean="0">
                <a:latin typeface="+mn-ea"/>
              </a:rPr>
              <a:t>，服务端就能</a:t>
            </a:r>
            <a:r>
              <a:rPr lang="zh-CN" altLang="en-US" sz="1600" dirty="0">
                <a:latin typeface="+mn-ea"/>
              </a:rPr>
              <a:t>识别其后续请求，而不需要每次都登陆</a:t>
            </a:r>
            <a:r>
              <a:rPr lang="zh-CN" altLang="en-US" sz="1600" dirty="0" smtClean="0">
                <a:latin typeface="+mn-ea"/>
              </a:rPr>
              <a:t>。基本</a:t>
            </a:r>
            <a:r>
              <a:rPr lang="zh-CN" altLang="en-US" sz="1600" dirty="0">
                <a:latin typeface="+mn-ea"/>
              </a:rPr>
              <a:t>过程如下</a:t>
            </a:r>
            <a:r>
              <a:rPr lang="zh-CN" altLang="en-US" sz="1600" dirty="0" smtClean="0">
                <a:latin typeface="+mn-ea"/>
              </a:rPr>
              <a:t>：</a:t>
            </a:r>
            <a:endParaRPr lang="zh-CN" altLang="en-US" sz="1600" dirty="0">
              <a:latin typeface="+mn-ea"/>
            </a:endParaRPr>
          </a:p>
        </p:txBody>
      </p:sp>
      <p:sp>
        <p:nvSpPr>
          <p:cNvPr id="5" name="文本框 4"/>
          <p:cNvSpPr txBox="1"/>
          <p:nvPr/>
        </p:nvSpPr>
        <p:spPr>
          <a:xfrm>
            <a:off x="251695" y="2571750"/>
            <a:ext cx="7957948" cy="1708160"/>
          </a:xfrm>
          <a:prstGeom prst="rect">
            <a:avLst/>
          </a:prstGeom>
          <a:noFill/>
        </p:spPr>
        <p:txBody>
          <a:bodyPr wrap="none" rtlCol="0">
            <a:spAutoFit/>
          </a:bodyPr>
          <a:lstStyle/>
          <a:p>
            <a:pPr marL="342900" indent="-342900">
              <a:lnSpc>
                <a:spcPct val="150000"/>
              </a:lnSpc>
              <a:buFont typeface="+mj-lt"/>
              <a:buAutoNum type="arabicPeriod"/>
            </a:pPr>
            <a:r>
              <a:rPr lang="zh-CN" altLang="en-US" sz="1400" dirty="0">
                <a:latin typeface="+mn-ea"/>
              </a:rPr>
              <a:t>用户输入用户名、密码或者用短信验证码方式登录系统；</a:t>
            </a:r>
          </a:p>
          <a:p>
            <a:pPr marL="342900" indent="-342900">
              <a:lnSpc>
                <a:spcPct val="150000"/>
              </a:lnSpc>
              <a:buFont typeface="+mj-lt"/>
              <a:buAutoNum type="arabicPeriod"/>
            </a:pPr>
            <a:r>
              <a:rPr lang="zh-CN" altLang="en-US" sz="1400" dirty="0">
                <a:latin typeface="+mn-ea"/>
              </a:rPr>
              <a:t>服务端经过验证，将认证信息构造好的数据结构存储到 </a:t>
            </a:r>
            <a:r>
              <a:rPr lang="en-US" altLang="zh-CN" sz="1400" dirty="0" err="1">
                <a:latin typeface="+mn-ea"/>
              </a:rPr>
              <a:t>Redis</a:t>
            </a:r>
            <a:r>
              <a:rPr lang="en-US" altLang="zh-CN" sz="1400" dirty="0">
                <a:latin typeface="+mn-ea"/>
              </a:rPr>
              <a:t> </a:t>
            </a:r>
            <a:r>
              <a:rPr lang="zh-CN" altLang="en-US" sz="1400" dirty="0">
                <a:latin typeface="+mn-ea"/>
              </a:rPr>
              <a:t>中，并将 </a:t>
            </a:r>
            <a:r>
              <a:rPr lang="en-US" altLang="zh-CN" sz="1400" dirty="0">
                <a:latin typeface="+mn-ea"/>
              </a:rPr>
              <a:t>key </a:t>
            </a:r>
            <a:r>
              <a:rPr lang="zh-CN" altLang="en-US" sz="1400" dirty="0">
                <a:latin typeface="+mn-ea"/>
              </a:rPr>
              <a:t>值返回给客户端；</a:t>
            </a:r>
          </a:p>
          <a:p>
            <a:pPr marL="342900" indent="-342900">
              <a:lnSpc>
                <a:spcPct val="150000"/>
              </a:lnSpc>
              <a:buFont typeface="+mj-lt"/>
              <a:buAutoNum type="arabicPeriod"/>
            </a:pPr>
            <a:r>
              <a:rPr lang="zh-CN" altLang="en-US" sz="1400" dirty="0">
                <a:latin typeface="+mn-ea"/>
              </a:rPr>
              <a:t>客户端拿到返回的 </a:t>
            </a:r>
            <a:r>
              <a:rPr lang="en-US" altLang="zh-CN" sz="1400" dirty="0">
                <a:latin typeface="+mn-ea"/>
              </a:rPr>
              <a:t>key</a:t>
            </a:r>
            <a:r>
              <a:rPr lang="zh-CN" altLang="en-US" sz="1400" dirty="0">
                <a:latin typeface="+mn-ea"/>
              </a:rPr>
              <a:t>，存储</a:t>
            </a:r>
            <a:r>
              <a:rPr lang="zh-CN" altLang="en-US" sz="1400" dirty="0" smtClean="0">
                <a:latin typeface="+mn-ea"/>
              </a:rPr>
              <a:t>到</a:t>
            </a:r>
            <a:r>
              <a:rPr lang="en-US" altLang="zh-CN" sz="1400" dirty="0" smtClean="0">
                <a:latin typeface="+mn-ea"/>
              </a:rPr>
              <a:t>cookie/</a:t>
            </a:r>
            <a:r>
              <a:rPr lang="zh-CN" altLang="en-US" sz="1400" dirty="0" smtClean="0">
                <a:latin typeface="+mn-ea"/>
              </a:rPr>
              <a:t> </a:t>
            </a:r>
            <a:r>
              <a:rPr lang="en-US" altLang="zh-CN" sz="1400" dirty="0">
                <a:latin typeface="+mn-ea"/>
              </a:rPr>
              <a:t>local storage </a:t>
            </a:r>
            <a:r>
              <a:rPr lang="zh-CN" altLang="en-US" sz="1400" dirty="0">
                <a:latin typeface="+mn-ea"/>
              </a:rPr>
              <a:t>或本地数据库；</a:t>
            </a:r>
          </a:p>
          <a:p>
            <a:pPr marL="342900" indent="-342900">
              <a:lnSpc>
                <a:spcPct val="150000"/>
              </a:lnSpc>
              <a:buFont typeface="+mj-lt"/>
              <a:buAutoNum type="arabicPeriod"/>
            </a:pPr>
            <a:r>
              <a:rPr lang="zh-CN" altLang="en-US" sz="1400" dirty="0">
                <a:latin typeface="+mn-ea"/>
              </a:rPr>
              <a:t>下次客户端再次请求，把 </a:t>
            </a:r>
            <a:r>
              <a:rPr lang="en-US" altLang="zh-CN" sz="1400" dirty="0">
                <a:latin typeface="+mn-ea"/>
              </a:rPr>
              <a:t>key </a:t>
            </a:r>
            <a:r>
              <a:rPr lang="zh-CN" altLang="en-US" sz="1400" dirty="0">
                <a:latin typeface="+mn-ea"/>
              </a:rPr>
              <a:t>值附加到 </a:t>
            </a:r>
            <a:r>
              <a:rPr lang="en-US" altLang="zh-CN" sz="1400" dirty="0">
                <a:latin typeface="+mn-ea"/>
              </a:rPr>
              <a:t>header </a:t>
            </a:r>
            <a:r>
              <a:rPr lang="zh-CN" altLang="en-US" sz="1400" dirty="0">
                <a:latin typeface="+mn-ea"/>
              </a:rPr>
              <a:t>或者 请求体中；</a:t>
            </a:r>
          </a:p>
          <a:p>
            <a:pPr marL="342900" indent="-342900">
              <a:lnSpc>
                <a:spcPct val="150000"/>
              </a:lnSpc>
              <a:buFont typeface="+mj-lt"/>
              <a:buAutoNum type="arabicPeriod"/>
            </a:pPr>
            <a:r>
              <a:rPr lang="zh-CN" altLang="en-US" sz="1400" dirty="0">
                <a:latin typeface="+mn-ea"/>
              </a:rPr>
              <a:t>服务端根据获取的 </a:t>
            </a:r>
            <a:r>
              <a:rPr lang="en-US" altLang="zh-CN" sz="1400" dirty="0">
                <a:latin typeface="+mn-ea"/>
              </a:rPr>
              <a:t>key</a:t>
            </a:r>
            <a:r>
              <a:rPr lang="zh-CN" altLang="en-US" sz="1400" dirty="0">
                <a:latin typeface="+mn-ea"/>
              </a:rPr>
              <a:t>，到 </a:t>
            </a:r>
            <a:r>
              <a:rPr lang="en-US" altLang="zh-CN" sz="1400" dirty="0" err="1">
                <a:latin typeface="+mn-ea"/>
              </a:rPr>
              <a:t>Redis</a:t>
            </a:r>
            <a:r>
              <a:rPr lang="en-US" altLang="zh-CN" sz="1400" dirty="0">
                <a:latin typeface="+mn-ea"/>
              </a:rPr>
              <a:t> </a:t>
            </a:r>
            <a:r>
              <a:rPr lang="zh-CN" altLang="en-US" sz="1400" dirty="0">
                <a:latin typeface="+mn-ea"/>
              </a:rPr>
              <a:t>中获取认证信息</a:t>
            </a:r>
            <a:r>
              <a:rPr lang="zh-CN" altLang="en-US" sz="1400" dirty="0" smtClean="0">
                <a:latin typeface="+mn-ea"/>
              </a:rPr>
              <a:t>；</a:t>
            </a:r>
            <a:endParaRPr lang="zh-CN" altLang="en-US" sz="1400" dirty="0">
              <a:latin typeface="+mn-ea"/>
            </a:endParaRPr>
          </a:p>
        </p:txBody>
      </p:sp>
    </p:spTree>
    <p:extLst>
      <p:ext uri="{BB962C8B-B14F-4D97-AF65-F5344CB8AC3E}">
        <p14:creationId xmlns:p14="http://schemas.microsoft.com/office/powerpoint/2010/main" val="1971189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弊端</a:t>
            </a:r>
            <a:endParaRPr lang="zh-CN" altLang="en-US" dirty="0"/>
          </a:p>
        </p:txBody>
      </p:sp>
      <p:sp>
        <p:nvSpPr>
          <p:cNvPr id="4" name="文本框 3"/>
          <p:cNvSpPr txBox="1"/>
          <p:nvPr/>
        </p:nvSpPr>
        <p:spPr>
          <a:xfrm>
            <a:off x="251520" y="987574"/>
            <a:ext cx="7416824"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mn-ea"/>
              </a:rPr>
              <a:t>如果是使用</a:t>
            </a:r>
            <a:r>
              <a:rPr lang="en-US" altLang="zh-CN" sz="1600" dirty="0" smtClean="0">
                <a:latin typeface="+mn-ea"/>
              </a:rPr>
              <a:t>cookie</a:t>
            </a:r>
            <a:r>
              <a:rPr lang="zh-CN" altLang="en-US" sz="1600" dirty="0" smtClean="0">
                <a:latin typeface="+mn-ea"/>
              </a:rPr>
              <a:t>要</a:t>
            </a:r>
            <a:r>
              <a:rPr lang="zh-CN" altLang="en-US" sz="1600" dirty="0">
                <a:latin typeface="+mn-ea"/>
              </a:rPr>
              <a:t>考虑跨域</a:t>
            </a:r>
            <a:r>
              <a:rPr lang="zh-CN" altLang="en-US" sz="1600" dirty="0" smtClean="0">
                <a:latin typeface="+mn-ea"/>
              </a:rPr>
              <a:t>问题</a:t>
            </a:r>
            <a:r>
              <a:rPr lang="en-US" altLang="zh-CN" sz="1600" dirty="0">
                <a:latin typeface="+mn-ea"/>
              </a:rPr>
              <a:t>(CORS) </a:t>
            </a:r>
            <a:r>
              <a:rPr lang="zh-CN" altLang="en-US" sz="1600" dirty="0" smtClean="0">
                <a:latin typeface="+mn-ea"/>
              </a:rPr>
              <a:t>，并且</a:t>
            </a:r>
            <a:r>
              <a:rPr lang="en-US" altLang="zh-CN" sz="1600" dirty="0" smtClean="0">
                <a:latin typeface="+mn-ea"/>
              </a:rPr>
              <a:t>APP </a:t>
            </a:r>
            <a:r>
              <a:rPr lang="zh-CN" altLang="en-US" sz="1600" dirty="0" smtClean="0">
                <a:latin typeface="+mn-ea"/>
              </a:rPr>
              <a:t>中</a:t>
            </a:r>
            <a:r>
              <a:rPr lang="zh-CN" altLang="en-US" sz="1600" dirty="0">
                <a:latin typeface="+mn-ea"/>
              </a:rPr>
              <a:t>不能</a:t>
            </a:r>
            <a:r>
              <a:rPr lang="zh-CN" altLang="en-US" sz="1600" dirty="0" smtClean="0">
                <a:latin typeface="+mn-ea"/>
              </a:rPr>
              <a:t>用；</a:t>
            </a:r>
            <a:endParaRPr lang="zh-CN" altLang="en-US" sz="1600" dirty="0">
              <a:latin typeface="+mn-ea"/>
            </a:endParaRPr>
          </a:p>
          <a:p>
            <a:pPr marL="285750" indent="-285750">
              <a:lnSpc>
                <a:spcPct val="150000"/>
              </a:lnSpc>
              <a:buFont typeface="Arial" panose="020B0604020202020204" pitchFamily="34" charset="0"/>
              <a:buChar char="•"/>
            </a:pPr>
            <a:r>
              <a:rPr lang="en-US" altLang="zh-CN" sz="1600" dirty="0" smtClean="0">
                <a:latin typeface="+mn-ea"/>
              </a:rPr>
              <a:t>cookie </a:t>
            </a:r>
            <a:r>
              <a:rPr lang="zh-CN" altLang="en-US" sz="1600" dirty="0" smtClean="0">
                <a:latin typeface="+mn-ea"/>
              </a:rPr>
              <a:t>存在 </a:t>
            </a:r>
            <a:r>
              <a:rPr lang="en-US" altLang="zh-CN" sz="1600" dirty="0" smtClean="0">
                <a:latin typeface="+mn-ea"/>
              </a:rPr>
              <a:t>CSRF</a:t>
            </a:r>
            <a:r>
              <a:rPr lang="zh-CN" altLang="en-US" sz="1600" dirty="0" smtClean="0">
                <a:latin typeface="+mn-ea"/>
              </a:rPr>
              <a:t>（跨站请求伪造）的风险；</a:t>
            </a:r>
          </a:p>
          <a:p>
            <a:pPr marL="285750" indent="-285750">
              <a:lnSpc>
                <a:spcPct val="150000"/>
              </a:lnSpc>
              <a:buFont typeface="Arial" panose="020B0604020202020204" pitchFamily="34" charset="0"/>
              <a:buChar char="•"/>
            </a:pPr>
            <a:r>
              <a:rPr lang="zh-CN" altLang="en-US" sz="1600" dirty="0" smtClean="0">
                <a:latin typeface="+mn-ea"/>
              </a:rPr>
              <a:t>如果是分布式服务，需要考虑 </a:t>
            </a:r>
            <a:r>
              <a:rPr lang="en-US" altLang="zh-CN" sz="1600" dirty="0" smtClean="0">
                <a:latin typeface="+mn-ea"/>
              </a:rPr>
              <a:t>Session </a:t>
            </a:r>
            <a:r>
              <a:rPr lang="zh-CN" altLang="en-US" sz="1600" dirty="0" smtClean="0">
                <a:latin typeface="+mn-ea"/>
              </a:rPr>
              <a:t>同步问题</a:t>
            </a:r>
            <a:endParaRPr lang="en-US" altLang="zh-CN" sz="1600" dirty="0" smtClean="0">
              <a:latin typeface="+mn-ea"/>
            </a:endParaRPr>
          </a:p>
          <a:p>
            <a:pPr marL="285750" indent="-285750">
              <a:lnSpc>
                <a:spcPct val="150000"/>
              </a:lnSpc>
              <a:buFont typeface="Arial" panose="020B0604020202020204" pitchFamily="34" charset="0"/>
              <a:buChar char="•"/>
            </a:pPr>
            <a:r>
              <a:rPr lang="zh-CN" altLang="en-US" sz="1600" dirty="0" smtClean="0">
                <a:latin typeface="+mn-ea"/>
              </a:rPr>
              <a:t>如果不使用</a:t>
            </a:r>
            <a:r>
              <a:rPr lang="en-US" altLang="zh-CN" sz="1600" dirty="0" err="1" smtClean="0">
                <a:latin typeface="+mn-ea"/>
              </a:rPr>
              <a:t>redis</a:t>
            </a:r>
            <a:r>
              <a:rPr lang="zh-CN" altLang="en-US" sz="1600" dirty="0" smtClean="0">
                <a:latin typeface="+mn-ea"/>
              </a:rPr>
              <a:t>存储</a:t>
            </a:r>
            <a:r>
              <a:rPr lang="en-US" altLang="zh-CN" sz="1600" dirty="0">
                <a:latin typeface="+mn-ea"/>
              </a:rPr>
              <a:t>Session </a:t>
            </a:r>
            <a:r>
              <a:rPr lang="zh-CN" altLang="en-US" sz="1600" dirty="0" smtClean="0">
                <a:latin typeface="+mn-ea"/>
              </a:rPr>
              <a:t>，很多</a:t>
            </a:r>
            <a:r>
              <a:rPr lang="zh-CN" altLang="en-US" sz="1600" dirty="0">
                <a:latin typeface="+mn-ea"/>
              </a:rPr>
              <a:t>访问用户的情景来说，服务端的负担很</a:t>
            </a:r>
            <a:r>
              <a:rPr lang="zh-CN" altLang="en-US" sz="1600" dirty="0" smtClean="0">
                <a:latin typeface="+mn-ea"/>
              </a:rPr>
              <a:t>重，</a:t>
            </a:r>
            <a:r>
              <a:rPr lang="zh-CN" altLang="en-US" sz="1600" dirty="0">
                <a:latin typeface="+mn-ea"/>
              </a:rPr>
              <a:t>需要大量的的资源来</a:t>
            </a:r>
            <a:r>
              <a:rPr lang="zh-CN" altLang="en-US" sz="1600" dirty="0" smtClean="0">
                <a:latin typeface="+mn-ea"/>
              </a:rPr>
              <a:t>存储</a:t>
            </a:r>
            <a:r>
              <a:rPr lang="en-US" altLang="zh-CN" sz="1600" dirty="0" smtClean="0">
                <a:latin typeface="+mn-ea"/>
              </a:rPr>
              <a:t>Session</a:t>
            </a:r>
            <a:endParaRPr lang="zh-CN" altLang="en-US" sz="1600" dirty="0">
              <a:latin typeface="+mn-ea"/>
            </a:endParaRPr>
          </a:p>
        </p:txBody>
      </p:sp>
    </p:spTree>
    <p:extLst>
      <p:ext uri="{BB962C8B-B14F-4D97-AF65-F5344CB8AC3E}">
        <p14:creationId xmlns:p14="http://schemas.microsoft.com/office/powerpoint/2010/main" val="1685505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OAuth2</a:t>
            </a:r>
            <a:endParaRPr lang="zh-CN" altLang="en-US" dirty="0"/>
          </a:p>
        </p:txBody>
      </p:sp>
      <p:sp>
        <p:nvSpPr>
          <p:cNvPr id="4" name="文本框 3"/>
          <p:cNvSpPr txBox="1"/>
          <p:nvPr/>
        </p:nvSpPr>
        <p:spPr>
          <a:xfrm>
            <a:off x="251520" y="915566"/>
            <a:ext cx="7632848" cy="3739485"/>
          </a:xfrm>
          <a:prstGeom prst="rect">
            <a:avLst/>
          </a:prstGeom>
          <a:noFill/>
        </p:spPr>
        <p:txBody>
          <a:bodyPr wrap="square" rtlCol="0">
            <a:spAutoFit/>
          </a:bodyPr>
          <a:lstStyle/>
          <a:p>
            <a:pPr>
              <a:lnSpc>
                <a:spcPct val="150000"/>
              </a:lnSpc>
            </a:pPr>
            <a:r>
              <a:rPr lang="en-US" altLang="zh-CN" sz="1400" dirty="0" err="1" smtClean="0">
                <a:latin typeface="+mn-ea"/>
              </a:rPr>
              <a:t>Oauth</a:t>
            </a:r>
            <a:r>
              <a:rPr lang="zh-CN" altLang="en-US" sz="1400" dirty="0" smtClean="0">
                <a:latin typeface="+mn-ea"/>
              </a:rPr>
              <a:t>认证是基于</a:t>
            </a:r>
            <a:r>
              <a:rPr lang="en-US" altLang="zh-CN" sz="1400" dirty="0">
                <a:latin typeface="+mn-ea"/>
              </a:rPr>
              <a:t>token</a:t>
            </a:r>
            <a:r>
              <a:rPr lang="zh-CN" altLang="en-US" sz="1400" dirty="0">
                <a:latin typeface="+mn-ea"/>
              </a:rPr>
              <a:t>的认证</a:t>
            </a:r>
            <a:endParaRPr lang="en-US" altLang="zh-CN" sz="1400" dirty="0" smtClean="0">
              <a:latin typeface="+mn-ea"/>
            </a:endParaRPr>
          </a:p>
          <a:p>
            <a:pPr>
              <a:lnSpc>
                <a:spcPct val="150000"/>
              </a:lnSpc>
            </a:pPr>
            <a:r>
              <a:rPr lang="en-US" altLang="zh-CN" sz="1400" dirty="0" smtClean="0">
                <a:latin typeface="+mn-ea"/>
              </a:rPr>
              <a:t>OAuth</a:t>
            </a:r>
            <a:r>
              <a:rPr lang="zh-CN" altLang="en-US" sz="1400" dirty="0">
                <a:latin typeface="+mn-ea"/>
              </a:rPr>
              <a:t>允许用户提供一个令牌，而不是用户名和密码来访问他们存放在特定服务提供者的数据。每一个令牌授权一个特定</a:t>
            </a:r>
            <a:r>
              <a:rPr lang="zh-CN" altLang="en-US" sz="1400" dirty="0" smtClean="0">
                <a:latin typeface="+mn-ea"/>
              </a:rPr>
              <a:t>的应用（例如：</a:t>
            </a:r>
            <a:r>
              <a:rPr lang="en-US" altLang="zh-CN" sz="1400" dirty="0" smtClean="0">
                <a:latin typeface="+mn-ea"/>
              </a:rPr>
              <a:t>B2B</a:t>
            </a:r>
            <a:r>
              <a:rPr lang="zh-CN" altLang="en-US" sz="1400" dirty="0" smtClean="0">
                <a:latin typeface="+mn-ea"/>
              </a:rPr>
              <a:t>系统，官网系统</a:t>
            </a:r>
            <a:r>
              <a:rPr lang="en-US" altLang="zh-CN" sz="1400" dirty="0" smtClean="0">
                <a:latin typeface="+mn-ea"/>
              </a:rPr>
              <a:t>)</a:t>
            </a:r>
            <a:r>
              <a:rPr lang="zh-CN" altLang="en-US" sz="1400" dirty="0" smtClean="0">
                <a:latin typeface="+mn-ea"/>
              </a:rPr>
              <a:t>，在</a:t>
            </a:r>
            <a:r>
              <a:rPr lang="zh-CN" altLang="en-US" sz="1400" dirty="0">
                <a:latin typeface="+mn-ea"/>
              </a:rPr>
              <a:t>特定的时段（</a:t>
            </a:r>
            <a:r>
              <a:rPr lang="zh-CN" altLang="en-US" sz="1400" dirty="0" smtClean="0">
                <a:latin typeface="+mn-ea"/>
              </a:rPr>
              <a:t>例如：接下来</a:t>
            </a:r>
            <a:r>
              <a:rPr lang="zh-CN" altLang="en-US" sz="1400" dirty="0">
                <a:latin typeface="+mn-ea"/>
              </a:rPr>
              <a:t>的</a:t>
            </a:r>
            <a:r>
              <a:rPr lang="en-US" altLang="zh-CN" sz="1400" dirty="0">
                <a:latin typeface="+mn-ea"/>
              </a:rPr>
              <a:t>2</a:t>
            </a:r>
            <a:r>
              <a:rPr lang="zh-CN" altLang="en-US" sz="1400" dirty="0">
                <a:latin typeface="+mn-ea"/>
              </a:rPr>
              <a:t>小时内）内访问特定的资源（例如仅仅是某一相册中的视频）。这样，</a:t>
            </a:r>
            <a:r>
              <a:rPr lang="en-US" altLang="zh-CN" sz="1400" dirty="0">
                <a:latin typeface="+mn-ea"/>
              </a:rPr>
              <a:t>OAuth</a:t>
            </a:r>
            <a:r>
              <a:rPr lang="zh-CN" altLang="en-US" sz="1400" dirty="0">
                <a:latin typeface="+mn-ea"/>
              </a:rPr>
              <a:t>让用户可以授权第三方网站访问他们存储在另外服务提供者的某些特定信息，而非所有内容</a:t>
            </a:r>
            <a:r>
              <a:rPr lang="zh-CN" altLang="en-US" sz="1400" dirty="0" smtClean="0">
                <a:latin typeface="+mn-ea"/>
              </a:rPr>
              <a:t>。</a:t>
            </a:r>
            <a:endParaRPr lang="en-US" altLang="zh-CN" sz="1400" dirty="0" smtClean="0">
              <a:latin typeface="+mn-ea"/>
            </a:endParaRPr>
          </a:p>
          <a:p>
            <a:pPr>
              <a:lnSpc>
                <a:spcPct val="150000"/>
              </a:lnSpc>
            </a:pPr>
            <a:endParaRPr lang="en-US" altLang="zh-CN" sz="1400" dirty="0" smtClean="0">
              <a:latin typeface="+mn-ea"/>
            </a:endParaRPr>
          </a:p>
          <a:p>
            <a:pPr>
              <a:lnSpc>
                <a:spcPct val="150000"/>
              </a:lnSpc>
            </a:pPr>
            <a:r>
              <a:rPr lang="en-US" altLang="zh-CN" sz="1400" dirty="0" smtClean="0">
                <a:latin typeface="+mn-ea"/>
              </a:rPr>
              <a:t>OAuth </a:t>
            </a:r>
            <a:r>
              <a:rPr lang="en-US" altLang="zh-CN" sz="1400" dirty="0">
                <a:latin typeface="+mn-ea"/>
              </a:rPr>
              <a:t>2 </a:t>
            </a:r>
            <a:r>
              <a:rPr lang="zh-CN" altLang="en-US" sz="1400" dirty="0">
                <a:latin typeface="+mn-ea"/>
              </a:rPr>
              <a:t>有四种授权</a:t>
            </a:r>
            <a:r>
              <a:rPr lang="zh-CN" altLang="en-US" sz="1400" dirty="0" smtClean="0">
                <a:latin typeface="+mn-ea"/>
              </a:rPr>
              <a:t>模式</a:t>
            </a:r>
            <a:endParaRPr lang="en-US" altLang="zh-CN" sz="1400" dirty="0" smtClean="0">
              <a:latin typeface="+mn-ea"/>
            </a:endParaRPr>
          </a:p>
          <a:p>
            <a:pPr marL="285750" indent="-285750">
              <a:lnSpc>
                <a:spcPct val="150000"/>
              </a:lnSpc>
              <a:buFont typeface="Arial" panose="020B0604020202020204" pitchFamily="34" charset="0"/>
              <a:buChar char="•"/>
            </a:pPr>
            <a:r>
              <a:rPr lang="zh-CN" altLang="en-US" sz="1400" dirty="0" smtClean="0">
                <a:latin typeface="+mn-ea"/>
              </a:rPr>
              <a:t>授权</a:t>
            </a:r>
            <a:r>
              <a:rPr lang="zh-CN" altLang="en-US" sz="1400" dirty="0">
                <a:latin typeface="+mn-ea"/>
              </a:rPr>
              <a:t>码模式（</a:t>
            </a:r>
            <a:r>
              <a:rPr lang="en-US" altLang="zh-CN" sz="1400" dirty="0">
                <a:latin typeface="+mn-ea"/>
              </a:rPr>
              <a:t>authorization code</a:t>
            </a:r>
            <a:r>
              <a:rPr lang="zh-CN" altLang="en-US" sz="1400" dirty="0" smtClean="0">
                <a:latin typeface="+mn-ea"/>
              </a:rPr>
              <a:t>）</a:t>
            </a:r>
            <a:endParaRPr lang="en-US" altLang="zh-CN" sz="1400" dirty="0" smtClean="0">
              <a:latin typeface="+mn-ea"/>
            </a:endParaRPr>
          </a:p>
          <a:p>
            <a:pPr marL="285750" indent="-285750">
              <a:lnSpc>
                <a:spcPct val="150000"/>
              </a:lnSpc>
              <a:buFont typeface="Arial" panose="020B0604020202020204" pitchFamily="34" charset="0"/>
              <a:buChar char="•"/>
            </a:pPr>
            <a:r>
              <a:rPr lang="zh-CN" altLang="en-US" sz="1400" dirty="0" smtClean="0">
                <a:latin typeface="+mn-ea"/>
              </a:rPr>
              <a:t>简化</a:t>
            </a:r>
            <a:r>
              <a:rPr lang="zh-CN" altLang="en-US" sz="1400" dirty="0">
                <a:latin typeface="+mn-ea"/>
              </a:rPr>
              <a:t>模式（</a:t>
            </a:r>
            <a:r>
              <a:rPr lang="en-US" altLang="zh-CN" sz="1400" dirty="0">
                <a:latin typeface="+mn-ea"/>
              </a:rPr>
              <a:t>implicit</a:t>
            </a:r>
            <a:r>
              <a:rPr lang="zh-CN" altLang="en-US" sz="1400" dirty="0" smtClean="0">
                <a:latin typeface="+mn-ea"/>
              </a:rPr>
              <a:t>）</a:t>
            </a:r>
            <a:endParaRPr lang="en-US" altLang="zh-CN" sz="1400" dirty="0" smtClean="0">
              <a:latin typeface="+mn-ea"/>
            </a:endParaRPr>
          </a:p>
          <a:p>
            <a:pPr marL="285750" indent="-285750">
              <a:lnSpc>
                <a:spcPct val="150000"/>
              </a:lnSpc>
              <a:buFont typeface="Arial" panose="020B0604020202020204" pitchFamily="34" charset="0"/>
              <a:buChar char="•"/>
            </a:pPr>
            <a:r>
              <a:rPr lang="zh-CN" altLang="en-US" sz="1400" dirty="0" smtClean="0">
                <a:latin typeface="+mn-ea"/>
              </a:rPr>
              <a:t>密码</a:t>
            </a:r>
            <a:r>
              <a:rPr lang="zh-CN" altLang="en-US" sz="1400" dirty="0">
                <a:latin typeface="+mn-ea"/>
              </a:rPr>
              <a:t>模式（</a:t>
            </a:r>
            <a:r>
              <a:rPr lang="en-US" altLang="zh-CN" sz="1400" dirty="0">
                <a:latin typeface="+mn-ea"/>
              </a:rPr>
              <a:t>resource owner password credentials</a:t>
            </a:r>
            <a:r>
              <a:rPr lang="zh-CN" altLang="en-US" sz="1400" dirty="0" smtClean="0">
                <a:latin typeface="+mn-ea"/>
              </a:rPr>
              <a:t>）</a:t>
            </a:r>
            <a:endParaRPr lang="en-US" altLang="zh-CN" sz="1400" dirty="0" smtClean="0">
              <a:latin typeface="+mn-ea"/>
            </a:endParaRPr>
          </a:p>
          <a:p>
            <a:pPr marL="285750" indent="-285750">
              <a:lnSpc>
                <a:spcPct val="150000"/>
              </a:lnSpc>
              <a:buFont typeface="Arial" panose="020B0604020202020204" pitchFamily="34" charset="0"/>
              <a:buChar char="•"/>
            </a:pPr>
            <a:r>
              <a:rPr lang="zh-CN" altLang="en-US" sz="1400" dirty="0" smtClean="0">
                <a:latin typeface="+mn-ea"/>
              </a:rPr>
              <a:t>客户端</a:t>
            </a:r>
            <a:r>
              <a:rPr lang="zh-CN" altLang="en-US" sz="1400" dirty="0">
                <a:latin typeface="+mn-ea"/>
              </a:rPr>
              <a:t>模式（</a:t>
            </a:r>
            <a:r>
              <a:rPr lang="en-US" altLang="zh-CN" sz="1400" dirty="0">
                <a:latin typeface="+mn-ea"/>
              </a:rPr>
              <a:t>client credentials</a:t>
            </a:r>
            <a:r>
              <a:rPr lang="zh-CN" altLang="en-US" sz="1400" dirty="0">
                <a:latin typeface="+mn-ea"/>
              </a:rPr>
              <a:t>）</a:t>
            </a:r>
          </a:p>
        </p:txBody>
      </p:sp>
    </p:spTree>
    <p:extLst>
      <p:ext uri="{BB962C8B-B14F-4D97-AF65-F5344CB8AC3E}">
        <p14:creationId xmlns:p14="http://schemas.microsoft.com/office/powerpoint/2010/main" val="542036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OAuth2 </a:t>
            </a:r>
            <a:r>
              <a:rPr lang="zh-CN" altLang="en-US" dirty="0" smtClean="0"/>
              <a:t>流程</a:t>
            </a:r>
            <a:endParaRPr lang="zh-CN" altLang="en-US" dirty="0"/>
          </a:p>
        </p:txBody>
      </p:sp>
      <p:pic>
        <p:nvPicPr>
          <p:cNvPr id="1026" name="Picture 2" descr="http://www.ruanyifeng.com/blogimg/asset/2014/bg20140512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43558"/>
            <a:ext cx="7296150"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36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OAuth2 </a:t>
            </a:r>
            <a:r>
              <a:rPr lang="zh-CN" altLang="en-US" dirty="0"/>
              <a:t>流程</a:t>
            </a:r>
          </a:p>
        </p:txBody>
      </p:sp>
      <p:sp>
        <p:nvSpPr>
          <p:cNvPr id="5" name="矩形 4"/>
          <p:cNvSpPr/>
          <p:nvPr/>
        </p:nvSpPr>
        <p:spPr>
          <a:xfrm>
            <a:off x="251520" y="1059582"/>
            <a:ext cx="7632848" cy="2308324"/>
          </a:xfrm>
          <a:prstGeom prst="rect">
            <a:avLst/>
          </a:prstGeom>
        </p:spPr>
        <p:txBody>
          <a:bodyPr wrap="square">
            <a:spAutoFit/>
          </a:bodyPr>
          <a:lstStyle/>
          <a:p>
            <a:pPr marL="342900" indent="-342900">
              <a:lnSpc>
                <a:spcPct val="150000"/>
              </a:lnSpc>
              <a:buFont typeface="+mj-lt"/>
              <a:buAutoNum type="alphaUcPeriod"/>
            </a:pPr>
            <a:r>
              <a:rPr lang="zh-CN" altLang="en-US" sz="1600" dirty="0" smtClean="0">
                <a:latin typeface="+mn-ea"/>
              </a:rPr>
              <a:t>用户</a:t>
            </a:r>
            <a:r>
              <a:rPr lang="zh-CN" altLang="en-US" sz="1600" dirty="0">
                <a:latin typeface="+mn-ea"/>
              </a:rPr>
              <a:t>在使用客户端，客户端向用户提出要用户授权客户端的请求。</a:t>
            </a:r>
          </a:p>
          <a:p>
            <a:pPr marL="342900" indent="-342900">
              <a:lnSpc>
                <a:spcPct val="150000"/>
              </a:lnSpc>
              <a:buFont typeface="+mj-lt"/>
              <a:buAutoNum type="alphaUcPeriod"/>
            </a:pPr>
            <a:r>
              <a:rPr lang="zh-CN" altLang="en-US" sz="1600" dirty="0" smtClean="0">
                <a:latin typeface="+mn-ea"/>
              </a:rPr>
              <a:t>用户</a:t>
            </a:r>
            <a:r>
              <a:rPr lang="zh-CN" altLang="en-US" sz="1600" dirty="0">
                <a:latin typeface="+mn-ea"/>
              </a:rPr>
              <a:t>首先通过认证服务器的身份认证，然后在认证服务器完成对客户端的授权。</a:t>
            </a:r>
          </a:p>
          <a:p>
            <a:pPr marL="342900" indent="-342900">
              <a:lnSpc>
                <a:spcPct val="150000"/>
              </a:lnSpc>
              <a:buFont typeface="+mj-lt"/>
              <a:buAutoNum type="alphaUcPeriod"/>
            </a:pPr>
            <a:r>
              <a:rPr lang="zh-CN" altLang="en-US" sz="1600" dirty="0" smtClean="0">
                <a:latin typeface="+mn-ea"/>
              </a:rPr>
              <a:t>客户端</a:t>
            </a:r>
            <a:r>
              <a:rPr lang="zh-CN" altLang="en-US" sz="1600" dirty="0">
                <a:latin typeface="+mn-ea"/>
              </a:rPr>
              <a:t>使用上一步获得的授权，向认证服务器申请令牌。</a:t>
            </a:r>
          </a:p>
          <a:p>
            <a:pPr marL="342900" indent="-342900">
              <a:lnSpc>
                <a:spcPct val="150000"/>
              </a:lnSpc>
              <a:buFont typeface="+mj-lt"/>
              <a:buAutoNum type="alphaUcPeriod"/>
            </a:pPr>
            <a:r>
              <a:rPr lang="zh-CN" altLang="en-US" sz="1600" dirty="0" smtClean="0">
                <a:latin typeface="+mn-ea"/>
              </a:rPr>
              <a:t>认证</a:t>
            </a:r>
            <a:r>
              <a:rPr lang="zh-CN" altLang="en-US" sz="1600" dirty="0">
                <a:latin typeface="+mn-ea"/>
              </a:rPr>
              <a:t>服务器对客户端进行认证以后，确认无误，同意发放令牌。</a:t>
            </a:r>
          </a:p>
          <a:p>
            <a:pPr marL="342900" indent="-342900">
              <a:lnSpc>
                <a:spcPct val="150000"/>
              </a:lnSpc>
              <a:buFont typeface="+mj-lt"/>
              <a:buAutoNum type="alphaUcPeriod"/>
            </a:pPr>
            <a:r>
              <a:rPr lang="zh-CN" altLang="en-US" sz="1600" dirty="0" smtClean="0">
                <a:latin typeface="+mn-ea"/>
              </a:rPr>
              <a:t>客户端</a:t>
            </a:r>
            <a:r>
              <a:rPr lang="zh-CN" altLang="en-US" sz="1600" dirty="0">
                <a:latin typeface="+mn-ea"/>
              </a:rPr>
              <a:t>使用令牌，向资源服务器申请获取资源。</a:t>
            </a:r>
          </a:p>
          <a:p>
            <a:pPr marL="342900" indent="-342900">
              <a:lnSpc>
                <a:spcPct val="150000"/>
              </a:lnSpc>
              <a:buFont typeface="+mj-lt"/>
              <a:buAutoNum type="alphaUcPeriod"/>
            </a:pPr>
            <a:r>
              <a:rPr lang="zh-CN" altLang="en-US" sz="1600" dirty="0" smtClean="0">
                <a:latin typeface="+mn-ea"/>
              </a:rPr>
              <a:t>资源</a:t>
            </a:r>
            <a:r>
              <a:rPr lang="zh-CN" altLang="en-US" sz="1600" dirty="0">
                <a:latin typeface="+mn-ea"/>
              </a:rPr>
              <a:t>服务器确认令牌无误，同意向客户端开放资源</a:t>
            </a:r>
            <a:r>
              <a:rPr lang="zh-CN" altLang="en-US" sz="1600" dirty="0" smtClean="0">
                <a:latin typeface="+mn-ea"/>
              </a:rPr>
              <a:t>。</a:t>
            </a:r>
            <a:endParaRPr lang="zh-CN" altLang="en-US" sz="1600" dirty="0">
              <a:latin typeface="+mn-ea"/>
            </a:endParaRPr>
          </a:p>
        </p:txBody>
      </p:sp>
    </p:spTree>
    <p:extLst>
      <p:ext uri="{BB962C8B-B14F-4D97-AF65-F5344CB8AC3E}">
        <p14:creationId xmlns:p14="http://schemas.microsoft.com/office/powerpoint/2010/main" val="1640977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14372</TotalTime>
  <Words>2272</Words>
  <Application>Microsoft Office PowerPoint</Application>
  <PresentationFormat>全屏显示(16:9)</PresentationFormat>
  <Paragraphs>172</Paragraphs>
  <Slides>34</Slides>
  <Notes>0</Notes>
  <HiddenSlides>0</HiddenSlides>
  <MMClips>0</MMClips>
  <ScaleCrop>false</ScaleCrop>
  <HeadingPairs>
    <vt:vector size="6" baseType="variant">
      <vt:variant>
        <vt:lpstr>已用的字体</vt:lpstr>
      </vt:variant>
      <vt:variant>
        <vt:i4>3</vt:i4>
      </vt:variant>
      <vt:variant>
        <vt:lpstr>主题</vt:lpstr>
      </vt:variant>
      <vt:variant>
        <vt:i4>4</vt:i4>
      </vt:variant>
      <vt:variant>
        <vt:lpstr>幻灯片标题</vt:lpstr>
      </vt:variant>
      <vt:variant>
        <vt:i4>34</vt:i4>
      </vt:variant>
    </vt:vector>
  </HeadingPairs>
  <TitlesOfParts>
    <vt:vector size="41" baseType="lpstr">
      <vt:lpstr>微软雅黑</vt:lpstr>
      <vt:lpstr>Arial</vt:lpstr>
      <vt:lpstr>Calibri</vt:lpstr>
      <vt:lpstr>Office 主题</vt:lpstr>
      <vt:lpstr>2_自定义设计方案</vt:lpstr>
      <vt:lpstr>3_自定义设计方案</vt:lpstr>
      <vt:lpstr>1_自定义设计方案</vt:lpstr>
      <vt:lpstr>Oauth 认证简介</vt:lpstr>
      <vt:lpstr>PowerPoint 演示文稿</vt:lpstr>
      <vt:lpstr>背景介绍</vt:lpstr>
      <vt:lpstr>常见的认证方式</vt:lpstr>
      <vt:lpstr>Basic authentication</vt:lpstr>
      <vt:lpstr>弊端</vt:lpstr>
      <vt:lpstr>OAuth2</vt:lpstr>
      <vt:lpstr>OAuth2 流程</vt:lpstr>
      <vt:lpstr>OAuth2 流程</vt:lpstr>
      <vt:lpstr>授权码模式(Authorization Code)</vt:lpstr>
      <vt:lpstr>授权码模式(Authorization Code)</vt:lpstr>
      <vt:lpstr>授权码模式(Authorization Code)</vt:lpstr>
      <vt:lpstr>PowerPoint 演示文稿</vt:lpstr>
      <vt:lpstr>简化模式（implicit）</vt:lpstr>
      <vt:lpstr>简化模式（implicit）</vt:lpstr>
      <vt:lpstr>密码模式（resource owner password credentials）</vt:lpstr>
      <vt:lpstr>密码模式（resource owner password credentials）</vt:lpstr>
      <vt:lpstr>密码模式（resource owner password credentials）</vt:lpstr>
      <vt:lpstr>Oauth常见参数</vt:lpstr>
      <vt:lpstr>弊端</vt:lpstr>
      <vt:lpstr>验证和授权</vt:lpstr>
      <vt:lpstr>OpenID</vt:lpstr>
      <vt:lpstr>OIDC</vt:lpstr>
      <vt:lpstr>OIDC 工作流程</vt:lpstr>
      <vt:lpstr>OIDC 工作流程</vt:lpstr>
      <vt:lpstr>JWT</vt:lpstr>
      <vt:lpstr>JWT 令牌</vt:lpstr>
      <vt:lpstr>JWT 的几个特点</vt:lpstr>
      <vt:lpstr>JWT工作流</vt:lpstr>
      <vt:lpstr>CAS3协议</vt:lpstr>
      <vt:lpstr>CAS3协议</vt:lpstr>
      <vt:lpstr>CAS工作流程</vt:lpstr>
      <vt:lpstr>参考资料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范丽媛</dc:creator>
  <cp:lastModifiedBy>张剑龙6</cp:lastModifiedBy>
  <cp:revision>354</cp:revision>
  <dcterms:created xsi:type="dcterms:W3CDTF">2018-12-13T06:55:00Z</dcterms:created>
  <dcterms:modified xsi:type="dcterms:W3CDTF">2019-12-27T01:04:51Z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