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7"/>
  </p:notesMasterIdLst>
  <p:sldIdLst>
    <p:sldId id="256" r:id="rId2"/>
    <p:sldId id="257" r:id="rId3"/>
    <p:sldId id="365" r:id="rId4"/>
    <p:sldId id="358" r:id="rId5"/>
    <p:sldId id="323" r:id="rId6"/>
    <p:sldId id="324" r:id="rId7"/>
    <p:sldId id="262" r:id="rId8"/>
    <p:sldId id="263" r:id="rId9"/>
    <p:sldId id="264" r:id="rId10"/>
    <p:sldId id="265" r:id="rId11"/>
    <p:sldId id="267" r:id="rId12"/>
    <p:sldId id="268" r:id="rId13"/>
    <p:sldId id="269" r:id="rId14"/>
    <p:sldId id="270" r:id="rId15"/>
    <p:sldId id="271" r:id="rId16"/>
    <p:sldId id="273" r:id="rId17"/>
    <p:sldId id="274" r:id="rId18"/>
    <p:sldId id="275" r:id="rId19"/>
    <p:sldId id="276" r:id="rId20"/>
    <p:sldId id="277" r:id="rId21"/>
    <p:sldId id="279" r:id="rId22"/>
    <p:sldId id="281" r:id="rId23"/>
    <p:sldId id="282" r:id="rId24"/>
    <p:sldId id="283" r:id="rId25"/>
    <p:sldId id="284" r:id="rId26"/>
    <p:sldId id="285" r:id="rId27"/>
    <p:sldId id="286" r:id="rId28"/>
    <p:sldId id="359" r:id="rId29"/>
    <p:sldId id="347" r:id="rId30"/>
    <p:sldId id="288" r:id="rId31"/>
    <p:sldId id="289" r:id="rId32"/>
    <p:sldId id="290" r:id="rId33"/>
    <p:sldId id="364" r:id="rId34"/>
    <p:sldId id="362" r:id="rId35"/>
    <p:sldId id="363" r:id="rId36"/>
    <p:sldId id="291" r:id="rId37"/>
    <p:sldId id="292" r:id="rId38"/>
    <p:sldId id="361" r:id="rId39"/>
    <p:sldId id="293" r:id="rId40"/>
    <p:sldId id="294" r:id="rId41"/>
    <p:sldId id="295" r:id="rId42"/>
    <p:sldId id="296" r:id="rId43"/>
    <p:sldId id="299" r:id="rId44"/>
    <p:sldId id="300" r:id="rId45"/>
    <p:sldId id="301" r:id="rId46"/>
    <p:sldId id="304" r:id="rId47"/>
    <p:sldId id="305" r:id="rId48"/>
    <p:sldId id="306" r:id="rId49"/>
    <p:sldId id="307" r:id="rId50"/>
    <p:sldId id="308" r:id="rId51"/>
    <p:sldId id="309" r:id="rId52"/>
    <p:sldId id="310" r:id="rId53"/>
    <p:sldId id="335" r:id="rId54"/>
    <p:sldId id="331" r:id="rId55"/>
    <p:sldId id="332" r:id="rId56"/>
    <p:sldId id="334" r:id="rId57"/>
    <p:sldId id="333" r:id="rId58"/>
    <p:sldId id="312" r:id="rId59"/>
    <p:sldId id="336" r:id="rId60"/>
    <p:sldId id="350" r:id="rId61"/>
    <p:sldId id="351" r:id="rId62"/>
    <p:sldId id="352" r:id="rId63"/>
    <p:sldId id="356" r:id="rId64"/>
    <p:sldId id="357" r:id="rId65"/>
    <p:sldId id="354" r:id="rId66"/>
    <p:sldId id="348" r:id="rId67"/>
    <p:sldId id="349" r:id="rId68"/>
    <p:sldId id="360" r:id="rId69"/>
    <p:sldId id="355" r:id="rId70"/>
    <p:sldId id="343" r:id="rId71"/>
    <p:sldId id="345" r:id="rId72"/>
    <p:sldId id="339" r:id="rId73"/>
    <p:sldId id="338" r:id="rId74"/>
    <p:sldId id="316" r:id="rId75"/>
    <p:sldId id="341" r:id="rId76"/>
    <p:sldId id="314" r:id="rId77"/>
    <p:sldId id="326" r:id="rId78"/>
    <p:sldId id="327" r:id="rId79"/>
    <p:sldId id="328" r:id="rId80"/>
    <p:sldId id="329" r:id="rId81"/>
    <p:sldId id="330" r:id="rId82"/>
    <p:sldId id="318" r:id="rId83"/>
    <p:sldId id="319" r:id="rId84"/>
    <p:sldId id="346" r:id="rId85"/>
    <p:sldId id="321" r:id="rId86"/>
  </p:sldIdLst>
  <p:sldSz cx="9144000" cy="6858000" type="screen4x3"/>
  <p:notesSz cx="9144000" cy="6858000"/>
  <p:embeddedFontLst>
    <p:embeddedFont>
      <p:font typeface="Calibri" pitchFamily="34" charset="0"/>
      <p:regular r:id="rId88"/>
      <p:bold r:id="rId89"/>
      <p:italic r:id="rId90"/>
      <p:boldItalic r:id="rId91"/>
    </p:embeddedFont>
    <p:embeddedFont>
      <p:font typeface="Montserrat" charset="0"/>
      <p:regular r:id="rId92"/>
      <p:bold r:id="rId93"/>
    </p:embeddedFont>
    <p:embeddedFont>
      <p:font typeface="Helvetica Neue"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6C5CACE8-65B8-4E3F-9666-6AA63CF25A39}">
  <a:tblStyle styleId="{6C5CACE8-65B8-4E3F-9666-6AA63CF25A39}"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2.fntdata"/><Relationship Id="rId97"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3.fntdata"/><Relationship Id="rId95"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6.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7.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79483" y="0"/>
            <a:ext cx="3962399" cy="342899"/>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857500" y="514350"/>
            <a:ext cx="3429000"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910"/>
            <a:ext cx="3962399" cy="342899"/>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‹Nº›</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3342977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78" name="Shape 7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59" name="Shape 15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914400" y="3257550"/>
            <a:ext cx="7315200" cy="3086100"/>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txBox="1">
            <a:spLocks noGrp="1"/>
          </p:cNvSpPr>
          <p:nvPr>
            <p:ph type="sldNum" idx="12"/>
          </p:nvPr>
        </p:nvSpPr>
        <p:spPr>
          <a:xfrm>
            <a:off x="5179483" y="6513910"/>
            <a:ext cx="3962399" cy="342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96" name="Shape 19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914400" y="3257550"/>
            <a:ext cx="7315200" cy="3086100"/>
          </a:xfrm>
          <a:prstGeom prst="rect">
            <a:avLst/>
          </a:prstGeom>
        </p:spPr>
        <p:txBody>
          <a:bodyPr lIns="91425" tIns="91425" rIns="91425" bIns="91425" anchor="t" anchorCtr="0">
            <a:noAutofit/>
          </a:bodyPr>
          <a:lstStyle/>
          <a:p>
            <a:pPr lvl="0">
              <a:spcBef>
                <a:spcPts val="0"/>
              </a:spcBef>
              <a:buNone/>
            </a:pPr>
            <a:endParaRPr/>
          </a:p>
        </p:txBody>
      </p:sp>
      <p:sp>
        <p:nvSpPr>
          <p:cNvPr id="205" name="Shape 205"/>
          <p:cNvSpPr txBox="1">
            <a:spLocks noGrp="1"/>
          </p:cNvSpPr>
          <p:nvPr>
            <p:ph type="sldNum" idx="12"/>
          </p:nvPr>
        </p:nvSpPr>
        <p:spPr>
          <a:xfrm>
            <a:off x="5179483" y="6513910"/>
            <a:ext cx="3962399" cy="3429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276" name="Shape 27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00" name="Shape 30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13" name="Shape 31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26" name="Shape 3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70" name="Shape 37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20" name="Shape 42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26" name="Shape 4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26" name="Shape 4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40" name="Shape 44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47" name="Shape 44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11" name="Shape 11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78" name="Shape 47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499" name="Shape 49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06" name="Shape 50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12" name="Shape 51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621" name="Shape 62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719" name="Shape 71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24" name="Shape 82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31" name="Shape 83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37" name="Shape 83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44" name="Shape 8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300" name="Shape 30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57" name="Shape 85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59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57" name="Shape 85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526" name="Shape 5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72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sldNum" idx="12"/>
          </p:nvPr>
        </p:nvSpPr>
        <p:spPr>
          <a:xfrm>
            <a:off x="5179483" y="6513910"/>
            <a:ext cx="3962399" cy="34289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73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83" name="Shape 88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37" name="Shape 83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70" name="Shape 87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17" name="Shape 8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Shape 89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896" name="Shape 89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902" name="Shape 90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902" name="Shape 90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txBox="1">
            <a:spLocks noGrp="1"/>
          </p:cNvSpPr>
          <p:nvPr>
            <p:ph type="body" idx="1"/>
          </p:nvPr>
        </p:nvSpPr>
        <p:spPr>
          <a:xfrm>
            <a:off x="914400" y="3257550"/>
            <a:ext cx="7315200" cy="3086099"/>
          </a:xfrm>
          <a:prstGeom prst="rect">
            <a:avLst/>
          </a:prstGeom>
        </p:spPr>
        <p:txBody>
          <a:bodyPr lIns="91425" tIns="91425" rIns="91425" bIns="91425" anchor="t" anchorCtr="0">
            <a:noAutofit/>
          </a:bodyPr>
          <a:lstStyle/>
          <a:p>
            <a:pPr lvl="0">
              <a:spcBef>
                <a:spcPts val="0"/>
              </a:spcBef>
              <a:buNone/>
            </a:pPr>
            <a:endParaRPr/>
          </a:p>
        </p:txBody>
      </p:sp>
      <p:sp>
        <p:nvSpPr>
          <p:cNvPr id="916" name="Shape 91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3257550"/>
            <a:ext cx="7315200" cy="3086100"/>
          </a:xfrm>
          <a:prstGeom prst="rect">
            <a:avLst/>
          </a:prstGeom>
        </p:spPr>
        <p:txBody>
          <a:bodyPr lIns="91425" tIns="91425" rIns="91425" bIns="91425" anchor="t" anchorCtr="0">
            <a:noAutofit/>
          </a:bodyPr>
          <a:lstStyle/>
          <a:p>
            <a:pPr lvl="0" rtl="0">
              <a:spcBef>
                <a:spcPts val="0"/>
              </a:spcBef>
              <a:buNone/>
            </a:pPr>
            <a:endParaRPr/>
          </a:p>
        </p:txBody>
      </p:sp>
      <p:sp>
        <p:nvSpPr>
          <p:cNvPr id="152" name="Shape 15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8" name="Shape 18"/>
          <p:cNvSpPr txBox="1">
            <a:spLocks noGrp="1"/>
          </p:cNvSpPr>
          <p:nvPr>
            <p:ph type="ctrTitle"/>
          </p:nvPr>
        </p:nvSpPr>
        <p:spPr>
          <a:xfrm>
            <a:off x="264160" y="2130425"/>
            <a:ext cx="7772400" cy="1470024"/>
          </a:xfrm>
          <a:prstGeom prst="rect">
            <a:avLst/>
          </a:prstGeom>
          <a:noFill/>
          <a:ln>
            <a:noFill/>
          </a:ln>
        </p:spPr>
        <p:txBody>
          <a:bodyPr lIns="91425" tIns="91425" rIns="91425" bIns="91425" anchor="b" anchorCtr="0"/>
          <a:lstStyle>
            <a:lvl1pPr marL="0" marR="0" lvl="0" indent="0" algn="l" rtl="0">
              <a:spcBef>
                <a:spcPts val="0"/>
              </a:spcBef>
              <a:buClr>
                <a:srgbClr val="666666"/>
              </a:buClr>
              <a:buFont typeface="Calibri"/>
              <a:buNone/>
              <a:defRPr sz="4000" b="1" i="0" u="none" strike="noStrike" cap="none">
                <a:solidFill>
                  <a:srgbClr val="66666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9" name="Shape 19"/>
          <p:cNvPicPr preferRelativeResize="0"/>
          <p:nvPr/>
        </p:nvPicPr>
        <p:blipFill rotWithShape="1">
          <a:blip r:embed="rId3">
            <a:alphaModFix/>
          </a:blip>
          <a:srcRect/>
          <a:stretch/>
        </p:blipFill>
        <p:spPr>
          <a:xfrm>
            <a:off x="264160" y="5729287"/>
            <a:ext cx="8606790" cy="1119286"/>
          </a:xfrm>
          <a:prstGeom prst="rect">
            <a:avLst/>
          </a:prstGeom>
          <a:noFill/>
          <a:ln>
            <a:noFill/>
          </a:ln>
        </p:spPr>
      </p:pic>
      <p:sp>
        <p:nvSpPr>
          <p:cNvPr id="20" name="Shape 20"/>
          <p:cNvSpPr txBox="1">
            <a:spLocks noGrp="1"/>
          </p:cNvSpPr>
          <p:nvPr>
            <p:ph type="subTitle" idx="1"/>
          </p:nvPr>
        </p:nvSpPr>
        <p:spPr>
          <a:xfrm>
            <a:off x="264160" y="3697267"/>
            <a:ext cx="7772400" cy="553720"/>
          </a:xfrm>
          <a:prstGeom prst="rect">
            <a:avLst/>
          </a:prstGeom>
          <a:noFill/>
          <a:ln>
            <a:noFill/>
          </a:ln>
        </p:spPr>
        <p:txBody>
          <a:bodyPr lIns="91425" tIns="91425" rIns="91425" bIns="91425" anchor="t" anchorCtr="0"/>
          <a:lstStyle>
            <a:lvl1pPr marL="0" marR="0" lvl="0" indent="0" algn="l" rtl="0">
              <a:spcBef>
                <a:spcPts val="480"/>
              </a:spcBef>
              <a:buClr>
                <a:srgbClr val="9C0000"/>
              </a:buClr>
              <a:buFont typeface="Arial"/>
              <a:buNone/>
              <a:defRPr sz="2400" b="0" i="0" u="none" strike="noStrike" cap="none">
                <a:solidFill>
                  <a:srgbClr val="888888"/>
                </a:solidFill>
                <a:latin typeface="Calibri"/>
                <a:ea typeface="Calibri"/>
                <a:cs typeface="Calibri"/>
                <a:sym typeface="Calibri"/>
              </a:defRPr>
            </a:lvl1pPr>
            <a:lvl2pPr marL="457200" marR="0" lvl="1"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ctr" rtl="0">
              <a:spcBef>
                <a:spcPts val="360"/>
              </a:spcBef>
              <a:buClr>
                <a:srgbClr val="9C0000"/>
              </a:buClr>
              <a:buFont typeface="Arial"/>
              <a:buNone/>
              <a:defRPr sz="1800" b="0" i="0" u="none" strike="noStrike" cap="none">
                <a:solidFill>
                  <a:srgbClr val="888888"/>
                </a:solidFill>
                <a:latin typeface="Calibri"/>
                <a:ea typeface="Calibri"/>
                <a:cs typeface="Calibri"/>
                <a:sym typeface="Calibri"/>
              </a:defRPr>
            </a:lvl3pPr>
            <a:lvl4pPr marL="1371600" marR="0" lvl="3" indent="0" algn="ctr"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ctr" rtl="0">
              <a:spcBef>
                <a:spcPts val="320"/>
              </a:spcBef>
              <a:buClr>
                <a:srgbClr val="9C0000"/>
              </a:buClr>
              <a:buFont typeface="Arial"/>
              <a:buNone/>
              <a:defRPr sz="16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1" name="Shape 21"/>
          <p:cNvPicPr preferRelativeResize="0"/>
          <p:nvPr/>
        </p:nvPicPr>
        <p:blipFill rotWithShape="1">
          <a:blip r:embed="rId4">
            <a:alphaModFix/>
          </a:blip>
          <a:srcRect/>
          <a:stretch/>
        </p:blipFill>
        <p:spPr>
          <a:xfrm>
            <a:off x="7478700" y="6162376"/>
            <a:ext cx="1200044" cy="5454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vider">
    <p:spTree>
      <p:nvGrpSpPr>
        <p:cNvPr id="1" name="Shape 68"/>
        <p:cNvGrpSpPr/>
        <p:nvPr/>
      </p:nvGrpSpPr>
      <p:grpSpPr>
        <a:xfrm>
          <a:off x="0" y="0"/>
          <a:ext cx="0" cy="0"/>
          <a:chOff x="0" y="0"/>
          <a:chExt cx="0" cy="0"/>
        </a:xfrm>
      </p:grpSpPr>
      <p:pic>
        <p:nvPicPr>
          <p:cNvPr id="69" name="Shape 69"/>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0" name="Shape 70"/>
          <p:cNvSpPr txBox="1">
            <a:spLocks noGrp="1"/>
          </p:cNvSpPr>
          <p:nvPr>
            <p:ph type="title"/>
          </p:nvPr>
        </p:nvSpPr>
        <p:spPr>
          <a:xfrm>
            <a:off x="457200" y="2801481"/>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
        <p:nvSpPr>
          <p:cNvPr id="72" name="Shape 72"/>
          <p:cNvSpPr txBox="1"/>
          <p:nvPr/>
        </p:nvSpPr>
        <p:spPr>
          <a:xfrm>
            <a:off x="362740" y="6563582"/>
            <a:ext cx="825704" cy="15154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F7F7F"/>
              </a:buClr>
              <a:buSzPct val="25000"/>
              <a:buFont typeface="Calibri"/>
              <a:buNone/>
            </a:pPr>
            <a:r>
              <a:rPr lang="en-US" sz="1200">
                <a:solidFill>
                  <a:srgbClr val="7F7F7F"/>
                </a:solidFill>
                <a:latin typeface="Calibri"/>
                <a:ea typeface="Calibri"/>
                <a:cs typeface="Calibri"/>
                <a:sym typeface="Calibri"/>
              </a:rPr>
              <a:t>PAGE</a:t>
            </a:r>
          </a:p>
        </p:txBody>
      </p:sp>
      <p:pic>
        <p:nvPicPr>
          <p:cNvPr id="73" name="Shape 73"/>
          <p:cNvPicPr preferRelativeResize="0"/>
          <p:nvPr/>
        </p:nvPicPr>
        <p:blipFill rotWithShape="1">
          <a:blip r:embed="rId3">
            <a:alphaModFix/>
          </a:blip>
          <a:srcRect t="1" r="5874" b="-2"/>
          <a:stretch/>
        </p:blipFill>
        <p:spPr>
          <a:xfrm>
            <a:off x="264160" y="6087057"/>
            <a:ext cx="8606790" cy="85192"/>
          </a:xfrm>
          <a:prstGeom prst="rect">
            <a:avLst/>
          </a:prstGeom>
          <a:noFill/>
          <a:ln>
            <a:noFill/>
          </a:ln>
        </p:spPr>
      </p:pic>
      <p:pic>
        <p:nvPicPr>
          <p:cNvPr id="74" name="Shape 74"/>
          <p:cNvPicPr preferRelativeResize="0"/>
          <p:nvPr/>
        </p:nvPicPr>
        <p:blipFill rotWithShape="1">
          <a:blip r:embed="rId4">
            <a:alphaModFix/>
          </a:blip>
          <a:srcRect/>
          <a:stretch/>
        </p:blipFill>
        <p:spPr>
          <a:xfrm>
            <a:off x="7478700" y="6290844"/>
            <a:ext cx="1200044" cy="545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Blank">
    <p:spTree>
      <p:nvGrpSpPr>
        <p:cNvPr id="1"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no bullet 1st level">
    <p:spTree>
      <p:nvGrpSpPr>
        <p:cNvPr id="1" name="Shape 22"/>
        <p:cNvGrpSpPr/>
        <p:nvPr/>
      </p:nvGrpSpPr>
      <p:grpSpPr>
        <a:xfrm>
          <a:off x="0" y="0"/>
          <a:ext cx="0" cy="0"/>
          <a:chOff x="0" y="0"/>
          <a:chExt cx="0" cy="0"/>
        </a:xfrm>
      </p:grpSpPr>
      <p:sp>
        <p:nvSpPr>
          <p:cNvPr id="23" name="Shape 23"/>
          <p:cNvSpPr txBox="1"/>
          <p:nvPr/>
        </p:nvSpPr>
        <p:spPr>
          <a:xfrm>
            <a:off x="170872" y="112078"/>
            <a:ext cx="7481454" cy="1143000"/>
          </a:xfrm>
          <a:prstGeom prst="rect">
            <a:avLst/>
          </a:prstGeom>
          <a:noFill/>
          <a:ln>
            <a:noFill/>
          </a:ln>
        </p:spPr>
        <p:txBody>
          <a:bodyPr lIns="91425" tIns="0" rIns="91425" bIns="0" anchor="ctr" anchorCtr="0">
            <a:noAutofit/>
          </a:bodyPr>
          <a:lstStyle/>
          <a:p>
            <a:pPr marL="0" marR="0" lvl="0" indent="0" algn="l" rtl="0">
              <a:spcBef>
                <a:spcPts val="0"/>
              </a:spcBef>
              <a:buClr>
                <a:schemeClr val="dk1"/>
              </a:buClr>
              <a:buFont typeface="Calibri"/>
              <a:buNone/>
            </a:pPr>
            <a:endParaRPr sz="3000" b="0" i="0" u="none" strike="noStrike" cap="none">
              <a:solidFill>
                <a:srgbClr val="595959"/>
              </a:solidFill>
              <a:latin typeface="Helvetica Neue"/>
              <a:ea typeface="Helvetica Neue"/>
              <a:cs typeface="Helvetica Neue"/>
              <a:sym typeface="Helvetica Neue"/>
            </a:endParaRPr>
          </a:p>
        </p:txBody>
      </p:sp>
      <p:sp>
        <p:nvSpPr>
          <p:cNvPr id="24" name="Shape 24"/>
          <p:cNvSpPr txBox="1"/>
          <p:nvPr/>
        </p:nvSpPr>
        <p:spPr>
          <a:xfrm>
            <a:off x="457200" y="1600200"/>
            <a:ext cx="8229600" cy="467525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rgbClr val="800000"/>
              </a:buClr>
              <a:buFont typeface="Arial"/>
              <a:buNone/>
            </a:pPr>
            <a:endParaRPr sz="2300" b="0" i="0" u="none" strike="noStrike" cap="none">
              <a:solidFill>
                <a:srgbClr val="595959"/>
              </a:solidFill>
              <a:latin typeface="Arial"/>
              <a:ea typeface="Arial"/>
              <a:cs typeface="Arial"/>
              <a:sym typeface="Arial"/>
            </a:endParaRPr>
          </a:p>
        </p:txBody>
      </p:sp>
      <p:sp>
        <p:nvSpPr>
          <p:cNvPr id="25" name="Shape 25"/>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13262"/>
          </a:xfrm>
          <a:prstGeom prst="rect">
            <a:avLst/>
          </a:prstGeom>
          <a:noFill/>
          <a:ln>
            <a:noFill/>
          </a:ln>
        </p:spPr>
        <p:txBody>
          <a:bodyPr lIns="91425" tIns="91425" rIns="91425" bIns="91425" anchor="t" anchorCtr="0"/>
          <a:lstStyle>
            <a:lvl1pPr marL="0" marR="0" lvl="0" indent="0" algn="l" rtl="0">
              <a:spcBef>
                <a:spcPts val="480"/>
              </a:spcBef>
              <a:buClr>
                <a:srgbClr val="9C0000"/>
              </a:buClr>
              <a:buFont typeface="Arial"/>
              <a:buNone/>
              <a:defRPr sz="2400" b="0" i="0" u="none" strike="noStrike" cap="none">
                <a:solidFill>
                  <a:srgbClr val="666666"/>
                </a:solidFill>
                <a:latin typeface="Calibri"/>
                <a:ea typeface="Calibri"/>
                <a:cs typeface="Calibri"/>
                <a:sym typeface="Calibri"/>
              </a:defRPr>
            </a:lvl1pPr>
            <a:lvl2pPr marL="742950" marR="0" lvl="1" indent="-158750" algn="l" rtl="0">
              <a:spcBef>
                <a:spcPts val="400"/>
              </a:spcBef>
              <a:buClr>
                <a:srgbClr val="9C0000"/>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4pPr>
            <a:lvl5pPr marL="2057400" marR="0" lvl="4"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b="0" i="0" u="none" strike="noStrike" cap="none">
              <a:solidFill>
                <a:srgbClr val="D20025"/>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ll-bullet">
    <p:spTree>
      <p:nvGrpSpPr>
        <p:cNvPr id="1" name="Shape 28"/>
        <p:cNvGrpSpPr/>
        <p:nvPr/>
      </p:nvGrpSpPr>
      <p:grpSpPr>
        <a:xfrm>
          <a:off x="0" y="0"/>
          <a:ext cx="0" cy="0"/>
          <a:chOff x="0" y="0"/>
          <a:chExt cx="0" cy="0"/>
        </a:xfrm>
      </p:grpSpPr>
      <p:sp>
        <p:nvSpPr>
          <p:cNvPr id="29" name="Shape 29"/>
          <p:cNvSpPr txBox="1"/>
          <p:nvPr/>
        </p:nvSpPr>
        <p:spPr>
          <a:xfrm>
            <a:off x="170872" y="112078"/>
            <a:ext cx="7481454" cy="1143000"/>
          </a:xfrm>
          <a:prstGeom prst="rect">
            <a:avLst/>
          </a:prstGeom>
          <a:noFill/>
          <a:ln>
            <a:noFill/>
          </a:ln>
        </p:spPr>
        <p:txBody>
          <a:bodyPr lIns="91425" tIns="0" rIns="91425" bIns="0" anchor="ctr" anchorCtr="0">
            <a:noAutofit/>
          </a:bodyPr>
          <a:lstStyle/>
          <a:p>
            <a:pPr marL="0" marR="0" lvl="0" indent="0" algn="l" rtl="0">
              <a:spcBef>
                <a:spcPts val="0"/>
              </a:spcBef>
              <a:buClr>
                <a:schemeClr val="dk1"/>
              </a:buClr>
              <a:buFont typeface="Calibri"/>
              <a:buNone/>
            </a:pPr>
            <a:endParaRPr sz="3000" b="0" i="0" u="none" strike="noStrike" cap="none">
              <a:solidFill>
                <a:srgbClr val="595959"/>
              </a:solidFill>
              <a:latin typeface="Helvetica Neue"/>
              <a:ea typeface="Helvetica Neue"/>
              <a:cs typeface="Helvetica Neue"/>
              <a:sym typeface="Helvetica Neue"/>
            </a:endParaRPr>
          </a:p>
        </p:txBody>
      </p:sp>
      <p:sp>
        <p:nvSpPr>
          <p:cNvPr id="30" name="Shape 30"/>
          <p:cNvSpPr txBox="1"/>
          <p:nvPr/>
        </p:nvSpPr>
        <p:spPr>
          <a:xfrm>
            <a:off x="457200" y="1600200"/>
            <a:ext cx="8229600" cy="467525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rgbClr val="800000"/>
              </a:buClr>
              <a:buFont typeface="Arial"/>
              <a:buNone/>
            </a:pPr>
            <a:endParaRPr sz="2300" b="0" i="0" u="none" strike="noStrike" cap="none">
              <a:solidFill>
                <a:srgbClr val="595959"/>
              </a:solidFill>
              <a:latin typeface="Arial"/>
              <a:ea typeface="Arial"/>
              <a:cs typeface="Arial"/>
              <a:sym typeface="Arial"/>
            </a:endParaRPr>
          </a:p>
        </p:txBody>
      </p:sp>
      <p:sp>
        <p:nvSpPr>
          <p:cNvPr id="31" name="Shape 31"/>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4513262"/>
          </a:xfrm>
          <a:prstGeom prst="rect">
            <a:avLst/>
          </a:prstGeom>
          <a:noFill/>
          <a:ln>
            <a:noFill/>
          </a:ln>
        </p:spPr>
        <p:txBody>
          <a:bodyPr lIns="91425" tIns="91425" rIns="91425" bIns="91425" anchor="t" anchorCtr="0"/>
          <a:lstStyle>
            <a:lvl1pPr marL="223838" marR="0" lvl="0" indent="-71438" algn="l" rtl="0">
              <a:spcBef>
                <a:spcPts val="480"/>
              </a:spcBef>
              <a:buClr>
                <a:srgbClr val="9C0000"/>
              </a:buClr>
              <a:buSzPct val="100000"/>
              <a:buFont typeface="Arial"/>
              <a:buChar char="•"/>
              <a:defRPr sz="2400" b="0" i="0" u="none" strike="noStrike" cap="none">
                <a:solidFill>
                  <a:srgbClr val="666666"/>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b="0" i="0" u="none" strike="noStrike" cap="none">
              <a:solidFill>
                <a:srgbClr val="D20025"/>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ll bullet w/subtitle">
    <p:spTree>
      <p:nvGrpSpPr>
        <p:cNvPr id="1" name="Shape 34"/>
        <p:cNvGrpSpPr/>
        <p:nvPr/>
      </p:nvGrpSpPr>
      <p:grpSpPr>
        <a:xfrm>
          <a:off x="0" y="0"/>
          <a:ext cx="0" cy="0"/>
          <a:chOff x="0" y="0"/>
          <a:chExt cx="0" cy="0"/>
        </a:xfrm>
      </p:grpSpPr>
      <p:sp>
        <p:nvSpPr>
          <p:cNvPr id="35" name="Shape 35"/>
          <p:cNvSpPr txBox="1"/>
          <p:nvPr/>
        </p:nvSpPr>
        <p:spPr>
          <a:xfrm>
            <a:off x="170872" y="112078"/>
            <a:ext cx="7481454" cy="1143000"/>
          </a:xfrm>
          <a:prstGeom prst="rect">
            <a:avLst/>
          </a:prstGeom>
          <a:noFill/>
          <a:ln>
            <a:noFill/>
          </a:ln>
        </p:spPr>
        <p:txBody>
          <a:bodyPr lIns="91425" tIns="0" rIns="91425" bIns="0" anchor="ctr" anchorCtr="0">
            <a:noAutofit/>
          </a:bodyPr>
          <a:lstStyle/>
          <a:p>
            <a:pPr marL="0" marR="0" lvl="0" indent="0" algn="l" rtl="0">
              <a:spcBef>
                <a:spcPts val="0"/>
              </a:spcBef>
              <a:buClr>
                <a:schemeClr val="dk1"/>
              </a:buClr>
              <a:buFont typeface="Calibri"/>
              <a:buNone/>
            </a:pPr>
            <a:endParaRPr sz="3000">
              <a:solidFill>
                <a:srgbClr val="595959"/>
              </a:solidFill>
              <a:latin typeface="Helvetica Neue"/>
              <a:ea typeface="Helvetica Neue"/>
              <a:cs typeface="Helvetica Neue"/>
              <a:sym typeface="Helvetica Neue"/>
            </a:endParaRPr>
          </a:p>
        </p:txBody>
      </p:sp>
      <p:sp>
        <p:nvSpPr>
          <p:cNvPr id="36" name="Shape 36"/>
          <p:cNvSpPr txBox="1"/>
          <p:nvPr/>
        </p:nvSpPr>
        <p:spPr>
          <a:xfrm>
            <a:off x="457200" y="1600200"/>
            <a:ext cx="8229600" cy="467525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rgbClr val="800000"/>
              </a:buClr>
              <a:buFont typeface="Arial"/>
              <a:buNone/>
            </a:pPr>
            <a:endParaRPr sz="2300">
              <a:solidFill>
                <a:srgbClr val="595959"/>
              </a:solidFill>
              <a:latin typeface="Arial"/>
              <a:ea typeface="Arial"/>
              <a:cs typeface="Arial"/>
              <a:sym typeface="Arial"/>
            </a:endParaRPr>
          </a:p>
        </p:txBody>
      </p:sp>
      <p:sp>
        <p:nvSpPr>
          <p:cNvPr id="37" name="Shape 37"/>
          <p:cNvSpPr txBox="1">
            <a:spLocks noGrp="1"/>
          </p:cNvSpPr>
          <p:nvPr>
            <p:ph type="title"/>
          </p:nvPr>
        </p:nvSpPr>
        <p:spPr>
          <a:xfrm>
            <a:off x="457200" y="275330"/>
            <a:ext cx="8229600" cy="360418"/>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57200" y="1600200"/>
            <a:ext cx="8229600" cy="4513262"/>
          </a:xfrm>
          <a:prstGeom prst="rect">
            <a:avLst/>
          </a:prstGeom>
          <a:noFill/>
          <a:ln>
            <a:noFill/>
          </a:ln>
        </p:spPr>
        <p:txBody>
          <a:bodyPr lIns="91425" tIns="91425" rIns="91425" bIns="91425" anchor="t" anchorCtr="0"/>
          <a:lstStyle>
            <a:lvl1pPr marL="223838" marR="0" lvl="0" indent="-71438" algn="l" rtl="0">
              <a:spcBef>
                <a:spcPts val="480"/>
              </a:spcBef>
              <a:buClr>
                <a:srgbClr val="9C0000"/>
              </a:buClr>
              <a:buSzPct val="100000"/>
              <a:buFont typeface="Arial"/>
              <a:buChar char="•"/>
              <a:defRPr sz="2400" b="0" i="0" u="none" strike="noStrike" cap="none">
                <a:solidFill>
                  <a:srgbClr val="666666"/>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635000"/>
            <a:ext cx="8229600" cy="436563"/>
          </a:xfrm>
          <a:prstGeom prst="rect">
            <a:avLst/>
          </a:prstGeom>
          <a:noFill/>
          <a:ln>
            <a:noFill/>
          </a:ln>
        </p:spPr>
        <p:txBody>
          <a:bodyPr lIns="91425" tIns="91425" rIns="91425" bIns="91425" anchor="t" anchorCtr="0"/>
          <a:lstStyle>
            <a:lvl1pPr marL="0" marR="0" lvl="0" indent="0" algn="l" rtl="0">
              <a:spcBef>
                <a:spcPts val="480"/>
              </a:spcBef>
              <a:buClr>
                <a:srgbClr val="9C0000"/>
              </a:buClr>
              <a:buFont typeface="Arial"/>
              <a:buNone/>
              <a:defRPr sz="2400" b="0" i="0" u="none" strike="noStrike" cap="none">
                <a:solidFill>
                  <a:schemeClr val="dk1"/>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bullet subtitle">
    <p:spTree>
      <p:nvGrpSpPr>
        <p:cNvPr id="1" name="Shape 41"/>
        <p:cNvGrpSpPr/>
        <p:nvPr/>
      </p:nvGrpSpPr>
      <p:grpSpPr>
        <a:xfrm>
          <a:off x="0" y="0"/>
          <a:ext cx="0" cy="0"/>
          <a:chOff x="0" y="0"/>
          <a:chExt cx="0" cy="0"/>
        </a:xfrm>
      </p:grpSpPr>
      <p:sp>
        <p:nvSpPr>
          <p:cNvPr id="42" name="Shape 42"/>
          <p:cNvSpPr txBox="1"/>
          <p:nvPr/>
        </p:nvSpPr>
        <p:spPr>
          <a:xfrm>
            <a:off x="170872" y="112078"/>
            <a:ext cx="7481454" cy="1143000"/>
          </a:xfrm>
          <a:prstGeom prst="rect">
            <a:avLst/>
          </a:prstGeom>
          <a:noFill/>
          <a:ln>
            <a:noFill/>
          </a:ln>
        </p:spPr>
        <p:txBody>
          <a:bodyPr lIns="91425" tIns="0" rIns="91425" bIns="0" anchor="ctr" anchorCtr="0">
            <a:noAutofit/>
          </a:bodyPr>
          <a:lstStyle/>
          <a:p>
            <a:pPr marL="0" marR="0" lvl="0" indent="0" algn="l" rtl="0">
              <a:spcBef>
                <a:spcPts val="0"/>
              </a:spcBef>
              <a:buClr>
                <a:schemeClr val="dk1"/>
              </a:buClr>
              <a:buFont typeface="Calibri"/>
              <a:buNone/>
            </a:pPr>
            <a:endParaRPr sz="3000">
              <a:solidFill>
                <a:srgbClr val="595959"/>
              </a:solidFill>
              <a:latin typeface="Helvetica Neue"/>
              <a:ea typeface="Helvetica Neue"/>
              <a:cs typeface="Helvetica Neue"/>
              <a:sym typeface="Helvetica Neue"/>
            </a:endParaRPr>
          </a:p>
        </p:txBody>
      </p:sp>
      <p:sp>
        <p:nvSpPr>
          <p:cNvPr id="43" name="Shape 43"/>
          <p:cNvSpPr txBox="1"/>
          <p:nvPr/>
        </p:nvSpPr>
        <p:spPr>
          <a:xfrm>
            <a:off x="457200" y="1600200"/>
            <a:ext cx="8229600" cy="467525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rgbClr val="800000"/>
              </a:buClr>
              <a:buFont typeface="Arial"/>
              <a:buNone/>
            </a:pPr>
            <a:endParaRPr sz="2300">
              <a:solidFill>
                <a:srgbClr val="595959"/>
              </a:solidFill>
              <a:latin typeface="Arial"/>
              <a:ea typeface="Arial"/>
              <a:cs typeface="Arial"/>
              <a:sym typeface="Arial"/>
            </a:endParaRPr>
          </a:p>
        </p:txBody>
      </p:sp>
      <p:sp>
        <p:nvSpPr>
          <p:cNvPr id="44" name="Shape 44"/>
          <p:cNvSpPr txBox="1">
            <a:spLocks noGrp="1"/>
          </p:cNvSpPr>
          <p:nvPr>
            <p:ph type="title"/>
          </p:nvPr>
        </p:nvSpPr>
        <p:spPr>
          <a:xfrm>
            <a:off x="457200" y="279153"/>
            <a:ext cx="8229600" cy="34791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457200" y="1600200"/>
            <a:ext cx="8229600" cy="4513262"/>
          </a:xfrm>
          <a:prstGeom prst="rect">
            <a:avLst/>
          </a:prstGeom>
          <a:noFill/>
          <a:ln>
            <a:noFill/>
          </a:ln>
        </p:spPr>
        <p:txBody>
          <a:bodyPr lIns="91425" tIns="91425" rIns="91425" bIns="91425" anchor="t" anchorCtr="0"/>
          <a:lstStyle>
            <a:lvl1pPr marL="0" marR="0" lvl="0" indent="0" algn="l" rtl="0">
              <a:spcBef>
                <a:spcPts val="480"/>
              </a:spcBef>
              <a:buClr>
                <a:srgbClr val="9C0000"/>
              </a:buClr>
              <a:buFont typeface="Arial"/>
              <a:buNone/>
              <a:defRPr sz="2400" b="0" i="0" u="none" strike="noStrike" cap="none">
                <a:solidFill>
                  <a:srgbClr val="666666"/>
                </a:solidFill>
                <a:latin typeface="Calibri"/>
                <a:ea typeface="Calibri"/>
                <a:cs typeface="Calibri"/>
                <a:sym typeface="Calibri"/>
              </a:defRPr>
            </a:lvl1pPr>
            <a:lvl2pPr marL="742950" marR="0" lvl="1" indent="-158750" algn="l" rtl="0">
              <a:spcBef>
                <a:spcPts val="400"/>
              </a:spcBef>
              <a:buClr>
                <a:srgbClr val="9C0000"/>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4pPr>
            <a:lvl5pPr marL="2057400" marR="0" lvl="4"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457200" y="627062"/>
            <a:ext cx="8229600" cy="431799"/>
          </a:xfrm>
          <a:prstGeom prst="rect">
            <a:avLst/>
          </a:prstGeom>
          <a:noFill/>
          <a:ln>
            <a:noFill/>
          </a:ln>
        </p:spPr>
        <p:txBody>
          <a:bodyPr lIns="91425" tIns="91425" rIns="91425" bIns="91425" anchor="t" anchorCtr="0"/>
          <a:lstStyle>
            <a:lvl1pPr marL="0" marR="0" lvl="0" indent="0" algn="l" rtl="0">
              <a:spcBef>
                <a:spcPts val="480"/>
              </a:spcBef>
              <a:buClr>
                <a:srgbClr val="9C0000"/>
              </a:buClr>
              <a:buFont typeface="Arial"/>
              <a:buNone/>
              <a:defRPr sz="2400" b="0" i="0" u="none" strike="noStrike" cap="none">
                <a:solidFill>
                  <a:srgbClr val="000000"/>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w/bullets">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
        <p:nvSpPr>
          <p:cNvPr id="53" name="Shape 53"/>
          <p:cNvSpPr txBox="1"/>
          <p:nvPr/>
        </p:nvSpPr>
        <p:spPr>
          <a:xfrm>
            <a:off x="362740" y="6563582"/>
            <a:ext cx="825704" cy="15154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F7F7F"/>
              </a:buClr>
              <a:buSzPct val="25000"/>
              <a:buFont typeface="Calibri"/>
              <a:buNone/>
            </a:pPr>
            <a:r>
              <a:rPr lang="en-US" sz="1200">
                <a:solidFill>
                  <a:srgbClr val="7F7F7F"/>
                </a:solidFill>
                <a:latin typeface="Calibri"/>
                <a:ea typeface="Calibri"/>
                <a:cs typeface="Calibri"/>
                <a:sym typeface="Calibri"/>
              </a:rPr>
              <a:t>PAGE</a:t>
            </a:r>
          </a:p>
        </p:txBody>
      </p:sp>
      <p:sp>
        <p:nvSpPr>
          <p:cNvPr id="54" name="Shape 54"/>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5" name="Shape 55"/>
          <p:cNvPicPr preferRelativeResize="0"/>
          <p:nvPr/>
        </p:nvPicPr>
        <p:blipFill rotWithShape="1">
          <a:blip r:embed="rId2">
            <a:alphaModFix/>
          </a:blip>
          <a:srcRect t="1" r="5874" b="-2"/>
          <a:stretch/>
        </p:blipFill>
        <p:spPr>
          <a:xfrm>
            <a:off x="264160" y="6087057"/>
            <a:ext cx="8606790" cy="85192"/>
          </a:xfrm>
          <a:prstGeom prst="rect">
            <a:avLst/>
          </a:prstGeom>
          <a:noFill/>
          <a:ln>
            <a:noFill/>
          </a:ln>
        </p:spPr>
      </p:pic>
      <p:sp>
        <p:nvSpPr>
          <p:cNvPr id="56" name="Shape 56"/>
          <p:cNvSpPr txBox="1">
            <a:spLocks noGrp="1"/>
          </p:cNvSpPr>
          <p:nvPr>
            <p:ph type="body" idx="1"/>
          </p:nvPr>
        </p:nvSpPr>
        <p:spPr>
          <a:xfrm>
            <a:off x="457200" y="1412875"/>
            <a:ext cx="8229600" cy="4248149"/>
          </a:xfrm>
          <a:prstGeom prst="rect">
            <a:avLst/>
          </a:prstGeom>
          <a:noFill/>
          <a:ln>
            <a:noFill/>
          </a:ln>
        </p:spPr>
        <p:txBody>
          <a:bodyPr lIns="91425" tIns="91425" rIns="91425" bIns="91425" anchor="t" anchorCtr="0"/>
          <a:lstStyle>
            <a:lvl1pPr marL="223838" marR="0" lvl="0" indent="-71438" algn="l" rtl="0">
              <a:spcBef>
                <a:spcPts val="480"/>
              </a:spcBef>
              <a:buClr>
                <a:srgbClr val="9C0000"/>
              </a:buClr>
              <a:buSzPct val="100000"/>
              <a:buFont typeface="Arial"/>
              <a:buChar char="•"/>
              <a:defRPr sz="2400" b="0" i="0" u="none" strike="noStrike" cap="none">
                <a:solidFill>
                  <a:srgbClr val="666666"/>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7478700" y="6290844"/>
            <a:ext cx="1200044" cy="545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no footer">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
        <p:nvSpPr>
          <p:cNvPr id="60" name="Shape 60"/>
          <p:cNvSpPr txBox="1"/>
          <p:nvPr/>
        </p:nvSpPr>
        <p:spPr>
          <a:xfrm>
            <a:off x="362740" y="6563582"/>
            <a:ext cx="825704" cy="15154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F7F7F"/>
              </a:buClr>
              <a:buSzPct val="25000"/>
              <a:buFont typeface="Calibri"/>
              <a:buNone/>
            </a:pPr>
            <a:r>
              <a:rPr lang="en-US" sz="1200">
                <a:solidFill>
                  <a:srgbClr val="7F7F7F"/>
                </a:solidFill>
                <a:latin typeface="Calibri"/>
                <a:ea typeface="Calibri"/>
                <a:cs typeface="Calibri"/>
                <a:sym typeface="Calibri"/>
              </a:rPr>
              <a:t>PAGE</a:t>
            </a:r>
          </a:p>
        </p:txBody>
      </p:sp>
      <p:sp>
        <p:nvSpPr>
          <p:cNvPr id="61" name="Shape 61"/>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enter title">
    <p:spTree>
      <p:nvGrpSpPr>
        <p:cNvPr id="1" name="Shape 62"/>
        <p:cNvGrpSpPr/>
        <p:nvPr/>
      </p:nvGrpSpPr>
      <p:grpSpPr>
        <a:xfrm>
          <a:off x="0" y="0"/>
          <a:ext cx="0" cy="0"/>
          <a:chOff x="0" y="0"/>
          <a:chExt cx="0" cy="0"/>
        </a:xfrm>
      </p:grpSpPr>
      <p:sp>
        <p:nvSpPr>
          <p:cNvPr id="63" name="Shape 63"/>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a:solidFill>
                <a:srgbClr val="D20025"/>
              </a:solidFill>
              <a:latin typeface="Calibri"/>
              <a:ea typeface="Calibri"/>
              <a:cs typeface="Calibri"/>
              <a:sym typeface="Calibri"/>
            </a:endParaRPr>
          </a:p>
        </p:txBody>
      </p:sp>
      <p:sp>
        <p:nvSpPr>
          <p:cNvPr id="64" name="Shape 64"/>
          <p:cNvSpPr txBox="1"/>
          <p:nvPr/>
        </p:nvSpPr>
        <p:spPr>
          <a:xfrm>
            <a:off x="362740" y="6563582"/>
            <a:ext cx="825704" cy="15154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F7F7F"/>
              </a:buClr>
              <a:buSzPct val="25000"/>
              <a:buFont typeface="Calibri"/>
              <a:buNone/>
            </a:pPr>
            <a:r>
              <a:rPr lang="en-US" sz="1200">
                <a:solidFill>
                  <a:srgbClr val="7F7F7F"/>
                </a:solidFill>
                <a:latin typeface="Calibri"/>
                <a:ea typeface="Calibri"/>
                <a:cs typeface="Calibri"/>
                <a:sym typeface="Calibri"/>
              </a:rPr>
              <a:t>PAGE</a:t>
            </a:r>
          </a:p>
        </p:txBody>
      </p:sp>
      <p:sp>
        <p:nvSpPr>
          <p:cNvPr id="65" name="Shape 65"/>
          <p:cNvSpPr txBox="1">
            <a:spLocks noGrp="1"/>
          </p:cNvSpPr>
          <p:nvPr>
            <p:ph type="title"/>
          </p:nvPr>
        </p:nvSpPr>
        <p:spPr>
          <a:xfrm>
            <a:off x="1665299" y="2019219"/>
            <a:ext cx="5813401" cy="2819559"/>
          </a:xfrm>
          <a:prstGeom prst="rect">
            <a:avLst/>
          </a:prstGeom>
          <a:noFill/>
          <a:ln>
            <a:noFill/>
          </a:ln>
        </p:spPr>
        <p:txBody>
          <a:bodyPr lIns="91425" tIns="91425" rIns="91425" bIns="91425" anchor="ctr" anchorCtr="0"/>
          <a:lstStyle>
            <a:lvl1pPr marL="0" marR="0" lvl="0" indent="0" algn="ctr" rtl="0">
              <a:spcBef>
                <a:spcPts val="0"/>
              </a:spcBef>
              <a:buClr>
                <a:srgbClr val="666666"/>
              </a:buClr>
              <a:buFont typeface="Calibri"/>
              <a:buNone/>
              <a:defRPr sz="4400" b="0" i="0" u="none" strike="noStrike" cap="none">
                <a:solidFill>
                  <a:srgbClr val="66666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66" name="Shape 66"/>
          <p:cNvPicPr preferRelativeResize="0"/>
          <p:nvPr/>
        </p:nvPicPr>
        <p:blipFill rotWithShape="1">
          <a:blip r:embed="rId2">
            <a:alphaModFix/>
          </a:blip>
          <a:srcRect t="1" r="5874" b="-2"/>
          <a:stretch/>
        </p:blipFill>
        <p:spPr>
          <a:xfrm>
            <a:off x="264160" y="6087057"/>
            <a:ext cx="8606790" cy="85192"/>
          </a:xfrm>
          <a:prstGeom prst="rect">
            <a:avLst/>
          </a:prstGeom>
          <a:noFill/>
          <a:ln>
            <a:noFill/>
          </a:ln>
        </p:spPr>
      </p:pic>
      <p:pic>
        <p:nvPicPr>
          <p:cNvPr id="67" name="Shape 67"/>
          <p:cNvPicPr preferRelativeResize="0"/>
          <p:nvPr/>
        </p:nvPicPr>
        <p:blipFill rotWithShape="1">
          <a:blip r:embed="rId3">
            <a:alphaModFix/>
          </a:blip>
          <a:srcRect/>
          <a:stretch/>
        </p:blipFill>
        <p:spPr>
          <a:xfrm>
            <a:off x="7478700" y="6290844"/>
            <a:ext cx="1200044" cy="545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Shape 11"/>
          <p:cNvPicPr preferRelativeResize="0"/>
          <p:nvPr/>
        </p:nvPicPr>
        <p:blipFill rotWithShape="1">
          <a:blip r:embed="rId14">
            <a:alphaModFix/>
          </a:blip>
          <a:srcRect/>
          <a:stretch/>
        </p:blipFill>
        <p:spPr>
          <a:xfrm>
            <a:off x="7478700" y="6290844"/>
            <a:ext cx="1200044" cy="545474"/>
          </a:xfrm>
          <a:prstGeom prst="rect">
            <a:avLst/>
          </a:prstGeom>
          <a:noFill/>
          <a:ln>
            <a:noFill/>
          </a:ln>
        </p:spPr>
      </p:pic>
      <p:sp>
        <p:nvSpPr>
          <p:cNvPr id="12" name="Shape 12"/>
          <p:cNvSpPr txBox="1"/>
          <p:nvPr/>
        </p:nvSpPr>
        <p:spPr>
          <a:xfrm>
            <a:off x="362740" y="6563582"/>
            <a:ext cx="825704" cy="15154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F7F7F"/>
              </a:buClr>
              <a:buSzPct val="25000"/>
              <a:buFont typeface="Calibri"/>
              <a:buNone/>
            </a:pPr>
            <a:r>
              <a:rPr lang="en-US" sz="1200" b="0" i="0" u="none" strike="noStrike" cap="none">
                <a:solidFill>
                  <a:srgbClr val="7F7F7F"/>
                </a:solidFill>
                <a:latin typeface="Calibri"/>
                <a:ea typeface="Calibri"/>
                <a:cs typeface="Calibri"/>
                <a:sym typeface="Calibri"/>
              </a:rPr>
              <a:t>PAGE</a:t>
            </a:r>
          </a:p>
        </p:txBody>
      </p:sp>
      <p:sp>
        <p:nvSpPr>
          <p:cNvPr id="13" name="Shape 13"/>
          <p:cNvSpPr txBox="1">
            <a:spLocks noGrp="1"/>
          </p:cNvSpPr>
          <p:nvPr>
            <p:ph type="title"/>
          </p:nvPr>
        </p:nvSpPr>
        <p:spPr>
          <a:xfrm>
            <a:off x="457200" y="411612"/>
            <a:ext cx="8229600" cy="63436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23838" marR="0" lvl="0" indent="-71438" algn="l" rtl="0">
              <a:spcBef>
                <a:spcPts val="480"/>
              </a:spcBef>
              <a:buClr>
                <a:srgbClr val="9C0000"/>
              </a:buClr>
              <a:buSzPct val="100000"/>
              <a:buFont typeface="Arial"/>
              <a:buChar char="•"/>
              <a:defRPr sz="2400" b="0" i="0" u="none" strike="noStrike" cap="none">
                <a:solidFill>
                  <a:srgbClr val="666666"/>
                </a:solidFill>
                <a:latin typeface="Calibri"/>
                <a:ea typeface="Calibri"/>
                <a:cs typeface="Calibri"/>
                <a:sym typeface="Calibri"/>
              </a:defRPr>
            </a:lvl1pPr>
            <a:lvl2pPr marL="684213" marR="0" lvl="1" indent="-100012"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2pPr>
            <a:lvl3pPr marL="1143000" marR="0" lvl="2" indent="-114300" algn="l" rtl="0">
              <a:spcBef>
                <a:spcPts val="360"/>
              </a:spcBef>
              <a:buClr>
                <a:srgbClr val="9C0000"/>
              </a:buClr>
              <a:buSzPct val="100000"/>
              <a:buFont typeface="Arial"/>
              <a:buChar char="•"/>
              <a:defRPr sz="1800" b="0" i="0" u="none" strike="noStrike" cap="none">
                <a:solidFill>
                  <a:srgbClr val="666666"/>
                </a:solidFill>
                <a:latin typeface="Calibri"/>
                <a:ea typeface="Calibri"/>
                <a:cs typeface="Calibri"/>
                <a:sym typeface="Calibri"/>
              </a:defRPr>
            </a:lvl3pPr>
            <a:lvl4pPr marL="1600200" marR="0" lvl="3" indent="-127000" algn="l" rtl="0">
              <a:spcBef>
                <a:spcPts val="320"/>
              </a:spcBef>
              <a:buClr>
                <a:srgbClr val="666666"/>
              </a:buClr>
              <a:buSzPct val="100000"/>
              <a:buFont typeface="Arial"/>
              <a:buChar char="•"/>
              <a:defRPr sz="1600" b="0" i="0" u="none" strike="noStrike" cap="none">
                <a:solidFill>
                  <a:srgbClr val="666666"/>
                </a:solidFill>
                <a:latin typeface="Calibri"/>
                <a:ea typeface="Calibri"/>
                <a:cs typeface="Calibri"/>
                <a:sym typeface="Calibri"/>
              </a:defRPr>
            </a:lvl4pPr>
            <a:lvl5pPr marL="2057400" marR="0" lvl="4" indent="-127000" algn="l" rtl="0">
              <a:spcBef>
                <a:spcPts val="320"/>
              </a:spcBef>
              <a:buClr>
                <a:srgbClr val="9C0000"/>
              </a:buClr>
              <a:buSzPct val="100000"/>
              <a:buFont typeface="Arial"/>
              <a:buChar char="•"/>
              <a:defRPr sz="1600" b="0" i="0" u="none" strike="noStrike" cap="none">
                <a:solidFill>
                  <a:srgbClr val="666666"/>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‹Nº›</a:t>
            </a:fld>
            <a:endParaRPr lang="en-US" sz="1200" b="0" i="0" u="none" strike="noStrike" cap="none">
              <a:solidFill>
                <a:srgbClr val="D2002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560493" y="1947333"/>
            <a:ext cx="7772400" cy="2221242"/>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6000" b="1" i="0" u="none" strike="noStrike" cap="none" dirty="0">
                <a:solidFill>
                  <a:schemeClr val="dk1"/>
                </a:solidFill>
                <a:latin typeface="Calibri"/>
                <a:ea typeface="Calibri"/>
                <a:cs typeface="Calibri"/>
                <a:sym typeface="Calibri"/>
              </a:rPr>
              <a:t>Getting </a:t>
            </a:r>
            <a:r>
              <a:rPr lang="en-US" sz="6000" b="1" i="0" u="none" strike="noStrike" cap="none" dirty="0" smtClean="0">
                <a:solidFill>
                  <a:schemeClr val="dk1"/>
                </a:solidFill>
                <a:latin typeface="Calibri"/>
                <a:ea typeface="Calibri"/>
                <a:cs typeface="Calibri"/>
                <a:sym typeface="Calibri"/>
              </a:rPr>
              <a:t>Physical</a:t>
            </a:r>
            <a:r>
              <a:rPr lang="en-US" sz="6000" b="1" i="0" u="none" strike="noStrike" cap="none" dirty="0">
                <a:solidFill>
                  <a:schemeClr val="dk1"/>
                </a:solidFill>
                <a:latin typeface="Calibri"/>
                <a:ea typeface="Calibri"/>
                <a:cs typeface="Calibri"/>
                <a:sym typeface="Calibri"/>
              </a:rPr>
              <a:t/>
            </a:r>
            <a:br>
              <a:rPr lang="en-US" sz="6000" b="1" i="0" u="none" strike="noStrike" cap="none" dirty="0">
                <a:solidFill>
                  <a:schemeClr val="dk1"/>
                </a:solidFill>
                <a:latin typeface="Calibri"/>
                <a:ea typeface="Calibri"/>
                <a:cs typeface="Calibri"/>
                <a:sym typeface="Calibri"/>
              </a:rPr>
            </a:br>
            <a:r>
              <a:rPr lang="en-US" sz="4400" b="1" i="0" u="none" strike="noStrike" cap="none" dirty="0">
                <a:solidFill>
                  <a:srgbClr val="7F7F7F"/>
                </a:solidFill>
                <a:latin typeface="Calibri"/>
                <a:ea typeface="Calibri"/>
                <a:cs typeface="Calibri"/>
                <a:sym typeface="Calibri"/>
              </a:rPr>
              <a:t>Extreme abuse of Intel based Paging Systems</a:t>
            </a:r>
          </a:p>
        </p:txBody>
      </p:sp>
      <p:sp>
        <p:nvSpPr>
          <p:cNvPr id="81" name="Shape 81"/>
          <p:cNvSpPr txBox="1">
            <a:spLocks noGrp="1"/>
          </p:cNvSpPr>
          <p:nvPr>
            <p:ph type="subTitle" idx="1"/>
          </p:nvPr>
        </p:nvSpPr>
        <p:spPr>
          <a:xfrm>
            <a:off x="3664787" y="4588932"/>
            <a:ext cx="5191345" cy="872066"/>
          </a:xfrm>
          <a:prstGeom prst="rect">
            <a:avLst/>
          </a:prstGeom>
          <a:noFill/>
          <a:ln>
            <a:noFill/>
          </a:ln>
        </p:spPr>
        <p:txBody>
          <a:bodyPr lIns="0" tIns="0" rIns="0" bIns="0" anchor="t" anchorCtr="0">
            <a:noAutofit/>
          </a:bodyPr>
          <a:lstStyle/>
          <a:p>
            <a:pPr marL="0" marR="0" lvl="0" indent="0" algn="r" rtl="0">
              <a:spcBef>
                <a:spcPts val="0"/>
              </a:spcBef>
              <a:spcAft>
                <a:spcPts val="0"/>
              </a:spcAft>
              <a:buClr>
                <a:srgbClr val="9C0000"/>
              </a:buClr>
              <a:buSzPct val="25000"/>
              <a:buFont typeface="Arial"/>
              <a:buNone/>
            </a:pPr>
            <a:r>
              <a:rPr lang="en-US" sz="2400" b="1" i="0" u="none" strike="noStrike" cap="none">
                <a:solidFill>
                  <a:schemeClr val="dk1"/>
                </a:solidFill>
                <a:latin typeface="Calibri"/>
                <a:ea typeface="Calibri"/>
                <a:cs typeface="Calibri"/>
                <a:sym typeface="Calibri"/>
              </a:rPr>
              <a:t>Nicolas A. Economou</a:t>
            </a:r>
          </a:p>
          <a:p>
            <a:pPr marL="0" marR="0" lvl="0" indent="0" algn="r" rtl="0">
              <a:spcBef>
                <a:spcPts val="480"/>
              </a:spcBef>
              <a:buClr>
                <a:srgbClr val="9C0000"/>
              </a:buClr>
              <a:buSzPct val="25000"/>
              <a:buFont typeface="Arial"/>
              <a:buNone/>
            </a:pPr>
            <a:r>
              <a:rPr lang="en-US" sz="2400" b="1" i="0" u="none" strike="noStrike" cap="none">
                <a:solidFill>
                  <a:schemeClr val="dk1"/>
                </a:solidFill>
                <a:latin typeface="Calibri"/>
                <a:ea typeface="Calibri"/>
                <a:cs typeface="Calibri"/>
                <a:sym typeface="Calibri"/>
              </a:rPr>
              <a:t>Enrique E. Nissim</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What can be </a:t>
            </a:r>
            <a:r>
              <a:rPr lang="en-US" sz="4800" smtClean="0"/>
              <a:t>done?</a:t>
            </a:r>
            <a:endParaRPr lang="en-US" sz="4800"/>
          </a:p>
        </p:txBody>
      </p:sp>
      <p:sp>
        <p:nvSpPr>
          <p:cNvPr id="141" name="Shape 14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10</a:t>
            </a:fld>
            <a:endParaRPr lang="en-US" sz="1200" b="0" i="0" u="none" strike="noStrike" cap="none">
              <a:solidFill>
                <a:srgbClr val="D20025"/>
              </a:solidFill>
              <a:latin typeface="Calibri"/>
              <a:ea typeface="Calibri"/>
              <a:cs typeface="Calibri"/>
              <a:sym typeface="Calibri"/>
            </a:endParaRPr>
          </a:p>
        </p:txBody>
      </p:sp>
      <p:sp>
        <p:nvSpPr>
          <p:cNvPr id="142" name="Shape 142"/>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If </a:t>
            </a:r>
            <a:r>
              <a:rPr lang="en-US" sz="2400" i="0" u="none" strike="noStrike" cap="none" dirty="0">
                <a:solidFill>
                  <a:schemeClr val="dk1"/>
                </a:solidFill>
                <a:latin typeface="Calibri"/>
                <a:ea typeface="Calibri"/>
                <a:cs typeface="Calibri"/>
                <a:sym typeface="Calibri"/>
              </a:rPr>
              <a:t>you are running in </a:t>
            </a:r>
            <a:r>
              <a:rPr lang="en-US" sz="2400" b="1" i="0" strike="noStrike" cap="none" dirty="0" smtClean="0">
                <a:solidFill>
                  <a:schemeClr val="dk1"/>
                </a:solidFill>
                <a:latin typeface="Calibri"/>
                <a:ea typeface="Calibri"/>
                <a:cs typeface="Calibri"/>
                <a:sym typeface="Calibri"/>
              </a:rPr>
              <a:t>Low/Medium </a:t>
            </a:r>
            <a:r>
              <a:rPr lang="en-US" sz="2400" b="1" i="0" strike="noStrike" cap="none" dirty="0">
                <a:solidFill>
                  <a:schemeClr val="dk1"/>
                </a:solidFill>
                <a:latin typeface="Calibri"/>
                <a:ea typeface="Calibri"/>
                <a:cs typeface="Calibri"/>
                <a:sym typeface="Calibri"/>
              </a:rPr>
              <a:t>Integrity </a:t>
            </a:r>
            <a:r>
              <a:rPr lang="en-US" sz="2400" b="1" i="0" strike="noStrike" cap="none" dirty="0" smtClean="0">
                <a:solidFill>
                  <a:schemeClr val="dk1"/>
                </a:solidFill>
                <a:latin typeface="Calibri"/>
                <a:ea typeface="Calibri"/>
                <a:cs typeface="Calibri"/>
                <a:sym typeface="Calibri"/>
              </a:rPr>
              <a:t>Level</a:t>
            </a:r>
            <a:r>
              <a:rPr lang="en-US" sz="2400" i="0" strike="noStrike" cap="none" dirty="0" smtClean="0">
                <a:solidFill>
                  <a:schemeClr val="dk1"/>
                </a:solidFill>
                <a:latin typeface="Calibri"/>
                <a:ea typeface="Calibri"/>
                <a:cs typeface="Calibri"/>
                <a:sym typeface="Calibri"/>
              </a:rPr>
              <a:t> and you have:</a:t>
            </a:r>
            <a:endParaRPr lang="en-US" sz="2400" i="0" u="none" strike="noStrike" cap="none" dirty="0" smtClean="0">
              <a:solidFill>
                <a:schemeClr val="dk1"/>
              </a:solidFill>
              <a:latin typeface="Calibri"/>
              <a:ea typeface="Calibri"/>
              <a:cs typeface="Calibri"/>
              <a:sym typeface="Calibri"/>
            </a:endParaRPr>
          </a:p>
          <a:p>
            <a:pPr marL="342900" lvl="0" indent="-342900">
              <a:spcBef>
                <a:spcPts val="0"/>
              </a:spcBef>
            </a:pPr>
            <a:r>
              <a:rPr lang="en-US" dirty="0" smtClean="0">
                <a:solidFill>
                  <a:schemeClr val="dk1"/>
                </a:solidFill>
              </a:rPr>
              <a:t>     - Full arbitrary write (DWORD/QWORD):</a:t>
            </a:r>
          </a:p>
          <a:p>
            <a:pPr marL="1028700" lvl="2" indent="-355600">
              <a:buFont typeface="Arial"/>
              <a:buChar char="-"/>
            </a:pPr>
            <a:r>
              <a:rPr lang="en-US" sz="2000" dirty="0" smtClean="0">
                <a:solidFill>
                  <a:schemeClr val="dk1"/>
                </a:solidFill>
              </a:rPr>
              <a:t>You can overwrite GDI objects</a:t>
            </a:r>
          </a:p>
          <a:p>
            <a:pPr marL="1485900" lvl="3" indent="-342900">
              <a:buFont typeface="Arial"/>
              <a:buChar char="-"/>
            </a:pPr>
            <a:r>
              <a:rPr lang="en-US" dirty="0" smtClean="0">
                <a:solidFill>
                  <a:srgbClr val="FF0000"/>
                </a:solidFill>
              </a:rPr>
              <a:t>Kernel GDI objects addresses are in USER SPACE – </a:t>
            </a:r>
            <a:r>
              <a:rPr lang="en-US" dirty="0" smtClean="0">
                <a:solidFill>
                  <a:schemeClr val="tx1"/>
                </a:solidFill>
              </a:rPr>
              <a:t>“</a:t>
            </a:r>
            <a:r>
              <a:rPr lang="en-US" b="1" dirty="0" smtClean="0">
                <a:solidFill>
                  <a:schemeClr val="tx1"/>
                </a:solidFill>
              </a:rPr>
              <a:t>Keen Team</a:t>
            </a:r>
            <a:r>
              <a:rPr lang="en-US" dirty="0" smtClean="0">
                <a:solidFill>
                  <a:schemeClr val="tx1"/>
                </a:solidFill>
              </a:rPr>
              <a:t>”</a:t>
            </a:r>
            <a:r>
              <a:rPr lang="en-US" dirty="0" smtClean="0">
                <a:solidFill>
                  <a:srgbClr val="FF0000"/>
                </a:solidFill>
              </a:rPr>
              <a:t> </a:t>
            </a:r>
            <a:r>
              <a:rPr lang="en-US" dirty="0" smtClean="0">
                <a:solidFill>
                  <a:schemeClr val="tx1"/>
                </a:solidFill>
              </a:rPr>
              <a:t>technique.</a:t>
            </a:r>
          </a:p>
          <a:p>
            <a:pPr marL="1485900" lvl="3" indent="-342900">
              <a:buClr>
                <a:srgbClr val="434343"/>
              </a:buClr>
              <a:buFont typeface="Arial"/>
              <a:buChar char="-"/>
            </a:pPr>
            <a:r>
              <a:rPr lang="en-US" dirty="0" smtClean="0">
                <a:solidFill>
                  <a:srgbClr val="434343"/>
                </a:solidFill>
              </a:rPr>
              <a:t>This technique consists of linking one GDI object to another one</a:t>
            </a:r>
          </a:p>
          <a:p>
            <a:pPr marL="342900" lvl="0" indent="-342900">
              <a:spcBef>
                <a:spcPts val="0"/>
              </a:spcBef>
            </a:pPr>
            <a:endParaRPr lang="en-US" dirty="0" smtClean="0">
              <a:solidFill>
                <a:schemeClr val="dk1"/>
              </a:solidFill>
            </a:endParaRPr>
          </a:p>
          <a:p>
            <a:pPr marL="342900" lvl="0" indent="-342900">
              <a:spcBef>
                <a:spcPts val="0"/>
              </a:spcBef>
            </a:pPr>
            <a:r>
              <a:rPr lang="en-US" dirty="0" smtClean="0">
                <a:solidFill>
                  <a:schemeClr val="dk1"/>
                </a:solidFill>
              </a:rPr>
              <a:t>     - Partial arbitrary write (WORD):</a:t>
            </a:r>
          </a:p>
          <a:p>
            <a:pPr marL="1085850" lvl="1" indent="-349250">
              <a:spcBef>
                <a:spcPts val="360"/>
              </a:spcBef>
              <a:buFont typeface="Arial"/>
              <a:buChar char="-"/>
            </a:pPr>
            <a:r>
              <a:rPr lang="en-US" dirty="0" smtClean="0">
                <a:solidFill>
                  <a:schemeClr val="dk1"/>
                </a:solidFill>
              </a:rPr>
              <a:t>You can overwrite GDI objects</a:t>
            </a:r>
          </a:p>
          <a:p>
            <a:pPr marL="1485900" lvl="2" indent="-342900">
              <a:buFont typeface="Arial"/>
              <a:buChar char="-"/>
            </a:pPr>
            <a:r>
              <a:rPr lang="en-US" dirty="0" smtClean="0">
                <a:solidFill>
                  <a:srgbClr val="FF0000"/>
                </a:solidFill>
              </a:rPr>
              <a:t>It depends on the low part of the object address what you want to overwrite, sometimes it is not possible.</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411612"/>
            <a:ext cx="8229600" cy="634500"/>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dirty="0"/>
              <a:t>What </a:t>
            </a:r>
            <a:r>
              <a:rPr lang="en-US" sz="4800" dirty="0" smtClean="0"/>
              <a:t>about…</a:t>
            </a:r>
            <a:endParaRPr lang="en-US" sz="4800" dirty="0"/>
          </a:p>
        </p:txBody>
      </p:sp>
      <p:sp>
        <p:nvSpPr>
          <p:cNvPr id="155" name="Shape 155"/>
          <p:cNvSpPr txBox="1">
            <a:spLocks noGrp="1"/>
          </p:cNvSpPr>
          <p:nvPr>
            <p:ph type="sldNum" idx="12"/>
          </p:nvPr>
        </p:nvSpPr>
        <p:spPr>
          <a:xfrm>
            <a:off x="929158" y="6506971"/>
            <a:ext cx="2133600" cy="2607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11</a:t>
            </a:fld>
            <a:endParaRPr lang="en-US" sz="1200" b="0" i="0" u="none" strike="noStrike" cap="none">
              <a:solidFill>
                <a:srgbClr val="D20025"/>
              </a:solidFill>
              <a:latin typeface="Calibri"/>
              <a:ea typeface="Calibri"/>
              <a:cs typeface="Calibri"/>
              <a:sym typeface="Calibri"/>
            </a:endParaRPr>
          </a:p>
        </p:txBody>
      </p:sp>
      <p:sp>
        <p:nvSpPr>
          <p:cNvPr id="156" name="Shape 156"/>
          <p:cNvSpPr txBox="1">
            <a:spLocks noGrp="1"/>
          </p:cNvSpPr>
          <p:nvPr>
            <p:ph type="body" idx="1"/>
          </p:nvPr>
        </p:nvSpPr>
        <p:spPr>
          <a:xfrm>
            <a:off x="457200" y="1600200"/>
            <a:ext cx="8229600" cy="4513200"/>
          </a:xfrm>
          <a:prstGeom prst="rect">
            <a:avLst/>
          </a:prstGeom>
          <a:noFill/>
          <a:ln>
            <a:noFill/>
          </a:ln>
        </p:spPr>
        <p:txBody>
          <a:bodyPr lIns="91425" tIns="45700" rIns="91425" bIns="45700" anchor="t" anchorCtr="0">
            <a:noAutofit/>
          </a:bodyPr>
          <a:lstStyle/>
          <a:p>
            <a:pPr marL="342900" lvl="0" indent="-342900" rtl="0">
              <a:spcBef>
                <a:spcPts val="0"/>
              </a:spcBef>
              <a:buClr>
                <a:srgbClr val="9C0000"/>
              </a:buClr>
              <a:buSzPct val="100000"/>
              <a:buFont typeface="Arial"/>
              <a:buChar char="-"/>
            </a:pPr>
            <a:r>
              <a:rPr lang="en-US" dirty="0" smtClean="0">
                <a:solidFill>
                  <a:schemeClr val="dk1"/>
                </a:solidFill>
              </a:rPr>
              <a:t>Partial writes?</a:t>
            </a:r>
            <a:endParaRPr dirty="0">
              <a:solidFill>
                <a:schemeClr val="dk1"/>
              </a:solidFill>
            </a:endParaRPr>
          </a:p>
          <a:p>
            <a:pPr marL="342900" lvl="0" indent="-342900" rtl="0">
              <a:spcBef>
                <a:spcPts val="0"/>
              </a:spcBef>
              <a:buClr>
                <a:schemeClr val="dk1"/>
              </a:buClr>
              <a:buSzPct val="100000"/>
              <a:buFont typeface="Arial"/>
              <a:buChar char="-"/>
            </a:pPr>
            <a:r>
              <a:rPr lang="en-US" dirty="0" smtClean="0">
                <a:solidFill>
                  <a:schemeClr val="dk1"/>
                </a:solidFill>
              </a:rPr>
              <a:t>Single </a:t>
            </a:r>
            <a:r>
              <a:rPr lang="en-US" dirty="0">
                <a:solidFill>
                  <a:schemeClr val="dk1"/>
                </a:solidFill>
              </a:rPr>
              <a:t>BIT </a:t>
            </a:r>
            <a:r>
              <a:rPr lang="en-US" dirty="0" smtClean="0">
                <a:solidFill>
                  <a:schemeClr val="dk1"/>
                </a:solidFill>
              </a:rPr>
              <a:t>controlled?</a:t>
            </a:r>
          </a:p>
          <a:p>
            <a:pPr marL="342900" indent="-342900">
              <a:spcBef>
                <a:spcPts val="0"/>
              </a:spcBef>
              <a:buClr>
                <a:schemeClr val="dk1"/>
              </a:buClr>
              <a:buFont typeface="Arial"/>
              <a:buChar char="-"/>
            </a:pPr>
            <a:r>
              <a:rPr lang="en-US" dirty="0">
                <a:solidFill>
                  <a:schemeClr val="dk1"/>
                </a:solidFill>
              </a:rPr>
              <a:t>Decrement a controlled position?</a:t>
            </a:r>
          </a:p>
          <a:p>
            <a:pPr marL="342900" lvl="0" indent="-342900" rtl="0">
              <a:spcBef>
                <a:spcPts val="0"/>
              </a:spcBef>
              <a:buClr>
                <a:schemeClr val="dk1"/>
              </a:buClr>
              <a:buSzPct val="100000"/>
              <a:buFont typeface="Arial"/>
              <a:buChar char="-"/>
            </a:pPr>
            <a:r>
              <a:rPr lang="en-US" dirty="0" smtClean="0">
                <a:solidFill>
                  <a:schemeClr val="dk1"/>
                </a:solidFill>
              </a:rPr>
              <a:t>You don’t have control over the value?</a:t>
            </a:r>
          </a:p>
          <a:p>
            <a:pPr marL="342900" lvl="0" indent="-342900" rtl="0">
              <a:spcBef>
                <a:spcPts val="0"/>
              </a:spcBef>
              <a:buClr>
                <a:schemeClr val="dk1"/>
              </a:buClr>
              <a:buSzPct val="100000"/>
              <a:buFont typeface="Arial"/>
              <a:buChar char="-"/>
            </a:pPr>
            <a:endParaRPr lang="en-US" dirty="0">
              <a:solidFill>
                <a:schemeClr val="dk1"/>
              </a:solidFill>
            </a:endParaRPr>
          </a:p>
          <a:p>
            <a:pPr marL="342900" lvl="0" indent="-342900" rtl="0">
              <a:spcBef>
                <a:spcPts val="0"/>
              </a:spcBef>
              <a:buClr>
                <a:schemeClr val="dk1"/>
              </a:buClr>
              <a:buSzPct val="100000"/>
              <a:buFont typeface="Arial"/>
              <a:buChar char="-"/>
            </a:pPr>
            <a:r>
              <a:rPr lang="en-US" dirty="0" smtClean="0">
                <a:solidFill>
                  <a:schemeClr val="dk1"/>
                </a:solidFill>
              </a:rPr>
              <a:t>Let’s see…</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560493" y="2768600"/>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a:solidFill>
                  <a:schemeClr val="dk1"/>
                </a:solidFill>
                <a:latin typeface="Calibri"/>
                <a:ea typeface="Calibri"/>
                <a:cs typeface="Calibri"/>
                <a:sym typeface="Calibri"/>
              </a:rPr>
              <a:t>Intel Paging Mechanism</a:t>
            </a:r>
          </a:p>
        </p:txBody>
      </p:sp>
      <p:sp>
        <p:nvSpPr>
          <p:cNvPr id="162" name="Shape 162"/>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b="0" i="0" u="none" strike="noStrike" cap="none">
              <a:solidFill>
                <a:srgbClr val="7F7F7F"/>
              </a:solidFill>
              <a:latin typeface="Montserrat"/>
              <a:ea typeface="Montserrat"/>
              <a:cs typeface="Montserrat"/>
              <a:sym typeface="Montserrat"/>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Paging 101</a:t>
            </a:r>
          </a:p>
        </p:txBody>
      </p:sp>
      <p:sp>
        <p:nvSpPr>
          <p:cNvPr id="168" name="Shape 168"/>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C0000"/>
              </a:buClr>
              <a:buSzPct val="100000"/>
              <a:buFont typeface="Calibri" pitchFamily="34" charset="0"/>
              <a:buChar char="-"/>
            </a:pPr>
            <a:r>
              <a:rPr lang="en-US" sz="2400" b="0" i="0" u="none" strike="noStrike" cap="none" dirty="0" smtClean="0">
                <a:solidFill>
                  <a:srgbClr val="0C0C0C"/>
                </a:solidFill>
                <a:latin typeface="Calibri"/>
                <a:ea typeface="Calibri"/>
                <a:cs typeface="Calibri"/>
                <a:sym typeface="Calibri"/>
              </a:rPr>
              <a:t>Paging </a:t>
            </a:r>
            <a:r>
              <a:rPr lang="en-US" sz="2400" b="0" i="0" u="none" strike="noStrike" cap="none" dirty="0">
                <a:solidFill>
                  <a:srgbClr val="0C0C0C"/>
                </a:solidFill>
                <a:latin typeface="Calibri"/>
                <a:ea typeface="Calibri"/>
                <a:cs typeface="Calibri"/>
                <a:sym typeface="Calibri"/>
              </a:rPr>
              <a:t>is a functionality provided by the MMU and used by the processor to implement virtual memory. </a:t>
            </a:r>
          </a:p>
          <a:p>
            <a:pPr marL="342900" marR="0" lvl="0" indent="-342900" algn="l" rtl="0">
              <a:spcBef>
                <a:spcPts val="480"/>
              </a:spcBef>
              <a:spcAft>
                <a:spcPts val="0"/>
              </a:spcAft>
              <a:buClr>
                <a:srgbClr val="9C0000"/>
              </a:buClr>
              <a:buSzPct val="100000"/>
              <a:buFont typeface="Calibri" pitchFamily="34" charset="0"/>
              <a:buChar char="-"/>
            </a:pPr>
            <a:r>
              <a:rPr lang="en-US" sz="2400" b="0" i="0" u="none" strike="noStrike" cap="none" dirty="0">
                <a:solidFill>
                  <a:srgbClr val="0C0C0C"/>
                </a:solidFill>
                <a:latin typeface="Calibri"/>
                <a:ea typeface="Calibri"/>
                <a:cs typeface="Calibri"/>
                <a:sym typeface="Calibri"/>
              </a:rPr>
              <a:t>A virtual address is the one used in processor instructions; this must be translated into a physical address to actually refer a memory location.</a:t>
            </a:r>
          </a:p>
          <a:p>
            <a:pPr marL="223838" marR="0" lvl="0" indent="-223838" algn="l" rtl="0">
              <a:spcBef>
                <a:spcPts val="480"/>
              </a:spcBef>
              <a:buClr>
                <a:srgbClr val="9C0000"/>
              </a:buClr>
              <a:buSzPct val="100000"/>
              <a:buFont typeface="Arial"/>
              <a:buNone/>
            </a:pPr>
            <a:endParaRPr sz="2400" b="0" i="0" u="none" strike="noStrike" cap="none" dirty="0">
              <a:solidFill>
                <a:srgbClr val="666666"/>
              </a:solidFill>
              <a:latin typeface="Calibri"/>
              <a:ea typeface="Calibri"/>
              <a:cs typeface="Calibri"/>
              <a:sym typeface="Calibri"/>
            </a:endParaRPr>
          </a:p>
        </p:txBody>
      </p:sp>
      <p:sp>
        <p:nvSpPr>
          <p:cNvPr id="169" name="Shape 16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13</a:t>
            </a:fld>
            <a:endParaRPr lang="en-US" sz="1200" b="0" i="0" u="none" strike="noStrike" cap="none">
              <a:solidFill>
                <a:srgbClr val="D20025"/>
              </a:solidFill>
              <a:latin typeface="Calibri"/>
              <a:ea typeface="Calibri"/>
              <a:cs typeface="Calibri"/>
              <a:sym typeface="Calibri"/>
            </a:endParaRPr>
          </a:p>
        </p:txBody>
      </p:sp>
      <p:pic>
        <p:nvPicPr>
          <p:cNvPr id="170" name="Shape 170"/>
          <p:cNvPicPr preferRelativeResize="0"/>
          <p:nvPr/>
        </p:nvPicPr>
        <p:blipFill rotWithShape="1">
          <a:blip r:embed="rId3">
            <a:alphaModFix/>
          </a:blip>
          <a:srcRect/>
          <a:stretch/>
        </p:blipFill>
        <p:spPr>
          <a:xfrm>
            <a:off x="2052108" y="3611371"/>
            <a:ext cx="4762499" cy="28956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PAE Paging</a:t>
            </a:r>
          </a:p>
        </p:txBody>
      </p:sp>
      <p:sp>
        <p:nvSpPr>
          <p:cNvPr id="176" name="Shape 176"/>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14</a:t>
            </a:fld>
            <a:endParaRPr lang="en-US" sz="1200" b="0" i="0" u="none" strike="noStrike" cap="none">
              <a:solidFill>
                <a:srgbClr val="D20025"/>
              </a:solidFill>
              <a:latin typeface="Calibri"/>
              <a:ea typeface="Calibri"/>
              <a:cs typeface="Calibri"/>
              <a:sym typeface="Calibri"/>
            </a:endParaRPr>
          </a:p>
        </p:txBody>
      </p:sp>
      <p:pic>
        <p:nvPicPr>
          <p:cNvPr id="177" name="Shape 177"/>
          <p:cNvPicPr preferRelativeResize="0"/>
          <p:nvPr/>
        </p:nvPicPr>
        <p:blipFill>
          <a:blip r:embed="rId3">
            <a:alphaModFix/>
          </a:blip>
          <a:stretch>
            <a:fillRect/>
          </a:stretch>
        </p:blipFill>
        <p:spPr>
          <a:xfrm>
            <a:off x="749300" y="1718625"/>
            <a:ext cx="7645400" cy="42798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411612"/>
            <a:ext cx="8229600" cy="634500"/>
          </a:xfrm>
          <a:prstGeom prst="rect">
            <a:avLst/>
          </a:prstGeom>
        </p:spPr>
        <p:txBody>
          <a:bodyPr lIns="91425" tIns="91425" rIns="91425" bIns="91425" anchor="b" anchorCtr="0">
            <a:noAutofit/>
          </a:bodyPr>
          <a:lstStyle/>
          <a:p>
            <a:pPr lvl="0" algn="ctr">
              <a:spcBef>
                <a:spcPts val="0"/>
              </a:spcBef>
              <a:buClr>
                <a:schemeClr val="dk1"/>
              </a:buClr>
              <a:buSzPct val="25000"/>
              <a:buFont typeface="Calibri"/>
              <a:buNone/>
            </a:pPr>
            <a:r>
              <a:rPr lang="en-US" sz="4800"/>
              <a:t>x64 Paging</a:t>
            </a:r>
          </a:p>
        </p:txBody>
      </p:sp>
      <p:sp>
        <p:nvSpPr>
          <p:cNvPr id="184" name="Shape 184"/>
          <p:cNvSpPr txBox="1">
            <a:spLocks noGrp="1"/>
          </p:cNvSpPr>
          <p:nvPr>
            <p:ph type="sldNum" idx="12"/>
          </p:nvPr>
        </p:nvSpPr>
        <p:spPr>
          <a:xfrm>
            <a:off x="929158" y="6506971"/>
            <a:ext cx="2133600" cy="260700"/>
          </a:xfrm>
          <a:prstGeom prst="rect">
            <a:avLst/>
          </a:prstGeom>
        </p:spPr>
        <p:txBody>
          <a:bodyPr lIns="91425" tIns="45700" rIns="91425" bIns="45700" anchor="b" anchorCtr="0">
            <a:noAutofit/>
          </a:bodyPr>
          <a:lstStyle/>
          <a:p>
            <a:pPr lvl="0">
              <a:spcBef>
                <a:spcPts val="0"/>
              </a:spcBef>
              <a:buClr>
                <a:srgbClr val="D20025"/>
              </a:buClr>
              <a:buSzPct val="25000"/>
              <a:buFont typeface="Calibri"/>
              <a:buNone/>
            </a:pPr>
            <a:fld id="{00000000-1234-1234-1234-123412341234}" type="slidenum">
              <a:rPr lang="en-US"/>
              <a:pPr lvl="0">
                <a:spcBef>
                  <a:spcPts val="0"/>
                </a:spcBef>
                <a:buClr>
                  <a:srgbClr val="D20025"/>
                </a:buClr>
                <a:buSzPct val="25000"/>
                <a:buFont typeface="Calibri"/>
                <a:buNone/>
              </a:pPr>
              <a:t>15</a:t>
            </a:fld>
            <a:endParaRPr lang="en-US"/>
          </a:p>
        </p:txBody>
      </p:sp>
      <p:pic>
        <p:nvPicPr>
          <p:cNvPr id="185" name="Shape 185"/>
          <p:cNvPicPr preferRelativeResize="0"/>
          <p:nvPr/>
        </p:nvPicPr>
        <p:blipFill>
          <a:blip r:embed="rId3">
            <a:alphaModFix/>
          </a:blip>
          <a:stretch>
            <a:fillRect/>
          </a:stretch>
        </p:blipFill>
        <p:spPr>
          <a:xfrm>
            <a:off x="1181937" y="1600199"/>
            <a:ext cx="6780124" cy="4766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PxE Structure (entry)</a:t>
            </a:r>
          </a:p>
        </p:txBody>
      </p:sp>
      <p:sp>
        <p:nvSpPr>
          <p:cNvPr id="199" name="Shape 19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16</a:t>
            </a:fld>
            <a:endParaRPr lang="en-US" sz="1200" b="0" i="0" u="none" strike="noStrike" cap="none">
              <a:solidFill>
                <a:srgbClr val="D20025"/>
              </a:solidFill>
              <a:latin typeface="Calibri"/>
              <a:ea typeface="Calibri"/>
              <a:cs typeface="Calibri"/>
              <a:sym typeface="Calibri"/>
            </a:endParaRPr>
          </a:p>
        </p:txBody>
      </p:sp>
      <p:sp>
        <p:nvSpPr>
          <p:cNvPr id="200" name="Shape 200"/>
          <p:cNvSpPr txBox="1"/>
          <p:nvPr/>
        </p:nvSpPr>
        <p:spPr>
          <a:xfrm>
            <a:off x="527506" y="1709871"/>
            <a:ext cx="8229600" cy="4513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9C0000"/>
              </a:buClr>
              <a:buFont typeface="Arial"/>
              <a:buNone/>
            </a:pPr>
            <a:endParaRPr sz="2400" b="0" i="0" u="none" strike="noStrike" cap="none" dirty="0">
              <a:solidFill>
                <a:srgbClr val="666666"/>
              </a:solidFill>
              <a:latin typeface="Calibri"/>
              <a:ea typeface="Calibri"/>
              <a:cs typeface="Calibri"/>
              <a:sym typeface="Calibri"/>
            </a:endParaRPr>
          </a:p>
          <a:p>
            <a:pPr marL="0" marR="0" lvl="0" indent="0" algn="l" rtl="0">
              <a:spcBef>
                <a:spcPts val="480"/>
              </a:spcBef>
              <a:spcAft>
                <a:spcPts val="0"/>
              </a:spcAft>
              <a:buClr>
                <a:srgbClr val="9C0000"/>
              </a:buClr>
              <a:buFont typeface="Arial"/>
              <a:buNone/>
            </a:pPr>
            <a:endParaRPr sz="2400" b="0" i="0" u="none" strike="noStrike" cap="none" dirty="0">
              <a:solidFill>
                <a:srgbClr val="666666"/>
              </a:solidFill>
              <a:latin typeface="Calibri"/>
              <a:ea typeface="Calibri"/>
              <a:cs typeface="Calibri"/>
              <a:sym typeface="Calibri"/>
            </a:endParaRPr>
          </a:p>
          <a:p>
            <a:pPr marL="0" marR="0" lvl="0" indent="0" algn="l" rtl="0">
              <a:spcBef>
                <a:spcPts val="480"/>
              </a:spcBef>
              <a:spcAft>
                <a:spcPts val="0"/>
              </a:spcAft>
              <a:buClr>
                <a:srgbClr val="9C0000"/>
              </a:buClr>
              <a:buFont typeface="Arial"/>
              <a:buNone/>
            </a:pPr>
            <a:endParaRPr sz="2400" b="0" i="0" u="none" strike="noStrike" cap="none" dirty="0">
              <a:solidFill>
                <a:srgbClr val="666666"/>
              </a:solidFill>
              <a:latin typeface="Calibri"/>
              <a:ea typeface="Calibri"/>
              <a:cs typeface="Calibri"/>
              <a:sym typeface="Calibri"/>
            </a:endParaRPr>
          </a:p>
          <a:p>
            <a:pPr marL="0" marR="0" lvl="0" indent="0" algn="l" rtl="0">
              <a:spcBef>
                <a:spcPts val="480"/>
              </a:spcBef>
              <a:spcAft>
                <a:spcPts val="0"/>
              </a:spcAft>
              <a:buClr>
                <a:srgbClr val="9C0000"/>
              </a:buClr>
              <a:buSzPct val="25000"/>
              <a:buFont typeface="Arial"/>
              <a:buNone/>
            </a:pPr>
            <a:r>
              <a:rPr lang="en-US" sz="2400" b="0" i="0" u="none" strike="noStrike" cap="none" dirty="0">
                <a:solidFill>
                  <a:srgbClr val="0C0C0C"/>
                </a:solidFill>
                <a:latin typeface="Calibri"/>
                <a:ea typeface="Calibri"/>
                <a:cs typeface="Calibri"/>
                <a:sym typeface="Calibri"/>
              </a:rPr>
              <a:t>Interesting fields to know for our purposes:</a:t>
            </a:r>
          </a:p>
          <a:p>
            <a:pPr marL="342900" marR="0" lvl="0" indent="-342900" algn="l" rtl="0">
              <a:spcBef>
                <a:spcPts val="480"/>
              </a:spcBef>
              <a:spcAft>
                <a:spcPts val="0"/>
              </a:spcAft>
              <a:buClr>
                <a:srgbClr val="9C0000"/>
              </a:buClr>
              <a:buSzPct val="100000"/>
              <a:buFont typeface="Calibri" pitchFamily="34" charset="0"/>
              <a:buChar char="-"/>
            </a:pPr>
            <a:r>
              <a:rPr lang="en-US" sz="2400" b="1" i="0" u="none" strike="noStrike" cap="none" dirty="0">
                <a:solidFill>
                  <a:srgbClr val="0C0C0C"/>
                </a:solidFill>
                <a:latin typeface="Calibri"/>
                <a:ea typeface="Calibri"/>
                <a:cs typeface="Calibri"/>
                <a:sym typeface="Calibri"/>
              </a:rPr>
              <a:t>R/W:</a:t>
            </a:r>
            <a:r>
              <a:rPr lang="en-US" sz="2400" b="0" i="0" u="none" strike="noStrike" cap="none" dirty="0">
                <a:solidFill>
                  <a:srgbClr val="0C0C0C"/>
                </a:solidFill>
                <a:latin typeface="Calibri"/>
                <a:ea typeface="Calibri"/>
                <a:cs typeface="Calibri"/>
                <a:sym typeface="Calibri"/>
              </a:rPr>
              <a:t> </a:t>
            </a:r>
            <a:r>
              <a:rPr lang="en-US" sz="2400" b="0" i="0" u="none" strike="noStrike" cap="none" dirty="0" err="1">
                <a:solidFill>
                  <a:srgbClr val="0C0C0C"/>
                </a:solidFill>
                <a:latin typeface="Calibri"/>
                <a:ea typeface="Calibri"/>
                <a:cs typeface="Calibri"/>
                <a:sym typeface="Calibri"/>
              </a:rPr>
              <a:t>readonly</a:t>
            </a:r>
            <a:r>
              <a:rPr lang="en-US" sz="2400" b="0" i="0" u="none" strike="noStrike" cap="none" dirty="0">
                <a:solidFill>
                  <a:srgbClr val="0C0C0C"/>
                </a:solidFill>
                <a:latin typeface="Calibri"/>
                <a:ea typeface="Calibri"/>
                <a:cs typeface="Calibri"/>
                <a:sym typeface="Calibri"/>
              </a:rPr>
              <a:t>/</a:t>
            </a:r>
            <a:r>
              <a:rPr lang="en-US" sz="2400" b="0" i="0" u="none" strike="noStrike" cap="none" dirty="0" err="1">
                <a:solidFill>
                  <a:srgbClr val="0C0C0C"/>
                </a:solidFill>
                <a:latin typeface="Calibri"/>
                <a:ea typeface="Calibri"/>
                <a:cs typeface="Calibri"/>
                <a:sym typeface="Calibri"/>
              </a:rPr>
              <a:t>readwrite</a:t>
            </a:r>
            <a:endParaRPr lang="en-US" sz="2400" b="0" i="0" u="none" strike="noStrike" cap="none" dirty="0">
              <a:solidFill>
                <a:srgbClr val="0C0C0C"/>
              </a:solidFill>
              <a:latin typeface="Calibri"/>
              <a:ea typeface="Calibri"/>
              <a:cs typeface="Calibri"/>
              <a:sym typeface="Calibri"/>
            </a:endParaRPr>
          </a:p>
          <a:p>
            <a:pPr marL="342900" marR="0" lvl="0" indent="-342900" algn="l" rtl="0">
              <a:spcBef>
                <a:spcPts val="480"/>
              </a:spcBef>
              <a:spcAft>
                <a:spcPts val="0"/>
              </a:spcAft>
              <a:buClr>
                <a:srgbClr val="9C0000"/>
              </a:buClr>
              <a:buSzPct val="100000"/>
              <a:buFont typeface="Calibri" pitchFamily="34" charset="0"/>
              <a:buChar char="-"/>
            </a:pPr>
            <a:r>
              <a:rPr lang="en-US" sz="2400" b="1" i="0" u="none" strike="noStrike" cap="none" dirty="0">
                <a:solidFill>
                  <a:schemeClr val="dk1"/>
                </a:solidFill>
                <a:latin typeface="Calibri"/>
                <a:ea typeface="Calibri"/>
                <a:cs typeface="Calibri"/>
                <a:sym typeface="Calibri"/>
              </a:rPr>
              <a:t>U/S:</a:t>
            </a:r>
            <a:r>
              <a:rPr lang="en-US" sz="2400" b="0" i="0" u="none" strike="noStrike" cap="none" dirty="0">
                <a:solidFill>
                  <a:srgbClr val="0C0C0C"/>
                </a:solidFill>
                <a:latin typeface="Calibri"/>
                <a:ea typeface="Calibri"/>
                <a:cs typeface="Calibri"/>
                <a:sym typeface="Calibri"/>
              </a:rPr>
              <a:t> if set, the range mapped by the entry is accessible at CPL3. Otherwise it is only accessible at CPL0</a:t>
            </a:r>
            <a:r>
              <a:rPr lang="en-US" sz="2400" b="0" i="0" u="none" strike="noStrike" cap="none" dirty="0" smtClean="0">
                <a:solidFill>
                  <a:srgbClr val="0C0C0C"/>
                </a:solidFill>
                <a:latin typeface="Calibri"/>
                <a:ea typeface="Calibri"/>
                <a:cs typeface="Calibri"/>
                <a:sym typeface="Calibri"/>
              </a:rPr>
              <a:t>.</a:t>
            </a:r>
          </a:p>
          <a:p>
            <a:pPr marL="342900" marR="0" lvl="0" indent="-342900" algn="l" rtl="0">
              <a:spcBef>
                <a:spcPts val="480"/>
              </a:spcBef>
              <a:spcAft>
                <a:spcPts val="0"/>
              </a:spcAft>
              <a:buClr>
                <a:srgbClr val="9C0000"/>
              </a:buClr>
              <a:buSzPct val="100000"/>
              <a:buFont typeface="Calibri" pitchFamily="34" charset="0"/>
              <a:buChar char="-"/>
            </a:pPr>
            <a:r>
              <a:rPr lang="en-US" sz="2400" b="1" i="0" u="none" strike="noStrike" cap="none" dirty="0" smtClean="0">
                <a:solidFill>
                  <a:srgbClr val="0C0C0C"/>
                </a:solidFill>
                <a:latin typeface="Calibri"/>
                <a:ea typeface="Calibri"/>
                <a:cs typeface="Calibri"/>
                <a:sym typeface="Calibri"/>
              </a:rPr>
              <a:t>PS:</a:t>
            </a:r>
            <a:r>
              <a:rPr lang="en-US" sz="2400" b="0" i="0" u="none" strike="noStrike" cap="none" dirty="0" smtClean="0">
                <a:solidFill>
                  <a:srgbClr val="0C0C0C"/>
                </a:solidFill>
                <a:latin typeface="Calibri"/>
                <a:ea typeface="Calibri"/>
                <a:cs typeface="Calibri"/>
                <a:sym typeface="Calibri"/>
              </a:rPr>
              <a:t> if set, the entr</a:t>
            </a:r>
            <a:r>
              <a:rPr lang="en-US" sz="2400" dirty="0" smtClean="0">
                <a:solidFill>
                  <a:srgbClr val="0C0C0C"/>
                </a:solidFill>
                <a:latin typeface="Calibri"/>
                <a:ea typeface="Calibri"/>
                <a:cs typeface="Calibri"/>
                <a:sym typeface="Calibri"/>
              </a:rPr>
              <a:t>y describes a LARGE_PAGE.</a:t>
            </a:r>
            <a:endParaRPr lang="en-US" sz="2400" b="0" i="0" u="none" strike="noStrike" cap="none" dirty="0">
              <a:solidFill>
                <a:srgbClr val="0C0C0C"/>
              </a:solidFill>
              <a:latin typeface="Calibri"/>
              <a:ea typeface="Calibri"/>
              <a:cs typeface="Calibri"/>
              <a:sym typeface="Calibri"/>
            </a:endParaRPr>
          </a:p>
          <a:p>
            <a:pPr marL="342900" marR="0" lvl="0" indent="-342900" algn="l" rtl="0">
              <a:spcBef>
                <a:spcPts val="480"/>
              </a:spcBef>
              <a:spcAft>
                <a:spcPts val="0"/>
              </a:spcAft>
              <a:buClr>
                <a:srgbClr val="9C0000"/>
              </a:buClr>
              <a:buSzPct val="100000"/>
              <a:buFont typeface="Calibri" pitchFamily="34" charset="0"/>
              <a:buChar char="-"/>
            </a:pPr>
            <a:r>
              <a:rPr lang="en-US" sz="2400" b="1" i="0" u="none" strike="noStrike" cap="none" dirty="0">
                <a:solidFill>
                  <a:srgbClr val="0C0C0C"/>
                </a:solidFill>
                <a:latin typeface="Calibri"/>
                <a:ea typeface="Calibri"/>
                <a:cs typeface="Calibri"/>
                <a:sym typeface="Calibri"/>
              </a:rPr>
              <a:t>XD:</a:t>
            </a:r>
            <a:r>
              <a:rPr lang="en-US" sz="2400" b="0" i="0" u="none" strike="noStrike" cap="none" dirty="0">
                <a:solidFill>
                  <a:srgbClr val="0C0C0C"/>
                </a:solidFill>
                <a:latin typeface="Calibri"/>
                <a:ea typeface="Calibri"/>
                <a:cs typeface="Calibri"/>
                <a:sym typeface="Calibri"/>
              </a:rPr>
              <a:t> if set, instruction fetching is not allowed for the region mapped by the entry.</a:t>
            </a:r>
          </a:p>
          <a:p>
            <a:pPr marL="0" marR="0" lvl="0" indent="0" algn="l" rtl="0">
              <a:spcBef>
                <a:spcPts val="480"/>
              </a:spcBef>
              <a:buClr>
                <a:srgbClr val="9C0000"/>
              </a:buClr>
              <a:buFont typeface="Arial"/>
              <a:buNone/>
            </a:pPr>
            <a:endParaRPr sz="2400" b="0" i="0" u="none" strike="noStrike" cap="none" dirty="0">
              <a:solidFill>
                <a:srgbClr val="666666"/>
              </a:solidFill>
              <a:latin typeface="Calibri"/>
              <a:ea typeface="Calibri"/>
              <a:cs typeface="Calibri"/>
              <a:sym typeface="Calibri"/>
            </a:endParaRPr>
          </a:p>
        </p:txBody>
      </p:sp>
      <p:graphicFrame>
        <p:nvGraphicFramePr>
          <p:cNvPr id="201" name="Shape 201"/>
          <p:cNvGraphicFramePr/>
          <p:nvPr>
            <p:extLst>
              <p:ext uri="{D42A27DB-BD31-4B8C-83A1-F6EECF244321}">
                <p14:modId xmlns:p14="http://schemas.microsoft.com/office/powerpoint/2010/main" xmlns="" val="1449254503"/>
              </p:ext>
            </p:extLst>
          </p:nvPr>
        </p:nvGraphicFramePr>
        <p:xfrm>
          <a:off x="1022565" y="1848198"/>
          <a:ext cx="7239375" cy="1009300"/>
        </p:xfrm>
        <a:graphic>
          <a:graphicData uri="http://schemas.openxmlformats.org/drawingml/2006/table">
            <a:tbl>
              <a:tblPr firstRow="1" firstCol="1" bandRow="1">
                <a:noFill/>
                <a:tableStyleId>{6C5CACE8-65B8-4E3F-9666-6AA63CF25A39}</a:tableStyleId>
              </a:tblPr>
              <a:tblGrid>
                <a:gridCol w="353800"/>
                <a:gridCol w="1292775"/>
                <a:gridCol w="2245325"/>
                <a:gridCol w="340200"/>
                <a:gridCol w="340200"/>
                <a:gridCol w="272150"/>
                <a:gridCol w="272150"/>
                <a:gridCol w="272150"/>
                <a:gridCol w="272150"/>
                <a:gridCol w="272150"/>
                <a:gridCol w="272150"/>
                <a:gridCol w="272150"/>
                <a:gridCol w="272150"/>
                <a:gridCol w="272150"/>
                <a:gridCol w="217725"/>
              </a:tblGrid>
              <a:tr h="252325">
                <a:tc>
                  <a:txBody>
                    <a:bodyPr/>
                    <a:lstStyle/>
                    <a:p>
                      <a:pPr marL="0" marR="0" lvl="0" indent="0" algn="ctr" rtl="0">
                        <a:lnSpc>
                          <a:spcPct val="115000"/>
                        </a:lnSpc>
                        <a:spcBef>
                          <a:spcPts val="0"/>
                        </a:spcBef>
                        <a:spcAft>
                          <a:spcPts val="0"/>
                        </a:spcAft>
                        <a:buSzPct val="25000"/>
                        <a:buNone/>
                      </a:pPr>
                      <a:r>
                        <a:rPr lang="en-US" sz="1400" b="1" u="none" strike="noStrike" cap="none" dirty="0"/>
                        <a:t>63</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62:52</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51:12</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11</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10</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9</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8</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7</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6</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5</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4</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3</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2</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1</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0</a:t>
                      </a:r>
                    </a:p>
                  </a:txBody>
                  <a:tcPr marL="68575" marR="68575" marT="0" marB="0"/>
                </a:tc>
              </a:tr>
              <a:tr h="756975">
                <a:tc>
                  <a:txBody>
                    <a:bodyPr/>
                    <a:lstStyle/>
                    <a:p>
                      <a:pPr marL="0" marR="0" lvl="0" indent="0" algn="ctr" rtl="0">
                        <a:lnSpc>
                          <a:spcPct val="115000"/>
                        </a:lnSpc>
                        <a:spcBef>
                          <a:spcPts val="0"/>
                        </a:spcBef>
                        <a:spcAft>
                          <a:spcPts val="0"/>
                        </a:spcAft>
                        <a:buSzPct val="25000"/>
                        <a:buNone/>
                      </a:pPr>
                      <a:r>
                        <a:rPr lang="en-US" sz="1400" b="1" u="none" strike="noStrike" cap="none">
                          <a:solidFill>
                            <a:srgbClr val="FF0000"/>
                          </a:solidFill>
                        </a:rPr>
                        <a:t>XD</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I</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solidFill>
                            <a:srgbClr val="FF0000"/>
                          </a:solidFill>
                          <a:latin typeface="Calibri" pitchFamily="34" charset="0"/>
                        </a:rPr>
                        <a:t>PFN (physical </a:t>
                      </a:r>
                      <a:r>
                        <a:rPr lang="en-US" sz="1400" b="1" u="none" strike="noStrike" cap="none" smtClean="0">
                          <a:solidFill>
                            <a:srgbClr val="FF0000"/>
                          </a:solidFill>
                          <a:latin typeface="Calibri" pitchFamily="34" charset="0"/>
                        </a:rPr>
                        <a:t>address &gt;&gt; </a:t>
                      </a:r>
                      <a:r>
                        <a:rPr lang="en-US" sz="1400" b="1" u="none" strike="noStrike" cap="none">
                          <a:solidFill>
                            <a:srgbClr val="FF0000"/>
                          </a:solidFill>
                          <a:latin typeface="Calibri" pitchFamily="34" charset="0"/>
                        </a:rPr>
                        <a:t>12)</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I</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I</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I</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dirty="0"/>
                        <a:t>G</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dirty="0" smtClean="0">
                          <a:solidFill>
                            <a:srgbClr val="FF0000"/>
                          </a:solidFill>
                        </a:rPr>
                        <a:t>PS</a:t>
                      </a:r>
                      <a:endParaRPr lang="en-US" sz="1400" b="1" u="none" strike="noStrike" cap="none" dirty="0">
                        <a:solidFill>
                          <a:srgbClr val="FF0000"/>
                        </a:solidFill>
                      </a:endParaRP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D</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A</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PCD</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t>PWT</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solidFill>
                            <a:srgbClr val="FF0000"/>
                          </a:solidFill>
                        </a:rPr>
                        <a:t>U/S</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a:solidFill>
                            <a:srgbClr val="FF0000"/>
                          </a:solidFill>
                        </a:rPr>
                        <a:t>R/W</a:t>
                      </a:r>
                    </a:p>
                  </a:txBody>
                  <a:tcPr marL="68575" marR="68575" marT="0" marB="0"/>
                </a:tc>
                <a:tc>
                  <a:txBody>
                    <a:bodyPr/>
                    <a:lstStyle/>
                    <a:p>
                      <a:pPr marL="0" marR="0" lvl="0" indent="0" algn="ctr" rtl="0">
                        <a:lnSpc>
                          <a:spcPct val="115000"/>
                        </a:lnSpc>
                        <a:spcBef>
                          <a:spcPts val="0"/>
                        </a:spcBef>
                        <a:spcAft>
                          <a:spcPts val="0"/>
                        </a:spcAft>
                        <a:buSzPct val="25000"/>
                        <a:buNone/>
                      </a:pPr>
                      <a:r>
                        <a:rPr lang="en-US" sz="1400" b="1" u="none" strike="noStrike" cap="none" dirty="0"/>
                        <a:t>P</a:t>
                      </a:r>
                    </a:p>
                  </a:txBody>
                  <a:tcPr marL="68575" marR="68575" marT="0" marB="0"/>
                </a:tc>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411612"/>
            <a:ext cx="8229600" cy="634500"/>
          </a:xfrm>
          <a:prstGeom prst="rect">
            <a:avLst/>
          </a:prstGeom>
        </p:spPr>
        <p:txBody>
          <a:bodyPr lIns="91425" tIns="91425" rIns="91425" bIns="91425" anchor="b" anchorCtr="0">
            <a:noAutofit/>
          </a:bodyPr>
          <a:lstStyle/>
          <a:p>
            <a:pPr lvl="0" algn="ctr">
              <a:spcBef>
                <a:spcPts val="0"/>
              </a:spcBef>
              <a:buNone/>
            </a:pPr>
            <a:r>
              <a:rPr lang="en-US" sz="4800"/>
              <a:t>Paging Implications</a:t>
            </a:r>
          </a:p>
        </p:txBody>
      </p:sp>
      <p:sp>
        <p:nvSpPr>
          <p:cNvPr id="208" name="Shape 208"/>
          <p:cNvSpPr txBox="1">
            <a:spLocks noGrp="1"/>
          </p:cNvSpPr>
          <p:nvPr>
            <p:ph type="body" idx="1"/>
          </p:nvPr>
        </p:nvSpPr>
        <p:spPr>
          <a:xfrm>
            <a:off x="457200" y="1600200"/>
            <a:ext cx="8229600" cy="4513200"/>
          </a:xfrm>
          <a:prstGeom prst="rect">
            <a:avLst/>
          </a:prstGeom>
        </p:spPr>
        <p:txBody>
          <a:bodyPr lIns="91425" tIns="91425" rIns="91425" bIns="91425" anchor="t" anchorCtr="0">
            <a:noAutofit/>
          </a:bodyPr>
          <a:lstStyle/>
          <a:p>
            <a:pPr marL="457200" lvl="0" indent="-228600" rtl="0">
              <a:spcBef>
                <a:spcPts val="0"/>
              </a:spcBef>
              <a:buFont typeface="Calibri" pitchFamily="34" charset="0"/>
              <a:buChar char="-"/>
            </a:pPr>
            <a:r>
              <a:rPr lang="en-US" dirty="0">
                <a:solidFill>
                  <a:schemeClr val="tx1"/>
                </a:solidFill>
              </a:rPr>
              <a:t>All memory accesses and instruction fetching done by the processor will use virtual addresses.</a:t>
            </a:r>
          </a:p>
          <a:p>
            <a:pPr marL="0" lvl="0" indent="0" rtl="0">
              <a:spcBef>
                <a:spcPts val="0"/>
              </a:spcBef>
              <a:buFont typeface="Calibri" pitchFamily="34" charset="0"/>
              <a:buChar char="-"/>
            </a:pPr>
            <a:endParaRPr dirty="0">
              <a:solidFill>
                <a:schemeClr val="tx1"/>
              </a:solidFill>
            </a:endParaRPr>
          </a:p>
          <a:p>
            <a:pPr marL="457200" lvl="0" indent="-228600" rtl="0">
              <a:spcBef>
                <a:spcPts val="0"/>
              </a:spcBef>
              <a:buFont typeface="Calibri" pitchFamily="34" charset="0"/>
              <a:buChar char="-"/>
            </a:pPr>
            <a:r>
              <a:rPr lang="en-US" dirty="0">
                <a:solidFill>
                  <a:schemeClr val="tx1"/>
                </a:solidFill>
              </a:rPr>
              <a:t>Given that the OS needs to manipulate the table entries not only for memory allocation but also for page level protection, all the paging structures of the current process are mapped to virtual memory. </a:t>
            </a:r>
          </a:p>
          <a:p>
            <a:pPr marL="0" lvl="0" indent="0" rtl="0">
              <a:spcBef>
                <a:spcPts val="0"/>
              </a:spcBef>
              <a:buFont typeface="Calibri" pitchFamily="34" charset="0"/>
              <a:buChar char="-"/>
            </a:pPr>
            <a:endParaRPr dirty="0">
              <a:solidFill>
                <a:schemeClr val="tx1"/>
              </a:solidFill>
            </a:endParaRPr>
          </a:p>
          <a:p>
            <a:pPr marL="457200" lvl="0" indent="-228600" rtl="0">
              <a:spcBef>
                <a:spcPts val="0"/>
              </a:spcBef>
              <a:buFont typeface="Calibri" pitchFamily="34" charset="0"/>
              <a:buChar char="-"/>
            </a:pPr>
            <a:r>
              <a:rPr lang="en-US" dirty="0">
                <a:solidFill>
                  <a:schemeClr val="tx1"/>
                </a:solidFill>
              </a:rPr>
              <a:t>In order to comply with performance and memory savings requirements, a common approach taken by operating systems is to make use a of self-reference table entry or a fixed location where all the paging structures will reside.</a:t>
            </a:r>
          </a:p>
        </p:txBody>
      </p:sp>
      <p:sp>
        <p:nvSpPr>
          <p:cNvPr id="209" name="Shape 209"/>
          <p:cNvSpPr txBox="1">
            <a:spLocks noGrp="1"/>
          </p:cNvSpPr>
          <p:nvPr>
            <p:ph type="sldNum" idx="12"/>
          </p:nvPr>
        </p:nvSpPr>
        <p:spPr>
          <a:xfrm>
            <a:off x="929158" y="6506971"/>
            <a:ext cx="2133600" cy="260700"/>
          </a:xfrm>
          <a:prstGeom prst="rect">
            <a:avLst/>
          </a:prstGeom>
        </p:spPr>
        <p:txBody>
          <a:bodyPr lIns="91425" tIns="45700" rIns="91425" bIns="45700" anchor="b" anchorCtr="0">
            <a:noAutofit/>
          </a:bodyPr>
          <a:lstStyle/>
          <a:p>
            <a:pPr lvl="0">
              <a:spcBef>
                <a:spcPts val="0"/>
              </a:spcBef>
              <a:buClr>
                <a:srgbClr val="D20025"/>
              </a:buClr>
              <a:buSzPct val="25000"/>
              <a:buFont typeface="Calibri"/>
              <a:buNone/>
            </a:pPr>
            <a:fld id="{00000000-1234-1234-1234-123412341234}" type="slidenum">
              <a:rPr lang="en-US"/>
              <a:pPr lvl="0">
                <a:spcBef>
                  <a:spcPts val="0"/>
                </a:spcBef>
                <a:buClr>
                  <a:srgbClr val="D20025"/>
                </a:buClr>
                <a:buSzPct val="25000"/>
                <a:buFont typeface="Calibri"/>
                <a:buNone/>
              </a:pPr>
              <a:t>17</a:t>
            </a:fld>
            <a:endParaRPr 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ctrTitle"/>
          </p:nvPr>
        </p:nvSpPr>
        <p:spPr>
          <a:xfrm>
            <a:off x="560493" y="32681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a:solidFill>
                  <a:schemeClr val="dk1"/>
                </a:solidFill>
                <a:latin typeface="Calibri"/>
                <a:ea typeface="Calibri"/>
                <a:cs typeface="Calibri"/>
                <a:sym typeface="Calibri"/>
              </a:rPr>
              <a:t>Windows Paging</a:t>
            </a:r>
            <a:r>
              <a:rPr lang="en-US" sz="5400">
                <a:solidFill>
                  <a:schemeClr val="dk1"/>
                </a:solidFill>
              </a:rPr>
              <a:t> Implementation</a:t>
            </a:r>
          </a:p>
        </p:txBody>
      </p:sp>
      <p:sp>
        <p:nvSpPr>
          <p:cNvPr id="215" name="Shape 215"/>
          <p:cNvSpPr txBox="1"/>
          <p:nvPr/>
        </p:nvSpPr>
        <p:spPr>
          <a:xfrm>
            <a:off x="295056" y="2937933"/>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b="0" i="0" u="none" strike="noStrike" cap="none">
              <a:solidFill>
                <a:srgbClr val="7F7F7F"/>
              </a:solidFill>
              <a:latin typeface="Montserrat"/>
              <a:ea typeface="Montserrat"/>
              <a:cs typeface="Montserrat"/>
              <a:sym typeface="Montserrat"/>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Windows </a:t>
            </a:r>
            <a:r>
              <a:rPr lang="en-US" sz="4800" dirty="0" smtClean="0"/>
              <a:t>Implementation</a:t>
            </a:r>
            <a:endParaRPr lang="en-US" sz="4800" b="0" i="0" u="none" strike="noStrike" cap="none" dirty="0">
              <a:solidFill>
                <a:schemeClr val="dk1"/>
              </a:solidFill>
              <a:latin typeface="Calibri"/>
              <a:ea typeface="Calibri"/>
              <a:cs typeface="Calibri"/>
              <a:sym typeface="Calibri"/>
            </a:endParaRPr>
          </a:p>
        </p:txBody>
      </p:sp>
      <p:sp>
        <p:nvSpPr>
          <p:cNvPr id="222" name="Shape 222"/>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223837" lvl="0" indent="-223837">
              <a:spcBef>
                <a:spcPts val="0"/>
              </a:spcBef>
              <a:buFont typeface="Calibri" pitchFamily="34" charset="0"/>
              <a:buChar char="-"/>
            </a:pPr>
            <a:r>
              <a:rPr lang="en-US" sz="2800" dirty="0" smtClean="0">
                <a:solidFill>
                  <a:schemeClr val="dk1"/>
                </a:solidFill>
              </a:rPr>
              <a:t>Each process has its </a:t>
            </a:r>
            <a:r>
              <a:rPr lang="en-US" sz="2800" dirty="0" smtClean="0">
                <a:solidFill>
                  <a:srgbClr val="FF0000"/>
                </a:solidFill>
              </a:rPr>
              <a:t>own set of paging tables</a:t>
            </a:r>
          </a:p>
          <a:p>
            <a:pPr lvl="0" indent="-223838">
              <a:spcBef>
                <a:spcPts val="560"/>
              </a:spcBef>
              <a:buFont typeface="Calibri" pitchFamily="34" charset="0"/>
              <a:buChar char="-"/>
            </a:pPr>
            <a:endParaRPr lang="en-US" sz="2800" dirty="0" smtClean="0">
              <a:solidFill>
                <a:schemeClr val="dk1"/>
              </a:solidFill>
            </a:endParaRPr>
          </a:p>
          <a:p>
            <a:pPr marL="223837" lvl="0" indent="-223837">
              <a:spcBef>
                <a:spcPts val="560"/>
              </a:spcBef>
              <a:buFont typeface="Calibri" pitchFamily="34" charset="0"/>
              <a:buChar char="-"/>
            </a:pPr>
            <a:r>
              <a:rPr lang="en-US" sz="2800" dirty="0" smtClean="0">
                <a:solidFill>
                  <a:schemeClr val="dk1"/>
                </a:solidFill>
              </a:rPr>
              <a:t>All paging structures </a:t>
            </a:r>
            <a:r>
              <a:rPr lang="en-US" sz="2800" dirty="0" smtClean="0">
                <a:solidFill>
                  <a:srgbClr val="FF0000"/>
                </a:solidFill>
              </a:rPr>
              <a:t>virtual</a:t>
            </a:r>
            <a:r>
              <a:rPr lang="en-US" sz="2800" dirty="0" smtClean="0">
                <a:solidFill>
                  <a:schemeClr val="dk1"/>
                </a:solidFill>
              </a:rPr>
              <a:t> </a:t>
            </a:r>
            <a:r>
              <a:rPr lang="en-US" sz="2800" dirty="0" smtClean="0">
                <a:solidFill>
                  <a:srgbClr val="FF0000"/>
                </a:solidFill>
              </a:rPr>
              <a:t>addresses can be calculated</a:t>
            </a:r>
            <a:r>
              <a:rPr lang="en-US" sz="2800" dirty="0" smtClean="0">
                <a:solidFill>
                  <a:schemeClr val="dk1"/>
                </a:solidFill>
              </a:rPr>
              <a:t>   </a:t>
            </a:r>
          </a:p>
          <a:p>
            <a:pPr marL="223838" marR="0" lvl="0" indent="-223838" algn="l" rtl="0">
              <a:spcBef>
                <a:spcPts val="560"/>
              </a:spcBef>
              <a:spcAft>
                <a:spcPts val="0"/>
              </a:spcAft>
              <a:buClr>
                <a:srgbClr val="9C0000"/>
              </a:buClr>
              <a:buSzPct val="100000"/>
              <a:buFont typeface="Calibri" pitchFamily="34" charset="0"/>
              <a:buChar char="-"/>
            </a:pPr>
            <a:endParaRPr sz="2800" i="0" u="none" strike="noStrike" cap="none" dirty="0">
              <a:solidFill>
                <a:schemeClr val="dk1"/>
              </a:solidFill>
              <a:latin typeface="Calibri"/>
              <a:ea typeface="Calibri"/>
              <a:cs typeface="Calibri"/>
              <a:sym typeface="Calibri"/>
            </a:endParaRPr>
          </a:p>
          <a:p>
            <a:pPr marL="223838" marR="0" lvl="0" indent="-223838" algn="l" rtl="0">
              <a:spcBef>
                <a:spcPts val="560"/>
              </a:spcBef>
              <a:buClr>
                <a:srgbClr val="9C0000"/>
              </a:buClr>
              <a:buSzPct val="100000"/>
              <a:buFont typeface="Calibri" pitchFamily="34" charset="0"/>
              <a:buChar char="-"/>
            </a:pPr>
            <a:r>
              <a:rPr lang="en-US" sz="2800" dirty="0">
                <a:solidFill>
                  <a:schemeClr val="dk1"/>
                </a:solidFill>
              </a:rPr>
              <a:t>512</a:t>
            </a:r>
            <a:r>
              <a:rPr lang="en-US" sz="2800" i="0" u="none" strike="noStrike" cap="none" dirty="0">
                <a:solidFill>
                  <a:schemeClr val="dk1"/>
                </a:solidFill>
                <a:latin typeface="Calibri"/>
                <a:ea typeface="Calibri"/>
                <a:cs typeface="Calibri"/>
                <a:sym typeface="Calibri"/>
              </a:rPr>
              <a:t>GB </a:t>
            </a:r>
            <a:r>
              <a:rPr lang="en-US" sz="2800" dirty="0">
                <a:solidFill>
                  <a:schemeClr val="dk1"/>
                </a:solidFill>
              </a:rPr>
              <a:t>of virtual range is assigned</a:t>
            </a:r>
            <a:r>
              <a:rPr lang="en-US" sz="2800" i="0" u="none" strike="noStrike" cap="none" dirty="0">
                <a:solidFill>
                  <a:schemeClr val="dk1"/>
                </a:solidFill>
                <a:latin typeface="Calibri"/>
                <a:ea typeface="Calibri"/>
                <a:cs typeface="Calibri"/>
                <a:sym typeface="Calibri"/>
              </a:rPr>
              <a:t> for Paging Structures (x64)</a:t>
            </a:r>
          </a:p>
        </p:txBody>
      </p:sp>
      <p:sp>
        <p:nvSpPr>
          <p:cNvPr id="223" name="Shape 223"/>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19</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dirty="0" smtClean="0"/>
              <a:t>About us</a:t>
            </a:r>
            <a:endParaRPr lang="en-US" sz="48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300"/>
              </a:spcBef>
              <a:buSzPct val="98666"/>
              <a:buFont typeface="Arial"/>
              <a:buChar char="-"/>
            </a:pPr>
            <a:r>
              <a:rPr lang="en-US" b="0" i="0" u="none" strike="noStrike" cap="none" dirty="0" smtClean="0">
                <a:solidFill>
                  <a:schemeClr val="dk1"/>
                </a:solidFill>
                <a:sym typeface="Calibri"/>
              </a:rPr>
              <a:t> Enrique Elias </a:t>
            </a:r>
            <a:r>
              <a:rPr lang="en-US" b="0" i="0" u="none" strike="noStrike" cap="none" dirty="0" err="1" smtClean="0">
                <a:solidFill>
                  <a:schemeClr val="dk1"/>
                </a:solidFill>
                <a:sym typeface="Calibri"/>
              </a:rPr>
              <a:t>Nissim</a:t>
            </a:r>
            <a:endParaRPr lang="en-US" dirty="0">
              <a:solidFill>
                <a:schemeClr val="dk1"/>
              </a:solidFill>
            </a:endParaRPr>
          </a:p>
          <a:p>
            <a:pPr lvl="1">
              <a:lnSpc>
                <a:spcPct val="80000"/>
              </a:lnSpc>
              <a:spcBef>
                <a:spcPts val="300"/>
              </a:spcBef>
              <a:buSzPct val="98666"/>
              <a:buFont typeface="Arial"/>
              <a:buChar char="-"/>
            </a:pPr>
            <a:r>
              <a:rPr lang="en-US" dirty="0" smtClean="0">
                <a:solidFill>
                  <a:schemeClr val="dk1"/>
                </a:solidFill>
              </a:rPr>
              <a:t>Information System Engineer</a:t>
            </a:r>
          </a:p>
          <a:p>
            <a:pPr lvl="1">
              <a:lnSpc>
                <a:spcPct val="80000"/>
              </a:lnSpc>
              <a:spcBef>
                <a:spcPts val="300"/>
              </a:spcBef>
              <a:buSzPct val="98666"/>
              <a:buFont typeface="Arial"/>
              <a:buChar char="-"/>
            </a:pPr>
            <a:r>
              <a:rPr lang="en-US" dirty="0" smtClean="0">
                <a:solidFill>
                  <a:schemeClr val="dk1"/>
                </a:solidFill>
              </a:rPr>
              <a:t>Previously worked at Core Security as an Information Security Consultant</a:t>
            </a:r>
          </a:p>
          <a:p>
            <a:pPr lvl="1">
              <a:lnSpc>
                <a:spcPct val="80000"/>
              </a:lnSpc>
              <a:spcBef>
                <a:spcPts val="300"/>
              </a:spcBef>
              <a:buSzPct val="98666"/>
              <a:buFont typeface="Arial"/>
              <a:buChar char="-"/>
            </a:pPr>
            <a:r>
              <a:rPr lang="en-US" dirty="0" smtClean="0">
                <a:solidFill>
                  <a:schemeClr val="dk1"/>
                </a:solidFill>
              </a:rPr>
              <a:t>Now joining Intel Corp at Mexico to work in Graphics Security</a:t>
            </a:r>
          </a:p>
          <a:p>
            <a:pPr lvl="1">
              <a:lnSpc>
                <a:spcPct val="80000"/>
              </a:lnSpc>
              <a:spcBef>
                <a:spcPts val="300"/>
              </a:spcBef>
              <a:buSzPct val="98666"/>
              <a:buFont typeface="Arial"/>
              <a:buChar char="-"/>
            </a:pPr>
            <a:r>
              <a:rPr lang="en-US" dirty="0" err="1" smtClean="0">
                <a:solidFill>
                  <a:schemeClr val="dk1"/>
                </a:solidFill>
              </a:rPr>
              <a:t>Infosec</a:t>
            </a:r>
            <a:r>
              <a:rPr lang="en-US" dirty="0" smtClean="0">
                <a:solidFill>
                  <a:schemeClr val="dk1"/>
                </a:solidFill>
              </a:rPr>
              <a:t> Enthusiast (Exploit Writing,  Reversing, Pentest, Programming)</a:t>
            </a:r>
          </a:p>
          <a:p>
            <a:pPr lvl="1">
              <a:lnSpc>
                <a:spcPct val="80000"/>
              </a:lnSpc>
              <a:spcBef>
                <a:spcPts val="300"/>
              </a:spcBef>
              <a:buSzPct val="98666"/>
              <a:buFont typeface="Arial"/>
              <a:buChar char="-"/>
            </a:pPr>
            <a:r>
              <a:rPr lang="en-US" b="0" i="0" u="none" strike="noStrike" cap="none" dirty="0" smtClean="0">
                <a:solidFill>
                  <a:schemeClr val="dk1"/>
                </a:solidFill>
                <a:sym typeface="Calibri"/>
              </a:rPr>
              <a:t>Discovered some 0Days </a:t>
            </a:r>
            <a:r>
              <a:rPr lang="en-US" dirty="0" smtClean="0">
                <a:solidFill>
                  <a:schemeClr val="dk1"/>
                </a:solidFill>
              </a:rPr>
              <a:t>in Kernel components</a:t>
            </a:r>
          </a:p>
          <a:p>
            <a:pPr lvl="1">
              <a:lnSpc>
                <a:spcPct val="80000"/>
              </a:lnSpc>
              <a:spcBef>
                <a:spcPts val="300"/>
              </a:spcBef>
              <a:buSzPct val="98666"/>
              <a:buFont typeface="Arial"/>
              <a:buChar char="-"/>
            </a:pPr>
            <a:r>
              <a:rPr lang="en-US" dirty="0" smtClean="0">
                <a:solidFill>
                  <a:schemeClr val="dk1"/>
                </a:solidFill>
              </a:rPr>
              <a:t>@</a:t>
            </a:r>
            <a:r>
              <a:rPr lang="en-US" dirty="0" err="1" smtClean="0">
                <a:solidFill>
                  <a:schemeClr val="dk1"/>
                </a:solidFill>
              </a:rPr>
              <a:t>kiqueNissim</a:t>
            </a:r>
            <a:endParaRPr lang="en-US" dirty="0">
              <a:solidFill>
                <a:schemeClr val="dk1"/>
              </a:solidFill>
            </a:endParaRPr>
          </a:p>
          <a:p>
            <a:pPr>
              <a:lnSpc>
                <a:spcPct val="80000"/>
              </a:lnSpc>
              <a:spcBef>
                <a:spcPts val="300"/>
              </a:spcBef>
              <a:buSzPct val="98666"/>
              <a:buFont typeface="Arial"/>
              <a:buChar char="-"/>
            </a:pPr>
            <a:endParaRPr lang="en-US" b="0" i="0" u="none" strike="noStrike" cap="none" dirty="0" smtClean="0">
              <a:solidFill>
                <a:schemeClr val="dk1"/>
              </a:solidFill>
              <a:sym typeface="Calibri"/>
            </a:endParaRPr>
          </a:p>
          <a:p>
            <a:pPr lvl="0">
              <a:lnSpc>
                <a:spcPct val="80000"/>
              </a:lnSpc>
              <a:spcBef>
                <a:spcPts val="300"/>
              </a:spcBef>
              <a:buSzPct val="98666"/>
              <a:buFont typeface="Arial"/>
              <a:buChar char="-"/>
            </a:pPr>
            <a:r>
              <a:rPr lang="en-US" dirty="0">
                <a:solidFill>
                  <a:schemeClr val="dk1"/>
                </a:solidFill>
              </a:rPr>
              <a:t> </a:t>
            </a:r>
            <a:r>
              <a:rPr lang="en-US" dirty="0" smtClean="0">
                <a:solidFill>
                  <a:schemeClr val="dk1"/>
                </a:solidFill>
              </a:rPr>
              <a:t>Nicolas Alejandro </a:t>
            </a:r>
            <a:r>
              <a:rPr lang="en-US" dirty="0" err="1" smtClean="0">
                <a:solidFill>
                  <a:schemeClr val="dk1"/>
                </a:solidFill>
              </a:rPr>
              <a:t>Economou</a:t>
            </a:r>
            <a:endParaRPr lang="en-US" dirty="0">
              <a:solidFill>
                <a:schemeClr val="dk1"/>
              </a:solidFill>
            </a:endParaRPr>
          </a:p>
          <a:p>
            <a:pPr lvl="1">
              <a:lnSpc>
                <a:spcPct val="80000"/>
              </a:lnSpc>
              <a:spcBef>
                <a:spcPts val="300"/>
              </a:spcBef>
              <a:buSzPct val="98666"/>
              <a:buFont typeface="Arial"/>
              <a:buChar char="-"/>
            </a:pPr>
            <a:r>
              <a:rPr lang="en-US" dirty="0" smtClean="0">
                <a:solidFill>
                  <a:schemeClr val="dk1"/>
                </a:solidFill>
              </a:rPr>
              <a:t>Exploit Writer specialized in Windows kernel exploitation at Core Security Technologies for +10 years.</a:t>
            </a:r>
            <a:endParaRPr lang="en-US" dirty="0">
              <a:solidFill>
                <a:schemeClr val="dk1"/>
              </a:solidFill>
            </a:endParaRPr>
          </a:p>
          <a:p>
            <a:pPr lvl="1">
              <a:lnSpc>
                <a:spcPct val="80000"/>
              </a:lnSpc>
              <a:spcBef>
                <a:spcPts val="300"/>
              </a:spcBef>
              <a:buSzPct val="98666"/>
              <a:buFont typeface="Arial"/>
              <a:buChar char="-"/>
            </a:pPr>
            <a:r>
              <a:rPr lang="en-US" dirty="0" err="1" smtClean="0">
                <a:solidFill>
                  <a:schemeClr val="dk1"/>
                </a:solidFill>
              </a:rPr>
              <a:t>Infosec</a:t>
            </a:r>
            <a:r>
              <a:rPr lang="en-US" dirty="0" smtClean="0">
                <a:solidFill>
                  <a:schemeClr val="dk1"/>
                </a:solidFill>
              </a:rPr>
              <a:t> </a:t>
            </a:r>
            <a:r>
              <a:rPr lang="en-US" dirty="0">
                <a:solidFill>
                  <a:schemeClr val="dk1"/>
                </a:solidFill>
              </a:rPr>
              <a:t>Enthusiast (Exploit Writing,  </a:t>
            </a:r>
            <a:r>
              <a:rPr lang="en-US" dirty="0" smtClean="0">
                <a:solidFill>
                  <a:schemeClr val="dk1"/>
                </a:solidFill>
              </a:rPr>
              <a:t>Reversing, Patch Diffing and Programming</a:t>
            </a:r>
            <a:r>
              <a:rPr lang="en-US" dirty="0">
                <a:solidFill>
                  <a:schemeClr val="dk1"/>
                </a:solidFill>
              </a:rPr>
              <a:t>)</a:t>
            </a:r>
          </a:p>
          <a:p>
            <a:pPr lvl="1">
              <a:lnSpc>
                <a:spcPct val="80000"/>
              </a:lnSpc>
              <a:spcBef>
                <a:spcPts val="300"/>
              </a:spcBef>
              <a:buSzPct val="98666"/>
              <a:buFont typeface="Arial"/>
              <a:buChar char="-"/>
            </a:pPr>
            <a:r>
              <a:rPr lang="en-US" dirty="0" smtClean="0">
                <a:solidFill>
                  <a:schemeClr val="dk1"/>
                </a:solidFill>
              </a:rPr>
              <a:t>Several defensive/offensive research, presentations and security tools as </a:t>
            </a:r>
            <a:r>
              <a:rPr lang="en-US" dirty="0" err="1" smtClean="0">
                <a:solidFill>
                  <a:schemeClr val="dk1"/>
                </a:solidFill>
              </a:rPr>
              <a:t>turbodiff</a:t>
            </a:r>
            <a:r>
              <a:rPr lang="en-US" dirty="0" smtClean="0">
                <a:solidFill>
                  <a:schemeClr val="dk1"/>
                </a:solidFill>
              </a:rPr>
              <a:t>, Sentinel and </a:t>
            </a:r>
            <a:r>
              <a:rPr lang="en-US" dirty="0" err="1" smtClean="0">
                <a:solidFill>
                  <a:schemeClr val="dk1"/>
                </a:solidFill>
              </a:rPr>
              <a:t>Agafi</a:t>
            </a:r>
            <a:endParaRPr lang="en-US" dirty="0">
              <a:solidFill>
                <a:schemeClr val="dk1"/>
              </a:solidFill>
            </a:endParaRPr>
          </a:p>
          <a:p>
            <a:pPr lvl="1">
              <a:lnSpc>
                <a:spcPct val="80000"/>
              </a:lnSpc>
              <a:spcBef>
                <a:spcPts val="300"/>
              </a:spcBef>
              <a:buSzPct val="98666"/>
              <a:buFont typeface="Arial"/>
              <a:buChar char="-"/>
            </a:pPr>
            <a:r>
              <a:rPr lang="en-US" dirty="0" smtClean="0">
                <a:solidFill>
                  <a:schemeClr val="dk1"/>
                </a:solidFill>
              </a:rPr>
              <a:t>@</a:t>
            </a:r>
            <a:r>
              <a:rPr lang="en-US" dirty="0" err="1" smtClean="0">
                <a:solidFill>
                  <a:schemeClr val="dk1"/>
                </a:solidFill>
              </a:rPr>
              <a:t>NicoEconomou</a:t>
            </a:r>
            <a:endParaRPr lang="en-US" dirty="0">
              <a:solidFill>
                <a:schemeClr val="dk1"/>
              </a:solidFill>
            </a:endParaRPr>
          </a:p>
          <a:p>
            <a:pPr>
              <a:lnSpc>
                <a:spcPct val="80000"/>
              </a:lnSpc>
              <a:spcBef>
                <a:spcPts val="300"/>
              </a:spcBef>
              <a:buSzPct val="98666"/>
              <a:buFont typeface="Arial"/>
              <a:buChar char="-"/>
            </a:pPr>
            <a:endParaRPr lang="en-US" b="0" i="0" u="none" strike="noStrike" cap="none" dirty="0">
              <a:solidFill>
                <a:schemeClr val="dk1"/>
              </a:solidFill>
              <a:sym typeface="Calibri"/>
            </a:endParaRPr>
          </a:p>
        </p:txBody>
      </p:sp>
      <p:sp>
        <p:nvSpPr>
          <p:cNvPr id="88" name="Shape 88"/>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Windows </a:t>
            </a:r>
            <a:r>
              <a:rPr lang="en-US" sz="4800" b="0" i="0" u="none" strike="noStrike" cap="none" dirty="0" smtClean="0">
                <a:solidFill>
                  <a:schemeClr val="dk1"/>
                </a:solidFill>
                <a:latin typeface="Calibri"/>
                <a:ea typeface="Calibri"/>
                <a:cs typeface="Calibri"/>
                <a:sym typeface="Calibri"/>
              </a:rPr>
              <a:t>Implementation</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Calibri" pitchFamily="34" charset="0"/>
              <a:buChar char="-"/>
            </a:pPr>
            <a:r>
              <a:rPr lang="en-US" sz="2800" i="0" u="none" strike="noStrike" cap="none" dirty="0">
                <a:solidFill>
                  <a:schemeClr val="dk1"/>
                </a:solidFill>
                <a:latin typeface="Calibri"/>
                <a:ea typeface="Calibri"/>
                <a:cs typeface="Calibri"/>
                <a:sym typeface="Calibri"/>
              </a:rPr>
              <a:t>Only one PML4 entry is used for Paging management (</a:t>
            </a:r>
            <a:r>
              <a:rPr lang="en-US" sz="2800" i="0" u="none" strike="noStrike" cap="none" dirty="0">
                <a:solidFill>
                  <a:srgbClr val="FF0000"/>
                </a:solidFill>
                <a:latin typeface="Calibri"/>
                <a:ea typeface="Calibri"/>
                <a:cs typeface="Calibri"/>
                <a:sym typeface="Calibri"/>
              </a:rPr>
              <a:t>0x1ED</a:t>
            </a:r>
            <a:r>
              <a:rPr lang="en-US" sz="2800" i="0" u="none" strike="noStrike" cap="none" dirty="0">
                <a:solidFill>
                  <a:schemeClr val="dk1"/>
                </a:solidFill>
                <a:latin typeface="Calibri"/>
                <a:ea typeface="Calibri"/>
                <a:cs typeface="Calibri"/>
                <a:sym typeface="Calibri"/>
              </a:rPr>
              <a:t>)</a:t>
            </a:r>
          </a:p>
          <a:p>
            <a:pPr marL="223838" marR="0" lvl="0" indent="-223838" algn="l" rtl="0">
              <a:spcBef>
                <a:spcPts val="560"/>
              </a:spcBef>
              <a:spcAft>
                <a:spcPts val="0"/>
              </a:spcAft>
              <a:buClr>
                <a:srgbClr val="9C0000"/>
              </a:buClr>
              <a:buSzPct val="100000"/>
              <a:buFont typeface="Calibri" pitchFamily="34" charset="0"/>
              <a:buChar char="-"/>
            </a:pPr>
            <a:endParaRPr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r>
              <a:rPr lang="en-US" sz="2800" i="0" u="none" strike="noStrike" cap="none" dirty="0">
                <a:solidFill>
                  <a:schemeClr val="dk1"/>
                </a:solidFill>
                <a:latin typeface="Calibri"/>
                <a:ea typeface="Calibri"/>
                <a:cs typeface="Calibri"/>
                <a:sym typeface="Calibri"/>
              </a:rPr>
              <a:t>Entry </a:t>
            </a:r>
            <a:r>
              <a:rPr lang="en-US" sz="2800" i="0" u="none" strike="noStrike" cap="none" dirty="0">
                <a:solidFill>
                  <a:schemeClr val="tx1"/>
                </a:solidFill>
                <a:latin typeface="Calibri"/>
                <a:ea typeface="Calibri"/>
                <a:cs typeface="Calibri"/>
                <a:sym typeface="Calibri"/>
              </a:rPr>
              <a:t>0x1ED</a:t>
            </a:r>
            <a:r>
              <a:rPr lang="en-US" sz="2800" i="0" u="none" strike="noStrike" cap="none" dirty="0">
                <a:solidFill>
                  <a:schemeClr val="dk1"/>
                </a:solidFill>
                <a:latin typeface="Calibri"/>
                <a:ea typeface="Calibri"/>
                <a:cs typeface="Calibri"/>
                <a:sym typeface="Calibri"/>
              </a:rPr>
              <a:t> is </a:t>
            </a:r>
            <a:r>
              <a:rPr lang="en-US" sz="2800" i="0" u="none" strike="noStrike" cap="none" dirty="0">
                <a:solidFill>
                  <a:srgbClr val="FF0000"/>
                </a:solidFill>
                <a:latin typeface="Calibri"/>
                <a:ea typeface="Calibri"/>
                <a:cs typeface="Calibri"/>
                <a:sym typeface="Calibri"/>
              </a:rPr>
              <a:t>self-referential</a:t>
            </a:r>
            <a:r>
              <a:rPr lang="en-US" sz="2800" i="0" u="none" strike="noStrike" cap="none" dirty="0">
                <a:solidFill>
                  <a:schemeClr val="dk1"/>
                </a:solidFill>
                <a:latin typeface="Calibri"/>
                <a:ea typeface="Calibri"/>
                <a:cs typeface="Calibri"/>
                <a:sym typeface="Calibri"/>
              </a:rPr>
              <a:t> (physical address points to PML4 physical address)</a:t>
            </a:r>
          </a:p>
          <a:p>
            <a:pPr marL="223838" marR="0" lvl="0" indent="-223838" algn="l" rtl="0">
              <a:spcBef>
                <a:spcPts val="560"/>
              </a:spcBef>
              <a:spcAft>
                <a:spcPts val="0"/>
              </a:spcAft>
              <a:buClr>
                <a:srgbClr val="9C0000"/>
              </a:buClr>
              <a:buSzPct val="100000"/>
              <a:buFont typeface="Calibri" pitchFamily="34" charset="0"/>
              <a:buChar char="-"/>
            </a:pPr>
            <a:endParaRPr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r>
              <a:rPr lang="en-US" sz="2800" dirty="0">
                <a:solidFill>
                  <a:schemeClr val="dk1"/>
                </a:solidFill>
              </a:rPr>
              <a:t>Virtual range described</a:t>
            </a:r>
            <a:r>
              <a:rPr lang="en-US" sz="2800" i="0" u="none" strike="noStrike" cap="none" dirty="0">
                <a:solidFill>
                  <a:schemeClr val="dk1"/>
                </a:solidFill>
                <a:latin typeface="Calibri"/>
                <a:ea typeface="Calibri"/>
                <a:cs typeface="Calibri"/>
                <a:sym typeface="Calibri"/>
              </a:rPr>
              <a:t>: </a:t>
            </a:r>
          </a:p>
          <a:p>
            <a:pPr marL="223838" marR="0" lvl="0" indent="-223838" algn="l" rtl="0">
              <a:spcBef>
                <a:spcPts val="560"/>
              </a:spcBef>
              <a:spcAft>
                <a:spcPts val="0"/>
              </a:spcAft>
              <a:buClr>
                <a:srgbClr val="9C0000"/>
              </a:buClr>
              <a:buSzPct val="25000"/>
              <a:buFont typeface="Calibri" pitchFamily="34" charset="0"/>
              <a:buChar char="-"/>
            </a:pPr>
            <a:r>
              <a:rPr lang="en-US" sz="2800" i="0" u="none" strike="noStrike" cap="none" dirty="0">
                <a:solidFill>
                  <a:schemeClr val="dk1"/>
                </a:solidFill>
                <a:latin typeface="Calibri"/>
                <a:ea typeface="Calibri"/>
                <a:cs typeface="Calibri"/>
                <a:sym typeface="Calibri"/>
              </a:rPr>
              <a:t>   0xFFFFF680’00000000 – 0xFFFFF6FF’FFFFFFFF</a:t>
            </a:r>
          </a:p>
          <a:p>
            <a:pPr marL="223838" marR="0" lvl="0" indent="-223838" algn="l" rtl="0">
              <a:spcBef>
                <a:spcPts val="560"/>
              </a:spcBef>
              <a:spcAft>
                <a:spcPts val="0"/>
              </a:spcAft>
              <a:buClr>
                <a:srgbClr val="9C0000"/>
              </a:buClr>
              <a:buSzPct val="100000"/>
              <a:buFont typeface="Arial"/>
              <a:buNone/>
            </a:pPr>
            <a:endParaRPr sz="2800" b="1" i="0" u="none" strike="noStrike" cap="none" dirty="0">
              <a:solidFill>
                <a:srgbClr val="666666"/>
              </a:solidFill>
              <a:latin typeface="Courier New"/>
              <a:ea typeface="Courier New"/>
              <a:cs typeface="Courier New"/>
              <a:sym typeface="Courier New"/>
            </a:endParaRPr>
          </a:p>
          <a:p>
            <a:pPr marL="223838" marR="0" lvl="0" indent="-223838" algn="l" rtl="0">
              <a:spcBef>
                <a:spcPts val="560"/>
              </a:spcBef>
              <a:buClr>
                <a:srgbClr val="9C0000"/>
              </a:buClr>
              <a:buSzPct val="100000"/>
              <a:buFont typeface="Arial"/>
              <a:buNone/>
            </a:pPr>
            <a:endParaRPr sz="2800" b="0" i="0" u="none" strike="noStrike" cap="none" dirty="0">
              <a:solidFill>
                <a:srgbClr val="666666"/>
              </a:solidFill>
              <a:latin typeface="Calibri"/>
              <a:ea typeface="Calibri"/>
              <a:cs typeface="Calibri"/>
              <a:sym typeface="Calibri"/>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20</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Quick Formula</a:t>
            </a:r>
          </a:p>
        </p:txBody>
      </p:sp>
      <p:sp>
        <p:nvSpPr>
          <p:cNvPr id="279" name="Shape 27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21</a:t>
            </a:fld>
            <a:endParaRPr lang="en-US" sz="1200">
              <a:solidFill>
                <a:srgbClr val="D20025"/>
              </a:solidFill>
              <a:latin typeface="Calibri"/>
              <a:ea typeface="Calibri"/>
              <a:cs typeface="Calibri"/>
              <a:sym typeface="Calibri"/>
            </a:endParaRPr>
          </a:p>
        </p:txBody>
      </p:sp>
      <p:sp>
        <p:nvSpPr>
          <p:cNvPr id="280" name="Shape 280"/>
          <p:cNvSpPr/>
          <p:nvPr/>
        </p:nvSpPr>
        <p:spPr>
          <a:xfrm>
            <a:off x="1560516" y="3491830"/>
            <a:ext cx="6138334" cy="2031325"/>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_int64 </a:t>
            </a:r>
            <a:r>
              <a:rPr lang="en-US" sz="1800" b="1" dirty="0" err="1">
                <a:solidFill>
                  <a:schemeClr val="dk1"/>
                </a:solidFill>
                <a:latin typeface="Courier New"/>
                <a:ea typeface="Courier New"/>
                <a:cs typeface="Courier New"/>
                <a:sym typeface="Courier New"/>
              </a:rPr>
              <a:t>get_pxe_address</a:t>
            </a:r>
            <a:r>
              <a:rPr lang="en-US" sz="1800" b="1" dirty="0">
                <a:solidFill>
                  <a:schemeClr val="dk1"/>
                </a:solidFill>
                <a:latin typeface="Courier New"/>
                <a:ea typeface="Courier New"/>
                <a:cs typeface="Courier New"/>
                <a:sym typeface="Courier New"/>
              </a:rPr>
              <a:t>(_int64 address) </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 </a:t>
            </a:r>
            <a:r>
              <a:rPr lang="en-US" sz="1800" b="1" dirty="0" smtClean="0">
                <a:solidFill>
                  <a:schemeClr val="dk1"/>
                </a:solidFill>
                <a:latin typeface="Courier New"/>
                <a:ea typeface="Courier New"/>
                <a:cs typeface="Courier New"/>
                <a:sym typeface="Courier New"/>
              </a:rPr>
              <a:t> _</a:t>
            </a:r>
            <a:r>
              <a:rPr lang="en-US" sz="1800" b="1" dirty="0">
                <a:solidFill>
                  <a:schemeClr val="dk1"/>
                </a:solidFill>
                <a:latin typeface="Courier New"/>
                <a:ea typeface="Courier New"/>
                <a:cs typeface="Courier New"/>
                <a:sym typeface="Courier New"/>
              </a:rPr>
              <a:t>int64 result = address&gt;&gt;9;</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 </a:t>
            </a:r>
            <a:r>
              <a:rPr lang="en-US" sz="1800" b="1" dirty="0" smtClean="0">
                <a:solidFill>
                  <a:schemeClr val="dk1"/>
                </a:solidFill>
                <a:latin typeface="Courier New"/>
                <a:ea typeface="Courier New"/>
                <a:cs typeface="Courier New"/>
                <a:sym typeface="Courier New"/>
              </a:rPr>
              <a:t> result </a:t>
            </a:r>
            <a:r>
              <a:rPr lang="en-US" sz="1800" b="1" dirty="0">
                <a:solidFill>
                  <a:schemeClr val="dk1"/>
                </a:solidFill>
                <a:latin typeface="Courier New"/>
                <a:ea typeface="Courier New"/>
                <a:cs typeface="Courier New"/>
                <a:sym typeface="Courier New"/>
              </a:rPr>
              <a:t>= result | 0xFFFFF68000000000;</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 </a:t>
            </a:r>
            <a:r>
              <a:rPr lang="en-US" sz="1800" b="1" dirty="0" smtClean="0">
                <a:solidFill>
                  <a:schemeClr val="dk1"/>
                </a:solidFill>
                <a:latin typeface="Courier New"/>
                <a:ea typeface="Courier New"/>
                <a:cs typeface="Courier New"/>
                <a:sym typeface="Courier New"/>
              </a:rPr>
              <a:t> result </a:t>
            </a:r>
            <a:r>
              <a:rPr lang="en-US" sz="1800" b="1" dirty="0">
                <a:solidFill>
                  <a:schemeClr val="dk1"/>
                </a:solidFill>
                <a:latin typeface="Courier New"/>
                <a:ea typeface="Courier New"/>
                <a:cs typeface="Courier New"/>
                <a:sym typeface="Courier New"/>
              </a:rPr>
              <a:t>= result &amp; 0xFFFFF6FFFFFFFFF8;</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 </a:t>
            </a:r>
            <a:r>
              <a:rPr lang="en-US" sz="1800" b="1" dirty="0" smtClean="0">
                <a:solidFill>
                  <a:schemeClr val="dk1"/>
                </a:solidFill>
                <a:latin typeface="Courier New"/>
                <a:ea typeface="Courier New"/>
                <a:cs typeface="Courier New"/>
                <a:sym typeface="Courier New"/>
              </a:rPr>
              <a:t> return </a:t>
            </a:r>
            <a:r>
              <a:rPr lang="en-US" sz="1800" b="1" dirty="0">
                <a:solidFill>
                  <a:schemeClr val="dk1"/>
                </a:solidFill>
                <a:latin typeface="Courier New"/>
                <a:ea typeface="Courier New"/>
                <a:cs typeface="Courier New"/>
                <a:sym typeface="Courier New"/>
              </a:rPr>
              <a:t>result;</a:t>
            </a:r>
          </a:p>
          <a:p>
            <a:pPr marL="0" marR="0" lvl="0" indent="0" algn="l" rtl="0">
              <a:spcBef>
                <a:spcPts val="0"/>
              </a:spcBef>
              <a:buClr>
                <a:schemeClr val="dk1"/>
              </a:buClr>
              <a:buSzPct val="25000"/>
              <a:buFont typeface="Courier New"/>
              <a:buNone/>
            </a:pPr>
            <a:r>
              <a:rPr lang="en-US" sz="1800" b="1" dirty="0">
                <a:solidFill>
                  <a:schemeClr val="dk1"/>
                </a:solidFill>
                <a:latin typeface="Courier New"/>
                <a:ea typeface="Courier New"/>
                <a:cs typeface="Courier New"/>
                <a:sym typeface="Courier New"/>
              </a:rPr>
              <a:t>}</a:t>
            </a:r>
          </a:p>
        </p:txBody>
      </p:sp>
      <p:pic>
        <p:nvPicPr>
          <p:cNvPr id="281" name="Shape 281"/>
          <p:cNvPicPr preferRelativeResize="0"/>
          <p:nvPr/>
        </p:nvPicPr>
        <p:blipFill rotWithShape="1">
          <a:blip r:embed="rId3">
            <a:alphaModFix/>
          </a:blip>
          <a:srcRect/>
          <a:stretch/>
        </p:blipFill>
        <p:spPr>
          <a:xfrm>
            <a:off x="457200" y="1908899"/>
            <a:ext cx="8302321" cy="97867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Quick Formula</a:t>
            </a:r>
          </a:p>
        </p:txBody>
      </p:sp>
      <p:sp>
        <p:nvSpPr>
          <p:cNvPr id="295" name="Shape 295"/>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22</a:t>
            </a:fld>
            <a:endParaRPr lang="en-US" sz="1200">
              <a:solidFill>
                <a:srgbClr val="D20025"/>
              </a:solidFill>
              <a:latin typeface="Calibri"/>
              <a:ea typeface="Calibri"/>
              <a:cs typeface="Calibri"/>
              <a:sym typeface="Calibri"/>
            </a:endParaRPr>
          </a:p>
        </p:txBody>
      </p:sp>
      <p:sp>
        <p:nvSpPr>
          <p:cNvPr id="296" name="Shape 296"/>
          <p:cNvSpPr/>
          <p:nvPr/>
        </p:nvSpPr>
        <p:spPr>
          <a:xfrm>
            <a:off x="1598063" y="3814503"/>
            <a:ext cx="5257799" cy="1754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dirty="0" err="1">
                <a:solidFill>
                  <a:schemeClr val="dk1"/>
                </a:solidFill>
                <a:latin typeface="Courier New"/>
                <a:ea typeface="Courier New"/>
                <a:cs typeface="Courier New"/>
                <a:sym typeface="Courier New"/>
              </a:rPr>
              <a:t>int</a:t>
            </a:r>
            <a:r>
              <a:rPr lang="en-US" sz="1800" b="1" dirty="0">
                <a:solidFill>
                  <a:schemeClr val="dk1"/>
                </a:solidFill>
                <a:latin typeface="Courier New"/>
                <a:ea typeface="Courier New"/>
                <a:cs typeface="Courier New"/>
                <a:sym typeface="Courier New"/>
              </a:rPr>
              <a:t> get_pxe_32(</a:t>
            </a:r>
            <a:r>
              <a:rPr lang="en-US" sz="1800" b="1" dirty="0" err="1">
                <a:solidFill>
                  <a:schemeClr val="dk1"/>
                </a:solidFill>
                <a:latin typeface="Courier New"/>
                <a:ea typeface="Courier New"/>
                <a:cs typeface="Courier New"/>
                <a:sym typeface="Courier New"/>
              </a:rPr>
              <a:t>int</a:t>
            </a:r>
            <a:r>
              <a:rPr lang="en-US" sz="1800" b="1" dirty="0">
                <a:solidFill>
                  <a:schemeClr val="dk1"/>
                </a:solidFill>
                <a:latin typeface="Courier New"/>
                <a:ea typeface="Courier New"/>
                <a:cs typeface="Courier New"/>
                <a:sym typeface="Courier New"/>
              </a:rPr>
              <a:t> address) </a:t>
            </a:r>
            <a:endParaRPr lang="en-US" sz="1800" b="1" dirty="0" smtClean="0">
              <a:solidFill>
                <a:schemeClr val="dk1"/>
              </a:solidFill>
              <a:latin typeface="Courier New"/>
              <a:ea typeface="Courier New"/>
              <a:cs typeface="Courier New"/>
              <a:sym typeface="Courier New"/>
            </a:endParaRPr>
          </a:p>
          <a:p>
            <a:pPr marL="0" marR="0" lvl="0" indent="0" algn="l" rtl="0">
              <a:spcBef>
                <a:spcPts val="0"/>
              </a:spcBef>
              <a:buSzPct val="25000"/>
              <a:buNone/>
            </a:pPr>
            <a:r>
              <a:rPr lang="en-US" sz="1800" b="1" dirty="0" smtClean="0">
                <a:solidFill>
                  <a:schemeClr val="dk1"/>
                </a:solidFill>
                <a:latin typeface="Courier New"/>
                <a:ea typeface="Courier New"/>
                <a:cs typeface="Courier New"/>
                <a:sym typeface="Courier New"/>
              </a:rPr>
              <a:t>{</a:t>
            </a:r>
            <a:endParaRPr lang="en-US" sz="1800" b="1" dirty="0">
              <a:solidFill>
                <a:schemeClr val="dk1"/>
              </a:solidFill>
              <a:latin typeface="Courier New"/>
              <a:ea typeface="Courier New"/>
              <a:cs typeface="Courier New"/>
              <a:sym typeface="Courier New"/>
            </a:endParaRPr>
          </a:p>
          <a:p>
            <a:pPr marL="0" marR="0" lvl="0" indent="0" algn="l" rtl="0">
              <a:spcBef>
                <a:spcPts val="0"/>
              </a:spcBef>
              <a:buSzPct val="25000"/>
              <a:buNone/>
            </a:pPr>
            <a:r>
              <a:rPr lang="en-US" sz="1800" b="1" dirty="0">
                <a:solidFill>
                  <a:schemeClr val="dk1"/>
                </a:solidFill>
                <a:latin typeface="Courier New"/>
                <a:ea typeface="Courier New"/>
                <a:cs typeface="Courier New"/>
                <a:sym typeface="Courier New"/>
              </a:rPr>
              <a:t> </a:t>
            </a:r>
            <a:r>
              <a:rPr lang="en-US" sz="1800" b="1" dirty="0" smtClean="0">
                <a:solidFill>
                  <a:schemeClr val="dk1"/>
                </a:solidFill>
                <a:latin typeface="Courier New"/>
                <a:ea typeface="Courier New"/>
                <a:cs typeface="Courier New"/>
                <a:sym typeface="Courier New"/>
              </a:rPr>
              <a:t> </a:t>
            </a:r>
            <a:r>
              <a:rPr lang="en-US" sz="1800" b="1" dirty="0" err="1" smtClean="0">
                <a:solidFill>
                  <a:schemeClr val="dk1"/>
                </a:solidFill>
                <a:latin typeface="Courier New"/>
                <a:ea typeface="Courier New"/>
                <a:cs typeface="Courier New"/>
                <a:sym typeface="Courier New"/>
              </a:rPr>
              <a:t>int</a:t>
            </a:r>
            <a:r>
              <a:rPr lang="en-US" sz="1800" b="1" dirty="0" smtClean="0">
                <a:solidFill>
                  <a:schemeClr val="dk1"/>
                </a:solidFill>
                <a:latin typeface="Courier New"/>
                <a:ea typeface="Courier New"/>
                <a:cs typeface="Courier New"/>
                <a:sym typeface="Courier New"/>
              </a:rPr>
              <a:t> </a:t>
            </a:r>
            <a:r>
              <a:rPr lang="en-US" sz="1800" b="1" dirty="0">
                <a:solidFill>
                  <a:schemeClr val="dk1"/>
                </a:solidFill>
                <a:latin typeface="Courier New"/>
                <a:ea typeface="Courier New"/>
                <a:cs typeface="Courier New"/>
                <a:sym typeface="Courier New"/>
              </a:rPr>
              <a:t>result = address&gt;&gt;9;</a:t>
            </a:r>
          </a:p>
          <a:p>
            <a:pPr marL="0" marR="0" lvl="0" indent="0" algn="l" rtl="0">
              <a:spcBef>
                <a:spcPts val="0"/>
              </a:spcBef>
              <a:buSzPct val="25000"/>
              <a:buNone/>
            </a:pPr>
            <a:r>
              <a:rPr lang="en-US" sz="1800" b="1" dirty="0" smtClean="0">
                <a:solidFill>
                  <a:schemeClr val="dk1"/>
                </a:solidFill>
                <a:latin typeface="Courier New"/>
                <a:ea typeface="Courier New"/>
                <a:cs typeface="Courier New"/>
                <a:sym typeface="Courier New"/>
              </a:rPr>
              <a:t>  result </a:t>
            </a:r>
            <a:r>
              <a:rPr lang="en-US" sz="1800" b="1" dirty="0">
                <a:solidFill>
                  <a:schemeClr val="dk1"/>
                </a:solidFill>
                <a:latin typeface="Courier New"/>
                <a:ea typeface="Courier New"/>
                <a:cs typeface="Courier New"/>
                <a:sym typeface="Courier New"/>
              </a:rPr>
              <a:t>= result | 0xC0000000;</a:t>
            </a:r>
          </a:p>
          <a:p>
            <a:pPr marL="0" marR="0" lvl="0" indent="0" algn="l" rtl="0">
              <a:spcBef>
                <a:spcPts val="0"/>
              </a:spcBef>
              <a:buSzPct val="25000"/>
              <a:buNone/>
            </a:pPr>
            <a:r>
              <a:rPr lang="en-US" sz="1800" b="1" dirty="0" smtClean="0">
                <a:solidFill>
                  <a:schemeClr val="dk1"/>
                </a:solidFill>
                <a:latin typeface="Courier New"/>
                <a:ea typeface="Courier New"/>
                <a:cs typeface="Courier New"/>
                <a:sym typeface="Courier New"/>
              </a:rPr>
              <a:t>  result </a:t>
            </a:r>
            <a:r>
              <a:rPr lang="en-US" sz="1800" b="1" dirty="0">
                <a:solidFill>
                  <a:schemeClr val="dk1"/>
                </a:solidFill>
                <a:latin typeface="Courier New"/>
                <a:ea typeface="Courier New"/>
                <a:cs typeface="Courier New"/>
                <a:sym typeface="Courier New"/>
              </a:rPr>
              <a:t>= result &amp; 0xC07FFFF8;</a:t>
            </a:r>
          </a:p>
          <a:p>
            <a:pPr marL="0" marR="0" lvl="0" indent="0" algn="l" rtl="0">
              <a:spcBef>
                <a:spcPts val="0"/>
              </a:spcBef>
              <a:buSzPct val="25000"/>
              <a:buNone/>
            </a:pPr>
            <a:r>
              <a:rPr lang="en-US" sz="1800" b="1" dirty="0" smtClean="0">
                <a:solidFill>
                  <a:schemeClr val="dk1"/>
                </a:solidFill>
                <a:latin typeface="Courier New"/>
                <a:ea typeface="Courier New"/>
                <a:cs typeface="Courier New"/>
                <a:sym typeface="Courier New"/>
              </a:rPr>
              <a:t>  return </a:t>
            </a:r>
            <a:r>
              <a:rPr lang="en-US" sz="1800" b="1" dirty="0">
                <a:solidFill>
                  <a:schemeClr val="dk1"/>
                </a:solidFill>
                <a:latin typeface="Courier New"/>
                <a:ea typeface="Courier New"/>
                <a:cs typeface="Courier New"/>
                <a:sym typeface="Courier New"/>
              </a:rPr>
              <a:t>result;</a:t>
            </a:r>
          </a:p>
          <a:p>
            <a:pPr marL="0" marR="0" lvl="0" indent="0" algn="l" rtl="0">
              <a:spcBef>
                <a:spcPts val="0"/>
              </a:spcBef>
              <a:buSzPct val="25000"/>
              <a:buNone/>
            </a:pPr>
            <a:r>
              <a:rPr lang="en-US" sz="1800" b="1" dirty="0">
                <a:solidFill>
                  <a:schemeClr val="dk1"/>
                </a:solidFill>
                <a:latin typeface="Courier New"/>
                <a:ea typeface="Courier New"/>
                <a:cs typeface="Courier New"/>
                <a:sym typeface="Courier New"/>
              </a:rPr>
              <a:t>}</a:t>
            </a:r>
          </a:p>
        </p:txBody>
      </p:sp>
      <p:pic>
        <p:nvPicPr>
          <p:cNvPr id="297" name="Shape 297"/>
          <p:cNvPicPr preferRelativeResize="0"/>
          <p:nvPr/>
        </p:nvPicPr>
        <p:blipFill rotWithShape="1">
          <a:blip r:embed="rId3">
            <a:alphaModFix/>
          </a:blip>
          <a:srcRect/>
          <a:stretch/>
        </p:blipFill>
        <p:spPr>
          <a:xfrm>
            <a:off x="1111041" y="1870416"/>
            <a:ext cx="6646862" cy="14763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7" lvl="0" indent="-223837" rtl="0">
              <a:spcBef>
                <a:spcPts val="560"/>
              </a:spcBef>
              <a:buClr>
                <a:srgbClr val="9C0000"/>
              </a:buClr>
              <a:buSzPct val="100000"/>
              <a:buFont typeface="Arial"/>
              <a:buChar char="-"/>
            </a:pPr>
            <a:r>
              <a:rPr lang="en-US" sz="2800" b="1" dirty="0">
                <a:solidFill>
                  <a:schemeClr val="dk1"/>
                </a:solidFill>
                <a:latin typeface="Calibri"/>
                <a:ea typeface="Calibri"/>
                <a:cs typeface="Calibri"/>
                <a:sym typeface="Calibri"/>
              </a:rPr>
              <a:t>Strengths:</a:t>
            </a:r>
          </a:p>
          <a:p>
            <a:pPr marL="684212" lvl="1" indent="-227012" rtl="0">
              <a:spcBef>
                <a:spcPts val="560"/>
              </a:spcBef>
              <a:buClr>
                <a:schemeClr val="dk1"/>
              </a:buClr>
              <a:buSzPct val="100000"/>
              <a:buFont typeface="Arial"/>
              <a:buChar char="-"/>
            </a:pPr>
            <a:r>
              <a:rPr lang="en-US" sz="2800" dirty="0">
                <a:solidFill>
                  <a:schemeClr val="dk1"/>
                </a:solidFill>
                <a:latin typeface="Calibri"/>
                <a:ea typeface="Calibri"/>
                <a:cs typeface="Calibri"/>
                <a:sym typeface="Calibri"/>
              </a:rPr>
              <a:t>Paging </a:t>
            </a:r>
            <a:r>
              <a:rPr lang="en-US" sz="2800" dirty="0" smtClean="0">
                <a:solidFill>
                  <a:schemeClr val="dk1"/>
                </a:solidFill>
                <a:latin typeface="Calibri"/>
                <a:ea typeface="Calibri"/>
                <a:cs typeface="Calibri"/>
                <a:sym typeface="Calibri"/>
              </a:rPr>
              <a:t>structures reside </a:t>
            </a:r>
            <a:r>
              <a:rPr lang="en-US" sz="2800" dirty="0">
                <a:solidFill>
                  <a:schemeClr val="dk1"/>
                </a:solidFill>
                <a:latin typeface="Calibri"/>
                <a:ea typeface="Calibri"/>
                <a:cs typeface="Calibri"/>
                <a:sym typeface="Calibri"/>
              </a:rPr>
              <a:t>in </a:t>
            </a:r>
            <a:r>
              <a:rPr lang="en-US" sz="2800" dirty="0" smtClean="0">
                <a:solidFill>
                  <a:srgbClr val="FF0000"/>
                </a:solidFill>
                <a:latin typeface="Calibri"/>
                <a:ea typeface="Calibri"/>
                <a:cs typeface="Calibri"/>
                <a:sym typeface="Calibri"/>
              </a:rPr>
              <a:t>random physical addresses</a:t>
            </a:r>
            <a:endParaRPr lang="en-US" sz="2800" dirty="0">
              <a:solidFill>
                <a:srgbClr val="FF0000"/>
              </a:solidFill>
              <a:latin typeface="Calibri"/>
              <a:ea typeface="Calibri"/>
              <a:cs typeface="Calibri"/>
              <a:sym typeface="Calibri"/>
            </a:endParaRPr>
          </a:p>
          <a:p>
            <a:pPr marR="0" lvl="0" algn="l" rtl="0">
              <a:spcBef>
                <a:spcPts val="0"/>
              </a:spcBef>
              <a:spcAft>
                <a:spcPts val="0"/>
              </a:spcAft>
              <a:buNone/>
            </a:pPr>
            <a:endParaRPr sz="2800" b="1" dirty="0">
              <a:solidFill>
                <a:schemeClr val="dk1"/>
              </a:solidFill>
              <a:latin typeface="Calibri"/>
              <a:ea typeface="Calibri"/>
              <a:cs typeface="Calibri"/>
              <a:sym typeface="Calibri"/>
            </a:endParaRPr>
          </a:p>
          <a:p>
            <a:pPr marR="0" lvl="0" algn="l" rtl="0">
              <a:spcBef>
                <a:spcPts val="0"/>
              </a:spcBef>
              <a:spcAft>
                <a:spcPts val="0"/>
              </a:spcAft>
              <a:buNone/>
            </a:pPr>
            <a:endParaRPr sz="2800" b="1" dirty="0">
              <a:solidFill>
                <a:schemeClr val="dk1"/>
              </a:solidFill>
              <a:latin typeface="Calibri"/>
              <a:ea typeface="Calibri"/>
              <a:cs typeface="Calibri"/>
              <a:sym typeface="Calibri"/>
            </a:endParaRPr>
          </a:p>
          <a:p>
            <a:pPr marL="223838" marR="0" lvl="0" indent="-223838" algn="l" rtl="0">
              <a:spcBef>
                <a:spcPts val="0"/>
              </a:spcBef>
              <a:spcAft>
                <a:spcPts val="0"/>
              </a:spcAft>
              <a:buClr>
                <a:srgbClr val="9C0000"/>
              </a:buClr>
              <a:buSzPct val="100000"/>
              <a:buFont typeface="Arial"/>
              <a:buChar char="-"/>
            </a:pPr>
            <a:r>
              <a:rPr lang="en-US" sz="2800" b="1" dirty="0">
                <a:solidFill>
                  <a:schemeClr val="dk1"/>
                </a:solidFill>
                <a:latin typeface="Calibri"/>
                <a:ea typeface="Calibri"/>
                <a:cs typeface="Calibri"/>
                <a:sym typeface="Calibri"/>
              </a:rPr>
              <a:t>Weaknesses:</a:t>
            </a:r>
          </a:p>
          <a:p>
            <a:pPr marL="684213" marR="0" lvl="1" indent="-227012" algn="l" rtl="0">
              <a:spcBef>
                <a:spcPts val="560"/>
              </a:spcBef>
              <a:spcAft>
                <a:spcPts val="0"/>
              </a:spcAft>
              <a:buClr>
                <a:schemeClr val="dk1"/>
              </a:buClr>
              <a:buSzPct val="100000"/>
              <a:buFont typeface="Arial"/>
              <a:buChar char="-"/>
            </a:pPr>
            <a:r>
              <a:rPr lang="en-US" sz="2800" i="0" u="none" strike="noStrike" cap="none" dirty="0">
                <a:solidFill>
                  <a:schemeClr val="dk1"/>
                </a:solidFill>
                <a:latin typeface="Calibri"/>
                <a:ea typeface="Calibri"/>
                <a:cs typeface="Calibri"/>
                <a:sym typeface="Calibri"/>
              </a:rPr>
              <a:t>Paging </a:t>
            </a:r>
            <a:r>
              <a:rPr lang="en-US" sz="2800" i="0" u="none" strike="noStrike" cap="none" dirty="0" smtClean="0">
                <a:solidFill>
                  <a:schemeClr val="dk1"/>
                </a:solidFill>
                <a:latin typeface="Calibri"/>
                <a:ea typeface="Calibri"/>
                <a:cs typeface="Calibri"/>
                <a:sym typeface="Calibri"/>
              </a:rPr>
              <a:t>tables </a:t>
            </a:r>
            <a:r>
              <a:rPr lang="en-US" sz="2800" i="0" u="none" strike="noStrike" cap="none" dirty="0">
                <a:solidFill>
                  <a:schemeClr val="dk1"/>
                </a:solidFill>
                <a:latin typeface="Calibri"/>
                <a:ea typeface="Calibri"/>
                <a:cs typeface="Calibri"/>
                <a:sym typeface="Calibri"/>
              </a:rPr>
              <a:t>are in </a:t>
            </a:r>
            <a:r>
              <a:rPr lang="en-US" sz="2800" i="0" u="none" strike="noStrike" cap="none" dirty="0">
                <a:solidFill>
                  <a:srgbClr val="FF0000"/>
                </a:solidFill>
                <a:latin typeface="Calibri"/>
                <a:ea typeface="Calibri"/>
                <a:cs typeface="Calibri"/>
                <a:sym typeface="Calibri"/>
              </a:rPr>
              <a:t>fixed virtual addresses</a:t>
            </a:r>
          </a:p>
          <a:p>
            <a:pPr marL="684213" marR="0" lvl="1" indent="-227012" algn="l" rtl="0">
              <a:spcBef>
                <a:spcPts val="560"/>
              </a:spcBef>
              <a:spcAft>
                <a:spcPts val="0"/>
              </a:spcAft>
              <a:buClr>
                <a:schemeClr val="dk1"/>
              </a:buClr>
              <a:buSzPct val="100000"/>
              <a:buFont typeface="Arial"/>
              <a:buChar char="-"/>
            </a:pPr>
            <a:r>
              <a:rPr lang="en-US" sz="2800" i="0" u="none" strike="noStrike" cap="none" dirty="0">
                <a:solidFill>
                  <a:schemeClr val="dk1"/>
                </a:solidFill>
                <a:latin typeface="Calibri"/>
                <a:ea typeface="Calibri"/>
                <a:cs typeface="Calibri"/>
                <a:sym typeface="Calibri"/>
              </a:rPr>
              <a:t>Paging </a:t>
            </a:r>
            <a:r>
              <a:rPr lang="en-US" sz="2800" i="0" u="none" strike="noStrike" cap="none" dirty="0" smtClean="0">
                <a:solidFill>
                  <a:schemeClr val="dk1"/>
                </a:solidFill>
                <a:latin typeface="Calibri"/>
                <a:ea typeface="Calibri"/>
                <a:cs typeface="Calibri"/>
                <a:sym typeface="Calibri"/>
              </a:rPr>
              <a:t>tables </a:t>
            </a:r>
            <a:r>
              <a:rPr lang="en-US" sz="2800" i="0" u="none" strike="noStrike" cap="none" dirty="0">
                <a:solidFill>
                  <a:schemeClr val="dk1"/>
                </a:solidFill>
                <a:latin typeface="Calibri"/>
                <a:ea typeface="Calibri"/>
                <a:cs typeface="Calibri"/>
                <a:sym typeface="Calibri"/>
              </a:rPr>
              <a:t>are </a:t>
            </a:r>
            <a:r>
              <a:rPr lang="en-US" sz="2800" i="0" u="none" strike="noStrike" cap="none" dirty="0" err="1" smtClean="0">
                <a:solidFill>
                  <a:srgbClr val="FF0000"/>
                </a:solidFill>
                <a:latin typeface="Calibri"/>
                <a:ea typeface="Calibri"/>
                <a:cs typeface="Calibri"/>
                <a:sym typeface="Calibri"/>
              </a:rPr>
              <a:t>writables</a:t>
            </a:r>
            <a:endParaRPr lang="en-US" sz="2800" i="0" u="none" strike="noStrike" cap="none" dirty="0">
              <a:solidFill>
                <a:srgbClr val="FF0000"/>
              </a:solidFill>
              <a:latin typeface="Calibri"/>
              <a:ea typeface="Calibri"/>
              <a:cs typeface="Calibri"/>
              <a:sym typeface="Calibri"/>
            </a:endParaRPr>
          </a:p>
          <a:p>
            <a:pPr marR="0" lvl="0" algn="l" rtl="0">
              <a:lnSpc>
                <a:spcPct val="100000"/>
              </a:lnSpc>
              <a:spcBef>
                <a:spcPts val="560"/>
              </a:spcBef>
              <a:spcAft>
                <a:spcPts val="0"/>
              </a:spcAft>
              <a:buNone/>
            </a:pPr>
            <a:endParaRPr sz="2000" i="0" u="none" strike="noStrike" cap="none" dirty="0">
              <a:solidFill>
                <a:schemeClr val="dk1"/>
              </a:solidFill>
              <a:latin typeface="Calibri"/>
              <a:ea typeface="Calibri"/>
              <a:cs typeface="Calibri"/>
              <a:sym typeface="Calibri"/>
            </a:endParaRPr>
          </a:p>
        </p:txBody>
      </p:sp>
      <p:sp>
        <p:nvSpPr>
          <p:cNvPr id="303" name="Shape 30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Strengths and Weaknesses</a:t>
            </a:r>
          </a:p>
        </p:txBody>
      </p:sp>
      <p:sp>
        <p:nvSpPr>
          <p:cNvPr id="304" name="Shape 30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23</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ctrTitle"/>
          </p:nvPr>
        </p:nvSpPr>
        <p:spPr>
          <a:xfrm>
            <a:off x="560493" y="3309105"/>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a:solidFill>
                  <a:schemeClr val="dk1"/>
                </a:solidFill>
                <a:latin typeface="Calibri"/>
                <a:ea typeface="Calibri"/>
                <a:cs typeface="Calibri"/>
                <a:sym typeface="Calibri"/>
              </a:rPr>
              <a:t>Windows Paging </a:t>
            </a:r>
            <a:r>
              <a:rPr lang="en-US" sz="5400" dirty="0">
                <a:solidFill>
                  <a:schemeClr val="dk1"/>
                </a:solidFill>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5400" b="1" i="0" u="none" strike="noStrike" cap="none" dirty="0" smtClean="0">
                <a:solidFill>
                  <a:srgbClr val="7F7F7F"/>
                </a:solidFill>
                <a:latin typeface="Calibri"/>
                <a:ea typeface="Calibri"/>
                <a:cs typeface="Calibri"/>
                <a:sym typeface="Calibri"/>
              </a:rPr>
              <a:t>some clarifications</a:t>
            </a:r>
            <a:endParaRPr lang="en-US" sz="5400" b="1" i="0" u="none" strike="noStrike" cap="none" dirty="0">
              <a:solidFill>
                <a:srgbClr val="7F7F7F"/>
              </a:solidFill>
              <a:latin typeface="Calibri"/>
              <a:ea typeface="Calibri"/>
              <a:cs typeface="Calibri"/>
              <a:sym typeface="Calibri"/>
            </a:endParaRPr>
          </a:p>
        </p:txBody>
      </p:sp>
      <p:sp>
        <p:nvSpPr>
          <p:cNvPr id="310" name="Shape 310"/>
          <p:cNvSpPr txBox="1"/>
          <p:nvPr/>
        </p:nvSpPr>
        <p:spPr>
          <a:xfrm>
            <a:off x="295056" y="2527983"/>
            <a:ext cx="8229600" cy="12159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7" marR="0" lvl="0" indent="-223837" algn="l" rtl="0">
              <a:spcBef>
                <a:spcPts val="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We are going to show </a:t>
            </a:r>
            <a:r>
              <a:rPr lang="en-US" sz="2800" dirty="0" smtClean="0">
                <a:solidFill>
                  <a:schemeClr val="dk1"/>
                </a:solidFill>
                <a:latin typeface="Calibri"/>
                <a:ea typeface="Calibri"/>
                <a:cs typeface="Calibri"/>
                <a:sym typeface="Calibri"/>
              </a:rPr>
              <a:t>2 </a:t>
            </a:r>
            <a:r>
              <a:rPr lang="en-US" sz="2800" dirty="0">
                <a:solidFill>
                  <a:schemeClr val="dk1"/>
                </a:solidFill>
                <a:latin typeface="Calibri"/>
                <a:ea typeface="Calibri"/>
                <a:cs typeface="Calibri"/>
                <a:sym typeface="Calibri"/>
              </a:rPr>
              <a:t>different ways of abusing </a:t>
            </a:r>
            <a:r>
              <a:rPr lang="en-US" sz="2800" dirty="0">
                <a:solidFill>
                  <a:srgbClr val="434343"/>
                </a:solidFill>
                <a:latin typeface="Calibri"/>
                <a:ea typeface="Calibri"/>
                <a:cs typeface="Calibri"/>
                <a:sym typeface="Calibri"/>
              </a:rPr>
              <a:t>write-what-where </a:t>
            </a:r>
            <a:r>
              <a:rPr lang="en-US" sz="2800" dirty="0" smtClean="0">
                <a:latin typeface="Calibri"/>
                <a:ea typeface="Calibri"/>
                <a:cs typeface="Calibri"/>
                <a:sym typeface="Calibri"/>
              </a:rPr>
              <a:t>conditions. (</a:t>
            </a:r>
            <a:r>
              <a:rPr lang="en-US" sz="2800" b="1" dirty="0" smtClean="0">
                <a:latin typeface="Calibri"/>
                <a:ea typeface="Calibri"/>
                <a:cs typeface="Calibri"/>
                <a:sym typeface="Calibri"/>
              </a:rPr>
              <a:t>3 ways in the full-slide version</a:t>
            </a:r>
            <a:r>
              <a:rPr lang="en-US" sz="2800" dirty="0" smtClean="0">
                <a:latin typeface="Calibri"/>
                <a:ea typeface="Calibri"/>
                <a:cs typeface="Calibri"/>
                <a:sym typeface="Calibri"/>
              </a:rPr>
              <a:t>)</a:t>
            </a:r>
            <a:endParaRPr lang="en-US" sz="2800" dirty="0">
              <a:latin typeface="Calibri"/>
              <a:ea typeface="Calibri"/>
              <a:cs typeface="Calibri"/>
              <a:sym typeface="Calibri"/>
            </a:endParaRP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They do not require memory </a:t>
            </a:r>
            <a:r>
              <a:rPr lang="en-US" sz="2800" dirty="0" smtClean="0">
                <a:solidFill>
                  <a:schemeClr val="dk1"/>
                </a:solidFill>
                <a:latin typeface="Calibri"/>
                <a:ea typeface="Calibri"/>
                <a:cs typeface="Calibri"/>
                <a:sym typeface="Calibri"/>
              </a:rPr>
              <a:t>leaks.</a:t>
            </a:r>
            <a:endParaRPr lang="en-US"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buClr>
                <a:srgbClr val="9C0000"/>
              </a:buClr>
              <a:buSzPct val="100000"/>
              <a:buFont typeface="Arial"/>
              <a:buChar char="-"/>
            </a:pPr>
            <a:r>
              <a:rPr lang="en-US" sz="2800" dirty="0">
                <a:solidFill>
                  <a:schemeClr val="dk1"/>
                </a:solidFill>
                <a:latin typeface="Calibri"/>
                <a:ea typeface="Calibri"/>
                <a:cs typeface="Calibri"/>
                <a:sym typeface="Calibri"/>
              </a:rPr>
              <a:t>The 3 ways work from </a:t>
            </a:r>
            <a:r>
              <a:rPr lang="en-US" sz="2800" dirty="0">
                <a:solidFill>
                  <a:srgbClr val="FF0000"/>
                </a:solidFill>
                <a:latin typeface="Calibri"/>
                <a:ea typeface="Calibri"/>
                <a:cs typeface="Calibri"/>
                <a:sym typeface="Calibri"/>
              </a:rPr>
              <a:t>Low Integrity Level</a:t>
            </a:r>
            <a:r>
              <a:rPr lang="en-US" sz="2800" dirty="0">
                <a:solidFill>
                  <a:schemeClr val="dk1"/>
                </a:solidFill>
                <a:latin typeface="Calibri"/>
                <a:ea typeface="Calibri"/>
                <a:cs typeface="Calibri"/>
                <a:sym typeface="Calibri"/>
              </a:rPr>
              <a:t> </a:t>
            </a:r>
            <a:r>
              <a:rPr lang="en-US" sz="2800" dirty="0" smtClean="0">
                <a:solidFill>
                  <a:schemeClr val="dk1"/>
                </a:solidFill>
                <a:latin typeface="Calibri"/>
                <a:ea typeface="Calibri"/>
                <a:cs typeface="Calibri"/>
                <a:sym typeface="Calibri"/>
              </a:rPr>
              <a:t>included.</a:t>
            </a:r>
          </a:p>
          <a:p>
            <a:pPr marL="223838" marR="0" lvl="0" indent="-223838" algn="l" rtl="0">
              <a:spcBef>
                <a:spcPts val="560"/>
              </a:spcBef>
              <a:buClr>
                <a:srgbClr val="9C0000"/>
              </a:buClr>
              <a:buSzPct val="100000"/>
              <a:buFont typeface="Arial"/>
              <a:buChar char="-"/>
            </a:pPr>
            <a:endParaRPr lang="en-US" sz="2800" dirty="0">
              <a:solidFill>
                <a:schemeClr val="dk1"/>
              </a:solidFill>
              <a:latin typeface="Calibri"/>
              <a:ea typeface="Calibri"/>
              <a:cs typeface="Calibri"/>
              <a:sym typeface="Calibri"/>
            </a:endParaRPr>
          </a:p>
          <a:p>
            <a:pPr marL="223838" marR="0" lvl="0" indent="-223838" algn="l" rtl="0">
              <a:spcBef>
                <a:spcPts val="560"/>
              </a:spcBef>
              <a:buClr>
                <a:srgbClr val="9C0000"/>
              </a:buClr>
              <a:buSzPct val="100000"/>
              <a:buFont typeface="Arial"/>
              <a:buChar char="-"/>
            </a:pPr>
            <a:r>
              <a:rPr lang="en-US" sz="2800" dirty="0" smtClean="0">
                <a:solidFill>
                  <a:schemeClr val="dk1"/>
                </a:solidFill>
                <a:latin typeface="Calibri"/>
                <a:ea typeface="Calibri"/>
                <a:cs typeface="Calibri"/>
                <a:sym typeface="Calibri"/>
              </a:rPr>
              <a:t>All Windows versions are affected. Specially Win 8, 8.1 and Win 10.</a:t>
            </a:r>
            <a:endParaRPr lang="en-US" sz="2800" dirty="0">
              <a:solidFill>
                <a:schemeClr val="dk1"/>
              </a:solidFill>
              <a:latin typeface="Calibri"/>
              <a:ea typeface="Calibri"/>
              <a:cs typeface="Calibri"/>
              <a:sym typeface="Calibri"/>
            </a:endParaRPr>
          </a:p>
        </p:txBody>
      </p:sp>
      <p:sp>
        <p:nvSpPr>
          <p:cNvPr id="316" name="Shape 31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Techniques Overview</a:t>
            </a:r>
          </a:p>
        </p:txBody>
      </p:sp>
      <p:sp>
        <p:nvSpPr>
          <p:cNvPr id="317" name="Shape 31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25</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560493" y="3615267"/>
            <a:ext cx="7772400" cy="612321"/>
          </a:xfrm>
          <a:prstGeom prst="rect">
            <a:avLst/>
          </a:prstGeom>
          <a:noFill/>
          <a:ln>
            <a:noFill/>
          </a:ln>
        </p:spPr>
        <p:txBody>
          <a:bodyPr lIns="0" tIns="0" rIns="0" bIns="0" anchor="b" anchorCtr="0">
            <a:noAutofit/>
          </a:bodyPr>
          <a:lstStyle/>
          <a:p>
            <a:pPr lvl="0" algn="ctr">
              <a:buClr>
                <a:schemeClr val="dk1"/>
              </a:buClr>
              <a:buSzPct val="25000"/>
            </a:pPr>
            <a:r>
              <a:rPr lang="en-US" sz="5400" b="1" i="0" u="none" strike="noStrike" cap="none" dirty="0">
                <a:solidFill>
                  <a:schemeClr val="dk1"/>
                </a:solidFill>
                <a:latin typeface="Calibri"/>
                <a:ea typeface="Calibri"/>
                <a:cs typeface="Calibri"/>
                <a:sym typeface="Calibri"/>
              </a:rPr>
              <a:t>Windows Paging </a:t>
            </a:r>
            <a:r>
              <a:rPr lang="en-US" sz="5400" b="1" i="0" u="none" strike="noStrike" cap="none" dirty="0" smtClean="0">
                <a:solidFill>
                  <a:schemeClr val="dk1"/>
                </a:solidFill>
                <a:latin typeface="Calibri"/>
                <a:ea typeface="Calibri"/>
                <a:cs typeface="Calibri"/>
                <a:sym typeface="Calibri"/>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5400" dirty="0" smtClean="0">
                <a:solidFill>
                  <a:srgbClr val="7F7F7F"/>
                </a:solidFill>
              </a:rPr>
              <a:t>“HAL’s heap”</a:t>
            </a:r>
            <a:endParaRPr lang="en-US" sz="5400" b="1" i="0" u="none" strike="noStrike" cap="none" dirty="0">
              <a:solidFill>
                <a:srgbClr val="7F7F7F"/>
              </a:solidFill>
              <a:latin typeface="Calibri"/>
              <a:ea typeface="Calibri"/>
              <a:cs typeface="Calibri"/>
              <a:sym typeface="Calibri"/>
            </a:endParaRPr>
          </a:p>
        </p:txBody>
      </p:sp>
      <p:sp>
        <p:nvSpPr>
          <p:cNvPr id="323" name="Shape 323"/>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Arial"/>
              <a:buChar char="-"/>
            </a:pPr>
            <a:r>
              <a:rPr lang="en-US" sz="2800" dirty="0">
                <a:solidFill>
                  <a:srgbClr val="FF0000"/>
                </a:solidFill>
                <a:latin typeface="Calibri"/>
                <a:ea typeface="Calibri"/>
                <a:cs typeface="Calibri"/>
                <a:sym typeface="Calibri"/>
              </a:rPr>
              <a:t>Same virtual address</a:t>
            </a:r>
            <a:r>
              <a:rPr lang="en-US" sz="2800" dirty="0">
                <a:solidFill>
                  <a:schemeClr val="dk1"/>
                </a:solidFill>
                <a:latin typeface="Calibri"/>
                <a:ea typeface="Calibri"/>
                <a:cs typeface="Calibri"/>
                <a:sym typeface="Calibri"/>
              </a:rPr>
              <a:t> for all Windows </a:t>
            </a:r>
            <a:r>
              <a:rPr lang="en-US" sz="2800" dirty="0" smtClean="0">
                <a:solidFill>
                  <a:schemeClr val="dk1"/>
                </a:solidFill>
                <a:latin typeface="Calibri"/>
                <a:ea typeface="Calibri"/>
                <a:cs typeface="Calibri"/>
                <a:sym typeface="Calibri"/>
              </a:rPr>
              <a:t>versions: </a:t>
            </a:r>
            <a:r>
              <a:rPr lang="en-US" sz="2400" b="1" dirty="0" smtClean="0">
                <a:solidFill>
                  <a:srgbClr val="666666"/>
                </a:solidFill>
                <a:latin typeface="Calibri"/>
                <a:ea typeface="Calibri"/>
                <a:cs typeface="Calibri"/>
                <a:sym typeface="Calibri"/>
              </a:rPr>
              <a:t>0xffffffff’ffd00000</a:t>
            </a:r>
            <a:endParaRPr lang="en-US" sz="2400" b="1" dirty="0">
              <a:solidFill>
                <a:srgbClr val="666666"/>
              </a:solidFill>
              <a:latin typeface="Calibri"/>
              <a:ea typeface="Calibri"/>
              <a:cs typeface="Calibri"/>
              <a:sym typeface="Calibri"/>
            </a:endParaRP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a:solidFill>
                  <a:srgbClr val="FF0000"/>
                </a:solidFill>
                <a:latin typeface="Calibri"/>
                <a:ea typeface="Calibri"/>
                <a:cs typeface="Calibri"/>
                <a:sym typeface="Calibri"/>
              </a:rPr>
              <a:t>Same physical address</a:t>
            </a:r>
            <a:r>
              <a:rPr lang="en-US" sz="2800" dirty="0">
                <a:solidFill>
                  <a:schemeClr val="dk1"/>
                </a:solidFill>
                <a:latin typeface="Calibri"/>
                <a:ea typeface="Calibri"/>
                <a:cs typeface="Calibri"/>
                <a:sym typeface="Calibri"/>
              </a:rPr>
              <a:t> by OS </a:t>
            </a:r>
            <a:r>
              <a:rPr lang="en-US" sz="2800" dirty="0" smtClean="0">
                <a:solidFill>
                  <a:schemeClr val="dk1"/>
                </a:solidFill>
                <a:latin typeface="Calibri"/>
                <a:ea typeface="Calibri"/>
                <a:cs typeface="Calibri"/>
                <a:sym typeface="Calibri"/>
              </a:rPr>
              <a:t>version</a:t>
            </a:r>
            <a:endParaRPr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buClr>
                <a:srgbClr val="9C0000"/>
              </a:buClr>
              <a:buSzPct val="100000"/>
              <a:buFont typeface="Arial"/>
              <a:buChar char="-"/>
            </a:pPr>
            <a:r>
              <a:rPr lang="en-US" sz="2800" dirty="0">
                <a:solidFill>
                  <a:schemeClr val="dk1"/>
                </a:solidFill>
                <a:latin typeface="Calibri"/>
                <a:ea typeface="Calibri"/>
                <a:cs typeface="Calibri"/>
                <a:sym typeface="Calibri"/>
              </a:rPr>
              <a:t>Some </a:t>
            </a:r>
            <a:r>
              <a:rPr lang="en-US" sz="2800" dirty="0" smtClean="0">
                <a:solidFill>
                  <a:schemeClr val="dk1"/>
                </a:solidFill>
                <a:latin typeface="Calibri"/>
                <a:ea typeface="Calibri"/>
                <a:cs typeface="Calibri"/>
                <a:sym typeface="Calibri"/>
              </a:rPr>
              <a:t>juicy </a:t>
            </a:r>
            <a:r>
              <a:rPr lang="en-US" sz="2800" dirty="0" smtClean="0">
                <a:solidFill>
                  <a:srgbClr val="FF0000"/>
                </a:solidFill>
                <a:latin typeface="Calibri"/>
                <a:ea typeface="Calibri"/>
                <a:cs typeface="Calibri"/>
                <a:sym typeface="Calibri"/>
              </a:rPr>
              <a:t>kernel </a:t>
            </a:r>
            <a:r>
              <a:rPr lang="en-US" sz="2800" dirty="0">
                <a:solidFill>
                  <a:srgbClr val="FF0000"/>
                </a:solidFill>
                <a:latin typeface="Calibri"/>
                <a:ea typeface="Calibri"/>
                <a:cs typeface="Calibri"/>
                <a:sym typeface="Calibri"/>
              </a:rPr>
              <a:t>function pointers</a:t>
            </a:r>
            <a:r>
              <a:rPr lang="en-US" sz="2800" dirty="0">
                <a:solidFill>
                  <a:schemeClr val="dk1"/>
                </a:solidFill>
                <a:latin typeface="Calibri"/>
                <a:ea typeface="Calibri"/>
                <a:cs typeface="Calibri"/>
                <a:sym typeface="Calibri"/>
              </a:rPr>
              <a:t> located there</a:t>
            </a:r>
          </a:p>
        </p:txBody>
      </p:sp>
      <p:sp>
        <p:nvSpPr>
          <p:cNvPr id="329" name="Shape 3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HAL’s Heap</a:t>
            </a:r>
          </a:p>
        </p:txBody>
      </p:sp>
      <p:sp>
        <p:nvSpPr>
          <p:cNvPr id="330" name="Shape 33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27</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lvl="0" indent="-223838">
              <a:buClr>
                <a:srgbClr val="9C0000"/>
              </a:buClr>
              <a:buSzPct val="100000"/>
              <a:buFont typeface="Arial"/>
              <a:buChar char="-"/>
            </a:pPr>
            <a:r>
              <a:rPr lang="en-US" sz="2800" b="1">
                <a:solidFill>
                  <a:srgbClr val="FF0000"/>
                </a:solidFill>
                <a:latin typeface="Calibri"/>
                <a:ea typeface="Calibri"/>
                <a:cs typeface="Calibri"/>
                <a:sym typeface="Calibri"/>
              </a:rPr>
              <a:t>HAL’s heap </a:t>
            </a:r>
            <a:r>
              <a:rPr lang="en-US" sz="2800" b="1" smtClean="0">
                <a:solidFill>
                  <a:srgbClr val="FF0000"/>
                </a:solidFill>
                <a:latin typeface="Calibri"/>
                <a:ea typeface="Calibri"/>
                <a:cs typeface="Calibri"/>
                <a:sym typeface="Calibri"/>
              </a:rPr>
              <a:t>x64 </a:t>
            </a:r>
            <a:r>
              <a:rPr lang="en-US" sz="2800" b="1" smtClean="0">
                <a:solidFill>
                  <a:schemeClr val="dk1"/>
                </a:solidFill>
                <a:latin typeface="Calibri"/>
                <a:ea typeface="Calibri"/>
                <a:cs typeface="Calibri"/>
                <a:sym typeface="Calibri"/>
              </a:rPr>
              <a:t>– physical </a:t>
            </a:r>
            <a:r>
              <a:rPr lang="en-US" sz="2800" b="1">
                <a:solidFill>
                  <a:schemeClr val="dk1"/>
                </a:solidFill>
                <a:latin typeface="Calibri"/>
                <a:ea typeface="Calibri"/>
                <a:cs typeface="Calibri"/>
                <a:sym typeface="Calibri"/>
              </a:rPr>
              <a:t>address list</a:t>
            </a:r>
          </a:p>
        </p:txBody>
      </p:sp>
      <p:sp>
        <p:nvSpPr>
          <p:cNvPr id="336" name="Shape 33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HAL’s Heap</a:t>
            </a:r>
          </a:p>
        </p:txBody>
      </p:sp>
      <p:sp>
        <p:nvSpPr>
          <p:cNvPr id="337" name="Shape 33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28</a:t>
            </a:fld>
            <a:endParaRPr lang="en-US" sz="1200">
              <a:solidFill>
                <a:srgbClr val="D20025"/>
              </a:solidFill>
              <a:latin typeface="Calibri"/>
              <a:ea typeface="Calibri"/>
              <a:cs typeface="Calibri"/>
              <a:sym typeface="Calibri"/>
            </a:endParaRPr>
          </a:p>
        </p:txBody>
      </p:sp>
      <p:graphicFrame>
        <p:nvGraphicFramePr>
          <p:cNvPr id="35" name="34 Tabla"/>
          <p:cNvGraphicFramePr>
            <a:graphicFrameLocks noGrp="1"/>
          </p:cNvGraphicFramePr>
          <p:nvPr/>
        </p:nvGraphicFramePr>
        <p:xfrm>
          <a:off x="1143000" y="2514600"/>
          <a:ext cx="6934200" cy="3109547"/>
        </p:xfrm>
        <a:graphic>
          <a:graphicData uri="http://schemas.openxmlformats.org/drawingml/2006/table">
            <a:tbl>
              <a:tblPr firstRow="1" bandRow="1">
                <a:tableStyleId>{6C5CACE8-65B8-4E3F-9666-6AA63CF25A39}</a:tableStyleId>
              </a:tblPr>
              <a:tblGrid>
                <a:gridCol w="2311400"/>
                <a:gridCol w="2311400"/>
                <a:gridCol w="2311400"/>
              </a:tblGrid>
              <a:tr h="549227">
                <a:tc>
                  <a:txBody>
                    <a:bodyPr/>
                    <a:lstStyle/>
                    <a:p>
                      <a:pPr algn="ctr"/>
                      <a:r>
                        <a:rPr lang="en-US" sz="1800" b="1" dirty="0" smtClean="0"/>
                        <a:t>OS Version</a:t>
                      </a:r>
                      <a:endParaRPr lang="en-US" sz="1800" b="1" dirty="0"/>
                    </a:p>
                  </a:txBody>
                  <a:tcPr/>
                </a:tc>
                <a:tc>
                  <a:txBody>
                    <a:bodyPr/>
                    <a:lstStyle/>
                    <a:p>
                      <a:pPr algn="ctr"/>
                      <a:r>
                        <a:rPr lang="en-US" sz="1800" b="1" dirty="0" smtClean="0"/>
                        <a:t>Virtual</a:t>
                      </a:r>
                      <a:r>
                        <a:rPr lang="en-US" sz="1800" b="1" baseline="0" dirty="0" smtClean="0"/>
                        <a:t> Address</a:t>
                      </a:r>
                      <a:endParaRPr lang="en-US" sz="1800" b="1" dirty="0"/>
                    </a:p>
                  </a:txBody>
                  <a:tcPr/>
                </a:tc>
                <a:tc>
                  <a:txBody>
                    <a:bodyPr/>
                    <a:lstStyle/>
                    <a:p>
                      <a:pPr algn="ctr"/>
                      <a:r>
                        <a:rPr lang="en-US" sz="1800" b="1" dirty="0" smtClean="0"/>
                        <a:t>Physical Address</a:t>
                      </a:r>
                      <a:endParaRPr lang="en-US" sz="1800" b="1" dirty="0"/>
                    </a:p>
                  </a:txBody>
                  <a:tcPr/>
                </a:tc>
              </a:tr>
              <a:tr h="393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dk1"/>
                          </a:solidFill>
                          <a:latin typeface="Calibri"/>
                          <a:ea typeface="Calibri"/>
                          <a:cs typeface="Calibri"/>
                          <a:sym typeface="Calibri"/>
                        </a:rPr>
                        <a:t>Windows 7/2008 R2</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0xffffffff’ffd00000</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0x100000 (1mb)</a:t>
                      </a:r>
                    </a:p>
                    <a:p>
                      <a:pPr algn="ctr"/>
                      <a:endParaRPr lang="en-US" sz="1800" dirty="0"/>
                    </a:p>
                  </a:txBody>
                  <a:tcPr/>
                </a:tc>
              </a:tr>
              <a:tr h="393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dk1"/>
                          </a:solidFill>
                          <a:latin typeface="Calibri"/>
                          <a:ea typeface="Calibri"/>
                          <a:cs typeface="Calibri"/>
                          <a:sym typeface="Calibri"/>
                        </a:rPr>
                        <a:t>Windows 8/2012</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0xffffffff’ffd00000</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0x100000 (1mb)</a:t>
                      </a:r>
                    </a:p>
                    <a:p>
                      <a:pPr algn="ctr"/>
                      <a:endParaRPr lang="en-US" sz="1800" dirty="0"/>
                    </a:p>
                  </a:txBody>
                  <a:tcPr/>
                </a:tc>
              </a:tr>
              <a:tr h="393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dk1"/>
                          </a:solidFill>
                          <a:latin typeface="Calibri"/>
                          <a:ea typeface="Calibri"/>
                          <a:cs typeface="Calibri"/>
                          <a:sym typeface="Calibri"/>
                        </a:rPr>
                        <a:t>Windows 8.1/2012 R2</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0xffffffff’ffd00000</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0x1000 (4kb)</a:t>
                      </a:r>
                    </a:p>
                    <a:p>
                      <a:pPr algn="ctr"/>
                      <a:endParaRPr lang="en-US" sz="1800" dirty="0"/>
                    </a:p>
                  </a:txBody>
                  <a:tcPr/>
                </a:tc>
              </a:tr>
              <a:tr h="3930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dk1"/>
                          </a:solidFill>
                          <a:latin typeface="Calibri"/>
                          <a:ea typeface="Calibri"/>
                          <a:cs typeface="Calibri"/>
                          <a:sym typeface="Calibri"/>
                        </a:rPr>
                        <a:t>Windows 10/10 TH2</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0xffffffff’ffd00000</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a:ea typeface="Calibri"/>
                          <a:cs typeface="Calibri"/>
                          <a:sym typeface="Calibri"/>
                        </a:rPr>
                        <a:t>0x1000 (4kb)</a:t>
                      </a:r>
                    </a:p>
                    <a:p>
                      <a:pPr algn="ctr"/>
                      <a:endParaRPr lang="en-US" sz="1800" dirty="0"/>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lvl="0" indent="-223838">
              <a:buClr>
                <a:srgbClr val="9C0000"/>
              </a:buClr>
              <a:buSzPct val="100000"/>
              <a:buFont typeface="Arial"/>
              <a:buChar char="-"/>
            </a:pPr>
            <a:r>
              <a:rPr lang="en-US" sz="2800" b="1" dirty="0">
                <a:solidFill>
                  <a:srgbClr val="FF0000"/>
                </a:solidFill>
                <a:latin typeface="Calibri"/>
                <a:ea typeface="Calibri"/>
                <a:cs typeface="Calibri"/>
                <a:sym typeface="Calibri"/>
              </a:rPr>
              <a:t>HAL’s heap x64</a:t>
            </a:r>
            <a:r>
              <a:rPr lang="en-US" sz="2800" b="1" dirty="0">
                <a:solidFill>
                  <a:schemeClr val="dk1"/>
                </a:solidFill>
                <a:latin typeface="Calibri"/>
                <a:ea typeface="Calibri"/>
                <a:cs typeface="Calibri"/>
                <a:sym typeface="Calibri"/>
              </a:rPr>
              <a:t> </a:t>
            </a:r>
            <a:r>
              <a:rPr lang="en-US" sz="2800" b="1" dirty="0" smtClean="0">
                <a:solidFill>
                  <a:schemeClr val="dk1"/>
                </a:solidFill>
                <a:latin typeface="Calibri"/>
                <a:ea typeface="Calibri"/>
                <a:cs typeface="Calibri"/>
                <a:sym typeface="Calibri"/>
              </a:rPr>
              <a:t>– ‘</a:t>
            </a:r>
            <a:r>
              <a:rPr lang="en-US" sz="2700" b="1" dirty="0" err="1" smtClean="0">
                <a:solidFill>
                  <a:schemeClr val="tx1">
                    <a:lumMod val="50000"/>
                    <a:lumOff val="50000"/>
                  </a:schemeClr>
                </a:solidFill>
                <a:latin typeface="Calibri"/>
                <a:ea typeface="Calibri"/>
                <a:cs typeface="Calibri"/>
                <a:sym typeface="Calibri"/>
              </a:rPr>
              <a:t>HalpInterruptController</a:t>
            </a:r>
            <a:r>
              <a:rPr lang="en-US" sz="2800" b="1" dirty="0" smtClean="0">
                <a:solidFill>
                  <a:schemeClr val="dk1"/>
                </a:solidFill>
                <a:latin typeface="Calibri"/>
                <a:ea typeface="Calibri"/>
                <a:cs typeface="Calibri"/>
                <a:sym typeface="Calibri"/>
              </a:rPr>
              <a:t>’ pointer list:</a:t>
            </a:r>
          </a:p>
          <a:p>
            <a:pPr marL="223838" lvl="1" indent="-223838">
              <a:buClr>
                <a:srgbClr val="9C0000"/>
              </a:buClr>
              <a:buSzPct val="100000"/>
            </a:pPr>
            <a:r>
              <a:rPr lang="es-ES_tradnl" sz="2000" dirty="0" smtClean="0">
                <a:solidFill>
                  <a:schemeClr val="dk1"/>
                </a:solidFill>
                <a:latin typeface="Calibri"/>
                <a:ea typeface="Calibri"/>
                <a:cs typeface="Calibri"/>
                <a:sym typeface="Calibri"/>
              </a:rPr>
              <a:t>    +20: </a:t>
            </a:r>
            <a:r>
              <a:rPr lang="es-ES_tradnl" sz="2000" dirty="0" err="1" smtClean="0">
                <a:solidFill>
                  <a:schemeClr val="dk1"/>
                </a:solidFill>
                <a:latin typeface="Calibri"/>
                <a:ea typeface="Calibri"/>
                <a:cs typeface="Calibri"/>
                <a:sym typeface="Calibri"/>
              </a:rPr>
              <a:t>hal!HalpApicInitializeLocalUnit</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+28: </a:t>
            </a:r>
            <a:r>
              <a:rPr lang="es-ES_tradnl" sz="2000" dirty="0" err="1" smtClean="0">
                <a:solidFill>
                  <a:schemeClr val="dk1"/>
                </a:solidFill>
                <a:latin typeface="Calibri"/>
                <a:ea typeface="Calibri"/>
                <a:cs typeface="Calibri"/>
                <a:sym typeface="Calibri"/>
              </a:rPr>
              <a:t>hal!HalpApicInitializeIoUnit</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+30: </a:t>
            </a:r>
            <a:r>
              <a:rPr lang="es-ES_tradnl" sz="2000" dirty="0" err="1" smtClean="0">
                <a:solidFill>
                  <a:schemeClr val="dk1"/>
                </a:solidFill>
                <a:latin typeface="Calibri"/>
                <a:ea typeface="Calibri"/>
                <a:cs typeface="Calibri"/>
                <a:sym typeface="Calibri"/>
              </a:rPr>
              <a:t>hal!HalpApicSetPriority</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+38: </a:t>
            </a:r>
            <a:r>
              <a:rPr lang="es-ES_tradnl" sz="2000" dirty="0" err="1" smtClean="0">
                <a:solidFill>
                  <a:schemeClr val="dk1"/>
                </a:solidFill>
                <a:latin typeface="Calibri"/>
                <a:ea typeface="Calibri"/>
                <a:cs typeface="Calibri"/>
                <a:sym typeface="Calibri"/>
              </a:rPr>
              <a:t>hal!HalpApicGetLocalUnitError</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+40: </a:t>
            </a:r>
            <a:r>
              <a:rPr lang="es-ES_tradnl" sz="2000" dirty="0" err="1" smtClean="0">
                <a:solidFill>
                  <a:schemeClr val="dk1"/>
                </a:solidFill>
                <a:latin typeface="Calibri"/>
                <a:ea typeface="Calibri"/>
                <a:cs typeface="Calibri"/>
                <a:sym typeface="Calibri"/>
              </a:rPr>
              <a:t>hal!HalpApicClearLocalUnitError</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+48: NULL</a:t>
            </a:r>
          </a:p>
          <a:p>
            <a:pPr marL="223838" lvl="1" indent="-223838">
              <a:buClr>
                <a:srgbClr val="9C0000"/>
              </a:buClr>
              <a:buSzPct val="100000"/>
            </a:pPr>
            <a:r>
              <a:rPr lang="es-ES_tradnl" sz="2000" dirty="0" smtClean="0">
                <a:solidFill>
                  <a:schemeClr val="dk1"/>
                </a:solidFill>
                <a:latin typeface="Calibri"/>
                <a:ea typeface="Calibri"/>
                <a:cs typeface="Calibri"/>
                <a:sym typeface="Calibri"/>
              </a:rPr>
              <a:t>	+50: </a:t>
            </a:r>
            <a:r>
              <a:rPr lang="es-ES_tradnl" sz="2000" dirty="0" err="1" smtClean="0">
                <a:solidFill>
                  <a:schemeClr val="dk1"/>
                </a:solidFill>
                <a:latin typeface="Calibri"/>
                <a:ea typeface="Calibri"/>
                <a:cs typeface="Calibri"/>
                <a:sym typeface="Calibri"/>
              </a:rPr>
              <a:t>hal!HalpApicSetLogicalId</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+58: NULL</a:t>
            </a:r>
          </a:p>
          <a:p>
            <a:pPr marL="223838" lvl="1" indent="-223838">
              <a:buClr>
                <a:srgbClr val="9C0000"/>
              </a:buClr>
              <a:buSzPct val="100000"/>
            </a:pPr>
            <a:r>
              <a:rPr lang="es-ES_tradnl" sz="2000" dirty="0" smtClean="0">
                <a:solidFill>
                  <a:schemeClr val="dk1"/>
                </a:solidFill>
                <a:latin typeface="Calibri"/>
                <a:ea typeface="Calibri"/>
                <a:cs typeface="Calibri"/>
                <a:sym typeface="Calibri"/>
              </a:rPr>
              <a:t>	+60: </a:t>
            </a:r>
            <a:r>
              <a:rPr lang="es-ES_tradnl" sz="2000" dirty="0" err="1" smtClean="0">
                <a:solidFill>
                  <a:schemeClr val="dk1"/>
                </a:solidFill>
                <a:latin typeface="Calibri"/>
                <a:ea typeface="Calibri"/>
                <a:cs typeface="Calibri"/>
                <a:sym typeface="Calibri"/>
              </a:rPr>
              <a:t>hal!HalpApicWriteEndOfInterrupt</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+68: hal!HalpApic1EndOfInterrupt</a:t>
            </a:r>
          </a:p>
          <a:p>
            <a:pPr marL="223838" lvl="1" indent="-223838">
              <a:buClr>
                <a:srgbClr val="9C0000"/>
              </a:buClr>
              <a:buSzPct val="100000"/>
            </a:pPr>
            <a:r>
              <a:rPr lang="es-ES_tradnl" sz="2000" dirty="0" smtClean="0">
                <a:solidFill>
                  <a:schemeClr val="dk1"/>
                </a:solidFill>
                <a:latin typeface="Calibri"/>
                <a:ea typeface="Calibri"/>
                <a:cs typeface="Calibri"/>
                <a:sym typeface="Calibri"/>
              </a:rPr>
              <a:t>	+70: </a:t>
            </a:r>
            <a:r>
              <a:rPr lang="es-ES_tradnl" sz="2000" dirty="0" err="1" smtClean="0">
                <a:solidFill>
                  <a:schemeClr val="dk1"/>
                </a:solidFill>
                <a:latin typeface="Calibri"/>
                <a:ea typeface="Calibri"/>
                <a:cs typeface="Calibri"/>
                <a:sym typeface="Calibri"/>
              </a:rPr>
              <a:t>hal!HalpApicSetLineState</a:t>
            </a:r>
            <a:endParaRPr lang="es-ES_tradnl" sz="2000" dirty="0" smtClean="0">
              <a:solidFill>
                <a:schemeClr val="dk1"/>
              </a:solidFill>
              <a:latin typeface="Calibri"/>
              <a:ea typeface="Calibri"/>
              <a:cs typeface="Calibri"/>
              <a:sym typeface="Calibri"/>
            </a:endParaRPr>
          </a:p>
          <a:p>
            <a:pPr marL="223838" lvl="1" indent="-223838">
              <a:buClr>
                <a:srgbClr val="9C0000"/>
              </a:buClr>
              <a:buSzPct val="100000"/>
            </a:pPr>
            <a:r>
              <a:rPr lang="es-ES_tradnl" sz="2000" dirty="0" smtClean="0">
                <a:solidFill>
                  <a:schemeClr val="dk1"/>
                </a:solidFill>
                <a:latin typeface="Calibri"/>
                <a:ea typeface="Calibri"/>
                <a:cs typeface="Calibri"/>
                <a:sym typeface="Calibri"/>
              </a:rPr>
              <a:t>	</a:t>
            </a:r>
            <a:r>
              <a:rPr lang="es-ES_tradnl" sz="2000" b="1" dirty="0" smtClean="0">
                <a:solidFill>
                  <a:schemeClr val="dk1"/>
                </a:solidFill>
                <a:latin typeface="Calibri"/>
                <a:ea typeface="Calibri"/>
                <a:cs typeface="Calibri"/>
                <a:sym typeface="Calibri"/>
              </a:rPr>
              <a:t>+78: </a:t>
            </a:r>
            <a:r>
              <a:rPr lang="es-ES_tradnl" sz="2000" b="1" dirty="0" err="1" smtClean="0">
                <a:solidFill>
                  <a:srgbClr val="FF0000"/>
                </a:solidFill>
                <a:latin typeface="Calibri"/>
                <a:ea typeface="Calibri"/>
                <a:cs typeface="Calibri"/>
                <a:sym typeface="Calibri"/>
              </a:rPr>
              <a:t>hal!HalpApicRequestInterrupt</a:t>
            </a:r>
            <a:endParaRPr lang="es-ES_tradnl" sz="2000" b="1" dirty="0" smtClean="0">
              <a:solidFill>
                <a:srgbClr val="FF0000"/>
              </a:solidFill>
              <a:latin typeface="Calibri"/>
              <a:ea typeface="Calibri"/>
              <a:cs typeface="Calibri"/>
              <a:sym typeface="Calibri"/>
            </a:endParaRPr>
          </a:p>
          <a:p>
            <a:pPr marL="223838" lvl="0" indent="-223838">
              <a:buClr>
                <a:srgbClr val="9C0000"/>
              </a:buClr>
              <a:buSzPct val="100000"/>
            </a:pPr>
            <a:endParaRPr lang="es-ES_tradnl" sz="2800" b="1" dirty="0" smtClean="0">
              <a:solidFill>
                <a:schemeClr val="dk1"/>
              </a:solidFill>
              <a:latin typeface="Calibri"/>
              <a:ea typeface="Calibri"/>
              <a:cs typeface="Calibri"/>
              <a:sym typeface="Calibri"/>
            </a:endParaRPr>
          </a:p>
        </p:txBody>
      </p:sp>
      <p:sp>
        <p:nvSpPr>
          <p:cNvPr id="336" name="Shape 33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HAL’s Heap</a:t>
            </a:r>
          </a:p>
        </p:txBody>
      </p:sp>
      <p:sp>
        <p:nvSpPr>
          <p:cNvPr id="337" name="Shape 33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29</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Agenda</a:t>
            </a:r>
          </a:p>
        </p:txBody>
      </p:sp>
      <p:sp>
        <p:nvSpPr>
          <p:cNvPr id="87" name="Shape 87"/>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300"/>
              </a:spcBef>
              <a:buSzPct val="98666"/>
              <a:buFont typeface="Arial"/>
              <a:buChar char="-"/>
            </a:pPr>
            <a:r>
              <a:rPr lang="en-US" dirty="0" smtClean="0">
                <a:solidFill>
                  <a:schemeClr val="dk1"/>
                </a:solidFill>
              </a:rPr>
              <a:t> Arbitrary Write: Explanation </a:t>
            </a:r>
          </a:p>
          <a:p>
            <a:pPr marL="0" marR="0" lvl="0" indent="0" algn="l" rtl="0">
              <a:lnSpc>
                <a:spcPct val="80000"/>
              </a:lnSpc>
              <a:spcBef>
                <a:spcPts val="300"/>
              </a:spcBef>
              <a:spcAft>
                <a:spcPts val="0"/>
              </a:spcAft>
              <a:buClr>
                <a:srgbClr val="9C0000"/>
              </a:buClr>
              <a:buSzPct val="98666"/>
              <a:buFont typeface="Arial"/>
              <a:buChar char="-"/>
            </a:pPr>
            <a:r>
              <a:rPr lang="en-US" i="0" u="none" strike="noStrike" cap="none" dirty="0" smtClean="0">
                <a:solidFill>
                  <a:schemeClr val="dk1"/>
                </a:solidFill>
                <a:sym typeface="Calibri"/>
              </a:rPr>
              <a:t> Reviewing Modern Kernel Protections</a:t>
            </a:r>
          </a:p>
          <a:p>
            <a:pPr marL="0" marR="0" lvl="0" indent="0" algn="l" rtl="0">
              <a:lnSpc>
                <a:spcPct val="80000"/>
              </a:lnSpc>
              <a:spcBef>
                <a:spcPts val="300"/>
              </a:spcBef>
              <a:spcAft>
                <a:spcPts val="0"/>
              </a:spcAft>
              <a:buClr>
                <a:srgbClr val="9C0000"/>
              </a:buClr>
              <a:buSzPct val="98666"/>
              <a:buFont typeface="Arial"/>
              <a:buChar char="-"/>
            </a:pPr>
            <a:r>
              <a:rPr lang="en-US" b="0" i="0" u="none" strike="noStrike" cap="none" dirty="0" smtClean="0">
                <a:solidFill>
                  <a:schemeClr val="dk1"/>
                </a:solidFill>
                <a:sym typeface="Calibri"/>
              </a:rPr>
              <a:t> Current ways of abusing kernel arbitrary writes</a:t>
            </a:r>
            <a:endParaRPr b="0" i="0" u="none" strike="noStrike" cap="none" dirty="0">
              <a:solidFill>
                <a:schemeClr val="dk1"/>
              </a:solidFill>
              <a:sym typeface="Calibri"/>
            </a:endParaRPr>
          </a:p>
          <a:p>
            <a:pPr marL="0" marR="0" lvl="0" indent="0" algn="l" rtl="0">
              <a:lnSpc>
                <a:spcPct val="80000"/>
              </a:lnSpc>
              <a:spcBef>
                <a:spcPts val="300"/>
              </a:spcBef>
              <a:spcAft>
                <a:spcPts val="0"/>
              </a:spcAft>
              <a:buClr>
                <a:srgbClr val="9C0000"/>
              </a:buClr>
              <a:buSzPct val="98666"/>
              <a:buFont typeface="Arial"/>
              <a:buChar char="-"/>
            </a:pPr>
            <a:r>
              <a:rPr lang="en-US" b="0" i="0" u="none" strike="noStrike" cap="none" dirty="0">
                <a:solidFill>
                  <a:schemeClr val="dk1"/>
                </a:solidFill>
                <a:sym typeface="Calibri"/>
              </a:rPr>
              <a:t> Intel Paging Mechanism</a:t>
            </a:r>
          </a:p>
          <a:p>
            <a:pPr marL="0" marR="0" lvl="0" indent="0" algn="l" rtl="0">
              <a:lnSpc>
                <a:spcPct val="80000"/>
              </a:lnSpc>
              <a:spcBef>
                <a:spcPts val="300"/>
              </a:spcBef>
              <a:spcAft>
                <a:spcPts val="0"/>
              </a:spcAft>
              <a:buClr>
                <a:srgbClr val="9C0000"/>
              </a:buClr>
              <a:buSzPct val="98666"/>
              <a:buFont typeface="Arial"/>
              <a:buChar char="-"/>
            </a:pPr>
            <a:r>
              <a:rPr lang="en-US" b="0" i="0" u="none" strike="noStrike" cap="none" dirty="0">
                <a:solidFill>
                  <a:schemeClr val="dk1"/>
                </a:solidFill>
                <a:sym typeface="Calibri"/>
              </a:rPr>
              <a:t> </a:t>
            </a:r>
            <a:r>
              <a:rPr lang="en-US" b="0" i="0" u="none" strike="noStrike" cap="none" dirty="0" smtClean="0">
                <a:solidFill>
                  <a:schemeClr val="dk1"/>
                </a:solidFill>
                <a:sym typeface="Calibri"/>
              </a:rPr>
              <a:t>Windows</a:t>
            </a:r>
          </a:p>
          <a:p>
            <a:pPr marL="0" marR="0" lvl="0" indent="0" algn="l" rtl="0">
              <a:lnSpc>
                <a:spcPct val="80000"/>
              </a:lnSpc>
              <a:spcBef>
                <a:spcPts val="300"/>
              </a:spcBef>
              <a:spcAft>
                <a:spcPts val="0"/>
              </a:spcAft>
              <a:buClr>
                <a:srgbClr val="9C0000"/>
              </a:buClr>
              <a:buSzPct val="98666"/>
            </a:pPr>
            <a:r>
              <a:rPr lang="en-US" sz="2000" dirty="0" smtClean="0">
                <a:solidFill>
                  <a:schemeClr val="dk1"/>
                </a:solidFill>
              </a:rPr>
              <a:t>   - </a:t>
            </a:r>
            <a:r>
              <a:rPr lang="en-US" sz="2000" b="0" i="0" u="none" strike="noStrike" cap="none" dirty="0" smtClean="0">
                <a:solidFill>
                  <a:schemeClr val="dk1"/>
                </a:solidFill>
                <a:sym typeface="Calibri"/>
              </a:rPr>
              <a:t>Implementation</a:t>
            </a:r>
          </a:p>
          <a:p>
            <a:pPr marL="0" marR="0" lvl="0" indent="0" algn="l" rtl="0">
              <a:lnSpc>
                <a:spcPct val="80000"/>
              </a:lnSpc>
              <a:spcBef>
                <a:spcPts val="300"/>
              </a:spcBef>
              <a:spcAft>
                <a:spcPts val="0"/>
              </a:spcAft>
              <a:buClr>
                <a:srgbClr val="9C0000"/>
              </a:buClr>
              <a:buSzPct val="98666"/>
            </a:pPr>
            <a:r>
              <a:rPr lang="en-US" sz="2000" dirty="0">
                <a:solidFill>
                  <a:schemeClr val="dk1"/>
                </a:solidFill>
              </a:rPr>
              <a:t> </a:t>
            </a:r>
            <a:r>
              <a:rPr lang="en-US" sz="2000" dirty="0" smtClean="0">
                <a:solidFill>
                  <a:schemeClr val="dk1"/>
                </a:solidFill>
              </a:rPr>
              <a:t>  - Attacks</a:t>
            </a:r>
          </a:p>
          <a:p>
            <a:pPr marL="0" marR="0" lvl="0" indent="0" algn="l" rtl="0">
              <a:lnSpc>
                <a:spcPct val="80000"/>
              </a:lnSpc>
              <a:spcBef>
                <a:spcPts val="300"/>
              </a:spcBef>
              <a:spcAft>
                <a:spcPts val="0"/>
              </a:spcAft>
              <a:buClr>
                <a:srgbClr val="9C0000"/>
              </a:buClr>
              <a:buSzPct val="98666"/>
            </a:pPr>
            <a:r>
              <a:rPr lang="en-US" sz="2000" dirty="0">
                <a:solidFill>
                  <a:schemeClr val="dk1"/>
                </a:solidFill>
              </a:rPr>
              <a:t> </a:t>
            </a:r>
            <a:r>
              <a:rPr lang="en-US" sz="2000" dirty="0" smtClean="0">
                <a:solidFill>
                  <a:schemeClr val="dk1"/>
                </a:solidFill>
              </a:rPr>
              <a:t>  - Live Demo</a:t>
            </a:r>
            <a:endParaRPr lang="en-US" sz="2000" b="0" i="0" u="none" strike="noStrike" cap="none" dirty="0">
              <a:solidFill>
                <a:schemeClr val="dk1"/>
              </a:solidFill>
              <a:sym typeface="Calibri"/>
            </a:endParaRPr>
          </a:p>
          <a:p>
            <a:pPr marL="0" marR="0" lvl="0" indent="0" algn="l" rtl="0">
              <a:lnSpc>
                <a:spcPct val="80000"/>
              </a:lnSpc>
              <a:spcBef>
                <a:spcPts val="300"/>
              </a:spcBef>
              <a:spcAft>
                <a:spcPts val="0"/>
              </a:spcAft>
              <a:buClr>
                <a:srgbClr val="9C0000"/>
              </a:buClr>
              <a:buSzPct val="98666"/>
              <a:buFont typeface="Arial"/>
              <a:buChar char="-"/>
            </a:pPr>
            <a:r>
              <a:rPr lang="en-US" b="0" i="0" u="none" strike="noStrike" cap="none" dirty="0">
                <a:solidFill>
                  <a:schemeClr val="dk1"/>
                </a:solidFill>
                <a:sym typeface="Calibri"/>
              </a:rPr>
              <a:t> </a:t>
            </a:r>
            <a:r>
              <a:rPr lang="en-US" b="0" i="0" u="none" strike="noStrike" cap="none" dirty="0" smtClean="0">
                <a:solidFill>
                  <a:schemeClr val="dk1"/>
                </a:solidFill>
                <a:sym typeface="Calibri"/>
              </a:rPr>
              <a:t>Linux</a:t>
            </a:r>
          </a:p>
          <a:p>
            <a:pPr marL="0" marR="0" lvl="0" indent="0" algn="l" rtl="0">
              <a:lnSpc>
                <a:spcPct val="80000"/>
              </a:lnSpc>
              <a:spcBef>
                <a:spcPts val="300"/>
              </a:spcBef>
              <a:spcAft>
                <a:spcPts val="0"/>
              </a:spcAft>
              <a:buClr>
                <a:srgbClr val="9C0000"/>
              </a:buClr>
              <a:buSzPct val="98666"/>
            </a:pPr>
            <a:r>
              <a:rPr lang="en-US" sz="2000" dirty="0" smtClean="0">
                <a:solidFill>
                  <a:schemeClr val="dk1"/>
                </a:solidFill>
              </a:rPr>
              <a:t>   - </a:t>
            </a:r>
            <a:r>
              <a:rPr lang="en-US" sz="2000" b="0" i="0" u="none" strike="noStrike" cap="none" dirty="0" smtClean="0">
                <a:solidFill>
                  <a:schemeClr val="dk1"/>
                </a:solidFill>
                <a:sym typeface="Calibri"/>
              </a:rPr>
              <a:t>Implementation</a:t>
            </a:r>
          </a:p>
          <a:p>
            <a:pPr marL="0" marR="0" lvl="0" indent="0" algn="l" rtl="0">
              <a:lnSpc>
                <a:spcPct val="80000"/>
              </a:lnSpc>
              <a:spcBef>
                <a:spcPts val="300"/>
              </a:spcBef>
              <a:spcAft>
                <a:spcPts val="0"/>
              </a:spcAft>
              <a:buClr>
                <a:srgbClr val="9C0000"/>
              </a:buClr>
              <a:buSzPct val="98666"/>
            </a:pPr>
            <a:r>
              <a:rPr lang="en-US" sz="2000" dirty="0">
                <a:solidFill>
                  <a:schemeClr val="dk1"/>
                </a:solidFill>
              </a:rPr>
              <a:t> </a:t>
            </a:r>
            <a:r>
              <a:rPr lang="en-US" sz="2000" dirty="0" smtClean="0">
                <a:solidFill>
                  <a:schemeClr val="dk1"/>
                </a:solidFill>
              </a:rPr>
              <a:t>  - Attacks</a:t>
            </a:r>
          </a:p>
          <a:p>
            <a:pPr marL="0" marR="0" lvl="0" indent="0" algn="l" rtl="0">
              <a:lnSpc>
                <a:spcPct val="80000"/>
              </a:lnSpc>
              <a:spcBef>
                <a:spcPts val="300"/>
              </a:spcBef>
              <a:spcAft>
                <a:spcPts val="0"/>
              </a:spcAft>
              <a:buClr>
                <a:srgbClr val="9C0000"/>
              </a:buClr>
              <a:buSzPct val="98666"/>
            </a:pPr>
            <a:r>
              <a:rPr lang="en-US" sz="2000" dirty="0" smtClean="0">
                <a:solidFill>
                  <a:schemeClr val="dk1"/>
                </a:solidFill>
              </a:rPr>
              <a:t>   - </a:t>
            </a:r>
            <a:r>
              <a:rPr lang="en-US" sz="2000" b="0" i="0" u="none" strike="noStrike" cap="none" dirty="0" smtClean="0">
                <a:solidFill>
                  <a:schemeClr val="dk1"/>
                </a:solidFill>
                <a:sym typeface="Calibri"/>
              </a:rPr>
              <a:t>Live Demo</a:t>
            </a:r>
            <a:endParaRPr sz="2000" b="0" i="0" u="none" strike="noStrike" cap="none" dirty="0">
              <a:solidFill>
                <a:schemeClr val="dk1"/>
              </a:solidFill>
              <a:sym typeface="Calibri"/>
            </a:endParaRPr>
          </a:p>
          <a:p>
            <a:pPr marL="0" marR="0" lvl="0" indent="0" algn="l" rtl="0">
              <a:lnSpc>
                <a:spcPct val="80000"/>
              </a:lnSpc>
              <a:spcBef>
                <a:spcPts val="300"/>
              </a:spcBef>
              <a:buClr>
                <a:srgbClr val="9C0000"/>
              </a:buClr>
              <a:buSzPct val="98666"/>
              <a:buFont typeface="Arial"/>
              <a:buChar char="-"/>
            </a:pPr>
            <a:r>
              <a:rPr lang="en-US" b="0" i="0" u="none" strike="noStrike" cap="none" dirty="0">
                <a:solidFill>
                  <a:schemeClr val="dk1"/>
                </a:solidFill>
                <a:sym typeface="Calibri"/>
              </a:rPr>
              <a:t> </a:t>
            </a:r>
            <a:r>
              <a:rPr lang="en-US" b="0" i="0" u="none" strike="noStrike" cap="none" dirty="0" smtClean="0">
                <a:solidFill>
                  <a:schemeClr val="dk1"/>
                </a:solidFill>
                <a:sym typeface="Calibri"/>
              </a:rPr>
              <a:t>Conclusions</a:t>
            </a:r>
          </a:p>
        </p:txBody>
      </p:sp>
      <p:sp>
        <p:nvSpPr>
          <p:cNvPr id="88" name="Shape 88"/>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a:t>
            </a:fld>
            <a:endParaRPr lang="en-US" sz="1200" b="0" i="0" u="none" strike="noStrike" cap="none">
              <a:solidFill>
                <a:srgbClr val="D20025"/>
              </a:solidFill>
              <a:latin typeface="Calibri"/>
              <a:ea typeface="Calibri"/>
              <a:cs typeface="Calibri"/>
              <a:sym typeface="Calibri"/>
            </a:endParaRPr>
          </a:p>
        </p:txBody>
      </p:sp>
    </p:spTree>
    <p:extLst>
      <p:ext uri="{BB962C8B-B14F-4D97-AF65-F5344CB8AC3E}">
        <p14:creationId xmlns:p14="http://schemas.microsoft.com/office/powerpoint/2010/main" xmlns="" val="20963316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7" marR="0" lvl="0" indent="-198437" algn="l" rtl="0">
              <a:spcBef>
                <a:spcPts val="480"/>
              </a:spcBef>
              <a:spcAft>
                <a:spcPts val="0"/>
              </a:spcAft>
              <a:buClr>
                <a:schemeClr val="dk1"/>
              </a:buClr>
              <a:buSzPct val="100000"/>
              <a:buFont typeface="Arial"/>
              <a:buChar char="-"/>
            </a:pPr>
            <a:r>
              <a:rPr lang="en-US" sz="2400" i="0" u="none" strike="noStrike" cap="none" dirty="0">
                <a:solidFill>
                  <a:schemeClr val="dk1"/>
                </a:solidFill>
                <a:latin typeface="Calibri"/>
                <a:ea typeface="Calibri"/>
                <a:cs typeface="Calibri"/>
                <a:sym typeface="Calibri"/>
              </a:rPr>
              <a:t>We </a:t>
            </a:r>
            <a:r>
              <a:rPr lang="en-US" sz="2400" i="0" u="none" strike="noStrike" cap="none" dirty="0">
                <a:solidFill>
                  <a:schemeClr val="tx1"/>
                </a:solidFill>
                <a:latin typeface="Calibri"/>
                <a:ea typeface="Calibri"/>
                <a:cs typeface="Calibri"/>
                <a:sym typeface="Calibri"/>
              </a:rPr>
              <a:t>know</a:t>
            </a:r>
            <a:r>
              <a:rPr lang="en-US" sz="2400" i="0" u="none" strike="noStrike" cap="none" dirty="0">
                <a:solidFill>
                  <a:schemeClr val="dk1"/>
                </a:solidFill>
                <a:latin typeface="Calibri"/>
                <a:ea typeface="Calibri"/>
                <a:cs typeface="Calibri"/>
                <a:sym typeface="Calibri"/>
              </a:rPr>
              <a:t> the </a:t>
            </a:r>
            <a:r>
              <a:rPr lang="en-US" sz="2400" i="0" u="none" strike="noStrike" cap="none" dirty="0">
                <a:solidFill>
                  <a:srgbClr val="FF0000"/>
                </a:solidFill>
                <a:latin typeface="Calibri"/>
                <a:ea typeface="Calibri"/>
                <a:cs typeface="Calibri"/>
                <a:sym typeface="Calibri"/>
              </a:rPr>
              <a:t>physical </a:t>
            </a:r>
            <a:r>
              <a:rPr lang="en-US" sz="2400" i="0" u="none" strike="noStrike" cap="none" dirty="0" smtClean="0">
                <a:solidFill>
                  <a:srgbClr val="FF0000"/>
                </a:solidFill>
                <a:latin typeface="Calibri"/>
                <a:ea typeface="Calibri"/>
                <a:cs typeface="Calibri"/>
                <a:sym typeface="Calibri"/>
              </a:rPr>
              <a:t>address</a:t>
            </a:r>
            <a:r>
              <a:rPr lang="en-US" sz="2400" i="0" u="none" strike="noStrike" cap="none" dirty="0" smtClean="0">
                <a:solidFill>
                  <a:schemeClr val="dk1"/>
                </a:solidFill>
                <a:latin typeface="Calibri"/>
                <a:ea typeface="Calibri"/>
                <a:cs typeface="Calibri"/>
                <a:sym typeface="Calibri"/>
              </a:rPr>
              <a:t> </a:t>
            </a:r>
            <a:r>
              <a:rPr lang="en-US" sz="2400" i="0" u="none" strike="noStrike" cap="none" dirty="0">
                <a:solidFill>
                  <a:schemeClr val="dk1"/>
                </a:solidFill>
                <a:latin typeface="Calibri"/>
                <a:ea typeface="Calibri"/>
                <a:cs typeface="Calibri"/>
                <a:sym typeface="Calibri"/>
              </a:rPr>
              <a:t>of the </a:t>
            </a:r>
            <a:r>
              <a:rPr lang="en-US" sz="2400" i="0" u="none" strike="noStrike" cap="none" dirty="0">
                <a:solidFill>
                  <a:srgbClr val="FF0000"/>
                </a:solidFill>
                <a:latin typeface="Calibri"/>
                <a:ea typeface="Calibri"/>
                <a:cs typeface="Calibri"/>
                <a:sym typeface="Calibri"/>
              </a:rPr>
              <a:t>HAL’s heap</a:t>
            </a:r>
          </a:p>
          <a:p>
            <a:pPr marL="223837" marR="0" lvl="0" indent="-198437" algn="l" rtl="0">
              <a:spcBef>
                <a:spcPts val="480"/>
              </a:spcBef>
              <a:spcAft>
                <a:spcPts val="0"/>
              </a:spcAft>
              <a:buClr>
                <a:schemeClr val="dk1"/>
              </a:buClr>
              <a:buSzPct val="100000"/>
              <a:buFont typeface="Arial"/>
              <a:buChar char="-"/>
            </a:pPr>
            <a:r>
              <a:rPr lang="en-US" sz="2400" i="0" u="none" strike="noStrike" cap="none" dirty="0">
                <a:solidFill>
                  <a:schemeClr val="dk1"/>
                </a:solidFill>
                <a:latin typeface="Calibri"/>
                <a:ea typeface="Calibri"/>
                <a:cs typeface="Calibri"/>
                <a:sym typeface="Calibri"/>
              </a:rPr>
              <a:t>We know </a:t>
            </a:r>
            <a:r>
              <a:rPr lang="en-US" sz="2400" i="0" u="none" strike="noStrike" cap="none" dirty="0">
                <a:solidFill>
                  <a:srgbClr val="FF0000"/>
                </a:solidFill>
                <a:latin typeface="Calibri"/>
                <a:ea typeface="Calibri"/>
                <a:cs typeface="Calibri"/>
                <a:sym typeface="Calibri"/>
              </a:rPr>
              <a:t>where </a:t>
            </a:r>
            <a:r>
              <a:rPr lang="en-US" sz="2400" i="0" u="none" strike="noStrike" cap="none" dirty="0">
                <a:solidFill>
                  <a:schemeClr val="dk1"/>
                </a:solidFill>
                <a:latin typeface="Calibri"/>
                <a:ea typeface="Calibri"/>
                <a:cs typeface="Calibri"/>
                <a:sym typeface="Calibri"/>
              </a:rPr>
              <a:t>our </a:t>
            </a:r>
            <a:r>
              <a:rPr lang="en-US" sz="2400" i="0" u="none" strike="noStrike" cap="none" dirty="0" smtClean="0">
                <a:solidFill>
                  <a:srgbClr val="FF0000"/>
                </a:solidFill>
                <a:latin typeface="Calibri"/>
                <a:ea typeface="Calibri"/>
                <a:cs typeface="Calibri"/>
                <a:sym typeface="Calibri"/>
              </a:rPr>
              <a:t>Page Table Entries </a:t>
            </a:r>
            <a:r>
              <a:rPr lang="en-US" sz="2400" i="0" u="none" strike="noStrike" cap="none" dirty="0" smtClean="0">
                <a:solidFill>
                  <a:schemeClr val="dk1"/>
                </a:solidFill>
                <a:latin typeface="Calibri"/>
                <a:ea typeface="Calibri"/>
                <a:cs typeface="Calibri"/>
                <a:sym typeface="Calibri"/>
              </a:rPr>
              <a:t>are</a:t>
            </a:r>
            <a:endParaRPr lang="en-US" sz="2400" i="0" u="none" strike="noStrike" cap="none" dirty="0">
              <a:solidFill>
                <a:schemeClr val="dk1"/>
              </a:solidFill>
              <a:latin typeface="Calibri"/>
              <a:ea typeface="Calibri"/>
              <a:cs typeface="Calibri"/>
              <a:sym typeface="Calibri"/>
            </a:endParaRPr>
          </a:p>
          <a:p>
            <a:pPr marL="223837" marR="0" lvl="0" indent="-198437" algn="l" rtl="0">
              <a:spcBef>
                <a:spcPts val="480"/>
              </a:spcBef>
              <a:spcAft>
                <a:spcPts val="0"/>
              </a:spcAft>
              <a:buClr>
                <a:schemeClr val="dk1"/>
              </a:buClr>
              <a:buSzPct val="100000"/>
              <a:buFont typeface="Arial"/>
              <a:buChar char="-"/>
            </a:pPr>
            <a:r>
              <a:rPr lang="en-US" sz="2400" i="0" u="none" strike="noStrike" cap="none" dirty="0">
                <a:solidFill>
                  <a:schemeClr val="dk1"/>
                </a:solidFill>
                <a:latin typeface="Calibri"/>
                <a:ea typeface="Calibri"/>
                <a:cs typeface="Calibri"/>
                <a:sym typeface="Calibri"/>
              </a:rPr>
              <a:t>And we are able to allocate memory in USER SPACE (</a:t>
            </a:r>
            <a:r>
              <a:rPr lang="en-US" sz="2400" i="0" u="none" strike="noStrike" cap="none" dirty="0" err="1">
                <a:solidFill>
                  <a:schemeClr val="dk1"/>
                </a:solidFill>
                <a:latin typeface="Calibri"/>
                <a:ea typeface="Calibri"/>
                <a:cs typeface="Calibri"/>
                <a:sym typeface="Calibri"/>
              </a:rPr>
              <a:t>VirtualAlloc</a:t>
            </a:r>
            <a:r>
              <a:rPr lang="en-US" sz="2400" i="0" u="none" strike="noStrike" cap="none" dirty="0">
                <a:solidFill>
                  <a:schemeClr val="dk1"/>
                </a:solidFill>
                <a:latin typeface="Calibri"/>
                <a:ea typeface="Calibri"/>
                <a:cs typeface="Calibri"/>
                <a:sym typeface="Calibri"/>
              </a:rPr>
              <a:t>)</a:t>
            </a:r>
          </a:p>
          <a:p>
            <a:pPr marL="223838" marR="0" lvl="0" indent="-223838" algn="l" rtl="0">
              <a:spcBef>
                <a:spcPts val="560"/>
              </a:spcBef>
              <a:spcAft>
                <a:spcPts val="0"/>
              </a:spcAft>
              <a:buClr>
                <a:srgbClr val="9C0000"/>
              </a:buClr>
              <a:buFont typeface="Arial"/>
              <a:buNone/>
            </a:pPr>
            <a:endParaRPr sz="2800" b="1"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b="1" dirty="0">
                <a:solidFill>
                  <a:schemeClr val="dk1"/>
                </a:solidFill>
                <a:latin typeface="Calibri"/>
                <a:ea typeface="Calibri"/>
                <a:cs typeface="Calibri"/>
                <a:sym typeface="Calibri"/>
              </a:rPr>
              <a:t>It means that</a:t>
            </a:r>
          </a:p>
          <a:p>
            <a:pPr marL="684213" marR="0" lvl="1" indent="-227012" algn="l" rtl="0">
              <a:spcBef>
                <a:spcPts val="480"/>
              </a:spcBef>
              <a:spcAft>
                <a:spcPts val="0"/>
              </a:spcAft>
              <a:buClr>
                <a:schemeClr val="dk1"/>
              </a:buClr>
              <a:buSzPct val="100000"/>
              <a:buFont typeface="Arial"/>
              <a:buChar char="-"/>
            </a:pPr>
            <a:r>
              <a:rPr lang="en-US" sz="2400" i="0" u="none" strike="noStrike" cap="none" dirty="0">
                <a:solidFill>
                  <a:schemeClr val="dk1"/>
                </a:solidFill>
                <a:latin typeface="Calibri"/>
                <a:ea typeface="Calibri"/>
                <a:cs typeface="Calibri"/>
                <a:sym typeface="Calibri"/>
              </a:rPr>
              <a:t>We can use </a:t>
            </a:r>
            <a:r>
              <a:rPr lang="en-US" sz="2400" i="0" u="none" strike="noStrike" cap="none" dirty="0" smtClean="0">
                <a:solidFill>
                  <a:schemeClr val="dk1"/>
                </a:solidFill>
                <a:latin typeface="Calibri"/>
                <a:ea typeface="Calibri"/>
                <a:cs typeface="Calibri"/>
                <a:sym typeface="Calibri"/>
              </a:rPr>
              <a:t>an </a:t>
            </a:r>
            <a:r>
              <a:rPr lang="en-US" sz="2400" i="0" u="none" strike="noStrike" cap="none" dirty="0" smtClean="0">
                <a:solidFill>
                  <a:srgbClr val="FF0000"/>
                </a:solidFill>
                <a:latin typeface="Calibri"/>
                <a:ea typeface="Calibri"/>
                <a:cs typeface="Calibri"/>
                <a:sym typeface="Calibri"/>
              </a:rPr>
              <a:t>arbitrary </a:t>
            </a:r>
            <a:r>
              <a:rPr lang="en-US" sz="2400" i="0" u="none" strike="noStrike" cap="none" dirty="0">
                <a:solidFill>
                  <a:srgbClr val="FF0000"/>
                </a:solidFill>
                <a:latin typeface="Calibri"/>
                <a:ea typeface="Calibri"/>
                <a:cs typeface="Calibri"/>
                <a:sym typeface="Calibri"/>
              </a:rPr>
              <a:t>write</a:t>
            </a:r>
            <a:r>
              <a:rPr lang="en-US" sz="2400" i="0" u="none" strike="noStrike" cap="none" dirty="0">
                <a:solidFill>
                  <a:schemeClr val="dk1"/>
                </a:solidFill>
                <a:latin typeface="Calibri"/>
                <a:ea typeface="Calibri"/>
                <a:cs typeface="Calibri"/>
                <a:sym typeface="Calibri"/>
              </a:rPr>
              <a:t> to modify a PTE of </a:t>
            </a:r>
            <a:r>
              <a:rPr lang="en-US" sz="2400" i="0" u="none" strike="noStrike" cap="none" dirty="0" smtClean="0">
                <a:solidFill>
                  <a:srgbClr val="FF0000"/>
                </a:solidFill>
                <a:latin typeface="Calibri"/>
                <a:ea typeface="Calibri"/>
                <a:cs typeface="Calibri"/>
                <a:sym typeface="Calibri"/>
              </a:rPr>
              <a:t>our allocated </a:t>
            </a:r>
            <a:r>
              <a:rPr lang="en-US" sz="2400" i="0" u="none" strike="noStrike" cap="none" dirty="0">
                <a:solidFill>
                  <a:srgbClr val="FF0000"/>
                </a:solidFill>
                <a:latin typeface="Calibri"/>
                <a:ea typeface="Calibri"/>
                <a:cs typeface="Calibri"/>
                <a:sym typeface="Calibri"/>
              </a:rPr>
              <a:t>virtual memory</a:t>
            </a:r>
          </a:p>
          <a:p>
            <a:pPr marL="684213" marR="0" lvl="1" indent="-227012" algn="l" rtl="0">
              <a:spcBef>
                <a:spcPts val="480"/>
              </a:spcBef>
              <a:buClr>
                <a:schemeClr val="dk1"/>
              </a:buClr>
              <a:buSzPct val="100000"/>
              <a:buFont typeface="Arial"/>
              <a:buChar char="-"/>
            </a:pPr>
            <a:r>
              <a:rPr lang="en-US" sz="2400" i="0" u="none" strike="noStrike" cap="none" dirty="0">
                <a:solidFill>
                  <a:schemeClr val="dk1"/>
                </a:solidFill>
                <a:latin typeface="Calibri"/>
                <a:ea typeface="Calibri"/>
                <a:cs typeface="Calibri"/>
                <a:sym typeface="Calibri"/>
              </a:rPr>
              <a:t>We can </a:t>
            </a:r>
            <a:r>
              <a:rPr lang="en-US" sz="2400" i="0" u="none" strike="noStrike" cap="none" dirty="0">
                <a:solidFill>
                  <a:srgbClr val="FF0000"/>
                </a:solidFill>
                <a:latin typeface="Calibri"/>
                <a:ea typeface="Calibri"/>
                <a:cs typeface="Calibri"/>
                <a:sym typeface="Calibri"/>
              </a:rPr>
              <a:t>point</a:t>
            </a:r>
            <a:r>
              <a:rPr lang="en-US" sz="2400" i="0" u="none" strike="noStrike" cap="none" dirty="0">
                <a:solidFill>
                  <a:schemeClr val="dk1"/>
                </a:solidFill>
                <a:latin typeface="Calibri"/>
                <a:ea typeface="Calibri"/>
                <a:cs typeface="Calibri"/>
                <a:sym typeface="Calibri"/>
              </a:rPr>
              <a:t> this PTE to the </a:t>
            </a:r>
            <a:r>
              <a:rPr lang="en-US" sz="2400" i="0" u="none" strike="noStrike" cap="none" dirty="0">
                <a:solidFill>
                  <a:srgbClr val="FF0000"/>
                </a:solidFill>
                <a:latin typeface="Calibri"/>
                <a:ea typeface="Calibri"/>
                <a:cs typeface="Calibri"/>
                <a:sym typeface="Calibri"/>
              </a:rPr>
              <a:t>HAL’s heap physical address</a:t>
            </a:r>
          </a:p>
        </p:txBody>
      </p:sp>
      <p:sp>
        <p:nvSpPr>
          <p:cNvPr id="373" name="Shape 37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HAL’s Heap</a:t>
            </a:r>
          </a:p>
        </p:txBody>
      </p:sp>
      <p:sp>
        <p:nvSpPr>
          <p:cNvPr id="374" name="Shape 37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30</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HAL’s Heap</a:t>
            </a:r>
          </a:p>
        </p:txBody>
      </p:sp>
      <p:sp>
        <p:nvSpPr>
          <p:cNvPr id="380" name="Shape 38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31</a:t>
            </a:fld>
            <a:endParaRPr lang="en-US" sz="1200">
              <a:solidFill>
                <a:srgbClr val="D20025"/>
              </a:solidFill>
              <a:latin typeface="Calibri"/>
              <a:ea typeface="Calibri"/>
              <a:cs typeface="Calibri"/>
              <a:sym typeface="Calibri"/>
            </a:endParaRPr>
          </a:p>
        </p:txBody>
      </p:sp>
      <p:sp>
        <p:nvSpPr>
          <p:cNvPr id="381" name="Shape 381"/>
          <p:cNvSpPr/>
          <p:nvPr/>
        </p:nvSpPr>
        <p:spPr>
          <a:xfrm>
            <a:off x="2343091" y="2006600"/>
            <a:ext cx="1083732" cy="1763679"/>
          </a:xfrm>
          <a:prstGeom prst="rect">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2" name="Shape 382"/>
          <p:cNvSpPr/>
          <p:nvPr/>
        </p:nvSpPr>
        <p:spPr>
          <a:xfrm>
            <a:off x="5775501" y="2006600"/>
            <a:ext cx="1083732" cy="1763679"/>
          </a:xfrm>
          <a:prstGeom prst="rect">
            <a:avLst/>
          </a:prstGeom>
          <a:solidFill>
            <a:srgbClr val="E5B8B7"/>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3" name="Shape 383"/>
          <p:cNvSpPr/>
          <p:nvPr/>
        </p:nvSpPr>
        <p:spPr>
          <a:xfrm>
            <a:off x="5775501" y="4426466"/>
            <a:ext cx="1083732" cy="1763679"/>
          </a:xfrm>
          <a:prstGeom prst="rect">
            <a:avLst/>
          </a:prstGeom>
          <a:solidFill>
            <a:srgbClr val="D8D8D8"/>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84" name="Shape 384"/>
          <p:cNvCxnSpPr/>
          <p:nvPr/>
        </p:nvCxnSpPr>
        <p:spPr>
          <a:xfrm rot="10800000">
            <a:off x="3232091" y="2006600"/>
            <a:ext cx="0" cy="1763679"/>
          </a:xfrm>
          <a:prstGeom prst="straightConnector1">
            <a:avLst/>
          </a:prstGeom>
          <a:noFill/>
          <a:ln w="9525" cap="flat" cmpd="sng">
            <a:solidFill>
              <a:srgbClr val="666666"/>
            </a:solidFill>
            <a:prstDash val="solid"/>
            <a:round/>
            <a:headEnd type="none" w="med" len="med"/>
            <a:tailEnd type="none" w="med" len="med"/>
          </a:ln>
        </p:spPr>
      </p:cxnSp>
      <p:sp>
        <p:nvSpPr>
          <p:cNvPr id="385" name="Shape 385"/>
          <p:cNvSpPr txBox="1"/>
          <p:nvPr/>
        </p:nvSpPr>
        <p:spPr>
          <a:xfrm>
            <a:off x="5943600" y="2514600"/>
            <a:ext cx="78883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smtClean="0">
                <a:solidFill>
                  <a:schemeClr val="dk1"/>
                </a:solidFill>
                <a:latin typeface="Calibri"/>
                <a:ea typeface="Calibri"/>
                <a:cs typeface="Calibri"/>
                <a:sym typeface="Calibri"/>
              </a:rPr>
              <a:t>HAL’sheap</a:t>
            </a:r>
            <a:endParaRPr lang="en-US" sz="1800" b="1">
              <a:solidFill>
                <a:schemeClr val="dk1"/>
              </a:solidFill>
              <a:latin typeface="Calibri"/>
              <a:ea typeface="Calibri"/>
              <a:cs typeface="Calibri"/>
              <a:sym typeface="Calibri"/>
            </a:endParaRPr>
          </a:p>
        </p:txBody>
      </p:sp>
      <p:sp>
        <p:nvSpPr>
          <p:cNvPr id="386" name="Shape 386"/>
          <p:cNvSpPr txBox="1"/>
          <p:nvPr/>
        </p:nvSpPr>
        <p:spPr>
          <a:xfrm>
            <a:off x="5780557" y="4838342"/>
            <a:ext cx="1123768"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User</a:t>
            </a:r>
          </a:p>
          <a:p>
            <a:pPr marL="0" marR="0" lvl="0" indent="0" algn="ctr" rtl="0">
              <a:spcBef>
                <a:spcPts val="0"/>
              </a:spcBef>
              <a:buSzPct val="25000"/>
              <a:buNone/>
            </a:pPr>
            <a:r>
              <a:rPr lang="en-US" sz="1800" b="1">
                <a:solidFill>
                  <a:schemeClr val="dk1"/>
                </a:solidFill>
                <a:latin typeface="Calibri"/>
                <a:ea typeface="Calibri"/>
                <a:cs typeface="Calibri"/>
                <a:sym typeface="Calibri"/>
              </a:rPr>
              <a:t>allocation</a:t>
            </a:r>
          </a:p>
        </p:txBody>
      </p:sp>
      <p:sp>
        <p:nvSpPr>
          <p:cNvPr id="387" name="Shape 387"/>
          <p:cNvSpPr txBox="1"/>
          <p:nvPr/>
        </p:nvSpPr>
        <p:spPr>
          <a:xfrm>
            <a:off x="929158" y="1637267"/>
            <a:ext cx="382155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PTE mapping VA 0xFFFFFFFF’FFD00000</a:t>
            </a:r>
          </a:p>
        </p:txBody>
      </p:sp>
      <p:sp>
        <p:nvSpPr>
          <p:cNvPr id="388" name="Shape 388"/>
          <p:cNvSpPr txBox="1"/>
          <p:nvPr/>
        </p:nvSpPr>
        <p:spPr>
          <a:xfrm>
            <a:off x="1132361" y="4057133"/>
            <a:ext cx="267990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PTE mapping VA 0x401000</a:t>
            </a:r>
          </a:p>
        </p:txBody>
      </p:sp>
      <p:sp>
        <p:nvSpPr>
          <p:cNvPr id="389" name="Shape 389"/>
          <p:cNvSpPr txBox="1"/>
          <p:nvPr/>
        </p:nvSpPr>
        <p:spPr>
          <a:xfrm>
            <a:off x="5154026" y="1637267"/>
            <a:ext cx="244156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Physical address 0x1000</a:t>
            </a:r>
          </a:p>
        </p:txBody>
      </p:sp>
      <p:sp>
        <p:nvSpPr>
          <p:cNvPr id="390" name="Shape 390"/>
          <p:cNvSpPr txBox="1"/>
          <p:nvPr/>
        </p:nvSpPr>
        <p:spPr>
          <a:xfrm>
            <a:off x="4750717" y="4057133"/>
            <a:ext cx="31661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Physical address 0xNNNNNNNN</a:t>
            </a:r>
          </a:p>
        </p:txBody>
      </p:sp>
      <p:cxnSp>
        <p:nvCxnSpPr>
          <p:cNvPr id="391" name="Shape 391"/>
          <p:cNvCxnSpPr/>
          <p:nvPr/>
        </p:nvCxnSpPr>
        <p:spPr>
          <a:xfrm>
            <a:off x="2854501" y="2167466"/>
            <a:ext cx="2920998" cy="544605"/>
          </a:xfrm>
          <a:prstGeom prst="straightConnector1">
            <a:avLst/>
          </a:prstGeom>
          <a:noFill/>
          <a:ln w="12700" cap="flat" cmpd="sng">
            <a:solidFill>
              <a:srgbClr val="0070C0"/>
            </a:solidFill>
            <a:prstDash val="solid"/>
            <a:round/>
            <a:headEnd type="none" w="med" len="med"/>
            <a:tailEnd type="stealth" w="lg" len="lg"/>
          </a:ln>
        </p:spPr>
      </p:cxnSp>
      <p:sp>
        <p:nvSpPr>
          <p:cNvPr id="392" name="Shape 392"/>
          <p:cNvSpPr/>
          <p:nvPr/>
        </p:nvSpPr>
        <p:spPr>
          <a:xfrm>
            <a:off x="2343091" y="2006600"/>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3" name="Shape 393"/>
          <p:cNvSpPr/>
          <p:nvPr/>
        </p:nvSpPr>
        <p:spPr>
          <a:xfrm>
            <a:off x="2343091" y="2359335"/>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4" name="Shape 394"/>
          <p:cNvSpPr/>
          <p:nvPr/>
        </p:nvSpPr>
        <p:spPr>
          <a:xfrm>
            <a:off x="2343091" y="2712072"/>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5" name="Shape 395"/>
          <p:cNvSpPr/>
          <p:nvPr/>
        </p:nvSpPr>
        <p:spPr>
          <a:xfrm>
            <a:off x="2343091" y="3064808"/>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6" name="Shape 396"/>
          <p:cNvSpPr/>
          <p:nvPr/>
        </p:nvSpPr>
        <p:spPr>
          <a:xfrm>
            <a:off x="2343091" y="3417544"/>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7" name="Shape 397"/>
          <p:cNvSpPr/>
          <p:nvPr/>
        </p:nvSpPr>
        <p:spPr>
          <a:xfrm>
            <a:off x="2343091" y="4426466"/>
            <a:ext cx="1083732" cy="1763679"/>
          </a:xfrm>
          <a:prstGeom prst="rect">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98" name="Shape 398"/>
          <p:cNvCxnSpPr/>
          <p:nvPr/>
        </p:nvCxnSpPr>
        <p:spPr>
          <a:xfrm rot="10800000">
            <a:off x="3232091" y="4426466"/>
            <a:ext cx="0" cy="1763679"/>
          </a:xfrm>
          <a:prstGeom prst="straightConnector1">
            <a:avLst/>
          </a:prstGeom>
          <a:noFill/>
          <a:ln w="9525" cap="flat" cmpd="sng">
            <a:solidFill>
              <a:srgbClr val="666666"/>
            </a:solidFill>
            <a:prstDash val="solid"/>
            <a:round/>
            <a:headEnd type="none" w="med" len="med"/>
            <a:tailEnd type="none" w="med" len="med"/>
          </a:ln>
        </p:spPr>
      </p:cxnSp>
      <p:sp>
        <p:nvSpPr>
          <p:cNvPr id="399" name="Shape 399"/>
          <p:cNvSpPr/>
          <p:nvPr/>
        </p:nvSpPr>
        <p:spPr>
          <a:xfrm>
            <a:off x="2343091" y="4426466"/>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0" name="Shape 400"/>
          <p:cNvSpPr/>
          <p:nvPr/>
        </p:nvSpPr>
        <p:spPr>
          <a:xfrm>
            <a:off x="2343091" y="4779201"/>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1" name="Shape 401"/>
          <p:cNvSpPr/>
          <p:nvPr/>
        </p:nvSpPr>
        <p:spPr>
          <a:xfrm>
            <a:off x="2343091" y="5131937"/>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2" name="Shape 402"/>
          <p:cNvSpPr/>
          <p:nvPr/>
        </p:nvSpPr>
        <p:spPr>
          <a:xfrm>
            <a:off x="2343091" y="5484673"/>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3" name="Shape 403"/>
          <p:cNvSpPr/>
          <p:nvPr/>
        </p:nvSpPr>
        <p:spPr>
          <a:xfrm>
            <a:off x="2343091" y="5837410"/>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04" name="Shape 404"/>
          <p:cNvCxnSpPr>
            <a:endCxn id="382" idx="1"/>
          </p:cNvCxnSpPr>
          <p:nvPr/>
        </p:nvCxnSpPr>
        <p:spPr>
          <a:xfrm rot="10800000" flipH="1">
            <a:off x="2859501" y="2888439"/>
            <a:ext cx="2916000" cy="2056200"/>
          </a:xfrm>
          <a:prstGeom prst="straightConnector1">
            <a:avLst/>
          </a:prstGeom>
          <a:noFill/>
          <a:ln w="12700" cap="flat" cmpd="sng">
            <a:solidFill>
              <a:srgbClr val="0070C0"/>
            </a:solidFill>
            <a:prstDash val="solid"/>
            <a:round/>
            <a:headEnd type="none" w="med" len="med"/>
            <a:tailEnd type="stealth" w="lg" len="lg"/>
          </a:ln>
        </p:spPr>
      </p:cxnSp>
      <p:cxnSp>
        <p:nvCxnSpPr>
          <p:cNvPr id="405" name="Shape 405"/>
          <p:cNvCxnSpPr>
            <a:endCxn id="386" idx="1"/>
          </p:cNvCxnSpPr>
          <p:nvPr/>
        </p:nvCxnSpPr>
        <p:spPr>
          <a:xfrm>
            <a:off x="2859457" y="4944608"/>
            <a:ext cx="2921100" cy="216900"/>
          </a:xfrm>
          <a:prstGeom prst="straightConnector1">
            <a:avLst/>
          </a:prstGeom>
          <a:noFill/>
          <a:ln w="12700" cap="flat" cmpd="sng">
            <a:solidFill>
              <a:srgbClr val="FF0000"/>
            </a:solidFill>
            <a:prstDash val="dash"/>
            <a:round/>
            <a:headEnd type="none" w="med" len="med"/>
            <a:tailEnd type="stealth" w="lg" len="lg"/>
          </a:ln>
        </p:spPr>
      </p:cxnSp>
      <p:sp>
        <p:nvSpPr>
          <p:cNvPr id="406" name="Shape 406"/>
          <p:cNvSpPr/>
          <p:nvPr/>
        </p:nvSpPr>
        <p:spPr>
          <a:xfrm flipH="1">
            <a:off x="4260993" y="4838342"/>
            <a:ext cx="403307" cy="436389"/>
          </a:xfrm>
          <a:prstGeom prst="noSmoking">
            <a:avLst>
              <a:gd name="adj" fmla="val 18750"/>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407" name="Shape 407"/>
          <p:cNvSpPr/>
          <p:nvPr/>
        </p:nvSpPr>
        <p:spPr>
          <a:xfrm>
            <a:off x="929158" y="2343834"/>
            <a:ext cx="1210730" cy="720972"/>
          </a:xfrm>
          <a:prstGeom prst="wedgeEllipseCallout">
            <a:avLst>
              <a:gd name="adj1" fmla="val 66580"/>
              <a:gd name="adj2" fmla="val -71375"/>
            </a:avLst>
          </a:prstGeom>
          <a:noFill/>
          <a:ln w="952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8" name="Shape 408"/>
          <p:cNvSpPr/>
          <p:nvPr/>
        </p:nvSpPr>
        <p:spPr>
          <a:xfrm>
            <a:off x="929158" y="5116437"/>
            <a:ext cx="1210730" cy="720972"/>
          </a:xfrm>
          <a:prstGeom prst="wedgeEllipseCallout">
            <a:avLst>
              <a:gd name="adj1" fmla="val 66580"/>
              <a:gd name="adj2" fmla="val -71375"/>
            </a:avLst>
          </a:prstGeom>
          <a:noFill/>
          <a:ln w="952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9" name="Shape 409"/>
          <p:cNvSpPr txBox="1"/>
          <p:nvPr/>
        </p:nvSpPr>
        <p:spPr>
          <a:xfrm>
            <a:off x="1003376" y="2450461"/>
            <a:ext cx="1112677"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dk1"/>
                </a:solidFill>
                <a:latin typeface="Calibri"/>
                <a:ea typeface="Calibri"/>
                <a:cs typeface="Calibri"/>
                <a:sym typeface="Calibri"/>
              </a:rPr>
              <a:t>kernel space</a:t>
            </a:r>
          </a:p>
          <a:p>
            <a:pPr marL="0" marR="0" lvl="0" indent="0" algn="ctr" rtl="0">
              <a:spcBef>
                <a:spcPts val="0"/>
              </a:spcBef>
              <a:buSzPct val="25000"/>
              <a:buNone/>
            </a:pPr>
            <a:r>
              <a:rPr lang="en-US" sz="1400" b="1">
                <a:solidFill>
                  <a:schemeClr val="dk1"/>
                </a:solidFill>
                <a:latin typeface="Calibri"/>
                <a:ea typeface="Calibri"/>
                <a:cs typeface="Calibri"/>
                <a:sym typeface="Calibri"/>
              </a:rPr>
              <a:t>read-write</a:t>
            </a:r>
          </a:p>
        </p:txBody>
      </p:sp>
      <p:sp>
        <p:nvSpPr>
          <p:cNvPr id="410" name="Shape 410"/>
          <p:cNvSpPr txBox="1"/>
          <p:nvPr/>
        </p:nvSpPr>
        <p:spPr>
          <a:xfrm>
            <a:off x="1027037" y="5223064"/>
            <a:ext cx="1065355"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dk1"/>
                </a:solidFill>
                <a:latin typeface="Calibri"/>
                <a:ea typeface="Calibri"/>
                <a:cs typeface="Calibri"/>
                <a:sym typeface="Calibri"/>
              </a:rPr>
              <a:t>user space</a:t>
            </a:r>
          </a:p>
          <a:p>
            <a:pPr marL="0" marR="0" lvl="0" indent="0" algn="ctr" rtl="0">
              <a:spcBef>
                <a:spcPts val="0"/>
              </a:spcBef>
              <a:buSzPct val="25000"/>
              <a:buNone/>
            </a:pPr>
            <a:r>
              <a:rPr lang="en-US" sz="1400" b="1">
                <a:solidFill>
                  <a:schemeClr val="dk1"/>
                </a:solidFill>
                <a:latin typeface="Calibri"/>
                <a:ea typeface="Calibri"/>
                <a:cs typeface="Calibri"/>
                <a:sym typeface="Calibri"/>
              </a:rPr>
              <a:t>read-write !</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spcAft>
                <a:spcPts val="0"/>
              </a:spcAft>
              <a:buClr>
                <a:srgbClr val="9C0000"/>
              </a:buClr>
              <a:buSzPct val="100000"/>
              <a:buFont typeface="Arial"/>
              <a:buChar char="-"/>
            </a:pPr>
            <a:r>
              <a:rPr lang="en-US" sz="2800" b="1" dirty="0">
                <a:solidFill>
                  <a:schemeClr val="dk1"/>
                </a:solidFill>
                <a:latin typeface="Calibri"/>
                <a:ea typeface="Calibri"/>
                <a:cs typeface="Calibri"/>
                <a:sym typeface="Calibri"/>
              </a:rPr>
              <a:t>As a </a:t>
            </a:r>
            <a:r>
              <a:rPr lang="en-US" sz="2800" b="1" dirty="0" smtClean="0">
                <a:solidFill>
                  <a:schemeClr val="dk1"/>
                </a:solidFill>
                <a:latin typeface="Calibri"/>
                <a:ea typeface="Calibri"/>
                <a:cs typeface="Calibri"/>
                <a:sym typeface="Calibri"/>
              </a:rPr>
              <a:t>result:</a:t>
            </a:r>
          </a:p>
          <a:p>
            <a:pPr marL="223838" marR="0" lvl="0" indent="-223838" algn="l" rtl="0">
              <a:lnSpc>
                <a:spcPct val="90000"/>
              </a:lnSpc>
              <a:spcBef>
                <a:spcPts val="0"/>
              </a:spcBef>
              <a:spcAft>
                <a:spcPts val="0"/>
              </a:spcAft>
              <a:buClr>
                <a:srgbClr val="9C0000"/>
              </a:buClr>
              <a:buSzPct val="100000"/>
            </a:pPr>
            <a:endParaRPr lang="en-US" sz="2800" b="1"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We </a:t>
            </a:r>
            <a:r>
              <a:rPr lang="en-US" sz="2400" i="0" u="none" strike="noStrike" cap="none" dirty="0">
                <a:solidFill>
                  <a:schemeClr val="dk1"/>
                </a:solidFill>
                <a:latin typeface="Calibri"/>
                <a:ea typeface="Calibri"/>
                <a:cs typeface="Calibri"/>
                <a:sym typeface="Calibri"/>
              </a:rPr>
              <a:t>get </a:t>
            </a:r>
            <a:r>
              <a:rPr lang="en-US" sz="2400" i="0" u="none" strike="noStrike" cap="none" dirty="0">
                <a:solidFill>
                  <a:srgbClr val="FF0000"/>
                </a:solidFill>
                <a:latin typeface="Calibri"/>
                <a:ea typeface="Calibri"/>
                <a:cs typeface="Calibri"/>
                <a:sym typeface="Calibri"/>
              </a:rPr>
              <a:t>read/write access</a:t>
            </a:r>
            <a:r>
              <a:rPr lang="en-US" sz="2400" i="0" u="none" strike="noStrike" cap="none" dirty="0">
                <a:solidFill>
                  <a:schemeClr val="dk1"/>
                </a:solidFill>
                <a:latin typeface="Calibri"/>
                <a:ea typeface="Calibri"/>
                <a:cs typeface="Calibri"/>
                <a:sym typeface="Calibri"/>
              </a:rPr>
              <a:t> </a:t>
            </a:r>
            <a:r>
              <a:rPr lang="en-US" sz="2400" i="0" u="none" strike="noStrike" cap="none" dirty="0">
                <a:solidFill>
                  <a:srgbClr val="FF0000"/>
                </a:solidFill>
                <a:latin typeface="Calibri"/>
                <a:ea typeface="Calibri"/>
                <a:cs typeface="Calibri"/>
                <a:sym typeface="Calibri"/>
              </a:rPr>
              <a:t>from</a:t>
            </a:r>
            <a:r>
              <a:rPr lang="en-US" sz="2400" i="0" u="none" strike="noStrike" cap="none" dirty="0">
                <a:solidFill>
                  <a:schemeClr val="dk1"/>
                </a:solidFill>
                <a:latin typeface="Calibri"/>
                <a:ea typeface="Calibri"/>
                <a:cs typeface="Calibri"/>
                <a:sym typeface="Calibri"/>
              </a:rPr>
              <a:t> </a:t>
            </a:r>
            <a:r>
              <a:rPr lang="en-US" sz="2400" i="0" u="none" strike="noStrike" cap="none" dirty="0">
                <a:solidFill>
                  <a:srgbClr val="FF0000"/>
                </a:solidFill>
                <a:latin typeface="Calibri"/>
                <a:ea typeface="Calibri"/>
                <a:cs typeface="Calibri"/>
                <a:sym typeface="Calibri"/>
              </a:rPr>
              <a:t>USER SPACE</a:t>
            </a:r>
            <a:r>
              <a:rPr lang="en-US" sz="2400" i="0" u="none" strike="noStrike" cap="none" dirty="0">
                <a:solidFill>
                  <a:schemeClr val="dk1"/>
                </a:solidFill>
                <a:latin typeface="Calibri"/>
                <a:ea typeface="Calibri"/>
                <a:cs typeface="Calibri"/>
                <a:sym typeface="Calibri"/>
              </a:rPr>
              <a:t> to the HAL’s </a:t>
            </a:r>
            <a:r>
              <a:rPr lang="en-US" sz="2400" i="0" u="none" strike="noStrike" cap="none" dirty="0" smtClean="0">
                <a:solidFill>
                  <a:schemeClr val="dk1"/>
                </a:solidFill>
                <a:latin typeface="Calibri"/>
                <a:ea typeface="Calibri"/>
                <a:cs typeface="Calibri"/>
                <a:sym typeface="Calibri"/>
              </a:rPr>
              <a:t>heap</a:t>
            </a:r>
          </a:p>
          <a:p>
            <a:pPr marL="223838" marR="0" lvl="0" indent="-223838" algn="l" rtl="0">
              <a:lnSpc>
                <a:spcPct val="90000"/>
              </a:lnSpc>
              <a:spcBef>
                <a:spcPts val="0"/>
              </a:spcBef>
              <a:spcAft>
                <a:spcPts val="0"/>
              </a:spcAft>
              <a:buClr>
                <a:srgbClr val="9C0000"/>
              </a:buClr>
              <a:buSzPct val="100000"/>
            </a:pPr>
            <a:endParaRPr lang="en-US" sz="2400" i="0" u="none" strike="noStrike" cap="none"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We </a:t>
            </a:r>
            <a:r>
              <a:rPr lang="en-US" sz="2400" i="0" u="none" strike="noStrike" cap="none" dirty="0">
                <a:solidFill>
                  <a:schemeClr val="dk1"/>
                </a:solidFill>
                <a:latin typeface="Calibri"/>
                <a:ea typeface="Calibri"/>
                <a:cs typeface="Calibri"/>
                <a:sym typeface="Calibri"/>
              </a:rPr>
              <a:t>get </a:t>
            </a:r>
            <a:r>
              <a:rPr lang="en-US" sz="2400" i="0" u="none" strike="noStrike" cap="none" dirty="0">
                <a:solidFill>
                  <a:schemeClr val="tx1"/>
                </a:solidFill>
                <a:latin typeface="Calibri"/>
                <a:ea typeface="Calibri"/>
                <a:cs typeface="Calibri"/>
                <a:sym typeface="Calibri"/>
              </a:rPr>
              <a:t>access</a:t>
            </a:r>
            <a:r>
              <a:rPr lang="en-US" sz="2400" i="0" u="none" strike="noStrike" cap="none" dirty="0">
                <a:solidFill>
                  <a:schemeClr val="dk1"/>
                </a:solidFill>
                <a:latin typeface="Calibri"/>
                <a:ea typeface="Calibri"/>
                <a:cs typeface="Calibri"/>
                <a:sym typeface="Calibri"/>
              </a:rPr>
              <a:t> to some HAL’s heap </a:t>
            </a:r>
            <a:r>
              <a:rPr lang="en-US" sz="2400" i="0" u="none" strike="noStrike" cap="none" dirty="0">
                <a:solidFill>
                  <a:srgbClr val="FF0000"/>
                </a:solidFill>
                <a:latin typeface="Calibri"/>
                <a:ea typeface="Calibri"/>
                <a:cs typeface="Calibri"/>
                <a:sym typeface="Calibri"/>
              </a:rPr>
              <a:t>function </a:t>
            </a:r>
            <a:r>
              <a:rPr lang="en-US" sz="2400" i="0" u="none" strike="noStrike" cap="none" dirty="0" smtClean="0">
                <a:solidFill>
                  <a:srgbClr val="FF0000"/>
                </a:solidFill>
                <a:latin typeface="Calibri"/>
                <a:ea typeface="Calibri"/>
                <a:cs typeface="Calibri"/>
                <a:sym typeface="Calibri"/>
              </a:rPr>
              <a:t>pointers</a:t>
            </a: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We </a:t>
            </a:r>
            <a:r>
              <a:rPr lang="en-US" sz="2400" i="0" u="none" strike="noStrike" cap="none" dirty="0">
                <a:solidFill>
                  <a:schemeClr val="dk1"/>
                </a:solidFill>
                <a:latin typeface="Calibri"/>
                <a:ea typeface="Calibri"/>
                <a:cs typeface="Calibri"/>
                <a:sym typeface="Calibri"/>
              </a:rPr>
              <a:t>use this information to </a:t>
            </a:r>
            <a:r>
              <a:rPr lang="en-US" sz="2400" i="0" u="none" strike="noStrike" cap="none" dirty="0">
                <a:solidFill>
                  <a:schemeClr val="tx1"/>
                </a:solidFill>
                <a:latin typeface="Calibri"/>
                <a:ea typeface="Calibri"/>
                <a:cs typeface="Calibri"/>
                <a:sym typeface="Calibri"/>
              </a:rPr>
              <a:t>get the “HAL.DLL” </a:t>
            </a:r>
            <a:r>
              <a:rPr lang="en-US" sz="2400" i="0" u="none" strike="noStrike" cap="none" dirty="0">
                <a:solidFill>
                  <a:srgbClr val="FF0000"/>
                </a:solidFill>
                <a:latin typeface="Calibri"/>
                <a:ea typeface="Calibri"/>
                <a:cs typeface="Calibri"/>
                <a:sym typeface="Calibri"/>
              </a:rPr>
              <a:t>base </a:t>
            </a:r>
            <a:r>
              <a:rPr lang="en-US" sz="2400" i="0" u="none" strike="noStrike" cap="none" dirty="0" smtClean="0">
                <a:solidFill>
                  <a:srgbClr val="FF0000"/>
                </a:solidFill>
                <a:latin typeface="Calibri"/>
                <a:ea typeface="Calibri"/>
                <a:cs typeface="Calibri"/>
                <a:sym typeface="Calibri"/>
              </a:rPr>
              <a:t>address</a:t>
            </a: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We </a:t>
            </a:r>
            <a:r>
              <a:rPr lang="en-US" sz="2400" i="0" u="none" strike="noStrike" cap="none" dirty="0">
                <a:solidFill>
                  <a:schemeClr val="tx1"/>
                </a:solidFill>
                <a:latin typeface="Calibri"/>
                <a:ea typeface="Calibri"/>
                <a:cs typeface="Calibri"/>
                <a:sym typeface="Calibri"/>
              </a:rPr>
              <a:t>overwrite</a:t>
            </a:r>
            <a:r>
              <a:rPr lang="en-US" sz="2400" i="0" u="none" strike="noStrike" cap="none" dirty="0">
                <a:solidFill>
                  <a:schemeClr val="dk1"/>
                </a:solidFill>
                <a:latin typeface="Calibri"/>
                <a:ea typeface="Calibri"/>
                <a:cs typeface="Calibri"/>
                <a:sym typeface="Calibri"/>
              </a:rPr>
              <a:t> </a:t>
            </a:r>
            <a:r>
              <a:rPr lang="en-US" sz="2400" i="0" u="none" strike="noStrike" cap="none" dirty="0" smtClean="0">
                <a:solidFill>
                  <a:schemeClr val="tx1"/>
                </a:solidFill>
                <a:latin typeface="Calibri"/>
                <a:ea typeface="Calibri"/>
                <a:cs typeface="Calibri"/>
                <a:sym typeface="Calibri"/>
              </a:rPr>
              <a:t>“</a:t>
            </a:r>
            <a:r>
              <a:rPr lang="es-ES_tradnl" sz="2400" b="1" dirty="0" err="1" smtClean="0">
                <a:solidFill>
                  <a:schemeClr val="tx1">
                    <a:lumMod val="50000"/>
                    <a:lumOff val="50000"/>
                  </a:schemeClr>
                </a:solidFill>
                <a:latin typeface="Calibri"/>
                <a:ea typeface="Calibri"/>
                <a:cs typeface="Calibri"/>
                <a:sym typeface="Calibri"/>
              </a:rPr>
              <a:t>hal!HalpApicRequestInterrupt</a:t>
            </a:r>
            <a:r>
              <a:rPr lang="es-ES_tradnl" sz="2400" dirty="0" smtClean="0">
                <a:solidFill>
                  <a:schemeClr val="tx1"/>
                </a:solidFill>
                <a:latin typeface="Calibri"/>
                <a:ea typeface="Calibri"/>
                <a:cs typeface="Calibri"/>
                <a:sym typeface="Calibri"/>
              </a:rPr>
              <a:t>” pointer</a:t>
            </a:r>
          </a:p>
          <a:p>
            <a:pPr marL="223838" marR="0" lvl="0" indent="-223838" algn="l" rtl="0">
              <a:lnSpc>
                <a:spcPct val="90000"/>
              </a:lnSpc>
              <a:spcBef>
                <a:spcPts val="0"/>
              </a:spcBef>
              <a:spcAft>
                <a:spcPts val="0"/>
              </a:spcAft>
              <a:buClr>
                <a:srgbClr val="9C0000"/>
              </a:buClr>
              <a:buSzPct val="100000"/>
            </a:pPr>
            <a:endParaRPr lang="en-US" sz="2400"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We </a:t>
            </a:r>
            <a:r>
              <a:rPr lang="en-US" sz="2400" i="0" u="none" strike="noStrike" cap="none" dirty="0">
                <a:solidFill>
                  <a:srgbClr val="FF0000"/>
                </a:solidFill>
                <a:latin typeface="Calibri"/>
                <a:ea typeface="Calibri"/>
                <a:cs typeface="Calibri"/>
                <a:sym typeface="Calibri"/>
              </a:rPr>
              <a:t>disable SMEP</a:t>
            </a:r>
            <a:r>
              <a:rPr lang="en-US" sz="2400" i="0" u="none" strike="noStrike" cap="none" dirty="0">
                <a:solidFill>
                  <a:schemeClr val="dk1"/>
                </a:solidFill>
                <a:latin typeface="Calibri"/>
                <a:ea typeface="Calibri"/>
                <a:cs typeface="Calibri"/>
                <a:sym typeface="Calibri"/>
              </a:rPr>
              <a:t> by </a:t>
            </a:r>
            <a:r>
              <a:rPr lang="en-US" sz="2400" i="0" u="none" strike="noStrike" cap="none" dirty="0" err="1" smtClean="0">
                <a:solidFill>
                  <a:schemeClr val="dk1"/>
                </a:solidFill>
                <a:latin typeface="Calibri"/>
                <a:ea typeface="Calibri"/>
                <a:cs typeface="Calibri"/>
                <a:sym typeface="Calibri"/>
              </a:rPr>
              <a:t>ROPing</a:t>
            </a:r>
            <a:r>
              <a:rPr lang="en-US" sz="2400" i="0" u="none" strike="noStrike" cap="none" dirty="0" smtClean="0">
                <a:solidFill>
                  <a:schemeClr val="dk1"/>
                </a:solidFill>
                <a:latin typeface="Calibri"/>
                <a:ea typeface="Calibri"/>
                <a:cs typeface="Calibri"/>
                <a:sym typeface="Calibri"/>
              </a:rPr>
              <a:t> (</a:t>
            </a:r>
            <a:r>
              <a:rPr lang="en-US" sz="2400" i="0" u="none" strike="noStrike" cap="none" dirty="0" err="1" smtClean="0">
                <a:solidFill>
                  <a:schemeClr val="tx1"/>
                </a:solidFill>
                <a:latin typeface="Calibri"/>
                <a:ea typeface="Calibri"/>
                <a:cs typeface="Calibri"/>
                <a:sym typeface="Calibri"/>
              </a:rPr>
              <a:t>Ekoparty</a:t>
            </a:r>
            <a:r>
              <a:rPr lang="en-US" sz="2400" i="0" u="none" strike="noStrike" cap="none" dirty="0" smtClean="0">
                <a:solidFill>
                  <a:schemeClr val="tx1"/>
                </a:solidFill>
                <a:latin typeface="Calibri"/>
                <a:ea typeface="Calibri"/>
                <a:cs typeface="Calibri"/>
                <a:sym typeface="Calibri"/>
              </a:rPr>
              <a:t> 2015: </a:t>
            </a:r>
            <a:r>
              <a:rPr lang="en-US" sz="2400" b="1" i="0" u="none" strike="noStrike" cap="none" dirty="0" smtClean="0">
                <a:solidFill>
                  <a:schemeClr val="tx1"/>
                </a:solidFill>
                <a:latin typeface="Calibri"/>
                <a:ea typeface="Calibri"/>
                <a:cs typeface="Calibri"/>
                <a:sym typeface="Calibri"/>
              </a:rPr>
              <a:t>“Windows SMEP bypass: U=S”</a:t>
            </a:r>
            <a:r>
              <a:rPr lang="en-US" sz="2400" dirty="0" smtClean="0">
                <a:solidFill>
                  <a:schemeClr val="dk1"/>
                </a:solidFill>
                <a:latin typeface="Calibri"/>
                <a:ea typeface="Calibri"/>
                <a:cs typeface="Calibri"/>
                <a:sym typeface="Calibri"/>
              </a:rPr>
              <a:t>)</a:t>
            </a:r>
          </a:p>
          <a:p>
            <a:pPr marL="223838" marR="0" lvl="0" indent="-223838" algn="l" rtl="0">
              <a:lnSpc>
                <a:spcPct val="90000"/>
              </a:lnSpc>
              <a:spcBef>
                <a:spcPts val="0"/>
              </a:spcBef>
              <a:spcAft>
                <a:spcPts val="0"/>
              </a:spcAft>
              <a:buClr>
                <a:srgbClr val="9C0000"/>
              </a:buClr>
              <a:buSzPct val="100000"/>
            </a:pPr>
            <a:endParaRPr lang="en-US" sz="2400" i="0" u="none" strike="noStrike" cap="none"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pPr>
            <a:r>
              <a:rPr lang="en-US" sz="2400" i="0" u="none" strike="noStrike" cap="none" dirty="0" smtClean="0">
                <a:solidFill>
                  <a:schemeClr val="dk1"/>
                </a:solidFill>
                <a:latin typeface="Calibri"/>
                <a:ea typeface="Calibri"/>
                <a:cs typeface="Calibri"/>
                <a:sym typeface="Calibri"/>
              </a:rPr>
              <a:t>   - And </a:t>
            </a:r>
            <a:r>
              <a:rPr lang="en-US" sz="2400" i="0" u="none" strike="noStrike" cap="none" dirty="0">
                <a:solidFill>
                  <a:schemeClr val="dk1"/>
                </a:solidFill>
                <a:latin typeface="Calibri"/>
                <a:ea typeface="Calibri"/>
                <a:cs typeface="Calibri"/>
                <a:sym typeface="Calibri"/>
              </a:rPr>
              <a:t>finally, we get system privileges …</a:t>
            </a:r>
          </a:p>
        </p:txBody>
      </p:sp>
      <p:sp>
        <p:nvSpPr>
          <p:cNvPr id="416" name="Shape 41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HAL’s Heap</a:t>
            </a:r>
          </a:p>
        </p:txBody>
      </p:sp>
      <p:sp>
        <p:nvSpPr>
          <p:cNvPr id="417" name="Shape 41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32</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ctrTitle"/>
          </p:nvPr>
        </p:nvSpPr>
        <p:spPr>
          <a:xfrm>
            <a:off x="609600" y="2819400"/>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smtClean="0">
                <a:solidFill>
                  <a:schemeClr val="dk1"/>
                </a:solidFill>
                <a:latin typeface="Calibri"/>
                <a:ea typeface="Calibri"/>
                <a:cs typeface="Calibri"/>
                <a:sym typeface="Calibri"/>
              </a:rPr>
              <a:t>Some days before </a:t>
            </a:r>
            <a:r>
              <a:rPr lang="en-US" sz="5400" b="1" i="0" u="none" strike="noStrike" cap="none" dirty="0" err="1" smtClean="0">
                <a:solidFill>
                  <a:schemeClr val="dk1"/>
                </a:solidFill>
                <a:latin typeface="Calibri"/>
                <a:ea typeface="Calibri"/>
                <a:cs typeface="Calibri"/>
                <a:sym typeface="Calibri"/>
              </a:rPr>
              <a:t>Cansec</a:t>
            </a:r>
            <a:r>
              <a:rPr lang="en-US" sz="5400" b="1" i="0" u="none" strike="noStrike" cap="none" dirty="0" smtClean="0">
                <a:solidFill>
                  <a:schemeClr val="dk1"/>
                </a:solidFill>
                <a:latin typeface="Calibri"/>
                <a:ea typeface="Calibri"/>
                <a:cs typeface="Calibri"/>
                <a:sym typeface="Calibri"/>
              </a:rPr>
              <a:t>…</a:t>
            </a:r>
            <a:endParaRPr lang="en-US" sz="5400" b="1" i="0" u="none" strike="noStrike" cap="none" dirty="0">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xmlns="" val="102266242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We can improve the approach considerably by using a LARGE_PAGE. </a:t>
            </a:r>
          </a:p>
          <a:p>
            <a:pPr marL="223838" marR="0" lvl="0" indent="-223838" algn="l" rtl="0">
              <a:lnSpc>
                <a:spcPct val="90000"/>
              </a:lnSpc>
              <a:spcBef>
                <a:spcPts val="0"/>
              </a:spcBef>
              <a:spcAft>
                <a:spcPts val="0"/>
              </a:spcAft>
              <a:buClr>
                <a:srgbClr val="9C0000"/>
              </a:buClr>
              <a:buSzPct val="100000"/>
              <a:buFont typeface="Arial"/>
              <a:buChar char="-"/>
            </a:pPr>
            <a:endParaRPr lang="en-US" sz="2800"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If we write a single byte into an </a:t>
            </a:r>
            <a:r>
              <a:rPr lang="en-US" sz="2800" b="1" dirty="0" smtClean="0">
                <a:solidFill>
                  <a:schemeClr val="dk1"/>
                </a:solidFill>
                <a:latin typeface="Calibri"/>
                <a:ea typeface="Calibri"/>
                <a:cs typeface="Calibri"/>
                <a:sym typeface="Calibri"/>
              </a:rPr>
              <a:t>EMPTY PDE</a:t>
            </a:r>
            <a:r>
              <a:rPr lang="en-US" sz="2800" dirty="0" smtClean="0">
                <a:solidFill>
                  <a:schemeClr val="dk1"/>
                </a:solidFill>
                <a:latin typeface="Calibri"/>
                <a:ea typeface="Calibri"/>
                <a:cs typeface="Calibri"/>
                <a:sym typeface="Calibri"/>
              </a:rPr>
              <a:t>, we map 2MB starting from </a:t>
            </a:r>
            <a:r>
              <a:rPr lang="en-US" sz="2800" b="1" dirty="0" smtClean="0">
                <a:solidFill>
                  <a:schemeClr val="dk1"/>
                </a:solidFill>
                <a:latin typeface="Calibri"/>
                <a:ea typeface="Calibri"/>
                <a:cs typeface="Calibri"/>
                <a:sym typeface="Calibri"/>
              </a:rPr>
              <a:t>PFN 0</a:t>
            </a:r>
            <a:r>
              <a:rPr lang="en-US" sz="2800" dirty="0" smtClean="0">
                <a:solidFill>
                  <a:schemeClr val="dk1"/>
                </a:solidFill>
                <a:latin typeface="Calibri"/>
                <a:ea typeface="Calibri"/>
                <a:cs typeface="Calibri"/>
                <a:sym typeface="Calibri"/>
              </a:rPr>
              <a:t> (this will include the physical address of the HAL’s Heap) with R/W access from user mode. </a:t>
            </a:r>
          </a:p>
          <a:p>
            <a:pPr marR="0" lvl="0" algn="l" rtl="0">
              <a:lnSpc>
                <a:spcPct val="90000"/>
              </a:lnSpc>
              <a:spcBef>
                <a:spcPts val="0"/>
              </a:spcBef>
              <a:spcAft>
                <a:spcPts val="0"/>
              </a:spcAft>
              <a:buClr>
                <a:srgbClr val="9C0000"/>
              </a:buClr>
              <a:buSzPct val="100000"/>
            </a:pPr>
            <a:endParaRPr lang="en-US" sz="2800" dirty="0">
              <a:solidFill>
                <a:schemeClr val="dk1"/>
              </a:solidFill>
              <a:latin typeface="Calibri"/>
              <a:ea typeface="Calibri"/>
              <a:cs typeface="Calibri"/>
              <a:sym typeface="Calibri"/>
            </a:endParaRPr>
          </a:p>
          <a:p>
            <a:pPr marL="223838" lvl="0" indent="-223838">
              <a:lnSpc>
                <a:spcPct val="90000"/>
              </a:lnSpc>
              <a:buClr>
                <a:srgbClr val="9C0000"/>
              </a:buClr>
              <a:buSzPct val="100000"/>
              <a:buFont typeface="Arial"/>
              <a:buChar char="-"/>
            </a:pPr>
            <a:r>
              <a:rPr lang="en-US" sz="2800" dirty="0" err="1" smtClean="0">
                <a:solidFill>
                  <a:schemeClr val="dk1"/>
                </a:solidFill>
                <a:latin typeface="Calibri"/>
                <a:ea typeface="Calibri"/>
                <a:cs typeface="Calibri"/>
                <a:sym typeface="Calibri"/>
              </a:rPr>
              <a:t>E.g</a:t>
            </a:r>
            <a:r>
              <a:rPr lang="en-US" sz="2800" dirty="0" smtClean="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a:p>
            <a:pPr lvl="1">
              <a:lnSpc>
                <a:spcPct val="90000"/>
              </a:lnSpc>
              <a:buClr>
                <a:srgbClr val="9C0000"/>
              </a:buClr>
              <a:buSzPct val="100000"/>
            </a:pPr>
            <a:r>
              <a:rPr lang="en-US" sz="2800" dirty="0">
                <a:solidFill>
                  <a:schemeClr val="dk1"/>
                </a:solidFill>
                <a:latin typeface="Calibri"/>
                <a:ea typeface="Calibri"/>
                <a:cs typeface="Calibri"/>
                <a:sym typeface="Calibri"/>
              </a:rPr>
              <a:t>   00 00 00 00 00 00 00 00 </a:t>
            </a:r>
            <a:r>
              <a:rPr lang="en-US" sz="2800" b="1" dirty="0">
                <a:solidFill>
                  <a:schemeClr val="dk1"/>
                </a:solidFill>
                <a:latin typeface="Calibri"/>
                <a:ea typeface="Calibri"/>
                <a:cs typeface="Calibri"/>
                <a:sym typeface="Calibri"/>
              </a:rPr>
              <a:t>-&gt;</a:t>
            </a:r>
            <a:r>
              <a:rPr lang="en-US" sz="2800" dirty="0">
                <a:solidFill>
                  <a:schemeClr val="dk1"/>
                </a:solidFill>
                <a:latin typeface="Calibri"/>
                <a:ea typeface="Calibri"/>
                <a:cs typeface="Calibri"/>
                <a:sym typeface="Calibri"/>
              </a:rPr>
              <a:t> </a:t>
            </a:r>
            <a:r>
              <a:rPr lang="en-US" sz="2800" b="1" dirty="0">
                <a:solidFill>
                  <a:srgbClr val="FF0000"/>
                </a:solidFill>
                <a:latin typeface="Calibri"/>
                <a:ea typeface="Calibri"/>
                <a:cs typeface="Calibri"/>
                <a:sym typeface="Calibri"/>
              </a:rPr>
              <a:t>E7</a:t>
            </a:r>
            <a:r>
              <a:rPr lang="en-US" sz="2800" dirty="0">
                <a:solidFill>
                  <a:schemeClr val="dk1"/>
                </a:solidFill>
                <a:latin typeface="Calibri"/>
                <a:ea typeface="Calibri"/>
                <a:cs typeface="Calibri"/>
                <a:sym typeface="Calibri"/>
              </a:rPr>
              <a:t> 00 00 00 00 00 00 </a:t>
            </a:r>
            <a:r>
              <a:rPr lang="en-US" sz="2800" dirty="0" smtClean="0">
                <a:solidFill>
                  <a:schemeClr val="dk1"/>
                </a:solidFill>
                <a:latin typeface="Calibri"/>
                <a:ea typeface="Calibri"/>
                <a:cs typeface="Calibri"/>
                <a:sym typeface="Calibri"/>
              </a:rPr>
              <a:t>00</a:t>
            </a:r>
          </a:p>
        </p:txBody>
      </p:sp>
      <p:sp>
        <p:nvSpPr>
          <p:cNvPr id="416" name="Shape 41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dirty="0" smtClean="0"/>
              <a:t>Improving the Technique</a:t>
            </a:r>
            <a:endParaRPr lang="en-US" sz="4800" b="0" i="0" u="none" strike="noStrike" cap="none" dirty="0">
              <a:solidFill>
                <a:schemeClr val="dk1"/>
              </a:solidFill>
              <a:latin typeface="Calibri"/>
              <a:ea typeface="Calibri"/>
              <a:cs typeface="Calibri"/>
              <a:sym typeface="Calibri"/>
            </a:endParaRPr>
          </a:p>
        </p:txBody>
      </p:sp>
      <p:sp>
        <p:nvSpPr>
          <p:cNvPr id="417" name="Shape 41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34</a:t>
            </a:fld>
            <a:endParaRPr lang="en-US" sz="1200">
              <a:solidFill>
                <a:srgbClr val="D20025"/>
              </a:solidFill>
              <a:latin typeface="Calibri"/>
              <a:ea typeface="Calibri"/>
              <a:cs typeface="Calibri"/>
              <a:sym typeface="Calibri"/>
            </a:endParaRPr>
          </a:p>
        </p:txBody>
      </p:sp>
    </p:spTree>
    <p:extLst>
      <p:ext uri="{BB962C8B-B14F-4D97-AF65-F5344CB8AC3E}">
        <p14:creationId xmlns:p14="http://schemas.microsoft.com/office/powerpoint/2010/main" xmlns="" val="163388312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p:nvPr/>
        </p:nvSpPr>
        <p:spPr>
          <a:xfrm>
            <a:off x="472858" y="1642928"/>
            <a:ext cx="8381999" cy="4513262"/>
          </a:xfrm>
          <a:prstGeom prst="rect">
            <a:avLst/>
          </a:prstGeom>
          <a:noFill/>
          <a:ln>
            <a:noFill/>
          </a:ln>
        </p:spPr>
        <p:txBody>
          <a:bodyPr lIns="91425" tIns="45700" rIns="91425" bIns="45700" anchor="t" anchorCtr="0">
            <a:noAutofit/>
          </a:bodyPr>
          <a:lstStyle/>
          <a:p>
            <a:pPr marL="223838" marR="0" lvl="0" indent="-223838" algn="l" rtl="0">
              <a:lnSpc>
                <a:spcPct val="90000"/>
              </a:lnSpc>
              <a:spcBef>
                <a:spcPts val="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Let’s say we have a simple </a:t>
            </a:r>
            <a:r>
              <a:rPr lang="en-US" sz="2800" b="1" dirty="0" smtClean="0">
                <a:solidFill>
                  <a:schemeClr val="dk1"/>
                </a:solidFill>
                <a:latin typeface="Calibri"/>
                <a:ea typeface="Calibri"/>
                <a:cs typeface="Calibri"/>
                <a:sym typeface="Calibri"/>
              </a:rPr>
              <a:t>DEC [RAX] </a:t>
            </a:r>
            <a:r>
              <a:rPr lang="en-US" sz="2800" dirty="0" smtClean="0">
                <a:solidFill>
                  <a:schemeClr val="dk1"/>
                </a:solidFill>
                <a:latin typeface="Calibri"/>
                <a:ea typeface="Calibri"/>
                <a:cs typeface="Calibri"/>
                <a:sym typeface="Calibri"/>
              </a:rPr>
              <a:t>(Win32k UAF)</a:t>
            </a:r>
          </a:p>
          <a:p>
            <a:pPr marL="223838" marR="0" lvl="0" indent="-223838" algn="l" rtl="0">
              <a:lnSpc>
                <a:spcPct val="90000"/>
              </a:lnSpc>
              <a:spcBef>
                <a:spcPts val="0"/>
              </a:spcBef>
              <a:spcAft>
                <a:spcPts val="0"/>
              </a:spcAft>
              <a:buClr>
                <a:srgbClr val="9C0000"/>
              </a:buClr>
              <a:buSzPct val="100000"/>
              <a:buFont typeface="Arial"/>
              <a:buChar char="-"/>
            </a:pPr>
            <a:endParaRPr lang="en-US" sz="2800" dirty="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We can use it to decrement an empty PDE in a shifted way.</a:t>
            </a:r>
          </a:p>
          <a:p>
            <a:pPr marL="223838" marR="0" lvl="0" indent="-223838" algn="l" rtl="0">
              <a:lnSpc>
                <a:spcPct val="90000"/>
              </a:lnSpc>
              <a:spcBef>
                <a:spcPts val="0"/>
              </a:spcBef>
              <a:spcAft>
                <a:spcPts val="0"/>
              </a:spcAft>
              <a:buClr>
                <a:srgbClr val="9C0000"/>
              </a:buClr>
              <a:buSzPct val="100000"/>
              <a:buFont typeface="Arial"/>
              <a:buChar char="-"/>
            </a:pPr>
            <a:endParaRPr lang="en-US" sz="2800" dirty="0">
              <a:solidFill>
                <a:schemeClr val="dk1"/>
              </a:solidFill>
              <a:latin typeface="Calibri"/>
              <a:ea typeface="Calibri"/>
              <a:cs typeface="Calibri"/>
              <a:sym typeface="Calibri"/>
            </a:endParaRPr>
          </a:p>
          <a:p>
            <a:pPr lvl="0" algn="ctr">
              <a:lnSpc>
                <a:spcPct val="90000"/>
              </a:lnSpc>
              <a:buClr>
                <a:srgbClr val="9C0000"/>
              </a:buClr>
              <a:buSzPct val="100000"/>
            </a:pPr>
            <a:r>
              <a:rPr lang="en-US" sz="2800" dirty="0">
                <a:solidFill>
                  <a:schemeClr val="dk1"/>
                </a:solidFill>
                <a:latin typeface="Calibri"/>
                <a:ea typeface="Calibri"/>
                <a:cs typeface="Calibri"/>
                <a:sym typeface="Calibri"/>
              </a:rPr>
              <a:t>0</a:t>
            </a:r>
            <a:r>
              <a:rPr lang="en-US" sz="2800" dirty="0" smtClean="0">
                <a:solidFill>
                  <a:schemeClr val="dk1"/>
                </a:solidFill>
                <a:latin typeface="Calibri"/>
                <a:ea typeface="Calibri"/>
                <a:cs typeface="Calibri"/>
                <a:sym typeface="Calibri"/>
              </a:rPr>
              <a:t>0 00 00 00 00 00 00 00 </a:t>
            </a:r>
            <a:r>
              <a:rPr lang="en-US" sz="2800" dirty="0">
                <a:solidFill>
                  <a:schemeClr val="dk1"/>
                </a:solidFill>
                <a:latin typeface="Calibri"/>
                <a:ea typeface="Calibri"/>
                <a:cs typeface="Calibri"/>
                <a:sym typeface="Calibri"/>
              </a:rPr>
              <a:t>–</a:t>
            </a:r>
            <a:r>
              <a:rPr lang="en-US" sz="2800" dirty="0" smtClean="0">
                <a:solidFill>
                  <a:schemeClr val="dk1"/>
                </a:solidFill>
                <a:latin typeface="Calibri"/>
                <a:ea typeface="Calibri"/>
                <a:cs typeface="Calibri"/>
                <a:sym typeface="Calibri"/>
              </a:rPr>
              <a:t> 00 00 00 00 00 00 00 00</a:t>
            </a:r>
          </a:p>
          <a:p>
            <a:pPr marR="0" lvl="0" algn="ctr" rtl="0">
              <a:lnSpc>
                <a:spcPct val="90000"/>
              </a:lnSpc>
              <a:spcBef>
                <a:spcPts val="0"/>
              </a:spcBef>
              <a:spcAft>
                <a:spcPts val="0"/>
              </a:spcAft>
              <a:buClr>
                <a:srgbClr val="9C0000"/>
              </a:buClr>
              <a:buSzPct val="100000"/>
            </a:pPr>
            <a:r>
              <a:rPr lang="en-US" sz="2800" dirty="0" smtClean="0">
                <a:solidFill>
                  <a:schemeClr val="dk1"/>
                </a:solidFill>
                <a:latin typeface="Calibri"/>
                <a:ea typeface="Calibri"/>
                <a:cs typeface="Calibri"/>
                <a:sym typeface="Calibri"/>
              </a:rPr>
              <a:t>   00 </a:t>
            </a:r>
            <a:r>
              <a:rPr lang="en-US" sz="2800" b="1" dirty="0" smtClean="0">
                <a:solidFill>
                  <a:schemeClr val="dk1"/>
                </a:solidFill>
                <a:latin typeface="Calibri"/>
                <a:ea typeface="Calibri"/>
                <a:cs typeface="Calibri"/>
                <a:sym typeface="Calibri"/>
              </a:rPr>
              <a:t>FF FF FF FF FF FF </a:t>
            </a:r>
            <a:r>
              <a:rPr lang="en-US" sz="2800" b="1" dirty="0" err="1" smtClean="0">
                <a:solidFill>
                  <a:schemeClr val="dk1"/>
                </a:solidFill>
                <a:latin typeface="Calibri"/>
                <a:ea typeface="Calibri"/>
                <a:cs typeface="Calibri"/>
                <a:sym typeface="Calibri"/>
              </a:rPr>
              <a:t>FF</a:t>
            </a:r>
            <a:r>
              <a:rPr lang="en-US" sz="2800" dirty="0" smtClean="0">
                <a:solidFill>
                  <a:schemeClr val="dk1"/>
                </a:solidFill>
                <a:latin typeface="Calibri"/>
                <a:ea typeface="Calibri"/>
                <a:cs typeface="Calibri"/>
                <a:sym typeface="Calibri"/>
              </a:rPr>
              <a:t> – </a:t>
            </a:r>
            <a:r>
              <a:rPr lang="en-US" sz="2800" b="1" dirty="0" smtClean="0">
                <a:solidFill>
                  <a:srgbClr val="FF0000"/>
                </a:solidFill>
                <a:latin typeface="Calibri"/>
                <a:ea typeface="Calibri"/>
                <a:cs typeface="Calibri"/>
                <a:sym typeface="Calibri"/>
              </a:rPr>
              <a:t>FF</a:t>
            </a:r>
            <a:r>
              <a:rPr lang="en-US" sz="2800" dirty="0" smtClean="0">
                <a:solidFill>
                  <a:schemeClr val="dk1"/>
                </a:solidFill>
                <a:latin typeface="Calibri"/>
                <a:ea typeface="Calibri"/>
                <a:cs typeface="Calibri"/>
                <a:sym typeface="Calibri"/>
              </a:rPr>
              <a:t> 00 00 00 00 00 00 00</a:t>
            </a:r>
          </a:p>
          <a:p>
            <a:pPr marR="0" lvl="0" algn="l" rtl="0">
              <a:lnSpc>
                <a:spcPct val="90000"/>
              </a:lnSpc>
              <a:spcBef>
                <a:spcPts val="0"/>
              </a:spcBef>
              <a:spcAft>
                <a:spcPts val="0"/>
              </a:spcAft>
              <a:buClr>
                <a:srgbClr val="9C0000"/>
              </a:buClr>
              <a:buSzPct val="100000"/>
            </a:pPr>
            <a:endParaRPr lang="en-US" sz="2800" dirty="0" smtClean="0">
              <a:solidFill>
                <a:schemeClr val="dk1"/>
              </a:solidFill>
              <a:latin typeface="Calibri"/>
              <a:ea typeface="Calibri"/>
              <a:cs typeface="Calibri"/>
              <a:sym typeface="Calibri"/>
            </a:endParaRPr>
          </a:p>
          <a:p>
            <a:pPr marL="223838" indent="-223838">
              <a:lnSpc>
                <a:spcPct val="90000"/>
              </a:lnSpc>
              <a:buClr>
                <a:srgbClr val="9C0000"/>
              </a:buClr>
              <a:buSzPct val="100000"/>
              <a:buFont typeface="Arial"/>
              <a:buChar char="-"/>
            </a:pPr>
            <a:r>
              <a:rPr lang="en-US" sz="2800" dirty="0">
                <a:solidFill>
                  <a:schemeClr val="dk1"/>
                </a:solidFill>
                <a:latin typeface="Calibri"/>
                <a:ea typeface="Calibri"/>
                <a:cs typeface="Calibri"/>
                <a:sym typeface="Calibri"/>
              </a:rPr>
              <a:t>We effectively mapped a </a:t>
            </a:r>
            <a:r>
              <a:rPr lang="en-US" sz="2800" b="1" dirty="0">
                <a:solidFill>
                  <a:schemeClr val="dk1"/>
                </a:solidFill>
                <a:latin typeface="Calibri"/>
                <a:ea typeface="Calibri"/>
                <a:cs typeface="Calibri"/>
                <a:sym typeface="Calibri"/>
              </a:rPr>
              <a:t>User R/W LARGE_PAGE</a:t>
            </a:r>
            <a:r>
              <a:rPr lang="en-US" sz="2800" dirty="0">
                <a:solidFill>
                  <a:schemeClr val="dk1"/>
                </a:solidFill>
                <a:latin typeface="Calibri"/>
                <a:ea typeface="Calibri"/>
                <a:cs typeface="Calibri"/>
                <a:sym typeface="Calibri"/>
              </a:rPr>
              <a:t> starting at </a:t>
            </a:r>
            <a:r>
              <a:rPr lang="en-US" sz="2800" b="1" dirty="0">
                <a:solidFill>
                  <a:schemeClr val="dk1"/>
                </a:solidFill>
                <a:latin typeface="Calibri"/>
                <a:ea typeface="Calibri"/>
                <a:cs typeface="Calibri"/>
                <a:sym typeface="Calibri"/>
              </a:rPr>
              <a:t>PFN 0</a:t>
            </a:r>
            <a:r>
              <a:rPr lang="en-US" sz="2800" dirty="0">
                <a:solidFill>
                  <a:schemeClr val="dk1"/>
                </a:solidFill>
                <a:latin typeface="Calibri"/>
                <a:ea typeface="Calibri"/>
                <a:cs typeface="Calibri"/>
                <a:sym typeface="Calibri"/>
              </a:rPr>
              <a:t> by enabling all the bits!</a:t>
            </a:r>
          </a:p>
          <a:p>
            <a:pPr lvl="0">
              <a:lnSpc>
                <a:spcPct val="90000"/>
              </a:lnSpc>
              <a:buClr>
                <a:srgbClr val="9C0000"/>
              </a:buClr>
              <a:buSzPct val="100000"/>
            </a:pPr>
            <a:endParaRPr lang="en-US" sz="2800" dirty="0">
              <a:solidFill>
                <a:schemeClr val="dk1"/>
              </a:solidFill>
              <a:latin typeface="Calibri"/>
              <a:ea typeface="Calibri"/>
              <a:cs typeface="Calibri"/>
              <a:sym typeface="Calibri"/>
            </a:endParaRPr>
          </a:p>
          <a:p>
            <a:pPr marL="223838" lvl="0" indent="-223838">
              <a:lnSpc>
                <a:spcPct val="90000"/>
              </a:lnSpc>
              <a:buClr>
                <a:srgbClr val="9C0000"/>
              </a:buClr>
              <a:buSzPct val="100000"/>
              <a:buFont typeface="Arial"/>
              <a:buChar char="-"/>
            </a:pPr>
            <a:endParaRPr lang="en-US" sz="2800" dirty="0">
              <a:solidFill>
                <a:schemeClr val="dk1"/>
              </a:solidFill>
              <a:latin typeface="Calibri"/>
              <a:ea typeface="Calibri"/>
              <a:cs typeface="Calibri"/>
              <a:sym typeface="Calibri"/>
            </a:endParaRPr>
          </a:p>
          <a:p>
            <a:pPr marR="0" lvl="0" algn="l" rtl="0">
              <a:lnSpc>
                <a:spcPct val="90000"/>
              </a:lnSpc>
              <a:spcBef>
                <a:spcPts val="0"/>
              </a:spcBef>
              <a:spcAft>
                <a:spcPts val="0"/>
              </a:spcAft>
              <a:buClr>
                <a:srgbClr val="9C0000"/>
              </a:buClr>
              <a:buSzPct val="100000"/>
            </a:pPr>
            <a:endParaRPr lang="en-US" sz="2800" dirty="0" smtClean="0">
              <a:solidFill>
                <a:schemeClr val="dk1"/>
              </a:solidFill>
              <a:latin typeface="Calibri"/>
              <a:ea typeface="Calibri"/>
              <a:cs typeface="Calibri"/>
              <a:sym typeface="Calibri"/>
            </a:endParaRPr>
          </a:p>
          <a:p>
            <a:pPr marR="0" lvl="0" algn="l" rtl="0">
              <a:lnSpc>
                <a:spcPct val="90000"/>
              </a:lnSpc>
              <a:spcBef>
                <a:spcPts val="0"/>
              </a:spcBef>
              <a:spcAft>
                <a:spcPts val="0"/>
              </a:spcAft>
              <a:buClr>
                <a:srgbClr val="9C0000"/>
              </a:buClr>
              <a:buSzPct val="100000"/>
            </a:pPr>
            <a:endParaRPr lang="en-US" sz="2800" dirty="0" smtClean="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buFont typeface="Arial"/>
              <a:buChar char="-"/>
            </a:pPr>
            <a:endParaRPr lang="en-US" sz="2800" dirty="0">
              <a:solidFill>
                <a:schemeClr val="dk1"/>
              </a:solidFill>
              <a:latin typeface="Calibri"/>
              <a:ea typeface="Calibri"/>
              <a:cs typeface="Calibri"/>
              <a:sym typeface="Calibri"/>
            </a:endParaRPr>
          </a:p>
          <a:p>
            <a:pPr marL="223838" marR="0" lvl="0" indent="-223838" algn="l" rtl="0">
              <a:lnSpc>
                <a:spcPct val="90000"/>
              </a:lnSpc>
              <a:spcBef>
                <a:spcPts val="0"/>
              </a:spcBef>
              <a:spcAft>
                <a:spcPts val="0"/>
              </a:spcAft>
              <a:buClr>
                <a:srgbClr val="9C0000"/>
              </a:buClr>
              <a:buSzPct val="100000"/>
              <a:buFont typeface="Arial"/>
              <a:buChar char="-"/>
            </a:pPr>
            <a:endParaRPr lang="en-US" sz="2800" dirty="0" smtClean="0">
              <a:solidFill>
                <a:schemeClr val="dk1"/>
              </a:solidFill>
              <a:latin typeface="Calibri"/>
              <a:ea typeface="Calibri"/>
              <a:cs typeface="Calibri"/>
              <a:sym typeface="Calibri"/>
            </a:endParaRPr>
          </a:p>
        </p:txBody>
      </p:sp>
      <p:sp>
        <p:nvSpPr>
          <p:cNvPr id="416" name="Shape 41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dirty="0" smtClean="0"/>
              <a:t>Improving -= 1</a:t>
            </a:r>
            <a:endParaRPr lang="en-US" sz="4800" b="0" i="0" u="none" strike="noStrike" cap="none" dirty="0">
              <a:solidFill>
                <a:schemeClr val="dk1"/>
              </a:solidFill>
              <a:latin typeface="Calibri"/>
              <a:ea typeface="Calibri"/>
              <a:cs typeface="Calibri"/>
              <a:sym typeface="Calibri"/>
            </a:endParaRPr>
          </a:p>
        </p:txBody>
      </p:sp>
      <p:sp>
        <p:nvSpPr>
          <p:cNvPr id="417" name="Shape 41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35</a:t>
            </a:fld>
            <a:endParaRPr lang="en-US" sz="1200">
              <a:solidFill>
                <a:srgbClr val="D20025"/>
              </a:solidFill>
              <a:latin typeface="Calibri"/>
              <a:ea typeface="Calibri"/>
              <a:cs typeface="Calibri"/>
              <a:sym typeface="Calibri"/>
            </a:endParaRPr>
          </a:p>
        </p:txBody>
      </p:sp>
    </p:spTree>
    <p:extLst>
      <p:ext uri="{BB962C8B-B14F-4D97-AF65-F5344CB8AC3E}">
        <p14:creationId xmlns:p14="http://schemas.microsoft.com/office/powerpoint/2010/main" xmlns="" val="68679733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ctrTitle"/>
          </p:nvPr>
        </p:nvSpPr>
        <p:spPr>
          <a:xfrm>
            <a:off x="560493" y="3615267"/>
            <a:ext cx="7772400" cy="612321"/>
          </a:xfrm>
          <a:prstGeom prst="rect">
            <a:avLst/>
          </a:prstGeom>
          <a:noFill/>
          <a:ln>
            <a:noFill/>
          </a:ln>
        </p:spPr>
        <p:txBody>
          <a:bodyPr lIns="0" tIns="0" rIns="0" bIns="0" anchor="b" anchorCtr="0">
            <a:noAutofit/>
          </a:bodyPr>
          <a:lstStyle/>
          <a:p>
            <a:pPr lvl="0" algn="ctr">
              <a:buClr>
                <a:schemeClr val="dk1"/>
              </a:buClr>
              <a:buSzPct val="25000"/>
            </a:pPr>
            <a:r>
              <a:rPr lang="en-US" sz="5400" b="1" i="0" u="none" strike="noStrike" cap="none" dirty="0">
                <a:solidFill>
                  <a:schemeClr val="dk1"/>
                </a:solidFill>
                <a:latin typeface="Calibri"/>
                <a:ea typeface="Calibri"/>
                <a:cs typeface="Calibri"/>
                <a:sym typeface="Calibri"/>
              </a:rPr>
              <a:t>Windows Paging </a:t>
            </a:r>
            <a:r>
              <a:rPr lang="en-US" sz="5400" b="1" i="0" u="none" strike="noStrike" cap="none" dirty="0" smtClean="0">
                <a:solidFill>
                  <a:schemeClr val="dk1"/>
                </a:solidFill>
                <a:latin typeface="Calibri"/>
                <a:ea typeface="Calibri"/>
                <a:cs typeface="Calibri"/>
                <a:sym typeface="Calibri"/>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4800" dirty="0" smtClean="0">
                <a:solidFill>
                  <a:srgbClr val="7F7F7F"/>
                </a:solidFill>
              </a:rPr>
              <a:t> </a:t>
            </a:r>
            <a:r>
              <a:rPr lang="en-US" dirty="0" smtClean="0">
                <a:solidFill>
                  <a:srgbClr val="7F7F7F"/>
                </a:solidFill>
              </a:rPr>
              <a:t>“</a:t>
            </a:r>
            <a:r>
              <a:rPr lang="en-US" b="1" i="0" u="none" strike="noStrike" cap="none" dirty="0" smtClean="0">
                <a:solidFill>
                  <a:srgbClr val="7F7F7F"/>
                </a:solidFill>
                <a:sym typeface="Calibri"/>
              </a:rPr>
              <a:t>Heap </a:t>
            </a:r>
            <a:r>
              <a:rPr lang="en-US" b="1" i="0" u="none" strike="noStrike" cap="none" dirty="0">
                <a:solidFill>
                  <a:srgbClr val="7F7F7F"/>
                </a:solidFill>
                <a:sym typeface="Calibri"/>
              </a:rPr>
              <a:t>Spraying Page </a:t>
            </a:r>
            <a:r>
              <a:rPr lang="en-US" b="1" i="0" u="none" strike="noStrike" cap="none" dirty="0" smtClean="0">
                <a:solidFill>
                  <a:srgbClr val="7F7F7F"/>
                </a:solidFill>
                <a:sym typeface="Calibri"/>
              </a:rPr>
              <a:t>Directories”</a:t>
            </a:r>
            <a:endParaRPr lang="en-US" b="1" i="0" u="none" strike="noStrike" cap="none" dirty="0">
              <a:solidFill>
                <a:srgbClr val="7F7F7F"/>
              </a:solidFill>
              <a:sym typeface="Calibri"/>
            </a:endParaRPr>
          </a:p>
        </p:txBody>
      </p:sp>
      <p:sp>
        <p:nvSpPr>
          <p:cNvPr id="423" name="Shape 423"/>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Arial"/>
              <a:buChar char="-"/>
            </a:pPr>
            <a:r>
              <a:rPr lang="en-US" sz="2800" dirty="0" smtClean="0">
                <a:solidFill>
                  <a:schemeClr val="tx1"/>
                </a:solidFill>
                <a:latin typeface="Calibri"/>
                <a:ea typeface="Calibri"/>
                <a:cs typeface="Calibri"/>
                <a:sym typeface="Calibri"/>
              </a:rPr>
              <a:t>PDPTs </a:t>
            </a:r>
            <a:r>
              <a:rPr lang="en-US" sz="2800" dirty="0">
                <a:solidFill>
                  <a:schemeClr val="tx1"/>
                </a:solidFill>
                <a:latin typeface="Calibri"/>
                <a:ea typeface="Calibri"/>
                <a:cs typeface="Calibri"/>
                <a:sym typeface="Calibri"/>
              </a:rPr>
              <a:t>are in fixed virtual </a:t>
            </a:r>
            <a:r>
              <a:rPr lang="en-US" sz="2800" dirty="0" smtClean="0">
                <a:solidFill>
                  <a:schemeClr val="tx1"/>
                </a:solidFill>
                <a:latin typeface="Calibri"/>
                <a:ea typeface="Calibri"/>
                <a:cs typeface="Calibri"/>
                <a:sym typeface="Calibri"/>
              </a:rPr>
              <a:t>addresses (we can calculate this)</a:t>
            </a:r>
            <a:endParaRPr sz="2800" dirty="0">
              <a:solidFill>
                <a:srgbClr val="FF0000"/>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endParaRPr lang="en-US" sz="2800" dirty="0" smtClean="0">
              <a:solidFill>
                <a:srgbClr val="FF0000"/>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smtClean="0">
                <a:solidFill>
                  <a:srgbClr val="FF0000"/>
                </a:solidFill>
                <a:latin typeface="Calibri"/>
                <a:ea typeface="Calibri"/>
                <a:cs typeface="Calibri"/>
                <a:sym typeface="Calibri"/>
              </a:rPr>
              <a:t>PDPT </a:t>
            </a:r>
            <a:r>
              <a:rPr lang="en-US" sz="2800" dirty="0">
                <a:solidFill>
                  <a:srgbClr val="FF0000"/>
                </a:solidFill>
                <a:latin typeface="Calibri"/>
                <a:ea typeface="Calibri"/>
                <a:cs typeface="Calibri"/>
                <a:sym typeface="Calibri"/>
              </a:rPr>
              <a:t>entries point</a:t>
            </a:r>
            <a:r>
              <a:rPr lang="en-US" sz="2800" dirty="0">
                <a:solidFill>
                  <a:schemeClr val="dk1"/>
                </a:solidFill>
                <a:latin typeface="Calibri"/>
                <a:ea typeface="Calibri"/>
                <a:cs typeface="Calibri"/>
                <a:sym typeface="Calibri"/>
              </a:rPr>
              <a:t> to </a:t>
            </a:r>
            <a:r>
              <a:rPr lang="en-US" sz="2800" dirty="0" smtClean="0">
                <a:solidFill>
                  <a:schemeClr val="dk1"/>
                </a:solidFill>
                <a:latin typeface="Calibri"/>
                <a:ea typeface="Calibri"/>
                <a:cs typeface="Calibri"/>
                <a:sym typeface="Calibri"/>
              </a:rPr>
              <a:t>Page Directories</a:t>
            </a:r>
          </a:p>
          <a:p>
            <a:pPr marL="223838" marR="0" lvl="0" indent="-223838" algn="l" rtl="0">
              <a:spcBef>
                <a:spcPts val="560"/>
              </a:spcBef>
              <a:spcAft>
                <a:spcPts val="0"/>
              </a:spcAft>
              <a:buClr>
                <a:srgbClr val="9C0000"/>
              </a:buClr>
              <a:buSzPct val="100000"/>
              <a:buFont typeface="Arial"/>
              <a:buChar char="-"/>
            </a:pPr>
            <a:endParaRPr lang="en-US" sz="2800" dirty="0" smtClean="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A </a:t>
            </a:r>
            <a:r>
              <a:rPr lang="en-US" sz="2800" dirty="0">
                <a:solidFill>
                  <a:schemeClr val="dk1"/>
                </a:solidFill>
                <a:latin typeface="Calibri"/>
                <a:ea typeface="Calibri"/>
                <a:cs typeface="Calibri"/>
                <a:sym typeface="Calibri"/>
              </a:rPr>
              <a:t>Page </a:t>
            </a:r>
            <a:r>
              <a:rPr lang="en-US" sz="2800" dirty="0" smtClean="0">
                <a:solidFill>
                  <a:schemeClr val="dk1"/>
                </a:solidFill>
                <a:latin typeface="Calibri"/>
                <a:ea typeface="Calibri"/>
                <a:cs typeface="Calibri"/>
                <a:sym typeface="Calibri"/>
              </a:rPr>
              <a:t>Directory </a:t>
            </a:r>
            <a:r>
              <a:rPr lang="en-US" sz="2800" dirty="0">
                <a:solidFill>
                  <a:srgbClr val="FF0000"/>
                </a:solidFill>
                <a:latin typeface="Calibri"/>
                <a:ea typeface="Calibri"/>
                <a:cs typeface="Calibri"/>
                <a:sym typeface="Calibri"/>
              </a:rPr>
              <a:t>maps up to </a:t>
            </a:r>
            <a:r>
              <a:rPr lang="en-US" sz="2800" dirty="0" smtClean="0">
                <a:solidFill>
                  <a:srgbClr val="FF0000"/>
                </a:solidFill>
                <a:latin typeface="Calibri"/>
                <a:ea typeface="Calibri"/>
                <a:cs typeface="Calibri"/>
                <a:sym typeface="Calibri"/>
              </a:rPr>
              <a:t>1GB</a:t>
            </a:r>
            <a:r>
              <a:rPr lang="en-US" sz="2800" dirty="0" smtClean="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(if all entries used</a:t>
            </a:r>
            <a:r>
              <a:rPr lang="en-US" sz="2800" dirty="0" smtClean="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p:txBody>
      </p:sp>
      <p:sp>
        <p:nvSpPr>
          <p:cNvPr id="429" name="Shape 4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30" name="Shape 43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37</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56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Page Directories points to Page Tables or </a:t>
            </a:r>
            <a:r>
              <a:rPr lang="en-US" sz="2800" dirty="0" smtClean="0">
                <a:solidFill>
                  <a:srgbClr val="FF0000"/>
                </a:solidFill>
                <a:latin typeface="Calibri"/>
                <a:ea typeface="Calibri"/>
                <a:cs typeface="Calibri"/>
                <a:sym typeface="Calibri"/>
              </a:rPr>
              <a:t>LARGE PAGES</a:t>
            </a:r>
          </a:p>
          <a:p>
            <a:pPr marL="223838" marR="0" lvl="0" indent="-223838" algn="l" rtl="0">
              <a:spcBef>
                <a:spcPts val="560"/>
              </a:spcBef>
              <a:spcAft>
                <a:spcPts val="0"/>
              </a:spcAft>
              <a:buClr>
                <a:srgbClr val="9C0000"/>
              </a:buClr>
              <a:buSzPct val="100000"/>
              <a:buFont typeface="Arial"/>
              <a:buChar char="-"/>
            </a:pPr>
            <a:endParaRPr lang="en-US" sz="2800" dirty="0">
              <a:solidFill>
                <a:schemeClr val="dk1"/>
              </a:solidFill>
              <a:latin typeface="Calibri"/>
              <a:ea typeface="Calibri"/>
              <a:cs typeface="Calibri"/>
              <a:sym typeface="Calibri"/>
            </a:endParaRPr>
          </a:p>
          <a:p>
            <a:pPr marL="223838" indent="-223838">
              <a:spcBef>
                <a:spcPts val="560"/>
              </a:spcBef>
              <a:buClr>
                <a:srgbClr val="9C0000"/>
              </a:buClr>
              <a:buSzPct val="100000"/>
              <a:buFont typeface="Arial"/>
              <a:buChar char="-"/>
            </a:pPr>
            <a:r>
              <a:rPr lang="en-US" sz="2800" dirty="0">
                <a:solidFill>
                  <a:schemeClr val="dk1"/>
                </a:solidFill>
                <a:latin typeface="Calibri"/>
                <a:ea typeface="Calibri"/>
                <a:cs typeface="Calibri"/>
                <a:sym typeface="Calibri"/>
              </a:rPr>
              <a:t>A Large Page </a:t>
            </a:r>
            <a:r>
              <a:rPr lang="en-US" sz="2800" dirty="0">
                <a:solidFill>
                  <a:srgbClr val="FF0000"/>
                </a:solidFill>
                <a:latin typeface="Calibri"/>
                <a:ea typeface="Calibri"/>
                <a:cs typeface="Calibri"/>
                <a:sym typeface="Calibri"/>
              </a:rPr>
              <a:t>maps</a:t>
            </a:r>
            <a:r>
              <a:rPr lang="en-US" sz="2800" dirty="0">
                <a:solidFill>
                  <a:schemeClr val="dk1"/>
                </a:solidFill>
                <a:latin typeface="Calibri"/>
                <a:ea typeface="Calibri"/>
                <a:cs typeface="Calibri"/>
                <a:sym typeface="Calibri"/>
              </a:rPr>
              <a:t> 2MB of physical memory (bit PS=1)</a:t>
            </a:r>
          </a:p>
          <a:p>
            <a:pPr marL="223838" marR="0" lvl="0" indent="-223838" algn="l" rtl="0">
              <a:spcBef>
                <a:spcPts val="560"/>
              </a:spcBef>
              <a:spcAft>
                <a:spcPts val="0"/>
              </a:spcAft>
              <a:buClr>
                <a:srgbClr val="9C0000"/>
              </a:buClr>
              <a:buSzPct val="100000"/>
              <a:buFont typeface="Arial"/>
              <a:buChar char="-"/>
            </a:pPr>
            <a:endParaRPr lang="en-US" sz="2800" dirty="0" smtClean="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smtClean="0">
                <a:solidFill>
                  <a:schemeClr val="dk1"/>
                </a:solidFill>
                <a:latin typeface="Calibri"/>
                <a:ea typeface="Calibri"/>
                <a:cs typeface="Calibri"/>
                <a:sym typeface="Calibri"/>
              </a:rPr>
              <a:t>PDPT entries can be </a:t>
            </a:r>
            <a:r>
              <a:rPr lang="en-US" sz="2800" dirty="0" smtClean="0">
                <a:solidFill>
                  <a:srgbClr val="FF0000"/>
                </a:solidFill>
                <a:latin typeface="Calibri"/>
                <a:ea typeface="Calibri"/>
                <a:cs typeface="Calibri"/>
                <a:sym typeface="Calibri"/>
              </a:rPr>
              <a:t>overwritten</a:t>
            </a:r>
            <a:r>
              <a:rPr lang="en-US" sz="2800" dirty="0" smtClean="0">
                <a:solidFill>
                  <a:schemeClr val="dk1"/>
                </a:solidFill>
                <a:latin typeface="Calibri"/>
                <a:ea typeface="Calibri"/>
                <a:cs typeface="Calibri"/>
                <a:sym typeface="Calibri"/>
              </a:rPr>
              <a:t> (via a partial </a:t>
            </a:r>
            <a:r>
              <a:rPr lang="en-US" sz="2800" dirty="0" err="1" smtClean="0">
                <a:solidFill>
                  <a:schemeClr val="dk1"/>
                </a:solidFill>
                <a:latin typeface="Calibri"/>
                <a:ea typeface="Calibri"/>
                <a:cs typeface="Calibri"/>
                <a:sym typeface="Calibri"/>
              </a:rPr>
              <a:t>arb.write</a:t>
            </a:r>
            <a:r>
              <a:rPr lang="en-US" sz="2800" dirty="0" smtClean="0">
                <a:solidFill>
                  <a:schemeClr val="dk1"/>
                </a:solidFill>
                <a:latin typeface="Calibri"/>
                <a:ea typeface="Calibri"/>
                <a:cs typeface="Calibri"/>
                <a:sym typeface="Calibri"/>
              </a:rPr>
              <a:t> – value controlled or not)</a:t>
            </a:r>
          </a:p>
          <a:p>
            <a:pPr marL="223838" marR="0" lvl="0" indent="-223838" algn="l" rtl="0">
              <a:spcBef>
                <a:spcPts val="560"/>
              </a:spcBef>
              <a:spcAft>
                <a:spcPts val="0"/>
              </a:spcAft>
              <a:buClr>
                <a:srgbClr val="9C0000"/>
              </a:buClr>
              <a:buFont typeface="Arial"/>
              <a:buNone/>
            </a:pPr>
            <a:endParaRPr sz="2800" b="1" dirty="0">
              <a:solidFill>
                <a:schemeClr val="dk1"/>
              </a:solidFill>
              <a:latin typeface="Calibri"/>
              <a:ea typeface="Calibri"/>
              <a:cs typeface="Calibri"/>
              <a:sym typeface="Calibri"/>
            </a:endParaRPr>
          </a:p>
          <a:p>
            <a:pPr marL="223838" marR="0" lvl="0" indent="-223838" algn="l" rtl="0">
              <a:spcBef>
                <a:spcPts val="560"/>
              </a:spcBef>
              <a:buClr>
                <a:srgbClr val="9C0000"/>
              </a:buClr>
              <a:buFont typeface="Arial"/>
              <a:buNone/>
            </a:pPr>
            <a:endParaRPr sz="2800" b="1" dirty="0">
              <a:solidFill>
                <a:schemeClr val="dk1"/>
              </a:solidFill>
              <a:latin typeface="Calibri"/>
              <a:ea typeface="Calibri"/>
              <a:cs typeface="Calibri"/>
              <a:sym typeface="Calibri"/>
            </a:endParaRPr>
          </a:p>
        </p:txBody>
      </p:sp>
      <p:sp>
        <p:nvSpPr>
          <p:cNvPr id="429" name="Shape 4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30" name="Shape 43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38</a:t>
            </a:fld>
            <a:endParaRPr lang="en-US" sz="1200">
              <a:solidFill>
                <a:srgbClr val="D20025"/>
              </a:solidFill>
              <a:latin typeface="Calibri"/>
              <a:ea typeface="Calibri"/>
              <a:cs typeface="Calibri"/>
              <a:sym typeface="Calibri"/>
            </a:endParaRPr>
          </a:p>
        </p:txBody>
      </p:sp>
    </p:spTree>
    <p:extLst>
      <p:ext uri="{BB962C8B-B14F-4D97-AF65-F5344CB8AC3E}">
        <p14:creationId xmlns:p14="http://schemas.microsoft.com/office/powerpoint/2010/main" xmlns="" val="655794637"/>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We can </a:t>
            </a:r>
            <a:r>
              <a:rPr lang="en-US" sz="2800" dirty="0">
                <a:solidFill>
                  <a:srgbClr val="FF0000"/>
                </a:solidFill>
                <a:latin typeface="Calibri"/>
                <a:ea typeface="Calibri"/>
                <a:cs typeface="Calibri"/>
                <a:sym typeface="Calibri"/>
              </a:rPr>
              <a:t>heap spray</a:t>
            </a:r>
            <a:r>
              <a:rPr lang="en-US" sz="2800" dirty="0">
                <a:solidFill>
                  <a:schemeClr val="dk1"/>
                </a:solidFill>
                <a:latin typeface="Calibri"/>
                <a:ea typeface="Calibri"/>
                <a:cs typeface="Calibri"/>
                <a:sym typeface="Calibri"/>
              </a:rPr>
              <a:t> our </a:t>
            </a:r>
            <a:r>
              <a:rPr lang="en-US" sz="2800" dirty="0">
                <a:solidFill>
                  <a:srgbClr val="FF0000"/>
                </a:solidFill>
                <a:latin typeface="Calibri"/>
                <a:ea typeface="Calibri"/>
                <a:cs typeface="Calibri"/>
                <a:sym typeface="Calibri"/>
              </a:rPr>
              <a:t>PROCESS MEMORY</a:t>
            </a:r>
            <a:r>
              <a:rPr lang="en-US" sz="2800" dirty="0">
                <a:solidFill>
                  <a:schemeClr val="dk1"/>
                </a:solidFill>
                <a:latin typeface="Calibri"/>
                <a:ea typeface="Calibri"/>
                <a:cs typeface="Calibri"/>
                <a:sym typeface="Calibri"/>
              </a:rPr>
              <a:t> with </a:t>
            </a:r>
            <a:r>
              <a:rPr lang="en-US" sz="2800" dirty="0" smtClean="0">
                <a:solidFill>
                  <a:schemeClr val="dk1"/>
                </a:solidFill>
                <a:latin typeface="Calibri"/>
                <a:ea typeface="Calibri"/>
                <a:cs typeface="Calibri"/>
                <a:sym typeface="Calibri"/>
              </a:rPr>
              <a:t>fake </a:t>
            </a:r>
            <a:r>
              <a:rPr lang="en-US" sz="2800" dirty="0" smtClean="0">
                <a:solidFill>
                  <a:srgbClr val="FF0000"/>
                </a:solidFill>
                <a:latin typeface="Calibri"/>
                <a:ea typeface="Calibri"/>
                <a:cs typeface="Calibri"/>
                <a:sym typeface="Calibri"/>
              </a:rPr>
              <a:t>Page Directories </a:t>
            </a:r>
            <a:r>
              <a:rPr lang="en-US" sz="2800" dirty="0" smtClean="0">
                <a:solidFill>
                  <a:schemeClr val="tx1"/>
                </a:solidFill>
                <a:latin typeface="Calibri"/>
                <a:ea typeface="Calibri"/>
                <a:cs typeface="Calibri"/>
                <a:sym typeface="Calibri"/>
              </a:rPr>
              <a:t>with</a:t>
            </a:r>
            <a:r>
              <a:rPr lang="en-US" sz="2800" dirty="0" smtClean="0">
                <a:solidFill>
                  <a:srgbClr val="FF0000"/>
                </a:solidFill>
                <a:latin typeface="Calibri"/>
                <a:ea typeface="Calibri"/>
                <a:cs typeface="Calibri"/>
                <a:sym typeface="Calibri"/>
              </a:rPr>
              <a:t> all entries used </a:t>
            </a:r>
            <a:r>
              <a:rPr lang="en-US" sz="2800" dirty="0" smtClean="0">
                <a:solidFill>
                  <a:schemeClr val="dk1"/>
                </a:solidFill>
                <a:latin typeface="Calibri"/>
                <a:ea typeface="Calibri"/>
                <a:cs typeface="Calibri"/>
                <a:sym typeface="Calibri"/>
              </a:rPr>
              <a:t>(by using </a:t>
            </a:r>
            <a:r>
              <a:rPr lang="en-US" sz="2800" dirty="0">
                <a:solidFill>
                  <a:schemeClr val="dk1"/>
                </a:solidFill>
                <a:latin typeface="Calibri"/>
                <a:ea typeface="Calibri"/>
                <a:cs typeface="Calibri"/>
                <a:sym typeface="Calibri"/>
              </a:rPr>
              <a:t>“</a:t>
            </a:r>
            <a:r>
              <a:rPr lang="en-US" sz="2800" dirty="0" err="1">
                <a:solidFill>
                  <a:schemeClr val="dk1"/>
                </a:solidFill>
                <a:latin typeface="Calibri"/>
                <a:ea typeface="Calibri"/>
                <a:cs typeface="Calibri"/>
                <a:sym typeface="Calibri"/>
              </a:rPr>
              <a:t>VirtualAlloc</a:t>
            </a:r>
            <a:r>
              <a:rPr lang="en-US" sz="2800" dirty="0">
                <a:solidFill>
                  <a:schemeClr val="dk1"/>
                </a:solidFill>
                <a:latin typeface="Calibri"/>
                <a:ea typeface="Calibri"/>
                <a:cs typeface="Calibri"/>
                <a:sym typeface="Calibri"/>
              </a:rPr>
              <a:t>” + “</a:t>
            </a:r>
            <a:r>
              <a:rPr lang="en-US" sz="2800" dirty="0" err="1">
                <a:solidFill>
                  <a:schemeClr val="dk1"/>
                </a:solidFill>
                <a:latin typeface="Calibri"/>
                <a:ea typeface="Calibri"/>
                <a:cs typeface="Calibri"/>
                <a:sym typeface="Calibri"/>
              </a:rPr>
              <a:t>memcpy</a:t>
            </a:r>
            <a:r>
              <a:rPr lang="en-US" sz="2800" dirty="0">
                <a:solidFill>
                  <a:schemeClr val="dk1"/>
                </a:solidFill>
                <a:latin typeface="Calibri"/>
                <a:ea typeface="Calibri"/>
                <a:cs typeface="Calibri"/>
                <a:sym typeface="Calibri"/>
              </a:rPr>
              <a:t>”)</a:t>
            </a: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The idea is to produce a </a:t>
            </a:r>
            <a:r>
              <a:rPr lang="en-US" sz="2800" dirty="0">
                <a:solidFill>
                  <a:srgbClr val="FF0000"/>
                </a:solidFill>
                <a:latin typeface="Calibri"/>
                <a:ea typeface="Calibri"/>
                <a:cs typeface="Calibri"/>
                <a:sym typeface="Calibri"/>
              </a:rPr>
              <a:t>physical memory exhaustion</a:t>
            </a:r>
          </a:p>
          <a:p>
            <a:pPr marL="223838" marR="0" lvl="0" indent="-223838" algn="l" rtl="0">
              <a:spcBef>
                <a:spcPts val="560"/>
              </a:spcBef>
              <a:spcAft>
                <a:spcPts val="0"/>
              </a:spcAft>
              <a:buClr>
                <a:srgbClr val="9C0000"/>
              </a:buClr>
              <a:buFont typeface="Arial"/>
              <a:buNone/>
            </a:pPr>
            <a:endParaRPr sz="2800" dirty="0">
              <a:solidFill>
                <a:srgbClr val="FF0000"/>
              </a:solidFill>
              <a:latin typeface="Calibri"/>
              <a:ea typeface="Calibri"/>
              <a:cs typeface="Calibri"/>
              <a:sym typeface="Calibri"/>
            </a:endParaRPr>
          </a:p>
          <a:p>
            <a:pPr marL="223838" marR="0" lvl="0" indent="-223838" algn="l" rtl="0">
              <a:spcBef>
                <a:spcPts val="560"/>
              </a:spcBef>
              <a:buClr>
                <a:srgbClr val="9C0000"/>
              </a:buClr>
              <a:buSzPct val="100000"/>
              <a:buFont typeface="Arial"/>
              <a:buChar char="-"/>
            </a:pPr>
            <a:r>
              <a:rPr lang="en-US" sz="2800" dirty="0">
                <a:solidFill>
                  <a:schemeClr val="dk1"/>
                </a:solidFill>
                <a:latin typeface="Calibri"/>
                <a:ea typeface="Calibri"/>
                <a:cs typeface="Calibri"/>
                <a:sym typeface="Calibri"/>
              </a:rPr>
              <a:t>If we choose a </a:t>
            </a:r>
            <a:r>
              <a:rPr lang="en-US" sz="2800" dirty="0">
                <a:solidFill>
                  <a:srgbClr val="FF0000"/>
                </a:solidFill>
                <a:latin typeface="Calibri"/>
                <a:ea typeface="Calibri"/>
                <a:cs typeface="Calibri"/>
                <a:sym typeface="Calibri"/>
              </a:rPr>
              <a:t>valid random physical address</a:t>
            </a:r>
            <a:r>
              <a:rPr lang="en-US" sz="2800" dirty="0">
                <a:solidFill>
                  <a:schemeClr val="dk1"/>
                </a:solidFill>
                <a:latin typeface="Calibri"/>
                <a:ea typeface="Calibri"/>
                <a:cs typeface="Calibri"/>
                <a:sym typeface="Calibri"/>
              </a:rPr>
              <a:t>, we will probably find </a:t>
            </a:r>
            <a:r>
              <a:rPr lang="en-US" sz="2800" dirty="0">
                <a:solidFill>
                  <a:srgbClr val="FF0000"/>
                </a:solidFill>
                <a:latin typeface="Calibri"/>
                <a:ea typeface="Calibri"/>
                <a:cs typeface="Calibri"/>
                <a:sym typeface="Calibri"/>
              </a:rPr>
              <a:t>our data</a:t>
            </a:r>
            <a:r>
              <a:rPr lang="en-US" sz="2800" dirty="0">
                <a:solidFill>
                  <a:schemeClr val="dk1"/>
                </a:solidFill>
                <a:latin typeface="Calibri"/>
                <a:ea typeface="Calibri"/>
                <a:cs typeface="Calibri"/>
                <a:sym typeface="Calibri"/>
              </a:rPr>
              <a:t> in </a:t>
            </a:r>
            <a:r>
              <a:rPr lang="en-US" sz="2800" dirty="0">
                <a:solidFill>
                  <a:srgbClr val="FF0000"/>
                </a:solidFill>
                <a:latin typeface="Calibri"/>
                <a:ea typeface="Calibri"/>
                <a:cs typeface="Calibri"/>
                <a:sym typeface="Calibri"/>
              </a:rPr>
              <a:t>high physical addresses</a:t>
            </a:r>
            <a:r>
              <a:rPr lang="en-US" sz="2800" dirty="0">
                <a:solidFill>
                  <a:schemeClr val="dk1"/>
                </a:solidFill>
                <a:latin typeface="Calibri"/>
                <a:ea typeface="Calibri"/>
                <a:cs typeface="Calibri"/>
                <a:sym typeface="Calibri"/>
              </a:rPr>
              <a:t>!</a:t>
            </a:r>
          </a:p>
        </p:txBody>
      </p:sp>
      <p:sp>
        <p:nvSpPr>
          <p:cNvPr id="436" name="Shape 43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37" name="Shape 43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39</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What is an arbitrary </a:t>
            </a:r>
            <a:r>
              <a:rPr lang="en-US" sz="4800" b="0" i="0" u="none" strike="noStrike" cap="none" dirty="0" smtClean="0">
                <a:solidFill>
                  <a:schemeClr val="dk1"/>
                </a:solidFill>
                <a:latin typeface="Calibri"/>
                <a:ea typeface="Calibri"/>
                <a:cs typeface="Calibri"/>
                <a:sym typeface="Calibri"/>
              </a:rPr>
              <a:t>write?</a:t>
            </a:r>
            <a:endParaRPr lang="en-US" sz="4800" b="0" i="0" u="none" strike="noStrike" cap="none" dirty="0">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a:t>
            </a:fld>
            <a:endParaRPr lang="en-US" sz="1200" b="0" i="0" u="none" strike="noStrike" cap="none">
              <a:solidFill>
                <a:srgbClr val="D20025"/>
              </a:solidFill>
              <a:latin typeface="Calibri"/>
              <a:ea typeface="Calibri"/>
              <a:cs typeface="Calibri"/>
              <a:sym typeface="Calibri"/>
            </a:endParaRPr>
          </a:p>
        </p:txBody>
      </p:sp>
      <p:sp>
        <p:nvSpPr>
          <p:cNvPr id="115" name="Shape 115"/>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C0000"/>
              </a:buClr>
              <a:buSzPct val="100000"/>
              <a:buFont typeface="Arial"/>
              <a:buChar char="-"/>
            </a:pPr>
            <a:r>
              <a:rPr lang="en-US" sz="2400" b="1" i="0" u="sng" strike="noStrike" cap="none" dirty="0">
                <a:solidFill>
                  <a:schemeClr val="dk1"/>
                </a:solidFill>
                <a:latin typeface="Calibri"/>
                <a:ea typeface="Calibri"/>
                <a:cs typeface="Calibri"/>
                <a:sym typeface="Calibri"/>
              </a:rPr>
              <a:t>Arbitrary Write</a:t>
            </a:r>
            <a:r>
              <a:rPr lang="en-US" sz="2400" b="1" i="0" u="none" strike="noStrike" cap="none" dirty="0">
                <a:solidFill>
                  <a:schemeClr val="dk1"/>
                </a:solidFill>
                <a:latin typeface="Calibri"/>
                <a:ea typeface="Calibri"/>
                <a:cs typeface="Calibri"/>
                <a:sym typeface="Calibri"/>
              </a:rPr>
              <a:t>: </a:t>
            </a:r>
          </a:p>
          <a:p>
            <a:pPr marL="1085850" marR="0" lvl="1" indent="-349250" algn="l" rtl="0">
              <a:spcBef>
                <a:spcPts val="400"/>
              </a:spcBef>
              <a:spcAft>
                <a:spcPts val="0"/>
              </a:spcAft>
              <a:buClr>
                <a:srgbClr val="9C0000"/>
              </a:buClr>
              <a:buSzPct val="100000"/>
              <a:buFont typeface="Arial"/>
              <a:buChar char="-"/>
            </a:pPr>
            <a:r>
              <a:rPr lang="en-US" sz="2000" i="0" u="none" strike="noStrike" cap="none" dirty="0">
                <a:solidFill>
                  <a:schemeClr val="tx1"/>
                </a:solidFill>
                <a:latin typeface="Calibri"/>
                <a:ea typeface="Calibri"/>
                <a:cs typeface="Calibri"/>
                <a:sym typeface="Calibri"/>
              </a:rPr>
              <a:t>This is the result of exploiting a binary bug.</a:t>
            </a:r>
          </a:p>
          <a:p>
            <a:pPr marL="1085850" marR="0" lvl="1" indent="-349250" algn="l" rtl="0">
              <a:spcBef>
                <a:spcPts val="400"/>
              </a:spcBef>
              <a:spcAft>
                <a:spcPts val="0"/>
              </a:spcAft>
              <a:buClr>
                <a:srgbClr val="9C0000"/>
              </a:buClr>
              <a:buSzPct val="100000"/>
              <a:buFont typeface="Arial"/>
              <a:buChar char="-"/>
            </a:pPr>
            <a:r>
              <a:rPr lang="en-US" sz="2000" i="0" u="none" strike="noStrike" cap="none" dirty="0">
                <a:solidFill>
                  <a:schemeClr val="tx1"/>
                </a:solidFill>
                <a:latin typeface="Calibri"/>
                <a:ea typeface="Calibri"/>
                <a:cs typeface="Calibri"/>
                <a:sym typeface="Calibri"/>
              </a:rPr>
              <a:t>You can write a crafted value (or not) </a:t>
            </a:r>
            <a:r>
              <a:rPr lang="en-US" sz="2000" i="0" u="none" strike="noStrike" cap="none" dirty="0">
                <a:solidFill>
                  <a:srgbClr val="FF0000"/>
                </a:solidFill>
                <a:latin typeface="Calibri"/>
                <a:ea typeface="Calibri"/>
                <a:cs typeface="Calibri"/>
                <a:sym typeface="Calibri"/>
              </a:rPr>
              <a:t>where you want </a:t>
            </a:r>
            <a:r>
              <a:rPr lang="en-US" sz="2000" i="0" u="none" strike="noStrike" cap="none" dirty="0">
                <a:solidFill>
                  <a:schemeClr val="tx1"/>
                </a:solidFill>
                <a:latin typeface="Calibri"/>
                <a:ea typeface="Calibri"/>
                <a:cs typeface="Calibri"/>
                <a:sym typeface="Calibri"/>
              </a:rPr>
              <a:t>(write-what-where</a:t>
            </a:r>
            <a:r>
              <a:rPr lang="en-US" sz="2000" i="0" u="none" strike="noStrike" cap="none" dirty="0" smtClean="0">
                <a:solidFill>
                  <a:schemeClr val="tx1"/>
                </a:solidFill>
                <a:latin typeface="Calibri"/>
                <a:ea typeface="Calibri"/>
                <a:cs typeface="Calibri"/>
                <a:sym typeface="Calibri"/>
              </a:rPr>
              <a:t>) -&gt; </a:t>
            </a:r>
            <a:r>
              <a:rPr lang="en-US" sz="2000" b="1" i="0" u="none" strike="noStrike" cap="none" dirty="0" smtClean="0">
                <a:solidFill>
                  <a:schemeClr val="tx1"/>
                </a:solidFill>
                <a:latin typeface="Calibri"/>
                <a:ea typeface="Calibri"/>
                <a:cs typeface="Calibri"/>
                <a:sym typeface="Calibri"/>
              </a:rPr>
              <a:t>MOV [EAX], EBX</a:t>
            </a:r>
          </a:p>
          <a:p>
            <a:pPr marL="342900" marR="0" lvl="0" indent="-342900" algn="l" rtl="0">
              <a:spcBef>
                <a:spcPts val="480"/>
              </a:spcBef>
              <a:spcAft>
                <a:spcPts val="0"/>
              </a:spcAft>
              <a:buClr>
                <a:srgbClr val="9C0000"/>
              </a:buClr>
              <a:buSzPct val="100000"/>
              <a:buFont typeface="Arial"/>
              <a:buNone/>
            </a:pPr>
            <a:r>
              <a:rPr lang="en-US" sz="2400" b="1" i="0" u="sng" strike="noStrike" cap="none" dirty="0" smtClean="0">
                <a:solidFill>
                  <a:schemeClr val="dk1"/>
                </a:solidFill>
                <a:latin typeface="Calibri"/>
                <a:ea typeface="Calibri"/>
                <a:cs typeface="Calibri"/>
                <a:sym typeface="Calibri"/>
              </a:rPr>
              <a:t> </a:t>
            </a:r>
            <a:endParaRPr sz="2400" b="1" i="0" u="sng" strike="noStrike" cap="none" dirty="0">
              <a:solidFill>
                <a:schemeClr val="dk1"/>
              </a:solidFill>
              <a:latin typeface="Calibri"/>
              <a:ea typeface="Calibri"/>
              <a:cs typeface="Calibri"/>
              <a:sym typeface="Calibri"/>
            </a:endParaRPr>
          </a:p>
          <a:p>
            <a:pPr marL="342900" marR="0" lvl="0" indent="-342900" algn="l" rtl="0">
              <a:spcBef>
                <a:spcPts val="480"/>
              </a:spcBef>
              <a:spcAft>
                <a:spcPts val="0"/>
              </a:spcAft>
              <a:buClr>
                <a:srgbClr val="9C0000"/>
              </a:buClr>
              <a:buSzPct val="100000"/>
              <a:buFont typeface="Arial"/>
              <a:buChar char="-"/>
            </a:pPr>
            <a:r>
              <a:rPr lang="en-US" sz="2400" b="1" i="0" u="sng" strike="noStrike" cap="none" dirty="0">
                <a:solidFill>
                  <a:schemeClr val="dk1"/>
                </a:solidFill>
                <a:latin typeface="Calibri"/>
                <a:ea typeface="Calibri"/>
                <a:cs typeface="Calibri"/>
                <a:sym typeface="Calibri"/>
              </a:rPr>
              <a:t>As a result</a:t>
            </a:r>
            <a:r>
              <a:rPr lang="en-US" sz="2400" b="1" i="0" u="none" strike="noStrike" cap="none" dirty="0">
                <a:solidFill>
                  <a:schemeClr val="dk1"/>
                </a:solidFill>
                <a:latin typeface="Calibri"/>
                <a:ea typeface="Calibri"/>
                <a:cs typeface="Calibri"/>
                <a:sym typeface="Calibri"/>
              </a:rPr>
              <a:t>: </a:t>
            </a:r>
            <a:r>
              <a:rPr lang="en-US" sz="2400" i="0" u="none" strike="noStrike" cap="none" dirty="0">
                <a:solidFill>
                  <a:schemeClr val="tx1"/>
                </a:solidFill>
                <a:latin typeface="Calibri"/>
                <a:ea typeface="Calibri"/>
                <a:cs typeface="Calibri"/>
                <a:sym typeface="Calibri"/>
              </a:rPr>
              <a:t>If you write in the correct place, you can get</a:t>
            </a:r>
            <a:r>
              <a:rPr lang="en-US" sz="2400" i="0" u="none" strike="noStrike" cap="none" dirty="0">
                <a:solidFill>
                  <a:srgbClr val="7F7F7F"/>
                </a:solidFill>
                <a:latin typeface="Calibri"/>
                <a:ea typeface="Calibri"/>
                <a:cs typeface="Calibri"/>
                <a:sym typeface="Calibri"/>
              </a:rPr>
              <a:t> </a:t>
            </a:r>
            <a:r>
              <a:rPr lang="en-US" sz="2400" i="0" u="none" strike="noStrike" cap="none" dirty="0">
                <a:solidFill>
                  <a:schemeClr val="tx1"/>
                </a:solidFill>
                <a:latin typeface="Calibri"/>
                <a:ea typeface="Calibri"/>
                <a:cs typeface="Calibri"/>
                <a:sym typeface="Calibri"/>
              </a:rPr>
              <a:t>primitives to</a:t>
            </a:r>
            <a:r>
              <a:rPr lang="en-US" sz="2400" i="0" u="none" strike="noStrike" cap="none" dirty="0">
                <a:solidFill>
                  <a:srgbClr val="7F7F7F"/>
                </a:solidFill>
                <a:latin typeface="Calibri"/>
                <a:ea typeface="Calibri"/>
                <a:cs typeface="Calibri"/>
                <a:sym typeface="Calibri"/>
              </a:rPr>
              <a:t> </a:t>
            </a:r>
            <a:r>
              <a:rPr lang="en-US" sz="2400" i="0" u="none" strike="noStrike" cap="none" dirty="0">
                <a:solidFill>
                  <a:srgbClr val="FF0000"/>
                </a:solidFill>
                <a:latin typeface="Calibri"/>
                <a:ea typeface="Calibri"/>
                <a:cs typeface="Calibri"/>
                <a:sym typeface="Calibri"/>
              </a:rPr>
              <a:t>read/write memory</a:t>
            </a:r>
            <a:r>
              <a:rPr lang="en-US" sz="2400" i="0" u="none" strike="noStrike" cap="none" dirty="0">
                <a:solidFill>
                  <a:srgbClr val="7F7F7F"/>
                </a:solidFill>
                <a:latin typeface="Calibri"/>
                <a:ea typeface="Calibri"/>
                <a:cs typeface="Calibri"/>
                <a:sym typeface="Calibri"/>
              </a:rPr>
              <a:t> </a:t>
            </a:r>
            <a:r>
              <a:rPr lang="en-US" sz="2400" i="0" u="none" strike="noStrike" cap="none" dirty="0">
                <a:solidFill>
                  <a:schemeClr val="tx1"/>
                </a:solidFill>
                <a:latin typeface="Calibri"/>
                <a:ea typeface="Calibri"/>
                <a:cs typeface="Calibri"/>
                <a:sym typeface="Calibri"/>
              </a:rPr>
              <a:t>or you can</a:t>
            </a:r>
            <a:r>
              <a:rPr lang="en-US" sz="2400" i="0" u="none" strike="noStrike" cap="none" dirty="0">
                <a:solidFill>
                  <a:srgbClr val="7F7F7F"/>
                </a:solidFill>
                <a:latin typeface="Calibri"/>
                <a:ea typeface="Calibri"/>
                <a:cs typeface="Calibri"/>
                <a:sym typeface="Calibri"/>
              </a:rPr>
              <a:t> </a:t>
            </a:r>
            <a:r>
              <a:rPr lang="en-US" sz="2400" i="0" u="none" strike="noStrike" cap="none" dirty="0">
                <a:solidFill>
                  <a:srgbClr val="FF0000"/>
                </a:solidFill>
                <a:latin typeface="Calibri"/>
                <a:ea typeface="Calibri"/>
                <a:cs typeface="Calibri"/>
                <a:sym typeface="Calibri"/>
              </a:rPr>
              <a:t>control EIP/RIP</a:t>
            </a:r>
          </a:p>
          <a:p>
            <a:pPr marL="342900" marR="0" lvl="0" indent="-342900" algn="l" rtl="0">
              <a:spcBef>
                <a:spcPts val="480"/>
              </a:spcBef>
              <a:spcAft>
                <a:spcPts val="0"/>
              </a:spcAft>
              <a:buClr>
                <a:srgbClr val="9C0000"/>
              </a:buClr>
              <a:buSzPct val="100000"/>
              <a:buFont typeface="Arial"/>
              <a:buNone/>
            </a:pPr>
            <a:endParaRPr sz="2400" b="1" i="0" u="sng" strike="noStrike" cap="none" dirty="0">
              <a:solidFill>
                <a:schemeClr val="dk1"/>
              </a:solidFill>
              <a:latin typeface="Calibri"/>
              <a:ea typeface="Calibri"/>
              <a:cs typeface="Calibri"/>
              <a:sym typeface="Calibri"/>
            </a:endParaRPr>
          </a:p>
          <a:p>
            <a:pPr marL="342900" marR="0" lvl="0" indent="-342900" algn="l" rtl="0">
              <a:spcBef>
                <a:spcPts val="480"/>
              </a:spcBef>
              <a:spcAft>
                <a:spcPts val="0"/>
              </a:spcAft>
              <a:buClr>
                <a:srgbClr val="9C0000"/>
              </a:buClr>
              <a:buSzPct val="100000"/>
              <a:buFont typeface="Arial"/>
              <a:buChar char="-"/>
            </a:pPr>
            <a:r>
              <a:rPr lang="en-US" sz="2400" b="1" i="0" u="sng" strike="noStrike" cap="none" dirty="0">
                <a:solidFill>
                  <a:schemeClr val="dk1"/>
                </a:solidFill>
                <a:latin typeface="Calibri"/>
                <a:ea typeface="Calibri"/>
                <a:cs typeface="Calibri"/>
                <a:sym typeface="Calibri"/>
              </a:rPr>
              <a:t>Examples</a:t>
            </a:r>
            <a:r>
              <a:rPr lang="en-US" sz="2400" b="1" i="0" u="none" strike="noStrike" cap="none" dirty="0">
                <a:solidFill>
                  <a:schemeClr val="dk1"/>
                </a:solidFill>
                <a:latin typeface="Calibri"/>
                <a:ea typeface="Calibri"/>
                <a:cs typeface="Calibri"/>
                <a:sym typeface="Calibri"/>
              </a:rPr>
              <a:t>:</a:t>
            </a:r>
          </a:p>
          <a:p>
            <a:pPr marL="1085850" marR="0" lvl="1" indent="-349250" algn="l" rtl="0">
              <a:spcBef>
                <a:spcPts val="400"/>
              </a:spcBef>
              <a:spcAft>
                <a:spcPts val="0"/>
              </a:spcAft>
              <a:buClr>
                <a:srgbClr val="9C0000"/>
              </a:buClr>
              <a:buSzPct val="100000"/>
              <a:buFont typeface="Arial"/>
              <a:buChar char="-"/>
            </a:pPr>
            <a:r>
              <a:rPr lang="en-US" sz="2000" i="0" u="none" strike="noStrike" cap="none" dirty="0">
                <a:solidFill>
                  <a:schemeClr val="tx1"/>
                </a:solidFill>
                <a:latin typeface="Calibri"/>
                <a:ea typeface="Calibri"/>
                <a:cs typeface="Calibri"/>
                <a:sym typeface="Calibri"/>
              </a:rPr>
              <a:t>Heap overflows – overwrite pointers that point to specific </a:t>
            </a:r>
            <a:r>
              <a:rPr lang="en-US" sz="2000" i="0" u="none" strike="noStrike" cap="none" dirty="0" err="1">
                <a:solidFill>
                  <a:schemeClr val="tx1"/>
                </a:solidFill>
                <a:latin typeface="Calibri"/>
                <a:ea typeface="Calibri"/>
                <a:cs typeface="Calibri"/>
                <a:sym typeface="Calibri"/>
              </a:rPr>
              <a:t>structs</a:t>
            </a:r>
            <a:endParaRPr lang="en-US" sz="2000" i="0" u="none" strike="noStrike" cap="none" dirty="0">
              <a:solidFill>
                <a:schemeClr val="tx1"/>
              </a:solidFill>
              <a:latin typeface="Calibri"/>
              <a:ea typeface="Calibri"/>
              <a:cs typeface="Calibri"/>
              <a:sym typeface="Calibri"/>
            </a:endParaRPr>
          </a:p>
          <a:p>
            <a:pPr marL="1085850" marR="0" lvl="1" indent="-349250" algn="l" rtl="0">
              <a:spcBef>
                <a:spcPts val="400"/>
              </a:spcBef>
              <a:spcAft>
                <a:spcPts val="0"/>
              </a:spcAft>
              <a:buClr>
                <a:srgbClr val="9C0000"/>
              </a:buClr>
              <a:buSzPct val="100000"/>
              <a:buFont typeface="Arial"/>
              <a:buChar char="-"/>
            </a:pPr>
            <a:r>
              <a:rPr lang="en-US" sz="2000" i="0" u="none" strike="noStrike" cap="none" dirty="0">
                <a:solidFill>
                  <a:schemeClr val="tx1"/>
                </a:solidFill>
                <a:latin typeface="Calibri"/>
                <a:ea typeface="Calibri"/>
                <a:cs typeface="Calibri"/>
                <a:sym typeface="Calibri"/>
              </a:rPr>
              <a:t>Memory Corruptions – idem above</a:t>
            </a:r>
          </a:p>
          <a:p>
            <a:pPr marL="1085850" marR="0" lvl="1" indent="-349250" algn="l" rtl="0">
              <a:spcBef>
                <a:spcPts val="400"/>
              </a:spcBef>
              <a:buClr>
                <a:srgbClr val="9C0000"/>
              </a:buClr>
              <a:buSzPct val="100000"/>
              <a:buFont typeface="Arial"/>
              <a:buChar char="-"/>
            </a:pPr>
            <a:r>
              <a:rPr lang="en-US" sz="2000" i="0" u="none" strike="noStrike" cap="none" dirty="0">
                <a:solidFill>
                  <a:schemeClr val="tx1"/>
                </a:solidFill>
                <a:latin typeface="Calibri"/>
                <a:ea typeface="Calibri"/>
                <a:cs typeface="Calibri"/>
                <a:sym typeface="Calibri"/>
              </a:rPr>
              <a:t>Use after free – </a:t>
            </a:r>
            <a:r>
              <a:rPr lang="en-US" sz="2000" i="0" u="none" strike="noStrike" cap="none" dirty="0" err="1">
                <a:solidFill>
                  <a:schemeClr val="tx1"/>
                </a:solidFill>
                <a:latin typeface="Calibri"/>
                <a:ea typeface="Calibri"/>
                <a:cs typeface="Calibri"/>
                <a:sym typeface="Calibri"/>
              </a:rPr>
              <a:t>nt</a:t>
            </a:r>
            <a:r>
              <a:rPr lang="en-US" sz="2000" i="0" u="none" strike="noStrike" cap="none" dirty="0">
                <a:solidFill>
                  <a:schemeClr val="tx1"/>
                </a:solidFill>
                <a:latin typeface="Calibri"/>
                <a:ea typeface="Calibri"/>
                <a:cs typeface="Calibri"/>
                <a:sym typeface="Calibri"/>
              </a:rPr>
              <a:t>/win32k – Decrementing one unit </a:t>
            </a:r>
            <a:r>
              <a:rPr lang="en-US" sz="2000" i="0" u="none" strike="noStrike" cap="none" dirty="0" smtClean="0">
                <a:solidFill>
                  <a:schemeClr val="tx1"/>
                </a:solidFill>
                <a:latin typeface="Calibri"/>
                <a:ea typeface="Calibri"/>
                <a:cs typeface="Calibri"/>
                <a:sym typeface="Calibri"/>
              </a:rPr>
              <a:t>(“</a:t>
            </a:r>
            <a:r>
              <a:rPr lang="en-US" b="1" dirty="0" smtClean="0">
                <a:solidFill>
                  <a:schemeClr val="tx1"/>
                </a:solidFill>
              </a:rPr>
              <a:t>DEC</a:t>
            </a:r>
            <a:r>
              <a:rPr lang="en-US" sz="2000" b="1" i="0" u="none" strike="noStrike" cap="none" dirty="0" smtClean="0">
                <a:solidFill>
                  <a:schemeClr val="tx1"/>
                </a:solidFill>
                <a:latin typeface="Calibri"/>
                <a:ea typeface="Calibri"/>
                <a:cs typeface="Calibri"/>
                <a:sym typeface="Calibri"/>
              </a:rPr>
              <a:t> [EAX]</a:t>
            </a:r>
            <a:r>
              <a:rPr lang="en-US" sz="2000" i="0" u="none" strike="noStrike" cap="none" dirty="0" smtClean="0">
                <a:solidFill>
                  <a:schemeClr val="tx1"/>
                </a:solidFill>
                <a:latin typeface="Calibri"/>
                <a:ea typeface="Calibri"/>
                <a:cs typeface="Calibri"/>
                <a:sym typeface="Calibri"/>
              </a:rPr>
              <a:t>”)</a:t>
            </a:r>
            <a:endParaRPr lang="en-US" sz="2000" i="0" u="none" strike="noStrike" cap="none" dirty="0">
              <a:solidFill>
                <a:schemeClr val="tx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So, if we </a:t>
            </a:r>
            <a:r>
              <a:rPr lang="en-US" sz="2800" dirty="0">
                <a:solidFill>
                  <a:srgbClr val="FF0000"/>
                </a:solidFill>
                <a:latin typeface="Calibri"/>
                <a:ea typeface="Calibri"/>
                <a:cs typeface="Calibri"/>
                <a:sym typeface="Calibri"/>
              </a:rPr>
              <a:t>overwrite a </a:t>
            </a:r>
            <a:r>
              <a:rPr lang="en-US" sz="2800" dirty="0" smtClean="0">
                <a:solidFill>
                  <a:srgbClr val="FF0000"/>
                </a:solidFill>
                <a:latin typeface="Calibri"/>
                <a:ea typeface="Calibri"/>
                <a:cs typeface="Calibri"/>
                <a:sym typeface="Calibri"/>
              </a:rPr>
              <a:t>PDPTE</a:t>
            </a:r>
            <a:r>
              <a:rPr lang="en-US" sz="2800" dirty="0" smtClean="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that maps memory in our process (</a:t>
            </a:r>
            <a:r>
              <a:rPr lang="en-US" sz="2800" dirty="0" err="1">
                <a:solidFill>
                  <a:schemeClr val="dk1"/>
                </a:solidFill>
                <a:latin typeface="Calibri"/>
                <a:ea typeface="Calibri"/>
                <a:cs typeface="Calibri"/>
                <a:sym typeface="Calibri"/>
              </a:rPr>
              <a:t>E.g</a:t>
            </a:r>
            <a:r>
              <a:rPr lang="en-US" sz="2800" dirty="0">
                <a:solidFill>
                  <a:schemeClr val="dk1"/>
                </a:solidFill>
                <a:latin typeface="Calibri"/>
                <a:ea typeface="Calibri"/>
                <a:cs typeface="Calibri"/>
                <a:sym typeface="Calibri"/>
              </a:rPr>
              <a:t> </a:t>
            </a:r>
            <a:r>
              <a:rPr lang="en-US" sz="2800" dirty="0" smtClean="0">
                <a:solidFill>
                  <a:schemeClr val="dk1"/>
                </a:solidFill>
                <a:latin typeface="Calibri"/>
                <a:ea typeface="Calibri"/>
                <a:cs typeface="Calibri"/>
                <a:sym typeface="Calibri"/>
              </a:rPr>
              <a:t>PDPTE </a:t>
            </a:r>
            <a:r>
              <a:rPr lang="en-US" sz="2800" dirty="0">
                <a:solidFill>
                  <a:schemeClr val="dk1"/>
                </a:solidFill>
                <a:latin typeface="Calibri"/>
                <a:ea typeface="Calibri"/>
                <a:cs typeface="Calibri"/>
                <a:sym typeface="Calibri"/>
              </a:rPr>
              <a:t>that maps </a:t>
            </a:r>
            <a:r>
              <a:rPr lang="en-US" sz="2800" dirty="0" smtClean="0">
                <a:solidFill>
                  <a:schemeClr val="dk1"/>
                </a:solidFill>
                <a:latin typeface="Calibri"/>
                <a:ea typeface="Calibri"/>
                <a:cs typeface="Calibri"/>
                <a:sym typeface="Calibri"/>
              </a:rPr>
              <a:t>VA 1GB ~ 2GB)</a:t>
            </a:r>
            <a:endParaRPr lang="en-US"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Char char="-"/>
            </a:pPr>
            <a:r>
              <a:rPr lang="en-US" sz="2800" dirty="0">
                <a:solidFill>
                  <a:schemeClr val="dk1"/>
                </a:solidFill>
                <a:latin typeface="Calibri"/>
                <a:ea typeface="Calibri"/>
                <a:cs typeface="Calibri"/>
                <a:sym typeface="Calibri"/>
              </a:rPr>
              <a:t>And we point this entry to an “</a:t>
            </a:r>
            <a:r>
              <a:rPr lang="en-US" sz="2800" dirty="0">
                <a:solidFill>
                  <a:srgbClr val="FF0000"/>
                </a:solidFill>
                <a:latin typeface="Calibri"/>
                <a:ea typeface="Calibri"/>
                <a:cs typeface="Calibri"/>
                <a:sym typeface="Calibri"/>
              </a:rPr>
              <a:t>arbitrary physical address</a:t>
            </a:r>
            <a:r>
              <a:rPr lang="en-US" sz="2800" dirty="0">
                <a:solidFill>
                  <a:schemeClr val="dk1"/>
                </a:solidFill>
                <a:latin typeface="Calibri"/>
                <a:ea typeface="Calibri"/>
                <a:cs typeface="Calibri"/>
                <a:sym typeface="Calibri"/>
              </a:rPr>
              <a:t>“ used by our heap spray</a:t>
            </a:r>
          </a:p>
          <a:p>
            <a:pPr marL="223838" marR="0" lvl="0" indent="-223838" algn="l" rtl="0">
              <a:spcBef>
                <a:spcPts val="560"/>
              </a:spcBef>
              <a:spcAft>
                <a:spcPts val="0"/>
              </a:spcAft>
              <a:buClr>
                <a:srgbClr val="9C0000"/>
              </a:buClr>
              <a:buFont typeface="Arial"/>
              <a:buNone/>
            </a:pPr>
            <a:endParaRPr sz="2800" dirty="0">
              <a:solidFill>
                <a:schemeClr val="dk1"/>
              </a:solidFill>
              <a:latin typeface="Calibri"/>
              <a:ea typeface="Calibri"/>
              <a:cs typeface="Calibri"/>
              <a:sym typeface="Calibri"/>
            </a:endParaRPr>
          </a:p>
          <a:p>
            <a:pPr marL="223838" lvl="0" indent="-223838">
              <a:spcBef>
                <a:spcPts val="560"/>
              </a:spcBef>
              <a:buClr>
                <a:srgbClr val="9C0000"/>
              </a:buClr>
              <a:buSzPct val="100000"/>
              <a:buFont typeface="Arial"/>
              <a:buChar char="-"/>
            </a:pPr>
            <a:r>
              <a:rPr lang="en-US" sz="2800" dirty="0">
                <a:solidFill>
                  <a:schemeClr val="dk1"/>
                </a:solidFill>
                <a:latin typeface="Calibri"/>
                <a:ea typeface="Calibri"/>
                <a:cs typeface="Calibri"/>
                <a:sym typeface="Calibri"/>
              </a:rPr>
              <a:t>It means that we had just </a:t>
            </a:r>
            <a:r>
              <a:rPr lang="en-US" sz="2800" dirty="0" smtClean="0">
                <a:solidFill>
                  <a:srgbClr val="FF0000"/>
                </a:solidFill>
                <a:latin typeface="Calibri"/>
                <a:ea typeface="Calibri"/>
                <a:cs typeface="Calibri"/>
                <a:sym typeface="Calibri"/>
              </a:rPr>
              <a:t>mapped</a:t>
            </a:r>
            <a:r>
              <a:rPr lang="en-US" sz="2800" dirty="0" smtClean="0">
                <a:solidFill>
                  <a:schemeClr val="dk1"/>
                </a:solidFill>
                <a:latin typeface="Calibri"/>
                <a:ea typeface="Calibri"/>
                <a:cs typeface="Calibri"/>
                <a:sym typeface="Calibri"/>
              </a:rPr>
              <a:t> 1GB of memory as </a:t>
            </a:r>
            <a:r>
              <a:rPr lang="en-US" sz="2800" dirty="0" smtClean="0">
                <a:solidFill>
                  <a:srgbClr val="FF0000"/>
                </a:solidFill>
                <a:latin typeface="Calibri"/>
                <a:ea typeface="Calibri"/>
                <a:cs typeface="Calibri"/>
                <a:sym typeface="Calibri"/>
              </a:rPr>
              <a:t>read-write</a:t>
            </a:r>
            <a:endParaRPr sz="2800" b="1" dirty="0">
              <a:solidFill>
                <a:srgbClr val="FF0000"/>
              </a:solidFill>
              <a:latin typeface="Calibri"/>
              <a:ea typeface="Calibri"/>
              <a:cs typeface="Calibri"/>
              <a:sym typeface="Calibri"/>
            </a:endParaRPr>
          </a:p>
        </p:txBody>
      </p:sp>
      <p:sp>
        <p:nvSpPr>
          <p:cNvPr id="443" name="Shape 44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44" name="Shape 44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40</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50" name="Shape 450"/>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41</a:t>
            </a:fld>
            <a:endParaRPr lang="en-US" sz="1200">
              <a:solidFill>
                <a:srgbClr val="D20025"/>
              </a:solidFill>
              <a:latin typeface="Calibri"/>
              <a:ea typeface="Calibri"/>
              <a:cs typeface="Calibri"/>
              <a:sym typeface="Calibri"/>
            </a:endParaRPr>
          </a:p>
        </p:txBody>
      </p:sp>
      <p:sp>
        <p:nvSpPr>
          <p:cNvPr id="451" name="Shape 451"/>
          <p:cNvSpPr/>
          <p:nvPr/>
        </p:nvSpPr>
        <p:spPr>
          <a:xfrm>
            <a:off x="2343091" y="2006600"/>
            <a:ext cx="1083732" cy="1763679"/>
          </a:xfrm>
          <a:prstGeom prst="rect">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52" name="Shape 452"/>
          <p:cNvCxnSpPr/>
          <p:nvPr/>
        </p:nvCxnSpPr>
        <p:spPr>
          <a:xfrm rot="10800000">
            <a:off x="3232091" y="2006600"/>
            <a:ext cx="0" cy="1763679"/>
          </a:xfrm>
          <a:prstGeom prst="straightConnector1">
            <a:avLst/>
          </a:prstGeom>
          <a:noFill/>
          <a:ln w="9525" cap="flat" cmpd="sng">
            <a:solidFill>
              <a:srgbClr val="666666"/>
            </a:solidFill>
            <a:prstDash val="solid"/>
            <a:round/>
            <a:headEnd type="none" w="med" len="med"/>
            <a:tailEnd type="none" w="med" len="med"/>
          </a:ln>
        </p:spPr>
      </p:cxnSp>
      <p:sp>
        <p:nvSpPr>
          <p:cNvPr id="453" name="Shape 453"/>
          <p:cNvSpPr txBox="1"/>
          <p:nvPr/>
        </p:nvSpPr>
        <p:spPr>
          <a:xfrm>
            <a:off x="981841" y="1637267"/>
            <a:ext cx="3745321"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dirty="0" smtClean="0">
                <a:solidFill>
                  <a:schemeClr val="dk1"/>
                </a:solidFill>
                <a:latin typeface="Calibri"/>
                <a:ea typeface="Calibri"/>
                <a:cs typeface="Calibri"/>
                <a:sym typeface="Calibri"/>
              </a:rPr>
              <a:t>PDPTE</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mapping VA </a:t>
            </a:r>
            <a:r>
              <a:rPr lang="en-US" sz="1800" dirty="0" smtClean="0">
                <a:solidFill>
                  <a:schemeClr val="dk1"/>
                </a:solidFill>
                <a:latin typeface="Calibri"/>
                <a:ea typeface="Calibri"/>
                <a:cs typeface="Calibri"/>
                <a:sym typeface="Calibri"/>
              </a:rPr>
              <a:t>1GB-2GB</a:t>
            </a:r>
            <a:endParaRPr lang="en-US" sz="1800" dirty="0">
              <a:solidFill>
                <a:schemeClr val="dk1"/>
              </a:solidFill>
              <a:latin typeface="Calibri"/>
              <a:ea typeface="Calibri"/>
              <a:cs typeface="Calibri"/>
              <a:sym typeface="Calibri"/>
            </a:endParaRPr>
          </a:p>
        </p:txBody>
      </p:sp>
      <p:sp>
        <p:nvSpPr>
          <p:cNvPr id="454" name="Shape 454"/>
          <p:cNvSpPr txBox="1"/>
          <p:nvPr/>
        </p:nvSpPr>
        <p:spPr>
          <a:xfrm>
            <a:off x="4984800" y="1637267"/>
            <a:ext cx="27113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addr. chosen </a:t>
            </a:r>
            <a:r>
              <a:rPr lang="en-US" sz="1800" smtClean="0">
                <a:solidFill>
                  <a:schemeClr val="dk1"/>
                </a:solidFill>
                <a:latin typeface="Calibri"/>
                <a:ea typeface="Calibri"/>
                <a:cs typeface="Calibri"/>
                <a:sym typeface="Calibri"/>
              </a:rPr>
              <a:t>by Windows</a:t>
            </a:r>
            <a:endParaRPr lang="en-US" sz="1800">
              <a:solidFill>
                <a:schemeClr val="dk1"/>
              </a:solidFill>
              <a:latin typeface="Calibri"/>
              <a:ea typeface="Calibri"/>
              <a:cs typeface="Calibri"/>
              <a:sym typeface="Calibri"/>
            </a:endParaRPr>
          </a:p>
        </p:txBody>
      </p:sp>
      <p:sp>
        <p:nvSpPr>
          <p:cNvPr id="455" name="Shape 455"/>
          <p:cNvSpPr txBox="1"/>
          <p:nvPr/>
        </p:nvSpPr>
        <p:spPr>
          <a:xfrm>
            <a:off x="5374780" y="4057133"/>
            <a:ext cx="195322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addr. chosen by us</a:t>
            </a:r>
          </a:p>
        </p:txBody>
      </p:sp>
      <p:sp>
        <p:nvSpPr>
          <p:cNvPr id="456" name="Shape 456"/>
          <p:cNvSpPr/>
          <p:nvPr/>
        </p:nvSpPr>
        <p:spPr>
          <a:xfrm>
            <a:off x="2343091" y="2006600"/>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7" name="Shape 457"/>
          <p:cNvSpPr/>
          <p:nvPr/>
        </p:nvSpPr>
        <p:spPr>
          <a:xfrm>
            <a:off x="2343091" y="2359335"/>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8" name="Shape 458"/>
          <p:cNvSpPr/>
          <p:nvPr/>
        </p:nvSpPr>
        <p:spPr>
          <a:xfrm>
            <a:off x="2343091" y="2712072"/>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9" name="Shape 459"/>
          <p:cNvSpPr/>
          <p:nvPr/>
        </p:nvSpPr>
        <p:spPr>
          <a:xfrm>
            <a:off x="2343091" y="3064808"/>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0" name="Shape 460"/>
          <p:cNvSpPr/>
          <p:nvPr/>
        </p:nvSpPr>
        <p:spPr>
          <a:xfrm>
            <a:off x="2343091" y="3417544"/>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61" name="Shape 461"/>
          <p:cNvCxnSpPr/>
          <p:nvPr/>
        </p:nvCxnSpPr>
        <p:spPr>
          <a:xfrm>
            <a:off x="2859558" y="2535703"/>
            <a:ext cx="2915942" cy="2302638"/>
          </a:xfrm>
          <a:prstGeom prst="straightConnector1">
            <a:avLst/>
          </a:prstGeom>
          <a:noFill/>
          <a:ln w="12700" cap="flat" cmpd="sng">
            <a:solidFill>
              <a:srgbClr val="0070C0"/>
            </a:solidFill>
            <a:prstDash val="solid"/>
            <a:round/>
            <a:headEnd type="none" w="med" len="med"/>
            <a:tailEnd type="stealth" w="lg" len="lg"/>
          </a:ln>
        </p:spPr>
      </p:cxnSp>
      <p:cxnSp>
        <p:nvCxnSpPr>
          <p:cNvPr id="462" name="Shape 462"/>
          <p:cNvCxnSpPr/>
          <p:nvPr/>
        </p:nvCxnSpPr>
        <p:spPr>
          <a:xfrm flipV="1">
            <a:off x="2884957" y="2182966"/>
            <a:ext cx="2890542" cy="267495"/>
          </a:xfrm>
          <a:prstGeom prst="straightConnector1">
            <a:avLst/>
          </a:prstGeom>
          <a:noFill/>
          <a:ln w="12700" cap="flat" cmpd="sng">
            <a:solidFill>
              <a:srgbClr val="FF0000"/>
            </a:solidFill>
            <a:prstDash val="dash"/>
            <a:round/>
            <a:headEnd type="none" w="med" len="med"/>
            <a:tailEnd type="stealth" w="lg" len="lg"/>
          </a:ln>
        </p:spPr>
      </p:cxnSp>
      <p:sp>
        <p:nvSpPr>
          <p:cNvPr id="463" name="Shape 463"/>
          <p:cNvSpPr/>
          <p:nvPr/>
        </p:nvSpPr>
        <p:spPr>
          <a:xfrm flipH="1">
            <a:off x="4317528" y="2098518"/>
            <a:ext cx="403307" cy="436389"/>
          </a:xfrm>
          <a:prstGeom prst="noSmoking">
            <a:avLst>
              <a:gd name="adj" fmla="val 18750"/>
            </a:avLst>
          </a:prstGeom>
          <a:solidFill>
            <a:srgbClr val="FF0000"/>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464" name="Shape 464"/>
          <p:cNvSpPr/>
          <p:nvPr/>
        </p:nvSpPr>
        <p:spPr>
          <a:xfrm>
            <a:off x="929157" y="2694646"/>
            <a:ext cx="1210730" cy="720972"/>
          </a:xfrm>
          <a:prstGeom prst="wedgeEllipseCallout">
            <a:avLst>
              <a:gd name="adj1" fmla="val 66580"/>
              <a:gd name="adj2" fmla="val -71375"/>
            </a:avLst>
          </a:prstGeom>
          <a:noFill/>
          <a:ln w="952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5" name="Shape 465"/>
          <p:cNvSpPr txBox="1"/>
          <p:nvPr/>
        </p:nvSpPr>
        <p:spPr>
          <a:xfrm>
            <a:off x="1075928" y="2801273"/>
            <a:ext cx="967573"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dk1"/>
                </a:solidFill>
                <a:latin typeface="Calibri"/>
                <a:ea typeface="Calibri"/>
                <a:cs typeface="Calibri"/>
                <a:sym typeface="Calibri"/>
              </a:rPr>
              <a:t>user space</a:t>
            </a:r>
          </a:p>
          <a:p>
            <a:pPr marL="0" marR="0" lvl="0" indent="0" algn="ctr" rtl="0">
              <a:spcBef>
                <a:spcPts val="0"/>
              </a:spcBef>
              <a:buSzPct val="25000"/>
              <a:buNone/>
            </a:pPr>
            <a:r>
              <a:rPr lang="en-US" sz="1400" b="1">
                <a:solidFill>
                  <a:schemeClr val="dk1"/>
                </a:solidFill>
                <a:latin typeface="Calibri"/>
                <a:ea typeface="Calibri"/>
                <a:cs typeface="Calibri"/>
                <a:sym typeface="Calibri"/>
              </a:rPr>
              <a:t>read-write</a:t>
            </a:r>
          </a:p>
        </p:txBody>
      </p:sp>
      <p:sp>
        <p:nvSpPr>
          <p:cNvPr id="466" name="Shape 466"/>
          <p:cNvSpPr/>
          <p:nvPr/>
        </p:nvSpPr>
        <p:spPr>
          <a:xfrm>
            <a:off x="5775501" y="2006600"/>
            <a:ext cx="1083732" cy="1763679"/>
          </a:xfrm>
          <a:prstGeom prst="rect">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67" name="Shape 467"/>
          <p:cNvCxnSpPr/>
          <p:nvPr/>
        </p:nvCxnSpPr>
        <p:spPr>
          <a:xfrm rot="10800000">
            <a:off x="6664502" y="2006600"/>
            <a:ext cx="0" cy="1763679"/>
          </a:xfrm>
          <a:prstGeom prst="straightConnector1">
            <a:avLst/>
          </a:prstGeom>
          <a:noFill/>
          <a:ln w="9525" cap="flat" cmpd="sng">
            <a:solidFill>
              <a:srgbClr val="666666"/>
            </a:solidFill>
            <a:prstDash val="solid"/>
            <a:round/>
            <a:headEnd type="none" w="med" len="med"/>
            <a:tailEnd type="none" w="med" len="med"/>
          </a:ln>
        </p:spPr>
      </p:cxnSp>
      <p:sp>
        <p:nvSpPr>
          <p:cNvPr id="468" name="Shape 468"/>
          <p:cNvSpPr/>
          <p:nvPr/>
        </p:nvSpPr>
        <p:spPr>
          <a:xfrm>
            <a:off x="5775501" y="2006600"/>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9" name="Shape 469"/>
          <p:cNvSpPr/>
          <p:nvPr/>
        </p:nvSpPr>
        <p:spPr>
          <a:xfrm>
            <a:off x="5775501" y="2359335"/>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0" name="Shape 470"/>
          <p:cNvSpPr/>
          <p:nvPr/>
        </p:nvSpPr>
        <p:spPr>
          <a:xfrm>
            <a:off x="5775501" y="2712072"/>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1" name="Shape 471"/>
          <p:cNvSpPr/>
          <p:nvPr/>
        </p:nvSpPr>
        <p:spPr>
          <a:xfrm>
            <a:off x="5775501" y="3064808"/>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2" name="Shape 472"/>
          <p:cNvSpPr/>
          <p:nvPr/>
        </p:nvSpPr>
        <p:spPr>
          <a:xfrm>
            <a:off x="5775501" y="3417544"/>
            <a:ext cx="1083732" cy="352736"/>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3" name="Shape 473"/>
          <p:cNvSpPr/>
          <p:nvPr/>
        </p:nvSpPr>
        <p:spPr>
          <a:xfrm>
            <a:off x="5780557" y="4426466"/>
            <a:ext cx="1083732" cy="1763679"/>
          </a:xfrm>
          <a:prstGeom prst="rect">
            <a:avLst/>
          </a:prstGeom>
          <a:solidFill>
            <a:srgbClr val="D8D8D8"/>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4" name="Shape 474"/>
          <p:cNvSpPr txBox="1"/>
          <p:nvPr/>
        </p:nvSpPr>
        <p:spPr>
          <a:xfrm>
            <a:off x="5772791" y="4838342"/>
            <a:ext cx="1149417"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dirty="0">
                <a:solidFill>
                  <a:schemeClr val="dk1"/>
                </a:solidFill>
                <a:latin typeface="Calibri"/>
                <a:ea typeface="Calibri"/>
                <a:cs typeface="Calibri"/>
                <a:sym typeface="Calibri"/>
              </a:rPr>
              <a:t>User</a:t>
            </a:r>
          </a:p>
          <a:p>
            <a:pPr marL="0" marR="0" lvl="0" indent="0" algn="ctr" rtl="0">
              <a:spcBef>
                <a:spcPts val="0"/>
              </a:spcBef>
              <a:buSzPct val="25000"/>
              <a:buNone/>
            </a:pPr>
            <a:r>
              <a:rPr lang="en-US" sz="1800" b="1" dirty="0">
                <a:solidFill>
                  <a:schemeClr val="dk1"/>
                </a:solidFill>
                <a:latin typeface="Calibri"/>
                <a:ea typeface="Calibri"/>
                <a:cs typeface="Calibri"/>
                <a:sym typeface="Calibri"/>
              </a:rPr>
              <a:t>Allocation</a:t>
            </a:r>
          </a:p>
          <a:p>
            <a:pPr marL="0" marR="0" lvl="0" indent="0" algn="ctr" rtl="0">
              <a:spcBef>
                <a:spcPts val="0"/>
              </a:spcBef>
              <a:buSzPct val="25000"/>
              <a:buNone/>
            </a:pPr>
            <a:r>
              <a:rPr lang="en-US" sz="1800" b="1" dirty="0">
                <a:solidFill>
                  <a:schemeClr val="dk1"/>
                </a:solidFill>
                <a:latin typeface="Calibri"/>
                <a:ea typeface="Calibri"/>
                <a:cs typeface="Calibri"/>
                <a:sym typeface="Calibri"/>
              </a:rPr>
              <a:t>(</a:t>
            </a:r>
            <a:r>
              <a:rPr lang="en-US" sz="1800" b="1" dirty="0">
                <a:solidFill>
                  <a:srgbClr val="FF0000"/>
                </a:solidFill>
                <a:latin typeface="Calibri"/>
                <a:ea typeface="Calibri"/>
                <a:cs typeface="Calibri"/>
                <a:sym typeface="Calibri"/>
              </a:rPr>
              <a:t>Fake </a:t>
            </a:r>
            <a:r>
              <a:rPr lang="en-US" sz="1800" b="1" dirty="0" smtClean="0">
                <a:solidFill>
                  <a:srgbClr val="FF0000"/>
                </a:solidFill>
                <a:latin typeface="Calibri"/>
                <a:ea typeface="Calibri"/>
                <a:cs typeface="Calibri"/>
                <a:sym typeface="Calibri"/>
              </a:rPr>
              <a:t>PD</a:t>
            </a:r>
            <a:r>
              <a:rPr lang="en-US" sz="1800" b="1" dirty="0" smtClean="0">
                <a:solidFill>
                  <a:schemeClr val="dk1"/>
                </a:solidFill>
                <a:latin typeface="Calibri"/>
                <a:ea typeface="Calibri"/>
                <a:cs typeface="Calibri"/>
                <a:sym typeface="Calibri"/>
              </a:rPr>
              <a:t>)</a:t>
            </a:r>
            <a:endParaRPr lang="en-US" sz="1800" b="1" dirty="0">
              <a:solidFill>
                <a:schemeClr val="dk1"/>
              </a:solidFill>
              <a:latin typeface="Calibri"/>
              <a:ea typeface="Calibri"/>
              <a:cs typeface="Calibri"/>
              <a:sym typeface="Calibri"/>
            </a:endParaRPr>
          </a:p>
        </p:txBody>
      </p:sp>
      <p:sp>
        <p:nvSpPr>
          <p:cNvPr id="475" name="Shape 475"/>
          <p:cNvSpPr txBox="1"/>
          <p:nvPr/>
        </p:nvSpPr>
        <p:spPr>
          <a:xfrm>
            <a:off x="5713662" y="2401163"/>
            <a:ext cx="1145571"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dirty="0">
                <a:solidFill>
                  <a:schemeClr val="dk1"/>
                </a:solidFill>
                <a:latin typeface="Calibri"/>
                <a:ea typeface="Calibri"/>
                <a:cs typeface="Calibri"/>
                <a:sym typeface="Calibri"/>
              </a:rPr>
              <a:t>Kernel</a:t>
            </a:r>
          </a:p>
          <a:p>
            <a:pPr marL="0" marR="0" lvl="0" indent="0" algn="ctr" rtl="0">
              <a:spcBef>
                <a:spcPts val="0"/>
              </a:spcBef>
              <a:buSzPct val="25000"/>
              <a:buNone/>
            </a:pPr>
            <a:r>
              <a:rPr lang="en-US" sz="1800" b="1" dirty="0">
                <a:solidFill>
                  <a:schemeClr val="dk1"/>
                </a:solidFill>
                <a:latin typeface="Calibri"/>
                <a:ea typeface="Calibri"/>
                <a:cs typeface="Calibri"/>
                <a:sym typeface="Calibri"/>
              </a:rPr>
              <a:t>allocation</a:t>
            </a:r>
          </a:p>
          <a:p>
            <a:pPr marL="0" marR="0" lvl="0" indent="0" algn="ctr" rtl="0">
              <a:spcBef>
                <a:spcPts val="0"/>
              </a:spcBef>
              <a:buSzPct val="25000"/>
              <a:buNone/>
            </a:pPr>
            <a:r>
              <a:rPr lang="en-US" sz="1800" b="1" dirty="0">
                <a:solidFill>
                  <a:schemeClr val="dk1"/>
                </a:solidFill>
                <a:latin typeface="Calibri"/>
                <a:ea typeface="Calibri"/>
                <a:cs typeface="Calibri"/>
                <a:sym typeface="Calibri"/>
              </a:rPr>
              <a:t>(Real </a:t>
            </a:r>
            <a:r>
              <a:rPr lang="en-US" sz="1800" b="1" dirty="0" smtClean="0">
                <a:solidFill>
                  <a:schemeClr val="dk1"/>
                </a:solidFill>
                <a:latin typeface="Calibri"/>
                <a:ea typeface="Calibri"/>
                <a:cs typeface="Calibri"/>
                <a:sym typeface="Calibri"/>
              </a:rPr>
              <a:t>PD)</a:t>
            </a:r>
            <a:endParaRPr lang="en-US" sz="1800" b="1"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p:nvPr/>
        </p:nvSpPr>
        <p:spPr>
          <a:xfrm>
            <a:off x="457200" y="1642928"/>
            <a:ext cx="8381999" cy="4513262"/>
          </a:xfrm>
          <a:prstGeom prst="rect">
            <a:avLst/>
          </a:prstGeom>
          <a:noFill/>
          <a:ln>
            <a:noFill/>
          </a:ln>
        </p:spPr>
        <p:txBody>
          <a:bodyPr lIns="91425" tIns="45700" rIns="91425" bIns="45700" anchor="t" anchorCtr="0">
            <a:noAutofit/>
          </a:bodyPr>
          <a:lstStyle/>
          <a:p>
            <a:pPr marR="0" lvl="0" algn="l" rtl="0">
              <a:spcBef>
                <a:spcPts val="560"/>
              </a:spcBef>
              <a:spcAft>
                <a:spcPts val="0"/>
              </a:spcAft>
              <a:buClr>
                <a:srgbClr val="9C0000"/>
              </a:buClr>
              <a:buSzPct val="100000"/>
            </a:pPr>
            <a:r>
              <a:rPr lang="en-US" sz="2800" dirty="0" smtClean="0">
                <a:solidFill>
                  <a:schemeClr val="dk1"/>
                </a:solidFill>
                <a:latin typeface="Calibri"/>
                <a:ea typeface="Calibri"/>
                <a:cs typeface="Calibri"/>
                <a:sym typeface="Calibri"/>
              </a:rPr>
              <a:t>Depending on the chosen physical address, we can:</a:t>
            </a:r>
          </a:p>
          <a:p>
            <a:pPr>
              <a:spcBef>
                <a:spcPts val="560"/>
              </a:spcBef>
              <a:buClr>
                <a:srgbClr val="9C0000"/>
              </a:buClr>
              <a:buSzPct val="100000"/>
            </a:pPr>
            <a:r>
              <a:rPr lang="en-US" sz="2800" dirty="0" smtClean="0">
                <a:solidFill>
                  <a:schemeClr val="dk1"/>
                </a:solidFill>
                <a:latin typeface="Calibri"/>
                <a:ea typeface="Calibri"/>
                <a:cs typeface="Calibri"/>
                <a:sym typeface="Calibri"/>
              </a:rPr>
              <a:t>   - Map the HAL’s heap</a:t>
            </a:r>
          </a:p>
          <a:p>
            <a:pPr>
              <a:spcBef>
                <a:spcPts val="560"/>
              </a:spcBef>
              <a:buClr>
                <a:srgbClr val="9C0000"/>
              </a:buClr>
              <a:buSzPct val="100000"/>
            </a:pPr>
            <a:endParaRPr lang="en-US" sz="2800" dirty="0" smtClean="0">
              <a:solidFill>
                <a:schemeClr val="dk1"/>
              </a:solidFill>
              <a:latin typeface="Calibri"/>
              <a:ea typeface="Calibri"/>
              <a:cs typeface="Calibri"/>
              <a:sym typeface="Calibri"/>
            </a:endParaRPr>
          </a:p>
          <a:p>
            <a:pPr>
              <a:spcBef>
                <a:spcPts val="560"/>
              </a:spcBef>
              <a:buClr>
                <a:srgbClr val="9C0000"/>
              </a:buClr>
              <a:buSzPct val="100000"/>
            </a:pPr>
            <a:r>
              <a:rPr lang="en-US" sz="2800" dirty="0" smtClean="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 </a:t>
            </a:r>
            <a:r>
              <a:rPr lang="en-US" sz="2800" dirty="0" smtClean="0">
                <a:solidFill>
                  <a:schemeClr val="dk1"/>
                </a:solidFill>
                <a:latin typeface="Calibri"/>
                <a:ea typeface="Calibri"/>
                <a:cs typeface="Calibri"/>
                <a:sym typeface="Calibri"/>
              </a:rPr>
              <a:t>Find a valid Page Table and dump the rest of the target memory</a:t>
            </a:r>
          </a:p>
          <a:p>
            <a:pPr marR="0" lvl="0" algn="l" rtl="0">
              <a:spcBef>
                <a:spcPts val="560"/>
              </a:spcBef>
              <a:spcAft>
                <a:spcPts val="0"/>
              </a:spcAft>
              <a:buClr>
                <a:srgbClr val="9C0000"/>
              </a:buClr>
              <a:buSzPct val="100000"/>
            </a:pPr>
            <a:endParaRPr lang="en-US" sz="2800" dirty="0" smtClean="0">
              <a:solidFill>
                <a:schemeClr val="dk1"/>
              </a:solidFill>
              <a:latin typeface="Calibri"/>
              <a:ea typeface="Calibri"/>
              <a:cs typeface="Calibri"/>
              <a:sym typeface="Calibri"/>
            </a:endParaRPr>
          </a:p>
          <a:p>
            <a:pPr marR="0" lvl="0" algn="l" rtl="0">
              <a:spcBef>
                <a:spcPts val="560"/>
              </a:spcBef>
              <a:spcAft>
                <a:spcPts val="0"/>
              </a:spcAft>
              <a:buClr>
                <a:srgbClr val="9C0000"/>
              </a:buClr>
              <a:buSzPct val="100000"/>
            </a:pPr>
            <a:r>
              <a:rPr lang="en-US" sz="2800" dirty="0" smtClean="0">
                <a:solidFill>
                  <a:schemeClr val="dk1"/>
                </a:solidFill>
                <a:latin typeface="Calibri"/>
                <a:ea typeface="Calibri"/>
                <a:cs typeface="Calibri"/>
                <a:sym typeface="Calibri"/>
              </a:rPr>
              <a:t>   - </a:t>
            </a:r>
            <a:r>
              <a:rPr lang="en-US" sz="2800" dirty="0">
                <a:solidFill>
                  <a:srgbClr val="FF0000"/>
                </a:solidFill>
                <a:latin typeface="Calibri"/>
                <a:ea typeface="Calibri"/>
                <a:cs typeface="Calibri"/>
                <a:sym typeface="Calibri"/>
              </a:rPr>
              <a:t>F</a:t>
            </a:r>
            <a:r>
              <a:rPr lang="en-US" sz="2800" dirty="0" smtClean="0">
                <a:solidFill>
                  <a:srgbClr val="FF0000"/>
                </a:solidFill>
                <a:latin typeface="Calibri"/>
                <a:ea typeface="Calibri"/>
                <a:cs typeface="Calibri"/>
                <a:sym typeface="Calibri"/>
              </a:rPr>
              <a:t>ind and modify the kernel code, structures, </a:t>
            </a:r>
            <a:r>
              <a:rPr lang="en-US" sz="2800" dirty="0" err="1" smtClean="0">
                <a:solidFill>
                  <a:srgbClr val="FF0000"/>
                </a:solidFill>
                <a:latin typeface="Calibri"/>
                <a:ea typeface="Calibri"/>
                <a:cs typeface="Calibri"/>
                <a:sym typeface="Calibri"/>
              </a:rPr>
              <a:t>etc</a:t>
            </a:r>
            <a:r>
              <a:rPr lang="en-US" sz="2800" dirty="0" smtClean="0">
                <a:solidFill>
                  <a:srgbClr val="FF0000"/>
                </a:solidFill>
                <a:latin typeface="Calibri"/>
                <a:ea typeface="Calibri"/>
                <a:cs typeface="Calibri"/>
                <a:sym typeface="Calibri"/>
              </a:rPr>
              <a:t>, without any restriction</a:t>
            </a:r>
            <a:r>
              <a:rPr lang="en-US" sz="2800" dirty="0" smtClean="0">
                <a:solidFill>
                  <a:schemeClr val="dk1"/>
                </a:solidFill>
                <a:latin typeface="Calibri"/>
                <a:ea typeface="Calibri"/>
                <a:cs typeface="Calibri"/>
                <a:sym typeface="Calibri"/>
              </a:rPr>
              <a:t>.</a:t>
            </a:r>
          </a:p>
          <a:p>
            <a:pPr marL="223838" marR="0" lvl="0" indent="-223838" algn="l" rtl="0">
              <a:spcBef>
                <a:spcPts val="560"/>
              </a:spcBef>
              <a:spcAft>
                <a:spcPts val="0"/>
              </a:spcAft>
              <a:buClr>
                <a:srgbClr val="9C0000"/>
              </a:buClr>
              <a:buFont typeface="Arial"/>
              <a:buNone/>
            </a:pPr>
            <a:endParaRPr sz="2800" b="1" dirty="0">
              <a:solidFill>
                <a:schemeClr val="dk1"/>
              </a:solidFill>
              <a:latin typeface="Calibri"/>
              <a:ea typeface="Calibri"/>
              <a:cs typeface="Calibri"/>
              <a:sym typeface="Calibri"/>
            </a:endParaRPr>
          </a:p>
          <a:p>
            <a:pPr marL="223838" marR="0" lvl="0" indent="-223838" algn="l" rtl="0">
              <a:spcBef>
                <a:spcPts val="560"/>
              </a:spcBef>
              <a:buClr>
                <a:srgbClr val="9C0000"/>
              </a:buClr>
              <a:buFont typeface="Arial"/>
              <a:buNone/>
            </a:pPr>
            <a:endParaRPr sz="2800" b="1" dirty="0">
              <a:solidFill>
                <a:srgbClr val="FF0000"/>
              </a:solidFill>
              <a:latin typeface="Calibri"/>
              <a:ea typeface="Calibri"/>
              <a:cs typeface="Calibri"/>
              <a:sym typeface="Calibri"/>
            </a:endParaRPr>
          </a:p>
        </p:txBody>
      </p:sp>
      <p:sp>
        <p:nvSpPr>
          <p:cNvPr id="481" name="Shape 481"/>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482" name="Shape 482"/>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42</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Arial"/>
              <a:buChar char="-"/>
            </a:pPr>
            <a:r>
              <a:rPr lang="en-US" sz="2800" b="1" dirty="0">
                <a:solidFill>
                  <a:schemeClr val="dk1"/>
                </a:solidFill>
                <a:latin typeface="Calibri"/>
                <a:ea typeface="Calibri"/>
                <a:cs typeface="Calibri"/>
                <a:sym typeface="Calibri"/>
              </a:rPr>
              <a:t>As a result</a:t>
            </a:r>
          </a:p>
          <a:p>
            <a:pPr marL="684213" lvl="1" indent="-227012">
              <a:spcBef>
                <a:spcPts val="400"/>
              </a:spcBef>
              <a:buClr>
                <a:schemeClr val="dk1"/>
              </a:buClr>
              <a:buSzPct val="100000"/>
              <a:buFont typeface="Arial"/>
              <a:buChar char="-"/>
            </a:pPr>
            <a:r>
              <a:rPr lang="en-US" sz="2800" dirty="0">
                <a:solidFill>
                  <a:schemeClr val="dk1"/>
                </a:solidFill>
                <a:latin typeface="Calibri"/>
                <a:ea typeface="Calibri"/>
                <a:cs typeface="Calibri"/>
                <a:sym typeface="Calibri"/>
              </a:rPr>
              <a:t>We can </a:t>
            </a:r>
            <a:r>
              <a:rPr lang="en-US" sz="2800" dirty="0">
                <a:solidFill>
                  <a:srgbClr val="FF0000"/>
                </a:solidFill>
                <a:latin typeface="Calibri"/>
                <a:ea typeface="Calibri"/>
                <a:cs typeface="Calibri"/>
                <a:sym typeface="Calibri"/>
              </a:rPr>
              <a:t>insert ring-0 shellcode</a:t>
            </a:r>
            <a:r>
              <a:rPr lang="en-US" sz="2800" dirty="0">
                <a:solidFill>
                  <a:schemeClr val="dk1"/>
                </a:solidFill>
                <a:latin typeface="Calibri"/>
                <a:ea typeface="Calibri"/>
                <a:cs typeface="Calibri"/>
                <a:sym typeface="Calibri"/>
              </a:rPr>
              <a:t> by replacing </a:t>
            </a:r>
            <a:r>
              <a:rPr lang="en-US" sz="2800" dirty="0">
                <a:solidFill>
                  <a:srgbClr val="FF0000"/>
                </a:solidFill>
                <a:latin typeface="Calibri"/>
                <a:ea typeface="Calibri"/>
                <a:cs typeface="Calibri"/>
                <a:sym typeface="Calibri"/>
              </a:rPr>
              <a:t>kernel code</a:t>
            </a:r>
            <a:endParaRPr lang="en-US" sz="2800" i="0" u="none" strike="noStrike" cap="none" dirty="0">
              <a:solidFill>
                <a:schemeClr val="dk1"/>
              </a:solidFill>
              <a:latin typeface="Calibri"/>
              <a:ea typeface="Calibri"/>
              <a:cs typeface="Calibri"/>
              <a:sym typeface="Calibri"/>
            </a:endParaRPr>
          </a:p>
          <a:p>
            <a:pPr marL="684213" marR="0" lvl="1" indent="-227012" algn="l" rtl="0">
              <a:spcBef>
                <a:spcPts val="400"/>
              </a:spcBef>
              <a:spcAft>
                <a:spcPts val="0"/>
              </a:spcAft>
              <a:buClr>
                <a:srgbClr val="666666"/>
              </a:buClr>
              <a:buFont typeface="Arial"/>
              <a:buNone/>
            </a:pPr>
            <a:endParaRPr sz="2800" i="0" u="none" strike="noStrike" cap="none" dirty="0">
              <a:solidFill>
                <a:schemeClr val="dk1"/>
              </a:solidFill>
              <a:latin typeface="Calibri"/>
              <a:ea typeface="Calibri"/>
              <a:cs typeface="Calibri"/>
              <a:sym typeface="Calibri"/>
            </a:endParaRPr>
          </a:p>
          <a:p>
            <a:pPr marL="684213" marR="0" lvl="1" indent="-227012" algn="l" rtl="0">
              <a:spcBef>
                <a:spcPts val="400"/>
              </a:spcBef>
              <a:spcAft>
                <a:spcPts val="0"/>
              </a:spcAft>
              <a:buClr>
                <a:schemeClr val="dk1"/>
              </a:buClr>
              <a:buSzPct val="100000"/>
              <a:buFont typeface="Arial"/>
              <a:buChar char="-"/>
            </a:pPr>
            <a:r>
              <a:rPr lang="en-US" sz="2800" i="0" u="none" strike="noStrike" cap="none" dirty="0">
                <a:solidFill>
                  <a:schemeClr val="dk1"/>
                </a:solidFill>
                <a:latin typeface="Calibri"/>
                <a:ea typeface="Calibri"/>
                <a:cs typeface="Calibri"/>
                <a:sym typeface="Calibri"/>
              </a:rPr>
              <a:t>We </a:t>
            </a:r>
            <a:r>
              <a:rPr lang="en-US" sz="2800" i="0" u="none" strike="noStrike" cap="none" dirty="0">
                <a:solidFill>
                  <a:srgbClr val="FF0000"/>
                </a:solidFill>
                <a:latin typeface="Calibri"/>
                <a:ea typeface="Calibri"/>
                <a:cs typeface="Calibri"/>
                <a:sym typeface="Calibri"/>
              </a:rPr>
              <a:t>don’t need to bypass SMEP</a:t>
            </a:r>
          </a:p>
          <a:p>
            <a:pPr marL="684213" marR="0" lvl="1" indent="-227012" algn="l" rtl="0">
              <a:spcBef>
                <a:spcPts val="400"/>
              </a:spcBef>
              <a:spcAft>
                <a:spcPts val="0"/>
              </a:spcAft>
              <a:buClr>
                <a:srgbClr val="666666"/>
              </a:buClr>
              <a:buFont typeface="Arial"/>
              <a:buNone/>
            </a:pPr>
            <a:endParaRPr sz="2800" i="0" u="none" strike="noStrike" cap="none" dirty="0">
              <a:solidFill>
                <a:schemeClr val="dk1"/>
              </a:solidFill>
              <a:latin typeface="Calibri"/>
              <a:ea typeface="Calibri"/>
              <a:cs typeface="Calibri"/>
              <a:sym typeface="Calibri"/>
            </a:endParaRPr>
          </a:p>
          <a:p>
            <a:pPr marL="684213" marR="0" lvl="1" indent="-227012" algn="l" rtl="0">
              <a:spcBef>
                <a:spcPts val="400"/>
              </a:spcBef>
              <a:buClr>
                <a:schemeClr val="dk1"/>
              </a:buClr>
              <a:buSzPct val="100000"/>
              <a:buFont typeface="Arial"/>
              <a:buChar char="-"/>
            </a:pPr>
            <a:r>
              <a:rPr lang="en-US" sz="2800" i="0" u="none" strike="noStrike" cap="none" dirty="0">
                <a:solidFill>
                  <a:schemeClr val="dk1"/>
                </a:solidFill>
                <a:latin typeface="Calibri"/>
                <a:ea typeface="Calibri"/>
                <a:cs typeface="Calibri"/>
                <a:sym typeface="Calibri"/>
              </a:rPr>
              <a:t>And finally, we get system </a:t>
            </a:r>
            <a:r>
              <a:rPr lang="en-US" sz="2800" i="0" u="none" strike="noStrike" cap="none" dirty="0" smtClean="0">
                <a:solidFill>
                  <a:schemeClr val="dk1"/>
                </a:solidFill>
                <a:latin typeface="Calibri"/>
                <a:ea typeface="Calibri"/>
                <a:cs typeface="Calibri"/>
                <a:sym typeface="Calibri"/>
              </a:rPr>
              <a:t>privileges…</a:t>
            </a:r>
            <a:endParaRPr lang="en-US" sz="2800" i="0" u="none" strike="noStrike" cap="none" dirty="0">
              <a:solidFill>
                <a:schemeClr val="dk1"/>
              </a:solidFill>
              <a:latin typeface="Calibri"/>
              <a:ea typeface="Calibri"/>
              <a:cs typeface="Calibri"/>
              <a:sym typeface="Calibri"/>
            </a:endParaRPr>
          </a:p>
        </p:txBody>
      </p:sp>
      <p:sp>
        <p:nvSpPr>
          <p:cNvPr id="502" name="Shape 502"/>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a:solidFill>
                  <a:schemeClr val="dk1"/>
                </a:solidFill>
                <a:latin typeface="Calibri"/>
                <a:ea typeface="Calibri"/>
                <a:cs typeface="Calibri"/>
                <a:sym typeface="Calibri"/>
              </a:rPr>
              <a:t>Heap spraying Page </a:t>
            </a:r>
            <a:r>
              <a:rPr lang="en-US" sz="4800" b="0" i="0" u="none" strike="noStrike" cap="none" dirty="0" smtClean="0">
                <a:solidFill>
                  <a:schemeClr val="dk1"/>
                </a:solidFill>
                <a:latin typeface="Calibri"/>
                <a:ea typeface="Calibri"/>
                <a:cs typeface="Calibri"/>
                <a:sym typeface="Calibri"/>
              </a:rPr>
              <a:t>Directories</a:t>
            </a:r>
            <a:endParaRPr lang="en-US" sz="4800" b="0" i="0" u="none" strike="noStrike" cap="none" dirty="0">
              <a:solidFill>
                <a:schemeClr val="dk1"/>
              </a:solidFill>
              <a:latin typeface="Calibri"/>
              <a:ea typeface="Calibri"/>
              <a:cs typeface="Calibri"/>
              <a:sym typeface="Calibri"/>
            </a:endParaRPr>
          </a:p>
        </p:txBody>
      </p:sp>
      <p:sp>
        <p:nvSpPr>
          <p:cNvPr id="503" name="Shape 503"/>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43</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ctrTitle"/>
          </p:nvPr>
        </p:nvSpPr>
        <p:spPr>
          <a:xfrm>
            <a:off x="560493" y="3615267"/>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a:solidFill>
                  <a:schemeClr val="dk1"/>
                </a:solidFill>
                <a:latin typeface="Calibri"/>
                <a:ea typeface="Calibri"/>
                <a:cs typeface="Calibri"/>
                <a:sym typeface="Calibri"/>
              </a:rPr>
              <a:t>Windows Paging </a:t>
            </a:r>
            <a:r>
              <a:rPr lang="en-US" sz="5400" b="1" i="0" u="none" strike="noStrike" cap="none" dirty="0" smtClean="0">
                <a:solidFill>
                  <a:schemeClr val="dk1"/>
                </a:solidFill>
                <a:latin typeface="Calibri"/>
                <a:ea typeface="Calibri"/>
                <a:cs typeface="Calibri"/>
                <a:sym typeface="Calibri"/>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5400" b="1" i="0" u="none" strike="noStrike" cap="none" dirty="0">
                <a:solidFill>
                  <a:srgbClr val="7F7F7F"/>
                </a:solidFill>
                <a:latin typeface="Calibri"/>
                <a:ea typeface="Calibri"/>
                <a:cs typeface="Calibri"/>
                <a:sym typeface="Calibri"/>
              </a:rPr>
              <a:t>”Self-ref of death”</a:t>
            </a:r>
          </a:p>
        </p:txBody>
      </p:sp>
      <p:sp>
        <p:nvSpPr>
          <p:cNvPr id="509" name="Shape 509"/>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Self-ref of Death</a:t>
            </a:r>
          </a:p>
        </p:txBody>
      </p:sp>
      <p:sp>
        <p:nvSpPr>
          <p:cNvPr id="515" name="Shape 515"/>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9C0000"/>
              </a:buClr>
              <a:buSzPct val="100000"/>
              <a:buFont typeface="Arial"/>
              <a:buChar char="-"/>
            </a:pPr>
            <a:r>
              <a:rPr lang="en-US" sz="3200" i="0" u="none" strike="noStrike" cap="none" dirty="0">
                <a:solidFill>
                  <a:schemeClr val="dk1"/>
                </a:solidFill>
                <a:latin typeface="Calibri"/>
                <a:ea typeface="Calibri"/>
                <a:cs typeface="Calibri"/>
                <a:sym typeface="Calibri"/>
              </a:rPr>
              <a:t> We know that PML4 </a:t>
            </a:r>
            <a:r>
              <a:rPr lang="en-US" sz="3200" i="0" u="none" strike="noStrike" cap="none" dirty="0">
                <a:solidFill>
                  <a:srgbClr val="FF0000"/>
                </a:solidFill>
                <a:latin typeface="Calibri"/>
                <a:ea typeface="Calibri"/>
                <a:cs typeface="Calibri"/>
                <a:sym typeface="Calibri"/>
              </a:rPr>
              <a:t>entry 0x1ED</a:t>
            </a:r>
            <a:r>
              <a:rPr lang="en-US" sz="3200" i="0" u="none" strike="noStrike" cap="none" dirty="0">
                <a:solidFill>
                  <a:schemeClr val="dk1"/>
                </a:solidFill>
                <a:latin typeface="Calibri"/>
                <a:ea typeface="Calibri"/>
                <a:cs typeface="Calibri"/>
                <a:sym typeface="Calibri"/>
              </a:rPr>
              <a:t> is used for Memory Paging management</a:t>
            </a:r>
          </a:p>
          <a:p>
            <a:pPr marL="0" marR="0" lvl="0" indent="0" algn="l" rtl="0">
              <a:spcBef>
                <a:spcPts val="640"/>
              </a:spcBef>
              <a:spcAft>
                <a:spcPts val="0"/>
              </a:spcAft>
              <a:buClr>
                <a:srgbClr val="9C0000"/>
              </a:buClr>
              <a:buSzPct val="100000"/>
              <a:buFont typeface="Arial"/>
              <a:buNone/>
            </a:pPr>
            <a:endParaRPr sz="320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rgbClr val="9C0000"/>
              </a:buClr>
              <a:buSzPct val="100000"/>
              <a:buFont typeface="Arial"/>
              <a:buChar char="-"/>
            </a:pPr>
            <a:r>
              <a:rPr lang="en-US" sz="3200" i="0" u="none" strike="noStrike" cap="none" dirty="0">
                <a:solidFill>
                  <a:schemeClr val="dk1"/>
                </a:solidFill>
                <a:latin typeface="Calibri"/>
                <a:ea typeface="Calibri"/>
                <a:cs typeface="Calibri"/>
                <a:sym typeface="Calibri"/>
              </a:rPr>
              <a:t> We know that this entry is </a:t>
            </a:r>
            <a:r>
              <a:rPr lang="en-US" sz="3200" dirty="0">
                <a:solidFill>
                  <a:srgbClr val="FF0000"/>
                </a:solidFill>
              </a:rPr>
              <a:t>referencing itself</a:t>
            </a:r>
          </a:p>
          <a:p>
            <a:pPr marL="0" marR="0" lvl="0" indent="0" algn="l" rtl="0">
              <a:spcBef>
                <a:spcPts val="640"/>
              </a:spcBef>
              <a:spcAft>
                <a:spcPts val="0"/>
              </a:spcAft>
              <a:buClr>
                <a:srgbClr val="9C0000"/>
              </a:buClr>
              <a:buSzPct val="100000"/>
              <a:buFont typeface="Arial"/>
              <a:buNone/>
            </a:pPr>
            <a:endParaRPr sz="3200" i="0" u="none" strike="noStrike" cap="none" dirty="0">
              <a:solidFill>
                <a:schemeClr val="dk1"/>
              </a:solidFill>
              <a:latin typeface="Calibri"/>
              <a:ea typeface="Calibri"/>
              <a:cs typeface="Calibri"/>
              <a:sym typeface="Calibri"/>
            </a:endParaRPr>
          </a:p>
          <a:p>
            <a:pPr marL="0" marR="0" lvl="0" indent="0" algn="l" rtl="0">
              <a:spcBef>
                <a:spcPts val="640"/>
              </a:spcBef>
              <a:buClr>
                <a:srgbClr val="9C0000"/>
              </a:buClr>
              <a:buSzPct val="100000"/>
              <a:buFont typeface="Arial"/>
              <a:buChar char="-"/>
            </a:pPr>
            <a:r>
              <a:rPr lang="en-US" sz="3200" i="0" u="none" strike="noStrike" cap="none" dirty="0">
                <a:solidFill>
                  <a:schemeClr val="dk1"/>
                </a:solidFill>
                <a:latin typeface="Calibri"/>
                <a:ea typeface="Calibri"/>
                <a:cs typeface="Calibri"/>
                <a:sym typeface="Calibri"/>
              </a:rPr>
              <a:t> And we know that it’s at</a:t>
            </a:r>
            <a:r>
              <a:rPr lang="en-US" sz="3200" i="0" u="none" strike="noStrike" cap="none" dirty="0">
                <a:solidFill>
                  <a:srgbClr val="FF0000"/>
                </a:solidFill>
                <a:latin typeface="Calibri"/>
                <a:ea typeface="Calibri"/>
                <a:cs typeface="Calibri"/>
                <a:sym typeface="Calibri"/>
              </a:rPr>
              <a:t> </a:t>
            </a:r>
            <a:r>
              <a:rPr lang="en-US" sz="3200" dirty="0" smtClean="0">
                <a:solidFill>
                  <a:srgbClr val="FF0000"/>
                </a:solidFill>
              </a:rPr>
              <a:t>0</a:t>
            </a:r>
            <a:r>
              <a:rPr lang="en-US" sz="3200" i="0" u="none" strike="noStrike" cap="none" dirty="0" smtClean="0">
                <a:solidFill>
                  <a:srgbClr val="FF0000"/>
                </a:solidFill>
                <a:latin typeface="Calibri"/>
                <a:ea typeface="Calibri"/>
                <a:cs typeface="Calibri"/>
                <a:sym typeface="Calibri"/>
              </a:rPr>
              <a:t>xfffff6fb`7dbedf68</a:t>
            </a:r>
          </a:p>
          <a:p>
            <a:pPr marL="0" marR="0" lvl="0" indent="0" algn="l" rtl="0">
              <a:spcBef>
                <a:spcPts val="640"/>
              </a:spcBef>
              <a:buClr>
                <a:srgbClr val="9C0000"/>
              </a:buClr>
              <a:buSzPct val="100000"/>
            </a:pPr>
            <a:endParaRPr lang="en-US" sz="3200" i="0" u="none" strike="noStrike" cap="none" dirty="0">
              <a:solidFill>
                <a:srgbClr val="FF0000"/>
              </a:solidFill>
              <a:latin typeface="Calibri"/>
              <a:ea typeface="Calibri"/>
              <a:cs typeface="Calibri"/>
              <a:sym typeface="Calibri"/>
            </a:endParaRPr>
          </a:p>
        </p:txBody>
      </p:sp>
      <p:sp>
        <p:nvSpPr>
          <p:cNvPr id="516" name="Shape 516"/>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45</a:t>
            </a:fld>
            <a:endParaRPr lang="en-US" sz="1200">
              <a:solidFill>
                <a:srgbClr val="D20025"/>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xmlns="" val="3190045068"/>
              </p:ext>
            </p:extLst>
          </p:nvPr>
        </p:nvGraphicFramePr>
        <p:xfrm>
          <a:off x="914399" y="5181600"/>
          <a:ext cx="6477001" cy="741680"/>
        </p:xfrm>
        <a:graphic>
          <a:graphicData uri="http://schemas.openxmlformats.org/drawingml/2006/table">
            <a:tbl>
              <a:tblPr firstRow="1" bandRow="1">
                <a:tableStyleId>{6C5CACE8-65B8-4E3F-9666-6AA63CF25A39}</a:tableStyleId>
              </a:tblPr>
              <a:tblGrid>
                <a:gridCol w="1524001"/>
                <a:gridCol w="838200"/>
                <a:gridCol w="1066800"/>
                <a:gridCol w="889000"/>
                <a:gridCol w="1079500"/>
                <a:gridCol w="1079500"/>
              </a:tblGrid>
              <a:tr h="370840">
                <a:tc>
                  <a:txBody>
                    <a:bodyPr/>
                    <a:lstStyle/>
                    <a:p>
                      <a:pPr algn="ctr"/>
                      <a:r>
                        <a:rPr lang="en-US" b="1" dirty="0" smtClean="0"/>
                        <a:t>Sign Extension</a:t>
                      </a:r>
                      <a:endParaRPr lang="en-US" b="1" dirty="0"/>
                    </a:p>
                  </a:txBody>
                  <a:tcPr/>
                </a:tc>
                <a:tc>
                  <a:txBody>
                    <a:bodyPr/>
                    <a:lstStyle/>
                    <a:p>
                      <a:pPr algn="ctr"/>
                      <a:r>
                        <a:rPr lang="en-US" b="1" dirty="0" smtClean="0"/>
                        <a:t>PML4</a:t>
                      </a:r>
                      <a:endParaRPr lang="en-US" b="1" dirty="0"/>
                    </a:p>
                  </a:txBody>
                  <a:tcPr/>
                </a:tc>
                <a:tc>
                  <a:txBody>
                    <a:bodyPr/>
                    <a:lstStyle/>
                    <a:p>
                      <a:pPr algn="ctr"/>
                      <a:r>
                        <a:rPr lang="en-US" b="1" dirty="0" smtClean="0"/>
                        <a:t>PDPT</a:t>
                      </a:r>
                      <a:endParaRPr lang="en-US" b="1" dirty="0"/>
                    </a:p>
                  </a:txBody>
                  <a:tcPr/>
                </a:tc>
                <a:tc>
                  <a:txBody>
                    <a:bodyPr/>
                    <a:lstStyle/>
                    <a:p>
                      <a:pPr algn="ctr"/>
                      <a:r>
                        <a:rPr lang="en-US" b="1" dirty="0" smtClean="0"/>
                        <a:t>PD</a:t>
                      </a:r>
                      <a:endParaRPr lang="en-US" b="1" dirty="0"/>
                    </a:p>
                  </a:txBody>
                  <a:tcPr/>
                </a:tc>
                <a:tc>
                  <a:txBody>
                    <a:bodyPr/>
                    <a:lstStyle/>
                    <a:p>
                      <a:pPr algn="ctr"/>
                      <a:r>
                        <a:rPr lang="en-US" b="1" dirty="0" smtClean="0"/>
                        <a:t>PT</a:t>
                      </a:r>
                      <a:endParaRPr lang="en-US" b="1" dirty="0"/>
                    </a:p>
                  </a:txBody>
                  <a:tcPr/>
                </a:tc>
                <a:tc>
                  <a:txBody>
                    <a:bodyPr/>
                    <a:lstStyle/>
                    <a:p>
                      <a:pPr algn="ctr"/>
                      <a:r>
                        <a:rPr lang="en-US" b="1" dirty="0" smtClean="0"/>
                        <a:t>Offset</a:t>
                      </a:r>
                      <a:endParaRPr lang="en-US" b="1" dirty="0"/>
                    </a:p>
                  </a:txBody>
                  <a:tcPr/>
                </a:tc>
              </a:tr>
              <a:tr h="370840">
                <a:tc>
                  <a:txBody>
                    <a:bodyPr/>
                    <a:lstStyle/>
                    <a:p>
                      <a:pPr algn="ctr"/>
                      <a:r>
                        <a:rPr lang="en-US" dirty="0" smtClean="0"/>
                        <a:t>0xFFFFF</a:t>
                      </a:r>
                      <a:endParaRPr lang="en-US" dirty="0"/>
                    </a:p>
                  </a:txBody>
                  <a:tcPr/>
                </a:tc>
                <a:tc>
                  <a:txBody>
                    <a:bodyPr/>
                    <a:lstStyle/>
                    <a:p>
                      <a:pPr algn="ctr"/>
                      <a:r>
                        <a:rPr lang="en-US" dirty="0" smtClean="0"/>
                        <a:t>0x1ED</a:t>
                      </a:r>
                      <a:endParaRPr lang="en-US" dirty="0"/>
                    </a:p>
                  </a:txBody>
                  <a:tcPr/>
                </a:tc>
                <a:tc>
                  <a:txBody>
                    <a:bodyPr/>
                    <a:lstStyle/>
                    <a:p>
                      <a:pPr algn="ctr"/>
                      <a:r>
                        <a:rPr lang="en-US" dirty="0" smtClean="0"/>
                        <a:t>0x1ED</a:t>
                      </a:r>
                      <a:endParaRPr lang="en-US" dirty="0"/>
                    </a:p>
                  </a:txBody>
                  <a:tcPr/>
                </a:tc>
                <a:tc>
                  <a:txBody>
                    <a:bodyPr/>
                    <a:lstStyle/>
                    <a:p>
                      <a:pPr algn="ctr"/>
                      <a:r>
                        <a:rPr lang="en-US" dirty="0" smtClean="0"/>
                        <a:t>0x1ED</a:t>
                      </a:r>
                      <a:endParaRPr lang="en-US" dirty="0"/>
                    </a:p>
                  </a:txBody>
                  <a:tcPr/>
                </a:tc>
                <a:tc>
                  <a:txBody>
                    <a:bodyPr/>
                    <a:lstStyle/>
                    <a:p>
                      <a:pPr algn="ctr"/>
                      <a:r>
                        <a:rPr lang="en-US" dirty="0" smtClean="0"/>
                        <a:t>0x1ED</a:t>
                      </a:r>
                      <a:endParaRPr lang="en-US" dirty="0"/>
                    </a:p>
                  </a:txBody>
                  <a:tcPr/>
                </a:tc>
                <a:tc>
                  <a:txBody>
                    <a:bodyPr/>
                    <a:lstStyle/>
                    <a:p>
                      <a:pPr algn="ctr"/>
                      <a:r>
                        <a:rPr lang="en-US" dirty="0" smtClean="0"/>
                        <a:t>0xF68</a:t>
                      </a:r>
                      <a:endParaRPr lang="en-US" dirty="0"/>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Self-ref of Death</a:t>
            </a:r>
          </a:p>
        </p:txBody>
      </p:sp>
      <p:sp>
        <p:nvSpPr>
          <p:cNvPr id="624" name="Shape 62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46</a:t>
            </a:fld>
            <a:endParaRPr lang="en-US" sz="1200">
              <a:solidFill>
                <a:srgbClr val="D20025"/>
              </a:solidFill>
              <a:latin typeface="Calibri"/>
              <a:ea typeface="Calibri"/>
              <a:cs typeface="Calibri"/>
              <a:sym typeface="Calibri"/>
            </a:endParaRPr>
          </a:p>
        </p:txBody>
      </p:sp>
      <p:sp>
        <p:nvSpPr>
          <p:cNvPr id="625" name="Shape 625"/>
          <p:cNvSpPr/>
          <p:nvPr/>
        </p:nvSpPr>
        <p:spPr>
          <a:xfrm>
            <a:off x="1201867" y="2099739"/>
            <a:ext cx="1329267" cy="3708398"/>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26" name="Shape 626"/>
          <p:cNvSpPr/>
          <p:nvPr/>
        </p:nvSpPr>
        <p:spPr>
          <a:xfrm>
            <a:off x="1201866" y="209974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27" name="Shape 627"/>
          <p:cNvSpPr/>
          <p:nvPr/>
        </p:nvSpPr>
        <p:spPr>
          <a:xfrm>
            <a:off x="1201866" y="236220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28" name="Shape 628"/>
          <p:cNvSpPr/>
          <p:nvPr/>
        </p:nvSpPr>
        <p:spPr>
          <a:xfrm>
            <a:off x="1201867" y="262466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29" name="Shape 629"/>
          <p:cNvSpPr/>
          <p:nvPr/>
        </p:nvSpPr>
        <p:spPr>
          <a:xfrm>
            <a:off x="1201866" y="288713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0" name="Shape 630"/>
          <p:cNvSpPr/>
          <p:nvPr/>
        </p:nvSpPr>
        <p:spPr>
          <a:xfrm>
            <a:off x="1201866" y="314960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1" name="Shape 631"/>
          <p:cNvSpPr/>
          <p:nvPr/>
        </p:nvSpPr>
        <p:spPr>
          <a:xfrm>
            <a:off x="1201867" y="341206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2" name="Shape 632"/>
          <p:cNvSpPr/>
          <p:nvPr/>
        </p:nvSpPr>
        <p:spPr>
          <a:xfrm>
            <a:off x="1201866" y="36745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3" name="Shape 633"/>
          <p:cNvSpPr/>
          <p:nvPr/>
        </p:nvSpPr>
        <p:spPr>
          <a:xfrm>
            <a:off x="1201866" y="393699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4" name="Shape 634"/>
          <p:cNvSpPr/>
          <p:nvPr/>
        </p:nvSpPr>
        <p:spPr>
          <a:xfrm>
            <a:off x="1201866" y="419946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5" name="Shape 635"/>
          <p:cNvSpPr/>
          <p:nvPr/>
        </p:nvSpPr>
        <p:spPr>
          <a:xfrm>
            <a:off x="1201866" y="44619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6" name="Shape 636"/>
          <p:cNvSpPr/>
          <p:nvPr/>
        </p:nvSpPr>
        <p:spPr>
          <a:xfrm>
            <a:off x="1201866" y="472438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7" name="Shape 637"/>
          <p:cNvSpPr/>
          <p:nvPr/>
        </p:nvSpPr>
        <p:spPr>
          <a:xfrm>
            <a:off x="1201867" y="49868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8" name="Shape 638"/>
          <p:cNvSpPr/>
          <p:nvPr/>
        </p:nvSpPr>
        <p:spPr>
          <a:xfrm>
            <a:off x="1201866" y="524931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39" name="Shape 639"/>
          <p:cNvSpPr/>
          <p:nvPr/>
        </p:nvSpPr>
        <p:spPr>
          <a:xfrm>
            <a:off x="3557775" y="1968498"/>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0" name="Shape 640"/>
          <p:cNvSpPr/>
          <p:nvPr/>
        </p:nvSpPr>
        <p:spPr>
          <a:xfrm>
            <a:off x="3557775" y="196849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1" name="Shape 641"/>
          <p:cNvSpPr/>
          <p:nvPr/>
        </p:nvSpPr>
        <p:spPr>
          <a:xfrm>
            <a:off x="3557775" y="223096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2" name="Shape 642"/>
          <p:cNvSpPr/>
          <p:nvPr/>
        </p:nvSpPr>
        <p:spPr>
          <a:xfrm>
            <a:off x="3557775" y="2493432"/>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3" name="Shape 643"/>
          <p:cNvSpPr/>
          <p:nvPr/>
        </p:nvSpPr>
        <p:spPr>
          <a:xfrm>
            <a:off x="3557775" y="275589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4" name="Shape 644"/>
          <p:cNvSpPr/>
          <p:nvPr/>
        </p:nvSpPr>
        <p:spPr>
          <a:xfrm>
            <a:off x="3557775" y="301836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645" name="Shape 645"/>
          <p:cNvCxnSpPr/>
          <p:nvPr/>
        </p:nvCxnSpPr>
        <p:spPr>
          <a:xfrm>
            <a:off x="2268667" y="2099739"/>
            <a:ext cx="0" cy="3708398"/>
          </a:xfrm>
          <a:prstGeom prst="straightConnector1">
            <a:avLst/>
          </a:prstGeom>
          <a:noFill/>
          <a:ln w="9525" cap="flat" cmpd="sng">
            <a:solidFill>
              <a:srgbClr val="666666"/>
            </a:solidFill>
            <a:prstDash val="solid"/>
            <a:round/>
            <a:headEnd type="none" w="med" len="med"/>
            <a:tailEnd type="none" w="med" len="med"/>
          </a:ln>
        </p:spPr>
      </p:cxnSp>
      <p:cxnSp>
        <p:nvCxnSpPr>
          <p:cNvPr id="646" name="Shape 646"/>
          <p:cNvCxnSpPr/>
          <p:nvPr/>
        </p:nvCxnSpPr>
        <p:spPr>
          <a:xfrm>
            <a:off x="4260507" y="1968498"/>
            <a:ext cx="0" cy="1309465"/>
          </a:xfrm>
          <a:prstGeom prst="straightConnector1">
            <a:avLst/>
          </a:prstGeom>
          <a:noFill/>
          <a:ln w="9525" cap="flat" cmpd="sng">
            <a:solidFill>
              <a:srgbClr val="666666"/>
            </a:solidFill>
            <a:prstDash val="solid"/>
            <a:round/>
            <a:headEnd type="none" w="med" len="med"/>
            <a:tailEnd type="none" w="med" len="med"/>
          </a:ln>
        </p:spPr>
      </p:cxnSp>
      <p:sp>
        <p:nvSpPr>
          <p:cNvPr id="647" name="Shape 647"/>
          <p:cNvSpPr/>
          <p:nvPr/>
        </p:nvSpPr>
        <p:spPr>
          <a:xfrm>
            <a:off x="5124108" y="1968498"/>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8" name="Shape 648"/>
          <p:cNvSpPr/>
          <p:nvPr/>
        </p:nvSpPr>
        <p:spPr>
          <a:xfrm>
            <a:off x="5124108" y="196849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9" name="Shape 649"/>
          <p:cNvSpPr/>
          <p:nvPr/>
        </p:nvSpPr>
        <p:spPr>
          <a:xfrm>
            <a:off x="5124108" y="223096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0" name="Shape 650"/>
          <p:cNvSpPr/>
          <p:nvPr/>
        </p:nvSpPr>
        <p:spPr>
          <a:xfrm>
            <a:off x="5124108" y="2493432"/>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1" name="Shape 651"/>
          <p:cNvSpPr/>
          <p:nvPr/>
        </p:nvSpPr>
        <p:spPr>
          <a:xfrm>
            <a:off x="5124108" y="275589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2" name="Shape 652"/>
          <p:cNvSpPr/>
          <p:nvPr/>
        </p:nvSpPr>
        <p:spPr>
          <a:xfrm>
            <a:off x="5124108" y="301836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653" name="Shape 653"/>
          <p:cNvCxnSpPr/>
          <p:nvPr/>
        </p:nvCxnSpPr>
        <p:spPr>
          <a:xfrm>
            <a:off x="5826842" y="1968498"/>
            <a:ext cx="0" cy="1309465"/>
          </a:xfrm>
          <a:prstGeom prst="straightConnector1">
            <a:avLst/>
          </a:prstGeom>
          <a:noFill/>
          <a:ln w="9525" cap="flat" cmpd="sng">
            <a:solidFill>
              <a:srgbClr val="666666"/>
            </a:solidFill>
            <a:prstDash val="solid"/>
            <a:round/>
            <a:headEnd type="none" w="med" len="med"/>
            <a:tailEnd type="none" w="med" len="med"/>
          </a:ln>
        </p:spPr>
      </p:cxnSp>
      <p:sp>
        <p:nvSpPr>
          <p:cNvPr id="654" name="Shape 654"/>
          <p:cNvSpPr/>
          <p:nvPr/>
        </p:nvSpPr>
        <p:spPr>
          <a:xfrm>
            <a:off x="6690442" y="1965628"/>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5" name="Shape 655"/>
          <p:cNvSpPr/>
          <p:nvPr/>
        </p:nvSpPr>
        <p:spPr>
          <a:xfrm>
            <a:off x="6690442" y="196562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6" name="Shape 656"/>
          <p:cNvSpPr/>
          <p:nvPr/>
        </p:nvSpPr>
        <p:spPr>
          <a:xfrm>
            <a:off x="6690442" y="222809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7" name="Shape 657"/>
          <p:cNvSpPr/>
          <p:nvPr/>
        </p:nvSpPr>
        <p:spPr>
          <a:xfrm>
            <a:off x="6690442" y="249056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8" name="Shape 658"/>
          <p:cNvSpPr/>
          <p:nvPr/>
        </p:nvSpPr>
        <p:spPr>
          <a:xfrm>
            <a:off x="6690442" y="2753030"/>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9" name="Shape 659"/>
          <p:cNvSpPr/>
          <p:nvPr/>
        </p:nvSpPr>
        <p:spPr>
          <a:xfrm>
            <a:off x="6690442" y="301549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660" name="Shape 660"/>
          <p:cNvCxnSpPr/>
          <p:nvPr/>
        </p:nvCxnSpPr>
        <p:spPr>
          <a:xfrm>
            <a:off x="7393175" y="1965628"/>
            <a:ext cx="0" cy="1309465"/>
          </a:xfrm>
          <a:prstGeom prst="straightConnector1">
            <a:avLst/>
          </a:prstGeom>
          <a:noFill/>
          <a:ln w="9525" cap="flat" cmpd="sng">
            <a:solidFill>
              <a:srgbClr val="666666"/>
            </a:solidFill>
            <a:prstDash val="solid"/>
            <a:round/>
            <a:headEnd type="none" w="med" len="med"/>
            <a:tailEnd type="none" w="med" len="med"/>
          </a:ln>
        </p:spPr>
      </p:cxnSp>
      <p:sp>
        <p:nvSpPr>
          <p:cNvPr id="661" name="Shape 661"/>
          <p:cNvSpPr/>
          <p:nvPr/>
        </p:nvSpPr>
        <p:spPr>
          <a:xfrm>
            <a:off x="3557775" y="4724389"/>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2" name="Shape 662"/>
          <p:cNvSpPr/>
          <p:nvPr/>
        </p:nvSpPr>
        <p:spPr>
          <a:xfrm>
            <a:off x="3557775" y="47243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3" name="Shape 663"/>
          <p:cNvSpPr/>
          <p:nvPr/>
        </p:nvSpPr>
        <p:spPr>
          <a:xfrm>
            <a:off x="3557775"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4" name="Shape 664"/>
          <p:cNvSpPr/>
          <p:nvPr/>
        </p:nvSpPr>
        <p:spPr>
          <a:xfrm>
            <a:off x="3557775" y="524932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5" name="Shape 665"/>
          <p:cNvSpPr/>
          <p:nvPr/>
        </p:nvSpPr>
        <p:spPr>
          <a:xfrm>
            <a:off x="3557775"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6" name="Shape 666"/>
          <p:cNvSpPr/>
          <p:nvPr/>
        </p:nvSpPr>
        <p:spPr>
          <a:xfrm>
            <a:off x="3557775" y="577425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667" name="Shape 667"/>
          <p:cNvCxnSpPr/>
          <p:nvPr/>
        </p:nvCxnSpPr>
        <p:spPr>
          <a:xfrm>
            <a:off x="4260507" y="4724389"/>
            <a:ext cx="0" cy="1309465"/>
          </a:xfrm>
          <a:prstGeom prst="straightConnector1">
            <a:avLst/>
          </a:prstGeom>
          <a:noFill/>
          <a:ln w="9525" cap="flat" cmpd="sng">
            <a:solidFill>
              <a:srgbClr val="666666"/>
            </a:solidFill>
            <a:prstDash val="solid"/>
            <a:round/>
            <a:headEnd type="none" w="med" len="med"/>
            <a:tailEnd type="none" w="med" len="med"/>
          </a:ln>
        </p:spPr>
      </p:cxnSp>
      <p:sp>
        <p:nvSpPr>
          <p:cNvPr id="668" name="Shape 668"/>
          <p:cNvSpPr/>
          <p:nvPr/>
        </p:nvSpPr>
        <p:spPr>
          <a:xfrm>
            <a:off x="5124108" y="4724389"/>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9" name="Shape 669"/>
          <p:cNvSpPr/>
          <p:nvPr/>
        </p:nvSpPr>
        <p:spPr>
          <a:xfrm>
            <a:off x="5124108" y="47243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70" name="Shape 670"/>
          <p:cNvSpPr/>
          <p:nvPr/>
        </p:nvSpPr>
        <p:spPr>
          <a:xfrm>
            <a:off x="5124108"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71" name="Shape 671"/>
          <p:cNvSpPr/>
          <p:nvPr/>
        </p:nvSpPr>
        <p:spPr>
          <a:xfrm>
            <a:off x="5124108" y="524932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72" name="Shape 672"/>
          <p:cNvSpPr/>
          <p:nvPr/>
        </p:nvSpPr>
        <p:spPr>
          <a:xfrm>
            <a:off x="5124108"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73" name="Shape 673"/>
          <p:cNvSpPr/>
          <p:nvPr/>
        </p:nvSpPr>
        <p:spPr>
          <a:xfrm>
            <a:off x="5124108" y="577425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674" name="Shape 674"/>
          <p:cNvCxnSpPr/>
          <p:nvPr/>
        </p:nvCxnSpPr>
        <p:spPr>
          <a:xfrm>
            <a:off x="5826842" y="4724389"/>
            <a:ext cx="0" cy="1309465"/>
          </a:xfrm>
          <a:prstGeom prst="straightConnector1">
            <a:avLst/>
          </a:prstGeom>
          <a:noFill/>
          <a:ln w="9525" cap="flat" cmpd="sng">
            <a:solidFill>
              <a:srgbClr val="666666"/>
            </a:solidFill>
            <a:prstDash val="solid"/>
            <a:round/>
            <a:headEnd type="none" w="med" len="med"/>
            <a:tailEnd type="none" w="med" len="med"/>
          </a:ln>
        </p:spPr>
      </p:cxnSp>
      <p:sp>
        <p:nvSpPr>
          <p:cNvPr id="675" name="Shape 675"/>
          <p:cNvSpPr txBox="1"/>
          <p:nvPr/>
        </p:nvSpPr>
        <p:spPr>
          <a:xfrm>
            <a:off x="1553408" y="1733268"/>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sp>
        <p:nvSpPr>
          <p:cNvPr id="676" name="Shape 676"/>
          <p:cNvSpPr txBox="1"/>
          <p:nvPr/>
        </p:nvSpPr>
        <p:spPr>
          <a:xfrm>
            <a:off x="3680714" y="1596296"/>
            <a:ext cx="6757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PDPT</a:t>
            </a:r>
          </a:p>
        </p:txBody>
      </p:sp>
      <p:sp>
        <p:nvSpPr>
          <p:cNvPr id="677" name="Shape 677"/>
          <p:cNvSpPr txBox="1"/>
          <p:nvPr/>
        </p:nvSpPr>
        <p:spPr>
          <a:xfrm>
            <a:off x="3621887" y="6030985"/>
            <a:ext cx="6757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PDPT</a:t>
            </a:r>
          </a:p>
        </p:txBody>
      </p:sp>
      <p:sp>
        <p:nvSpPr>
          <p:cNvPr id="678" name="Shape 678"/>
          <p:cNvSpPr txBox="1"/>
          <p:nvPr/>
        </p:nvSpPr>
        <p:spPr>
          <a:xfrm>
            <a:off x="5380885" y="1599166"/>
            <a:ext cx="44595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a:t>
            </a:r>
          </a:p>
        </p:txBody>
      </p:sp>
      <p:sp>
        <p:nvSpPr>
          <p:cNvPr id="679" name="Shape 679"/>
          <p:cNvSpPr txBox="1"/>
          <p:nvPr/>
        </p:nvSpPr>
        <p:spPr>
          <a:xfrm>
            <a:off x="5344530" y="6030985"/>
            <a:ext cx="44595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a:t>
            </a:r>
          </a:p>
        </p:txBody>
      </p:sp>
      <p:sp>
        <p:nvSpPr>
          <p:cNvPr id="680" name="Shape 680"/>
          <p:cNvSpPr txBox="1"/>
          <p:nvPr/>
        </p:nvSpPr>
        <p:spPr>
          <a:xfrm>
            <a:off x="6978703" y="1596296"/>
            <a:ext cx="4144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a:t>
            </a:r>
          </a:p>
        </p:txBody>
      </p:sp>
      <p:sp>
        <p:nvSpPr>
          <p:cNvPr id="681" name="Shape 681"/>
          <p:cNvSpPr txBox="1"/>
          <p:nvPr/>
        </p:nvSpPr>
        <p:spPr>
          <a:xfrm>
            <a:off x="6942349" y="6036723"/>
            <a:ext cx="4144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a:t>
            </a:r>
          </a:p>
        </p:txBody>
      </p:sp>
      <p:cxnSp>
        <p:nvCxnSpPr>
          <p:cNvPr id="682" name="Shape 682"/>
          <p:cNvCxnSpPr>
            <a:endCxn id="676" idx="1"/>
          </p:cNvCxnSpPr>
          <p:nvPr/>
        </p:nvCxnSpPr>
        <p:spPr>
          <a:xfrm rot="10800000" flipH="1">
            <a:off x="1813514" y="1780962"/>
            <a:ext cx="1867200" cy="450000"/>
          </a:xfrm>
          <a:prstGeom prst="straightConnector1">
            <a:avLst/>
          </a:prstGeom>
          <a:noFill/>
          <a:ln w="12700" cap="flat" cmpd="sng">
            <a:solidFill>
              <a:schemeClr val="accent1"/>
            </a:solidFill>
            <a:prstDash val="solid"/>
            <a:round/>
            <a:headEnd type="none" w="med" len="med"/>
            <a:tailEnd type="stealth" w="lg" len="lg"/>
          </a:ln>
        </p:spPr>
      </p:cxnSp>
      <p:cxnSp>
        <p:nvCxnSpPr>
          <p:cNvPr id="683" name="Shape 683"/>
          <p:cNvCxnSpPr/>
          <p:nvPr/>
        </p:nvCxnSpPr>
        <p:spPr>
          <a:xfrm rot="10800000" flipH="1">
            <a:off x="3959767" y="1780962"/>
            <a:ext cx="1421118" cy="843706"/>
          </a:xfrm>
          <a:prstGeom prst="straightConnector1">
            <a:avLst/>
          </a:prstGeom>
          <a:noFill/>
          <a:ln w="12700" cap="flat" cmpd="sng">
            <a:solidFill>
              <a:schemeClr val="accent1"/>
            </a:solidFill>
            <a:prstDash val="solid"/>
            <a:round/>
            <a:headEnd type="none" w="med" len="med"/>
            <a:tailEnd type="stealth" w="lg" len="lg"/>
          </a:ln>
        </p:spPr>
      </p:cxnSp>
      <p:cxnSp>
        <p:nvCxnSpPr>
          <p:cNvPr id="684" name="Shape 684"/>
          <p:cNvCxnSpPr>
            <a:endCxn id="680" idx="1"/>
          </p:cNvCxnSpPr>
          <p:nvPr/>
        </p:nvCxnSpPr>
        <p:spPr>
          <a:xfrm rot="10800000" flipH="1">
            <a:off x="5526103" y="1780962"/>
            <a:ext cx="1452599" cy="581100"/>
          </a:xfrm>
          <a:prstGeom prst="straightConnector1">
            <a:avLst/>
          </a:prstGeom>
          <a:noFill/>
          <a:ln w="12700" cap="flat" cmpd="sng">
            <a:solidFill>
              <a:schemeClr val="accent1"/>
            </a:solidFill>
            <a:prstDash val="solid"/>
            <a:round/>
            <a:headEnd type="none" w="med" len="med"/>
            <a:tailEnd type="stealth" w="lg" len="lg"/>
          </a:ln>
        </p:spPr>
      </p:cxnSp>
      <p:cxnSp>
        <p:nvCxnSpPr>
          <p:cNvPr id="685" name="Shape 685"/>
          <p:cNvCxnSpPr>
            <a:endCxn id="677" idx="1"/>
          </p:cNvCxnSpPr>
          <p:nvPr/>
        </p:nvCxnSpPr>
        <p:spPr>
          <a:xfrm>
            <a:off x="1813787" y="5693651"/>
            <a:ext cx="1808100" cy="522000"/>
          </a:xfrm>
          <a:prstGeom prst="straightConnector1">
            <a:avLst/>
          </a:prstGeom>
          <a:noFill/>
          <a:ln w="12700" cap="flat" cmpd="sng">
            <a:solidFill>
              <a:schemeClr val="accent1"/>
            </a:solidFill>
            <a:prstDash val="solid"/>
            <a:round/>
            <a:headEnd type="none" w="med" len="med"/>
            <a:tailEnd type="stealth" w="lg" len="lg"/>
          </a:ln>
        </p:spPr>
      </p:cxnSp>
      <p:cxnSp>
        <p:nvCxnSpPr>
          <p:cNvPr id="686" name="Shape 686"/>
          <p:cNvCxnSpPr/>
          <p:nvPr/>
        </p:nvCxnSpPr>
        <p:spPr>
          <a:xfrm>
            <a:off x="3959767" y="5062944"/>
            <a:ext cx="1316740" cy="1158445"/>
          </a:xfrm>
          <a:prstGeom prst="straightConnector1">
            <a:avLst/>
          </a:prstGeom>
          <a:noFill/>
          <a:ln w="12700" cap="flat" cmpd="sng">
            <a:solidFill>
              <a:schemeClr val="accent1"/>
            </a:solidFill>
            <a:prstDash val="solid"/>
            <a:round/>
            <a:headEnd type="none" w="med" len="med"/>
            <a:tailEnd type="stealth" w="lg" len="lg"/>
          </a:ln>
        </p:spPr>
      </p:cxnSp>
      <p:cxnSp>
        <p:nvCxnSpPr>
          <p:cNvPr id="687" name="Shape 687"/>
          <p:cNvCxnSpPr/>
          <p:nvPr/>
        </p:nvCxnSpPr>
        <p:spPr>
          <a:xfrm>
            <a:off x="5526101" y="5438805"/>
            <a:ext cx="1416247" cy="782584"/>
          </a:xfrm>
          <a:prstGeom prst="straightConnector1">
            <a:avLst/>
          </a:prstGeom>
          <a:noFill/>
          <a:ln w="12700" cap="flat" cmpd="sng">
            <a:solidFill>
              <a:schemeClr val="accent1"/>
            </a:solidFill>
            <a:prstDash val="solid"/>
            <a:round/>
            <a:headEnd type="none" w="med" len="med"/>
            <a:tailEnd type="stealth" w="lg" len="lg"/>
          </a:ln>
        </p:spPr>
      </p:cxnSp>
      <p:sp>
        <p:nvSpPr>
          <p:cNvPr id="688" name="Shape 688"/>
          <p:cNvSpPr txBox="1"/>
          <p:nvPr/>
        </p:nvSpPr>
        <p:spPr>
          <a:xfrm>
            <a:off x="1422346" y="4686346"/>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0x1ED</a:t>
            </a:r>
          </a:p>
        </p:txBody>
      </p:sp>
      <p:cxnSp>
        <p:nvCxnSpPr>
          <p:cNvPr id="689" name="Shape 689"/>
          <p:cNvCxnSpPr>
            <a:stCxn id="636" idx="1"/>
            <a:endCxn id="675" idx="1"/>
          </p:cNvCxnSpPr>
          <p:nvPr/>
        </p:nvCxnSpPr>
        <p:spPr>
          <a:xfrm rot="10800000" flipH="1">
            <a:off x="1201866" y="1918022"/>
            <a:ext cx="351600" cy="2937600"/>
          </a:xfrm>
          <a:prstGeom prst="curvedConnector3">
            <a:avLst>
              <a:gd name="adj1" fmla="val -178195"/>
            </a:avLst>
          </a:prstGeom>
          <a:noFill/>
          <a:ln w="12700" cap="flat" cmpd="sng">
            <a:solidFill>
              <a:srgbClr val="FF0000"/>
            </a:solidFill>
            <a:prstDash val="solid"/>
            <a:round/>
            <a:headEnd type="none" w="med" len="med"/>
            <a:tailEnd type="stealth" w="lg" len="lg"/>
          </a:ln>
        </p:spPr>
      </p:cxnSp>
      <p:sp>
        <p:nvSpPr>
          <p:cNvPr id="690" name="Shape 690"/>
          <p:cNvSpPr txBox="1"/>
          <p:nvPr/>
        </p:nvSpPr>
        <p:spPr>
          <a:xfrm>
            <a:off x="2249246" y="204629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1" name="Shape 691"/>
          <p:cNvSpPr txBox="1"/>
          <p:nvPr/>
        </p:nvSpPr>
        <p:spPr>
          <a:xfrm>
            <a:off x="4224153" y="244000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2" name="Shape 692"/>
          <p:cNvSpPr txBox="1"/>
          <p:nvPr/>
        </p:nvSpPr>
        <p:spPr>
          <a:xfrm>
            <a:off x="5790487" y="217753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3" name="Shape 693"/>
          <p:cNvSpPr txBox="1"/>
          <p:nvPr/>
        </p:nvSpPr>
        <p:spPr>
          <a:xfrm>
            <a:off x="7356821" y="1917934"/>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4" name="Shape 694"/>
          <p:cNvSpPr txBox="1"/>
          <p:nvPr/>
        </p:nvSpPr>
        <p:spPr>
          <a:xfrm>
            <a:off x="7356821" y="217753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5" name="Shape 695"/>
          <p:cNvSpPr txBox="1"/>
          <p:nvPr/>
        </p:nvSpPr>
        <p:spPr>
          <a:xfrm>
            <a:off x="7356821" y="244000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6" name="Shape 696"/>
          <p:cNvSpPr txBox="1"/>
          <p:nvPr/>
        </p:nvSpPr>
        <p:spPr>
          <a:xfrm>
            <a:off x="7356821" y="270246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7" name="Shape 697"/>
          <p:cNvSpPr txBox="1"/>
          <p:nvPr/>
        </p:nvSpPr>
        <p:spPr>
          <a:xfrm>
            <a:off x="7356821" y="296493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698" name="Shape 698"/>
          <p:cNvSpPr txBox="1"/>
          <p:nvPr/>
        </p:nvSpPr>
        <p:spPr>
          <a:xfrm>
            <a:off x="2249246" y="5438805"/>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699" name="Shape 699"/>
          <p:cNvSpPr txBox="1"/>
          <p:nvPr/>
        </p:nvSpPr>
        <p:spPr>
          <a:xfrm>
            <a:off x="4215532" y="569358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00" name="Shape 700"/>
          <p:cNvSpPr txBox="1"/>
          <p:nvPr/>
        </p:nvSpPr>
        <p:spPr>
          <a:xfrm>
            <a:off x="5790487" y="569645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01" name="Shape 701"/>
          <p:cNvSpPr txBox="1"/>
          <p:nvPr/>
        </p:nvSpPr>
        <p:spPr>
          <a:xfrm>
            <a:off x="2249246" y="467095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02" name="Shape 702"/>
          <p:cNvSpPr/>
          <p:nvPr/>
        </p:nvSpPr>
        <p:spPr>
          <a:xfrm>
            <a:off x="6690442" y="4724387"/>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3" name="Shape 703"/>
          <p:cNvSpPr/>
          <p:nvPr/>
        </p:nvSpPr>
        <p:spPr>
          <a:xfrm>
            <a:off x="6690442" y="472438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4" name="Shape 704"/>
          <p:cNvSpPr/>
          <p:nvPr/>
        </p:nvSpPr>
        <p:spPr>
          <a:xfrm>
            <a:off x="6690442"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5" name="Shape 705"/>
          <p:cNvSpPr/>
          <p:nvPr/>
        </p:nvSpPr>
        <p:spPr>
          <a:xfrm>
            <a:off x="6690442" y="5249321"/>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6" name="Shape 706"/>
          <p:cNvSpPr/>
          <p:nvPr/>
        </p:nvSpPr>
        <p:spPr>
          <a:xfrm>
            <a:off x="6690442"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7" name="Shape 707"/>
          <p:cNvSpPr/>
          <p:nvPr/>
        </p:nvSpPr>
        <p:spPr>
          <a:xfrm>
            <a:off x="6690442" y="57742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08" name="Shape 708"/>
          <p:cNvCxnSpPr/>
          <p:nvPr/>
        </p:nvCxnSpPr>
        <p:spPr>
          <a:xfrm>
            <a:off x="7393175" y="4724387"/>
            <a:ext cx="0" cy="1309465"/>
          </a:xfrm>
          <a:prstGeom prst="straightConnector1">
            <a:avLst/>
          </a:prstGeom>
          <a:noFill/>
          <a:ln w="9525" cap="flat" cmpd="sng">
            <a:solidFill>
              <a:srgbClr val="666666"/>
            </a:solidFill>
            <a:prstDash val="solid"/>
            <a:round/>
            <a:headEnd type="none" w="med" len="med"/>
            <a:tailEnd type="none" w="med" len="med"/>
          </a:ln>
        </p:spPr>
      </p:cxnSp>
      <p:sp>
        <p:nvSpPr>
          <p:cNvPr id="709" name="Shape 709"/>
          <p:cNvSpPr txBox="1"/>
          <p:nvPr/>
        </p:nvSpPr>
        <p:spPr>
          <a:xfrm>
            <a:off x="7356821" y="4676694"/>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10" name="Shape 710"/>
          <p:cNvSpPr txBox="1"/>
          <p:nvPr/>
        </p:nvSpPr>
        <p:spPr>
          <a:xfrm>
            <a:off x="7356821" y="493629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11" name="Shape 711"/>
          <p:cNvSpPr txBox="1"/>
          <p:nvPr/>
        </p:nvSpPr>
        <p:spPr>
          <a:xfrm>
            <a:off x="7356821" y="5198762"/>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12" name="Shape 712"/>
          <p:cNvSpPr txBox="1"/>
          <p:nvPr/>
        </p:nvSpPr>
        <p:spPr>
          <a:xfrm>
            <a:off x="7356821" y="546122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13" name="Shape 713"/>
          <p:cNvSpPr txBox="1"/>
          <p:nvPr/>
        </p:nvSpPr>
        <p:spPr>
          <a:xfrm>
            <a:off x="7356821" y="5723692"/>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cxnSp>
        <p:nvCxnSpPr>
          <p:cNvPr id="714" name="Shape 714"/>
          <p:cNvCxnSpPr>
            <a:endCxn id="701" idx="3"/>
          </p:cNvCxnSpPr>
          <p:nvPr/>
        </p:nvCxnSpPr>
        <p:spPr>
          <a:xfrm flipH="1">
            <a:off x="2531134" y="4063923"/>
            <a:ext cx="1575300" cy="791700"/>
          </a:xfrm>
          <a:prstGeom prst="straightConnector1">
            <a:avLst/>
          </a:prstGeom>
          <a:noFill/>
          <a:ln w="12700" cap="flat" cmpd="sng">
            <a:solidFill>
              <a:srgbClr val="FF0000"/>
            </a:solidFill>
            <a:prstDash val="dash"/>
            <a:round/>
            <a:headEnd type="none" w="med" len="med"/>
            <a:tailEnd type="stealth" w="lg" len="lg"/>
          </a:ln>
        </p:spPr>
      </p:cxnSp>
      <p:sp>
        <p:nvSpPr>
          <p:cNvPr id="715" name="Shape 715"/>
          <p:cNvSpPr/>
          <p:nvPr/>
        </p:nvSpPr>
        <p:spPr>
          <a:xfrm>
            <a:off x="4497421" y="3496737"/>
            <a:ext cx="2333966" cy="643456"/>
          </a:xfrm>
          <a:prstGeom prst="wedgeRectCallout">
            <a:avLst>
              <a:gd name="adj1" fmla="val -65540"/>
              <a:gd name="adj2" fmla="val 38483"/>
            </a:avLst>
          </a:prstGeom>
          <a:noFill/>
          <a:ln w="127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16" name="Shape 716"/>
          <p:cNvSpPr txBox="1"/>
          <p:nvPr/>
        </p:nvSpPr>
        <p:spPr>
          <a:xfrm>
            <a:off x="4479462" y="3496737"/>
            <a:ext cx="239757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If we replace</a:t>
            </a:r>
          </a:p>
          <a:p>
            <a:pPr marL="0" marR="0" lvl="0" indent="0" algn="ctr" rtl="0">
              <a:spcBef>
                <a:spcPts val="0"/>
              </a:spcBef>
              <a:buSzPct val="25000"/>
              <a:buNone/>
            </a:pPr>
            <a:r>
              <a:rPr lang="en-US" sz="1800" b="1">
                <a:solidFill>
                  <a:schemeClr val="dk1"/>
                </a:solidFill>
                <a:latin typeface="Calibri"/>
                <a:ea typeface="Calibri"/>
                <a:cs typeface="Calibri"/>
                <a:sym typeface="Calibri"/>
              </a:rPr>
              <a:t>SUPERVISOR by USER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 grpId="0" animBg="1"/>
      <p:bldP spid="7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Self-ref of Death</a:t>
            </a:r>
          </a:p>
        </p:txBody>
      </p:sp>
      <p:sp>
        <p:nvSpPr>
          <p:cNvPr id="722" name="Shape 722"/>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47</a:t>
            </a:fld>
            <a:endParaRPr lang="en-US" sz="1200">
              <a:solidFill>
                <a:srgbClr val="D20025"/>
              </a:solidFill>
              <a:latin typeface="Calibri"/>
              <a:ea typeface="Calibri"/>
              <a:cs typeface="Calibri"/>
              <a:sym typeface="Calibri"/>
            </a:endParaRPr>
          </a:p>
        </p:txBody>
      </p:sp>
      <p:sp>
        <p:nvSpPr>
          <p:cNvPr id="723" name="Shape 723"/>
          <p:cNvSpPr/>
          <p:nvPr/>
        </p:nvSpPr>
        <p:spPr>
          <a:xfrm>
            <a:off x="1201867" y="2099739"/>
            <a:ext cx="1329267" cy="3708398"/>
          </a:xfrm>
          <a:prstGeom prst="rect">
            <a:avLst/>
          </a:prstGeom>
          <a:solidFill>
            <a:srgbClr val="C5D8F1"/>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4" name="Shape 724"/>
          <p:cNvSpPr/>
          <p:nvPr/>
        </p:nvSpPr>
        <p:spPr>
          <a:xfrm>
            <a:off x="1201866" y="209974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5" name="Shape 725"/>
          <p:cNvSpPr/>
          <p:nvPr/>
        </p:nvSpPr>
        <p:spPr>
          <a:xfrm>
            <a:off x="1201866" y="236220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6" name="Shape 726"/>
          <p:cNvSpPr/>
          <p:nvPr/>
        </p:nvSpPr>
        <p:spPr>
          <a:xfrm>
            <a:off x="1201867" y="262466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7" name="Shape 727"/>
          <p:cNvSpPr/>
          <p:nvPr/>
        </p:nvSpPr>
        <p:spPr>
          <a:xfrm>
            <a:off x="1201866" y="288713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8" name="Shape 728"/>
          <p:cNvSpPr/>
          <p:nvPr/>
        </p:nvSpPr>
        <p:spPr>
          <a:xfrm>
            <a:off x="1201866" y="314960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9" name="Shape 729"/>
          <p:cNvSpPr/>
          <p:nvPr/>
        </p:nvSpPr>
        <p:spPr>
          <a:xfrm>
            <a:off x="1201867" y="341206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0" name="Shape 730"/>
          <p:cNvSpPr/>
          <p:nvPr/>
        </p:nvSpPr>
        <p:spPr>
          <a:xfrm>
            <a:off x="1201866" y="36745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1" name="Shape 731"/>
          <p:cNvSpPr/>
          <p:nvPr/>
        </p:nvSpPr>
        <p:spPr>
          <a:xfrm>
            <a:off x="1201866" y="393699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2" name="Shape 732"/>
          <p:cNvSpPr/>
          <p:nvPr/>
        </p:nvSpPr>
        <p:spPr>
          <a:xfrm>
            <a:off x="1201866" y="419946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3" name="Shape 733"/>
          <p:cNvSpPr/>
          <p:nvPr/>
        </p:nvSpPr>
        <p:spPr>
          <a:xfrm>
            <a:off x="1201866" y="44619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4" name="Shape 734"/>
          <p:cNvSpPr/>
          <p:nvPr/>
        </p:nvSpPr>
        <p:spPr>
          <a:xfrm>
            <a:off x="1201866" y="472438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5" name="Shape 735"/>
          <p:cNvSpPr/>
          <p:nvPr/>
        </p:nvSpPr>
        <p:spPr>
          <a:xfrm>
            <a:off x="1201867" y="49868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6" name="Shape 736"/>
          <p:cNvSpPr/>
          <p:nvPr/>
        </p:nvSpPr>
        <p:spPr>
          <a:xfrm>
            <a:off x="1201866" y="524931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7" name="Shape 737"/>
          <p:cNvSpPr/>
          <p:nvPr/>
        </p:nvSpPr>
        <p:spPr>
          <a:xfrm>
            <a:off x="3557775" y="1968498"/>
            <a:ext cx="948266" cy="1312335"/>
          </a:xfrm>
          <a:prstGeom prst="rect">
            <a:avLst/>
          </a:prstGeom>
          <a:solidFill>
            <a:srgbClr val="C5D8F1"/>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8" name="Shape 738"/>
          <p:cNvSpPr/>
          <p:nvPr/>
        </p:nvSpPr>
        <p:spPr>
          <a:xfrm>
            <a:off x="3557775" y="196849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9" name="Shape 739"/>
          <p:cNvSpPr/>
          <p:nvPr/>
        </p:nvSpPr>
        <p:spPr>
          <a:xfrm>
            <a:off x="3557775" y="223096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0" name="Shape 740"/>
          <p:cNvSpPr/>
          <p:nvPr/>
        </p:nvSpPr>
        <p:spPr>
          <a:xfrm>
            <a:off x="3557775" y="2493432"/>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1" name="Shape 741"/>
          <p:cNvSpPr/>
          <p:nvPr/>
        </p:nvSpPr>
        <p:spPr>
          <a:xfrm>
            <a:off x="3557775" y="275589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2" name="Shape 742"/>
          <p:cNvSpPr/>
          <p:nvPr/>
        </p:nvSpPr>
        <p:spPr>
          <a:xfrm>
            <a:off x="3557775" y="301836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43" name="Shape 743"/>
          <p:cNvCxnSpPr/>
          <p:nvPr/>
        </p:nvCxnSpPr>
        <p:spPr>
          <a:xfrm>
            <a:off x="2268667" y="2099739"/>
            <a:ext cx="0" cy="3708398"/>
          </a:xfrm>
          <a:prstGeom prst="straightConnector1">
            <a:avLst/>
          </a:prstGeom>
          <a:noFill/>
          <a:ln w="9525" cap="flat" cmpd="sng">
            <a:solidFill>
              <a:srgbClr val="666666"/>
            </a:solidFill>
            <a:prstDash val="solid"/>
            <a:round/>
            <a:headEnd type="none" w="med" len="med"/>
            <a:tailEnd type="none" w="med" len="med"/>
          </a:ln>
        </p:spPr>
      </p:cxnSp>
      <p:cxnSp>
        <p:nvCxnSpPr>
          <p:cNvPr id="744" name="Shape 744"/>
          <p:cNvCxnSpPr/>
          <p:nvPr/>
        </p:nvCxnSpPr>
        <p:spPr>
          <a:xfrm>
            <a:off x="4260507" y="1968498"/>
            <a:ext cx="0" cy="1309465"/>
          </a:xfrm>
          <a:prstGeom prst="straightConnector1">
            <a:avLst/>
          </a:prstGeom>
          <a:noFill/>
          <a:ln w="9525" cap="flat" cmpd="sng">
            <a:solidFill>
              <a:srgbClr val="666666"/>
            </a:solidFill>
            <a:prstDash val="solid"/>
            <a:round/>
            <a:headEnd type="none" w="med" len="med"/>
            <a:tailEnd type="none" w="med" len="med"/>
          </a:ln>
        </p:spPr>
      </p:cxnSp>
      <p:sp>
        <p:nvSpPr>
          <p:cNvPr id="745" name="Shape 745"/>
          <p:cNvSpPr/>
          <p:nvPr/>
        </p:nvSpPr>
        <p:spPr>
          <a:xfrm>
            <a:off x="5124108" y="1968498"/>
            <a:ext cx="948266" cy="1312335"/>
          </a:xfrm>
          <a:prstGeom prst="rect">
            <a:avLst/>
          </a:prstGeom>
          <a:solidFill>
            <a:srgbClr val="C5D8F1"/>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6" name="Shape 746"/>
          <p:cNvSpPr/>
          <p:nvPr/>
        </p:nvSpPr>
        <p:spPr>
          <a:xfrm>
            <a:off x="5124108" y="196849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7" name="Shape 747"/>
          <p:cNvSpPr/>
          <p:nvPr/>
        </p:nvSpPr>
        <p:spPr>
          <a:xfrm>
            <a:off x="5124108" y="223096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8" name="Shape 748"/>
          <p:cNvSpPr/>
          <p:nvPr/>
        </p:nvSpPr>
        <p:spPr>
          <a:xfrm>
            <a:off x="5124108" y="2493432"/>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9" name="Shape 749"/>
          <p:cNvSpPr/>
          <p:nvPr/>
        </p:nvSpPr>
        <p:spPr>
          <a:xfrm>
            <a:off x="5124108" y="275589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0" name="Shape 750"/>
          <p:cNvSpPr/>
          <p:nvPr/>
        </p:nvSpPr>
        <p:spPr>
          <a:xfrm>
            <a:off x="5124108" y="301836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51" name="Shape 751"/>
          <p:cNvCxnSpPr/>
          <p:nvPr/>
        </p:nvCxnSpPr>
        <p:spPr>
          <a:xfrm>
            <a:off x="5826842" y="1968498"/>
            <a:ext cx="0" cy="1309465"/>
          </a:xfrm>
          <a:prstGeom prst="straightConnector1">
            <a:avLst/>
          </a:prstGeom>
          <a:noFill/>
          <a:ln w="9525" cap="flat" cmpd="sng">
            <a:solidFill>
              <a:srgbClr val="666666"/>
            </a:solidFill>
            <a:prstDash val="solid"/>
            <a:round/>
            <a:headEnd type="none" w="med" len="med"/>
            <a:tailEnd type="none" w="med" len="med"/>
          </a:ln>
        </p:spPr>
      </p:cxnSp>
      <p:sp>
        <p:nvSpPr>
          <p:cNvPr id="752" name="Shape 752"/>
          <p:cNvSpPr/>
          <p:nvPr/>
        </p:nvSpPr>
        <p:spPr>
          <a:xfrm>
            <a:off x="6690442" y="1965628"/>
            <a:ext cx="948266" cy="1312335"/>
          </a:xfrm>
          <a:prstGeom prst="rect">
            <a:avLst/>
          </a:prstGeom>
          <a:solidFill>
            <a:srgbClr val="C5D8F1"/>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3" name="Shape 753"/>
          <p:cNvSpPr/>
          <p:nvPr/>
        </p:nvSpPr>
        <p:spPr>
          <a:xfrm>
            <a:off x="6690442" y="1965628"/>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4" name="Shape 754"/>
          <p:cNvSpPr/>
          <p:nvPr/>
        </p:nvSpPr>
        <p:spPr>
          <a:xfrm>
            <a:off x="6690442" y="2228096"/>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5" name="Shape 755"/>
          <p:cNvSpPr/>
          <p:nvPr/>
        </p:nvSpPr>
        <p:spPr>
          <a:xfrm>
            <a:off x="6690442" y="249056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6" name="Shape 756"/>
          <p:cNvSpPr/>
          <p:nvPr/>
        </p:nvSpPr>
        <p:spPr>
          <a:xfrm>
            <a:off x="6690442" y="2753030"/>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7" name="Shape 757"/>
          <p:cNvSpPr/>
          <p:nvPr/>
        </p:nvSpPr>
        <p:spPr>
          <a:xfrm>
            <a:off x="6690442" y="301549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58" name="Shape 758"/>
          <p:cNvCxnSpPr/>
          <p:nvPr/>
        </p:nvCxnSpPr>
        <p:spPr>
          <a:xfrm>
            <a:off x="7393175" y="1965628"/>
            <a:ext cx="0" cy="1309465"/>
          </a:xfrm>
          <a:prstGeom prst="straightConnector1">
            <a:avLst/>
          </a:prstGeom>
          <a:noFill/>
          <a:ln w="9525" cap="flat" cmpd="sng">
            <a:solidFill>
              <a:srgbClr val="666666"/>
            </a:solidFill>
            <a:prstDash val="solid"/>
            <a:round/>
            <a:headEnd type="none" w="med" len="med"/>
            <a:tailEnd type="none" w="med" len="med"/>
          </a:ln>
        </p:spPr>
      </p:cxnSp>
      <p:sp>
        <p:nvSpPr>
          <p:cNvPr id="759" name="Shape 759"/>
          <p:cNvSpPr/>
          <p:nvPr/>
        </p:nvSpPr>
        <p:spPr>
          <a:xfrm>
            <a:off x="3557775" y="4724389"/>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0" name="Shape 760"/>
          <p:cNvSpPr/>
          <p:nvPr/>
        </p:nvSpPr>
        <p:spPr>
          <a:xfrm>
            <a:off x="3557775" y="47243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1" name="Shape 761"/>
          <p:cNvSpPr/>
          <p:nvPr/>
        </p:nvSpPr>
        <p:spPr>
          <a:xfrm>
            <a:off x="3557775"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2" name="Shape 762"/>
          <p:cNvSpPr/>
          <p:nvPr/>
        </p:nvSpPr>
        <p:spPr>
          <a:xfrm>
            <a:off x="3557775" y="524932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3" name="Shape 763"/>
          <p:cNvSpPr/>
          <p:nvPr/>
        </p:nvSpPr>
        <p:spPr>
          <a:xfrm>
            <a:off x="3557775"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4" name="Shape 764"/>
          <p:cNvSpPr/>
          <p:nvPr/>
        </p:nvSpPr>
        <p:spPr>
          <a:xfrm>
            <a:off x="3557775" y="577425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65" name="Shape 765"/>
          <p:cNvCxnSpPr/>
          <p:nvPr/>
        </p:nvCxnSpPr>
        <p:spPr>
          <a:xfrm>
            <a:off x="4260507" y="4724389"/>
            <a:ext cx="0" cy="1309465"/>
          </a:xfrm>
          <a:prstGeom prst="straightConnector1">
            <a:avLst/>
          </a:prstGeom>
          <a:noFill/>
          <a:ln w="9525" cap="flat" cmpd="sng">
            <a:solidFill>
              <a:srgbClr val="666666"/>
            </a:solidFill>
            <a:prstDash val="solid"/>
            <a:round/>
            <a:headEnd type="none" w="med" len="med"/>
            <a:tailEnd type="none" w="med" len="med"/>
          </a:ln>
        </p:spPr>
      </p:cxnSp>
      <p:sp>
        <p:nvSpPr>
          <p:cNvPr id="766" name="Shape 766"/>
          <p:cNvSpPr/>
          <p:nvPr/>
        </p:nvSpPr>
        <p:spPr>
          <a:xfrm>
            <a:off x="5124108" y="4724389"/>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7" name="Shape 767"/>
          <p:cNvSpPr/>
          <p:nvPr/>
        </p:nvSpPr>
        <p:spPr>
          <a:xfrm>
            <a:off x="5124108" y="47243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8" name="Shape 768"/>
          <p:cNvSpPr/>
          <p:nvPr/>
        </p:nvSpPr>
        <p:spPr>
          <a:xfrm>
            <a:off x="5124108"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9" name="Shape 769"/>
          <p:cNvSpPr/>
          <p:nvPr/>
        </p:nvSpPr>
        <p:spPr>
          <a:xfrm>
            <a:off x="5124108" y="5249323"/>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70" name="Shape 770"/>
          <p:cNvSpPr/>
          <p:nvPr/>
        </p:nvSpPr>
        <p:spPr>
          <a:xfrm>
            <a:off x="5124108"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71" name="Shape 771"/>
          <p:cNvSpPr/>
          <p:nvPr/>
        </p:nvSpPr>
        <p:spPr>
          <a:xfrm>
            <a:off x="5124108" y="577425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72" name="Shape 772"/>
          <p:cNvCxnSpPr/>
          <p:nvPr/>
        </p:nvCxnSpPr>
        <p:spPr>
          <a:xfrm>
            <a:off x="5826842" y="4724389"/>
            <a:ext cx="0" cy="1309465"/>
          </a:xfrm>
          <a:prstGeom prst="straightConnector1">
            <a:avLst/>
          </a:prstGeom>
          <a:noFill/>
          <a:ln w="9525" cap="flat" cmpd="sng">
            <a:solidFill>
              <a:srgbClr val="666666"/>
            </a:solidFill>
            <a:prstDash val="solid"/>
            <a:round/>
            <a:headEnd type="none" w="med" len="med"/>
            <a:tailEnd type="none" w="med" len="med"/>
          </a:ln>
        </p:spPr>
      </p:cxnSp>
      <p:sp>
        <p:nvSpPr>
          <p:cNvPr id="773" name="Shape 773"/>
          <p:cNvSpPr txBox="1"/>
          <p:nvPr/>
        </p:nvSpPr>
        <p:spPr>
          <a:xfrm>
            <a:off x="1553408" y="1733268"/>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sp>
        <p:nvSpPr>
          <p:cNvPr id="774" name="Shape 774"/>
          <p:cNvSpPr txBox="1"/>
          <p:nvPr/>
        </p:nvSpPr>
        <p:spPr>
          <a:xfrm>
            <a:off x="3680714" y="1596296"/>
            <a:ext cx="6757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PDPT</a:t>
            </a:r>
          </a:p>
        </p:txBody>
      </p:sp>
      <p:sp>
        <p:nvSpPr>
          <p:cNvPr id="775" name="Shape 775"/>
          <p:cNvSpPr txBox="1"/>
          <p:nvPr/>
        </p:nvSpPr>
        <p:spPr>
          <a:xfrm>
            <a:off x="3621887" y="6030985"/>
            <a:ext cx="6757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PDPT</a:t>
            </a:r>
          </a:p>
        </p:txBody>
      </p:sp>
      <p:sp>
        <p:nvSpPr>
          <p:cNvPr id="776" name="Shape 776"/>
          <p:cNvSpPr txBox="1"/>
          <p:nvPr/>
        </p:nvSpPr>
        <p:spPr>
          <a:xfrm>
            <a:off x="5380885" y="1599166"/>
            <a:ext cx="44595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a:t>
            </a:r>
          </a:p>
        </p:txBody>
      </p:sp>
      <p:sp>
        <p:nvSpPr>
          <p:cNvPr id="777" name="Shape 777"/>
          <p:cNvSpPr txBox="1"/>
          <p:nvPr/>
        </p:nvSpPr>
        <p:spPr>
          <a:xfrm>
            <a:off x="5344530" y="6030985"/>
            <a:ext cx="44595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PD</a:t>
            </a:r>
          </a:p>
        </p:txBody>
      </p:sp>
      <p:sp>
        <p:nvSpPr>
          <p:cNvPr id="778" name="Shape 778"/>
          <p:cNvSpPr txBox="1"/>
          <p:nvPr/>
        </p:nvSpPr>
        <p:spPr>
          <a:xfrm>
            <a:off x="6978703" y="1596296"/>
            <a:ext cx="4144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a:t>
            </a:r>
          </a:p>
        </p:txBody>
      </p:sp>
      <p:sp>
        <p:nvSpPr>
          <p:cNvPr id="779" name="Shape 779"/>
          <p:cNvSpPr txBox="1"/>
          <p:nvPr/>
        </p:nvSpPr>
        <p:spPr>
          <a:xfrm>
            <a:off x="6942349" y="6036723"/>
            <a:ext cx="4144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PT</a:t>
            </a:r>
          </a:p>
        </p:txBody>
      </p:sp>
      <p:cxnSp>
        <p:nvCxnSpPr>
          <p:cNvPr id="780" name="Shape 780"/>
          <p:cNvCxnSpPr>
            <a:endCxn id="774" idx="1"/>
          </p:cNvCxnSpPr>
          <p:nvPr/>
        </p:nvCxnSpPr>
        <p:spPr>
          <a:xfrm rot="10800000" flipH="1">
            <a:off x="1813514" y="1780962"/>
            <a:ext cx="1867200" cy="450000"/>
          </a:xfrm>
          <a:prstGeom prst="straightConnector1">
            <a:avLst/>
          </a:prstGeom>
          <a:noFill/>
          <a:ln w="12700" cap="flat" cmpd="sng">
            <a:solidFill>
              <a:schemeClr val="accent1"/>
            </a:solidFill>
            <a:prstDash val="solid"/>
            <a:round/>
            <a:headEnd type="none" w="med" len="med"/>
            <a:tailEnd type="stealth" w="lg" len="lg"/>
          </a:ln>
        </p:spPr>
      </p:cxnSp>
      <p:cxnSp>
        <p:nvCxnSpPr>
          <p:cNvPr id="781" name="Shape 781"/>
          <p:cNvCxnSpPr/>
          <p:nvPr/>
        </p:nvCxnSpPr>
        <p:spPr>
          <a:xfrm rot="10800000" flipH="1">
            <a:off x="3959767" y="1780962"/>
            <a:ext cx="1421118" cy="843706"/>
          </a:xfrm>
          <a:prstGeom prst="straightConnector1">
            <a:avLst/>
          </a:prstGeom>
          <a:noFill/>
          <a:ln w="12700" cap="flat" cmpd="sng">
            <a:solidFill>
              <a:schemeClr val="accent1"/>
            </a:solidFill>
            <a:prstDash val="solid"/>
            <a:round/>
            <a:headEnd type="none" w="med" len="med"/>
            <a:tailEnd type="stealth" w="lg" len="lg"/>
          </a:ln>
        </p:spPr>
      </p:cxnSp>
      <p:cxnSp>
        <p:nvCxnSpPr>
          <p:cNvPr id="782" name="Shape 782"/>
          <p:cNvCxnSpPr>
            <a:endCxn id="778" idx="1"/>
          </p:cNvCxnSpPr>
          <p:nvPr/>
        </p:nvCxnSpPr>
        <p:spPr>
          <a:xfrm rot="10800000" flipH="1">
            <a:off x="5526103" y="1780962"/>
            <a:ext cx="1452599" cy="581100"/>
          </a:xfrm>
          <a:prstGeom prst="straightConnector1">
            <a:avLst/>
          </a:prstGeom>
          <a:noFill/>
          <a:ln w="12700" cap="flat" cmpd="sng">
            <a:solidFill>
              <a:schemeClr val="accent1"/>
            </a:solidFill>
            <a:prstDash val="solid"/>
            <a:round/>
            <a:headEnd type="none" w="med" len="med"/>
            <a:tailEnd type="stealth" w="lg" len="lg"/>
          </a:ln>
        </p:spPr>
      </p:cxnSp>
      <p:cxnSp>
        <p:nvCxnSpPr>
          <p:cNvPr id="783" name="Shape 783"/>
          <p:cNvCxnSpPr>
            <a:endCxn id="775" idx="1"/>
          </p:cNvCxnSpPr>
          <p:nvPr/>
        </p:nvCxnSpPr>
        <p:spPr>
          <a:xfrm>
            <a:off x="1813787" y="5693651"/>
            <a:ext cx="1808100" cy="522000"/>
          </a:xfrm>
          <a:prstGeom prst="straightConnector1">
            <a:avLst/>
          </a:prstGeom>
          <a:noFill/>
          <a:ln w="12700" cap="flat" cmpd="sng">
            <a:solidFill>
              <a:schemeClr val="accent1"/>
            </a:solidFill>
            <a:prstDash val="solid"/>
            <a:round/>
            <a:headEnd type="none" w="med" len="med"/>
            <a:tailEnd type="stealth" w="lg" len="lg"/>
          </a:ln>
        </p:spPr>
      </p:cxnSp>
      <p:cxnSp>
        <p:nvCxnSpPr>
          <p:cNvPr id="784" name="Shape 784"/>
          <p:cNvCxnSpPr/>
          <p:nvPr/>
        </p:nvCxnSpPr>
        <p:spPr>
          <a:xfrm>
            <a:off x="3959767" y="5062944"/>
            <a:ext cx="1316740" cy="1158445"/>
          </a:xfrm>
          <a:prstGeom prst="straightConnector1">
            <a:avLst/>
          </a:prstGeom>
          <a:noFill/>
          <a:ln w="12700" cap="flat" cmpd="sng">
            <a:solidFill>
              <a:schemeClr val="accent1"/>
            </a:solidFill>
            <a:prstDash val="solid"/>
            <a:round/>
            <a:headEnd type="none" w="med" len="med"/>
            <a:tailEnd type="stealth" w="lg" len="lg"/>
          </a:ln>
        </p:spPr>
      </p:cxnSp>
      <p:cxnSp>
        <p:nvCxnSpPr>
          <p:cNvPr id="785" name="Shape 785"/>
          <p:cNvCxnSpPr/>
          <p:nvPr/>
        </p:nvCxnSpPr>
        <p:spPr>
          <a:xfrm>
            <a:off x="5526101" y="5438805"/>
            <a:ext cx="1416247" cy="782584"/>
          </a:xfrm>
          <a:prstGeom prst="straightConnector1">
            <a:avLst/>
          </a:prstGeom>
          <a:noFill/>
          <a:ln w="12700" cap="flat" cmpd="sng">
            <a:solidFill>
              <a:schemeClr val="accent1"/>
            </a:solidFill>
            <a:prstDash val="solid"/>
            <a:round/>
            <a:headEnd type="none" w="med" len="med"/>
            <a:tailEnd type="stealth" w="lg" len="lg"/>
          </a:ln>
        </p:spPr>
      </p:cxnSp>
      <p:sp>
        <p:nvSpPr>
          <p:cNvPr id="786" name="Shape 786"/>
          <p:cNvSpPr txBox="1"/>
          <p:nvPr/>
        </p:nvSpPr>
        <p:spPr>
          <a:xfrm>
            <a:off x="1422346" y="4686346"/>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a:solidFill>
                  <a:schemeClr val="dk1"/>
                </a:solidFill>
                <a:latin typeface="Calibri"/>
                <a:ea typeface="Calibri"/>
                <a:cs typeface="Calibri"/>
                <a:sym typeface="Calibri"/>
              </a:rPr>
              <a:t>0x1ED</a:t>
            </a:r>
          </a:p>
        </p:txBody>
      </p:sp>
      <p:cxnSp>
        <p:nvCxnSpPr>
          <p:cNvPr id="787" name="Shape 787"/>
          <p:cNvCxnSpPr>
            <a:stCxn id="734" idx="1"/>
            <a:endCxn id="773" idx="1"/>
          </p:cNvCxnSpPr>
          <p:nvPr/>
        </p:nvCxnSpPr>
        <p:spPr>
          <a:xfrm rot="10800000" flipH="1">
            <a:off x="1201866" y="1918022"/>
            <a:ext cx="351600" cy="2937600"/>
          </a:xfrm>
          <a:prstGeom prst="curvedConnector3">
            <a:avLst>
              <a:gd name="adj1" fmla="val -178195"/>
            </a:avLst>
          </a:prstGeom>
          <a:noFill/>
          <a:ln w="12700" cap="flat" cmpd="sng">
            <a:solidFill>
              <a:srgbClr val="FF0000"/>
            </a:solidFill>
            <a:prstDash val="solid"/>
            <a:round/>
            <a:headEnd type="none" w="med" len="med"/>
            <a:tailEnd type="stealth" w="lg" len="lg"/>
          </a:ln>
        </p:spPr>
      </p:cxnSp>
      <p:sp>
        <p:nvSpPr>
          <p:cNvPr id="788" name="Shape 788"/>
          <p:cNvSpPr txBox="1"/>
          <p:nvPr/>
        </p:nvSpPr>
        <p:spPr>
          <a:xfrm>
            <a:off x="2249246" y="204629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89" name="Shape 789"/>
          <p:cNvSpPr txBox="1"/>
          <p:nvPr/>
        </p:nvSpPr>
        <p:spPr>
          <a:xfrm>
            <a:off x="4224153" y="244000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0" name="Shape 790"/>
          <p:cNvSpPr txBox="1"/>
          <p:nvPr/>
        </p:nvSpPr>
        <p:spPr>
          <a:xfrm>
            <a:off x="5790487" y="217753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1" name="Shape 791"/>
          <p:cNvSpPr txBox="1"/>
          <p:nvPr/>
        </p:nvSpPr>
        <p:spPr>
          <a:xfrm>
            <a:off x="7356821" y="1917934"/>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2" name="Shape 792"/>
          <p:cNvSpPr txBox="1"/>
          <p:nvPr/>
        </p:nvSpPr>
        <p:spPr>
          <a:xfrm>
            <a:off x="7356821" y="2177539"/>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3" name="Shape 793"/>
          <p:cNvSpPr txBox="1"/>
          <p:nvPr/>
        </p:nvSpPr>
        <p:spPr>
          <a:xfrm>
            <a:off x="7356821" y="244000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4" name="Shape 794"/>
          <p:cNvSpPr txBox="1"/>
          <p:nvPr/>
        </p:nvSpPr>
        <p:spPr>
          <a:xfrm>
            <a:off x="7356821" y="270246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5" name="Shape 795"/>
          <p:cNvSpPr txBox="1"/>
          <p:nvPr/>
        </p:nvSpPr>
        <p:spPr>
          <a:xfrm>
            <a:off x="7356821" y="2964933"/>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U</a:t>
            </a:r>
          </a:p>
        </p:txBody>
      </p:sp>
      <p:sp>
        <p:nvSpPr>
          <p:cNvPr id="796" name="Shape 796"/>
          <p:cNvSpPr txBox="1"/>
          <p:nvPr/>
        </p:nvSpPr>
        <p:spPr>
          <a:xfrm>
            <a:off x="2249246" y="5438805"/>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97" name="Shape 797"/>
          <p:cNvSpPr txBox="1"/>
          <p:nvPr/>
        </p:nvSpPr>
        <p:spPr>
          <a:xfrm>
            <a:off x="4215532" y="569358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98" name="Shape 798"/>
          <p:cNvSpPr txBox="1"/>
          <p:nvPr/>
        </p:nvSpPr>
        <p:spPr>
          <a:xfrm>
            <a:off x="5790487" y="569645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799" name="Shape 799"/>
          <p:cNvSpPr txBox="1"/>
          <p:nvPr/>
        </p:nvSpPr>
        <p:spPr>
          <a:xfrm>
            <a:off x="2249246" y="4670957"/>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rgbClr val="FF0000"/>
                </a:solidFill>
                <a:latin typeface="Calibri"/>
                <a:ea typeface="Calibri"/>
                <a:cs typeface="Calibri"/>
                <a:sym typeface="Calibri"/>
              </a:rPr>
              <a:t>U</a:t>
            </a:r>
          </a:p>
        </p:txBody>
      </p:sp>
      <p:sp>
        <p:nvSpPr>
          <p:cNvPr id="800" name="Shape 800"/>
          <p:cNvSpPr/>
          <p:nvPr/>
        </p:nvSpPr>
        <p:spPr>
          <a:xfrm>
            <a:off x="6690442" y="4724387"/>
            <a:ext cx="948266" cy="1312335"/>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01" name="Shape 801"/>
          <p:cNvSpPr/>
          <p:nvPr/>
        </p:nvSpPr>
        <p:spPr>
          <a:xfrm>
            <a:off x="6690442" y="4724387"/>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02" name="Shape 802"/>
          <p:cNvSpPr/>
          <p:nvPr/>
        </p:nvSpPr>
        <p:spPr>
          <a:xfrm>
            <a:off x="6690442" y="49868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03" name="Shape 803"/>
          <p:cNvSpPr/>
          <p:nvPr/>
        </p:nvSpPr>
        <p:spPr>
          <a:xfrm>
            <a:off x="6690442" y="5249321"/>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04" name="Shape 804"/>
          <p:cNvSpPr/>
          <p:nvPr/>
        </p:nvSpPr>
        <p:spPr>
          <a:xfrm>
            <a:off x="6690442" y="5511789"/>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05" name="Shape 805"/>
          <p:cNvSpPr/>
          <p:nvPr/>
        </p:nvSpPr>
        <p:spPr>
          <a:xfrm>
            <a:off x="6690442" y="5774255"/>
            <a:ext cx="948266" cy="262467"/>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806" name="Shape 806"/>
          <p:cNvCxnSpPr/>
          <p:nvPr/>
        </p:nvCxnSpPr>
        <p:spPr>
          <a:xfrm>
            <a:off x="7393175" y="4724387"/>
            <a:ext cx="0" cy="1309465"/>
          </a:xfrm>
          <a:prstGeom prst="straightConnector1">
            <a:avLst/>
          </a:prstGeom>
          <a:noFill/>
          <a:ln w="9525" cap="flat" cmpd="sng">
            <a:solidFill>
              <a:srgbClr val="666666"/>
            </a:solidFill>
            <a:prstDash val="solid"/>
            <a:round/>
            <a:headEnd type="none" w="med" len="med"/>
            <a:tailEnd type="none" w="med" len="med"/>
          </a:ln>
        </p:spPr>
      </p:cxnSp>
      <p:sp>
        <p:nvSpPr>
          <p:cNvPr id="807" name="Shape 807"/>
          <p:cNvSpPr txBox="1"/>
          <p:nvPr/>
        </p:nvSpPr>
        <p:spPr>
          <a:xfrm>
            <a:off x="7356821" y="4676694"/>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808" name="Shape 808"/>
          <p:cNvSpPr txBox="1"/>
          <p:nvPr/>
        </p:nvSpPr>
        <p:spPr>
          <a:xfrm>
            <a:off x="7356821" y="493629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809" name="Shape 809"/>
          <p:cNvSpPr txBox="1"/>
          <p:nvPr/>
        </p:nvSpPr>
        <p:spPr>
          <a:xfrm>
            <a:off x="7356821" y="5198762"/>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810" name="Shape 810"/>
          <p:cNvSpPr txBox="1"/>
          <p:nvPr/>
        </p:nvSpPr>
        <p:spPr>
          <a:xfrm>
            <a:off x="7356821" y="5461228"/>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sp>
        <p:nvSpPr>
          <p:cNvPr id="811" name="Shape 811"/>
          <p:cNvSpPr txBox="1"/>
          <p:nvPr/>
        </p:nvSpPr>
        <p:spPr>
          <a:xfrm>
            <a:off x="7356821" y="5723692"/>
            <a:ext cx="28188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a:t>
            </a:r>
          </a:p>
        </p:txBody>
      </p:sp>
      <p:cxnSp>
        <p:nvCxnSpPr>
          <p:cNvPr id="812" name="Shape 812"/>
          <p:cNvCxnSpPr/>
          <p:nvPr/>
        </p:nvCxnSpPr>
        <p:spPr>
          <a:xfrm flipH="1">
            <a:off x="2531133" y="4064000"/>
            <a:ext cx="1575198" cy="791622"/>
          </a:xfrm>
          <a:prstGeom prst="straightConnector1">
            <a:avLst/>
          </a:prstGeom>
          <a:noFill/>
          <a:ln w="12700" cap="flat" cmpd="sng">
            <a:solidFill>
              <a:srgbClr val="FF0000"/>
            </a:solidFill>
            <a:prstDash val="dash"/>
            <a:round/>
            <a:headEnd type="none" w="med" len="med"/>
            <a:tailEnd type="stealth" w="lg" len="lg"/>
          </a:ln>
        </p:spPr>
      </p:cxnSp>
      <p:sp>
        <p:nvSpPr>
          <p:cNvPr id="813" name="Shape 813"/>
          <p:cNvSpPr/>
          <p:nvPr/>
        </p:nvSpPr>
        <p:spPr>
          <a:xfrm>
            <a:off x="4497421" y="3334266"/>
            <a:ext cx="2333966" cy="923328"/>
          </a:xfrm>
          <a:prstGeom prst="wedgeRectCallout">
            <a:avLst>
              <a:gd name="adj1" fmla="val -64814"/>
              <a:gd name="adj2" fmla="val 26562"/>
            </a:avLst>
          </a:prstGeom>
          <a:noFill/>
          <a:ln w="127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14" name="Shape 814"/>
          <p:cNvSpPr txBox="1"/>
          <p:nvPr/>
        </p:nvSpPr>
        <p:spPr>
          <a:xfrm>
            <a:off x="4590701" y="3334266"/>
            <a:ext cx="2129428"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We get access</a:t>
            </a:r>
          </a:p>
          <a:p>
            <a:pPr marL="0" marR="0" lvl="0" indent="0" algn="ctr" rtl="0">
              <a:spcBef>
                <a:spcPts val="0"/>
              </a:spcBef>
              <a:buSzPct val="25000"/>
              <a:buNone/>
            </a:pPr>
            <a:r>
              <a:rPr lang="en-US" sz="1800" b="1">
                <a:solidFill>
                  <a:schemeClr val="dk1"/>
                </a:solidFill>
                <a:latin typeface="Calibri"/>
                <a:ea typeface="Calibri"/>
                <a:cs typeface="Calibri"/>
                <a:sym typeface="Calibri"/>
              </a:rPr>
              <a:t>from USER SPACE</a:t>
            </a:r>
          </a:p>
          <a:p>
            <a:pPr marL="0" marR="0" lvl="0" indent="0" algn="ctr" rtl="0">
              <a:spcBef>
                <a:spcPts val="0"/>
              </a:spcBef>
              <a:buSzPct val="25000"/>
              <a:buNone/>
            </a:pPr>
            <a:r>
              <a:rPr lang="en-US" sz="1800" b="1">
                <a:solidFill>
                  <a:schemeClr val="dk1"/>
                </a:solidFill>
                <a:latin typeface="Calibri"/>
                <a:ea typeface="Calibri"/>
                <a:cs typeface="Calibri"/>
                <a:sym typeface="Calibri"/>
              </a:rPr>
              <a:t>to all USER tables !!!</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Self-ref of Death</a:t>
            </a: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9C0000"/>
              </a:buClr>
              <a:buSzPct val="98666"/>
              <a:buFont typeface="Arial"/>
              <a:buChar char="-"/>
            </a:pPr>
            <a:r>
              <a:rPr lang="en-US" sz="2800" b="0" i="0" u="none" strike="noStrike" cap="none">
                <a:solidFill>
                  <a:schemeClr val="dk1"/>
                </a:solidFill>
                <a:latin typeface="Calibri"/>
                <a:ea typeface="Calibri"/>
                <a:cs typeface="Calibri"/>
                <a:sym typeface="Calibri"/>
              </a:rPr>
              <a:t> </a:t>
            </a:r>
            <a:r>
              <a:rPr lang="en-US" sz="2800" i="0" u="none" strike="noStrike" cap="none">
                <a:solidFill>
                  <a:schemeClr val="dk1"/>
                </a:solidFill>
                <a:latin typeface="Calibri"/>
                <a:ea typeface="Calibri"/>
                <a:cs typeface="Calibri"/>
                <a:sym typeface="Calibri"/>
              </a:rPr>
              <a:t>So, if we have a “</a:t>
            </a:r>
            <a:r>
              <a:rPr lang="en-US" sz="2800" i="0" u="none" strike="noStrike" cap="none">
                <a:solidFill>
                  <a:srgbClr val="FF0000"/>
                </a:solidFill>
                <a:latin typeface="Calibri"/>
                <a:ea typeface="Calibri"/>
                <a:cs typeface="Calibri"/>
                <a:sym typeface="Calibri"/>
              </a:rPr>
              <a:t>bit/byte/word/dword</a:t>
            </a:r>
            <a:r>
              <a:rPr lang="en-US" sz="2800" i="0" u="none" strike="noStrike" cap="none">
                <a:solidFill>
                  <a:schemeClr val="dk1"/>
                </a:solidFill>
                <a:latin typeface="Calibri"/>
                <a:ea typeface="Calibri"/>
                <a:cs typeface="Calibri"/>
                <a:sym typeface="Calibri"/>
              </a:rPr>
              <a:t>” arbitrary write, we can get access from USER MODE to </a:t>
            </a:r>
            <a:r>
              <a:rPr lang="en-US" sz="2800" i="0" u="none" strike="noStrike" cap="none">
                <a:solidFill>
                  <a:srgbClr val="FF0000"/>
                </a:solidFill>
                <a:latin typeface="Calibri"/>
                <a:ea typeface="Calibri"/>
                <a:cs typeface="Calibri"/>
                <a:sym typeface="Calibri"/>
              </a:rPr>
              <a:t>all User Tables including the PML4</a:t>
            </a:r>
            <a:r>
              <a:rPr lang="en-US" sz="2800" i="0" u="none" strike="noStrike" cap="none">
                <a:solidFill>
                  <a:schemeClr val="dk1"/>
                </a:solidFill>
                <a:latin typeface="Calibri"/>
                <a:ea typeface="Calibri"/>
                <a:cs typeface="Calibri"/>
                <a:sym typeface="Calibri"/>
              </a:rPr>
              <a:t>!</a:t>
            </a:r>
          </a:p>
          <a:p>
            <a:pPr marL="0" marR="0" lvl="0" indent="0" algn="l" rtl="0">
              <a:lnSpc>
                <a:spcPct val="80000"/>
              </a:lnSpc>
              <a:spcBef>
                <a:spcPts val="592"/>
              </a:spcBef>
              <a:spcAft>
                <a:spcPts val="0"/>
              </a:spcAft>
              <a:buClr>
                <a:srgbClr val="9C0000"/>
              </a:buClr>
              <a:buSzPct val="98666"/>
              <a:buFont typeface="Arial"/>
              <a:buNone/>
            </a:pPr>
            <a:endParaRPr sz="280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spcAft>
                <a:spcPts val="0"/>
              </a:spcAft>
              <a:buClr>
                <a:srgbClr val="9C0000"/>
              </a:buClr>
              <a:buSzPct val="98666"/>
              <a:buFont typeface="Arial"/>
              <a:buChar char="-"/>
            </a:pPr>
            <a:r>
              <a:rPr lang="en-US" sz="2800" i="0" u="none" strike="noStrike" cap="none">
                <a:solidFill>
                  <a:schemeClr val="dk1"/>
                </a:solidFill>
                <a:latin typeface="Calibri"/>
                <a:ea typeface="Calibri"/>
                <a:cs typeface="Calibri"/>
                <a:sym typeface="Calibri"/>
              </a:rPr>
              <a:t> </a:t>
            </a:r>
            <a:r>
              <a:rPr lang="en-US" sz="2800" i="0" u="none" strike="noStrike" cap="none" smtClean="0">
                <a:solidFill>
                  <a:schemeClr val="dk1"/>
                </a:solidFill>
                <a:latin typeface="Calibri"/>
                <a:ea typeface="Calibri"/>
                <a:cs typeface="Calibri"/>
                <a:sym typeface="Calibri"/>
              </a:rPr>
              <a:t>There is a </a:t>
            </a:r>
            <a:r>
              <a:rPr lang="en-US" sz="2800" i="0" u="none" strike="noStrike" cap="none">
                <a:solidFill>
                  <a:srgbClr val="FF0000"/>
                </a:solidFill>
                <a:latin typeface="Calibri"/>
                <a:ea typeface="Calibri"/>
                <a:cs typeface="Calibri"/>
                <a:sym typeface="Calibri"/>
              </a:rPr>
              <a:t>weakness</a:t>
            </a:r>
            <a:r>
              <a:rPr lang="en-US" sz="2800" i="0" u="none" strike="noStrike" cap="none">
                <a:solidFill>
                  <a:schemeClr val="dk1"/>
                </a:solidFill>
                <a:latin typeface="Calibri"/>
                <a:ea typeface="Calibri"/>
                <a:cs typeface="Calibri"/>
                <a:sym typeface="Calibri"/>
              </a:rPr>
              <a:t> in the self-referential </a:t>
            </a:r>
            <a:r>
              <a:rPr lang="en-US" sz="2800" i="0" u="none" strike="noStrike" cap="none" smtClean="0">
                <a:solidFill>
                  <a:schemeClr val="dk1"/>
                </a:solidFill>
                <a:latin typeface="Calibri"/>
                <a:ea typeface="Calibri"/>
                <a:cs typeface="Calibri"/>
                <a:sym typeface="Calibri"/>
              </a:rPr>
              <a:t>technique, </a:t>
            </a:r>
            <a:r>
              <a:rPr lang="en-US" sz="2800" i="0" u="none" strike="noStrike" cap="none" smtClean="0">
                <a:solidFill>
                  <a:srgbClr val="FF0000"/>
                </a:solidFill>
                <a:latin typeface="Calibri"/>
                <a:ea typeface="Calibri"/>
                <a:cs typeface="Calibri"/>
                <a:sym typeface="Calibri"/>
              </a:rPr>
              <a:t>only </a:t>
            </a:r>
            <a:r>
              <a:rPr lang="en-US" sz="2800" i="0" u="none" strike="noStrike" cap="none">
                <a:solidFill>
                  <a:srgbClr val="FF0000"/>
                </a:solidFill>
                <a:latin typeface="Calibri"/>
                <a:ea typeface="Calibri"/>
                <a:cs typeface="Calibri"/>
                <a:sym typeface="Calibri"/>
              </a:rPr>
              <a:t>one entry </a:t>
            </a:r>
            <a:r>
              <a:rPr lang="en-US" sz="2800" i="0" u="none" strike="noStrike" cap="none" smtClean="0">
                <a:solidFill>
                  <a:srgbClr val="FF0000"/>
                </a:solidFill>
                <a:latin typeface="Calibri"/>
                <a:ea typeface="Calibri"/>
                <a:cs typeface="Calibri"/>
                <a:sym typeface="Calibri"/>
              </a:rPr>
              <a:t>is set </a:t>
            </a:r>
            <a:r>
              <a:rPr lang="en-US" sz="2800" i="0" u="none" strike="noStrike" cap="none">
                <a:solidFill>
                  <a:srgbClr val="FF0000"/>
                </a:solidFill>
                <a:latin typeface="Calibri"/>
                <a:ea typeface="Calibri"/>
                <a:cs typeface="Calibri"/>
                <a:sym typeface="Calibri"/>
              </a:rPr>
              <a:t>a SUPERVISOR</a:t>
            </a:r>
            <a:r>
              <a:rPr lang="en-US" sz="2800" i="0" u="none" strike="noStrike" cap="none">
                <a:solidFill>
                  <a:schemeClr val="dk1"/>
                </a:solidFill>
                <a:latin typeface="Calibri"/>
                <a:ea typeface="Calibri"/>
                <a:cs typeface="Calibri"/>
                <a:sym typeface="Calibri"/>
              </a:rPr>
              <a:t>, the rest </a:t>
            </a:r>
            <a:r>
              <a:rPr lang="en-US" sz="2800" i="0" u="none" strike="noStrike" cap="none" smtClean="0">
                <a:solidFill>
                  <a:schemeClr val="dk1"/>
                </a:solidFill>
                <a:latin typeface="Calibri"/>
                <a:ea typeface="Calibri"/>
                <a:cs typeface="Calibri"/>
                <a:sym typeface="Calibri"/>
              </a:rPr>
              <a:t>is USER</a:t>
            </a:r>
            <a:endParaRPr lang="en-US" sz="280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spcAft>
                <a:spcPts val="0"/>
              </a:spcAft>
              <a:buClr>
                <a:srgbClr val="9C0000"/>
              </a:buClr>
              <a:buSzPct val="98666"/>
              <a:buFont typeface="Arial"/>
              <a:buNone/>
            </a:pPr>
            <a:endParaRPr sz="280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buClr>
                <a:srgbClr val="9C0000"/>
              </a:buClr>
              <a:buSzPct val="98666"/>
              <a:buFont typeface="Arial"/>
              <a:buChar char="-"/>
            </a:pPr>
            <a:r>
              <a:rPr lang="en-US" sz="2800" i="0" u="none" strike="noStrike" cap="none">
                <a:solidFill>
                  <a:schemeClr val="dk1"/>
                </a:solidFill>
                <a:latin typeface="Calibri"/>
                <a:ea typeface="Calibri"/>
                <a:cs typeface="Calibri"/>
                <a:sym typeface="Calibri"/>
              </a:rPr>
              <a:t> To be clear, after our arbitrary write, if we read from user space at </a:t>
            </a:r>
            <a:r>
              <a:rPr lang="en-US" sz="2800" i="0" u="none" strike="noStrike" cap="none">
                <a:solidFill>
                  <a:srgbClr val="FF0000"/>
                </a:solidFill>
                <a:latin typeface="Calibri"/>
                <a:ea typeface="Calibri"/>
                <a:cs typeface="Calibri"/>
                <a:sym typeface="Calibri"/>
              </a:rPr>
              <a:t>0xfffff6fb`7dbed000</a:t>
            </a:r>
            <a:r>
              <a:rPr lang="en-US" sz="2800" i="0" u="none" strike="noStrike" cap="none">
                <a:solidFill>
                  <a:schemeClr val="dk1"/>
                </a:solidFill>
                <a:latin typeface="Calibri"/>
                <a:ea typeface="Calibri"/>
                <a:cs typeface="Calibri"/>
                <a:sym typeface="Calibri"/>
              </a:rPr>
              <a:t>, we see </a:t>
            </a:r>
            <a:r>
              <a:rPr lang="en-US" sz="2800" i="0" u="none" strike="noStrike" cap="none" smtClean="0">
                <a:solidFill>
                  <a:schemeClr val="dk1"/>
                </a:solidFill>
                <a:latin typeface="Calibri"/>
                <a:ea typeface="Calibri"/>
                <a:cs typeface="Calibri"/>
                <a:sym typeface="Calibri"/>
              </a:rPr>
              <a:t>our PML4 !</a:t>
            </a:r>
            <a:endParaRPr lang="en-US" sz="2800" i="0" u="none" strike="noStrike" cap="none">
              <a:solidFill>
                <a:schemeClr val="dk1"/>
              </a:solidFill>
              <a:latin typeface="Calibri"/>
              <a:ea typeface="Calibri"/>
              <a:cs typeface="Calibri"/>
              <a:sym typeface="Calibri"/>
            </a:endParaRP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48</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Self-ref of Death</a:t>
            </a:r>
          </a:p>
        </p:txBody>
      </p:sp>
      <p:sp>
        <p:nvSpPr>
          <p:cNvPr id="827" name="Shape 827"/>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9C0000"/>
              </a:buClr>
              <a:buSzPct val="100000"/>
              <a:buFont typeface="Arial"/>
              <a:buChar char="-"/>
            </a:pPr>
            <a:r>
              <a:rPr lang="en-US" sz="3200" i="0" u="none" strike="noStrike" cap="none">
                <a:solidFill>
                  <a:schemeClr val="dk1"/>
                </a:solidFill>
                <a:latin typeface="Calibri"/>
                <a:ea typeface="Calibri"/>
                <a:cs typeface="Calibri"/>
                <a:sym typeface="Calibri"/>
              </a:rPr>
              <a:t> </a:t>
            </a:r>
            <a:r>
              <a:rPr lang="en-US" sz="2800" i="0" u="none" strike="noStrike" cap="none">
                <a:solidFill>
                  <a:schemeClr val="dk1"/>
                </a:solidFill>
                <a:latin typeface="Calibri"/>
                <a:ea typeface="Calibri"/>
                <a:cs typeface="Calibri"/>
                <a:sym typeface="Calibri"/>
              </a:rPr>
              <a:t>It means that we can </a:t>
            </a:r>
            <a:r>
              <a:rPr lang="en-US" sz="2800" i="0" u="none" strike="noStrike" cap="none">
                <a:solidFill>
                  <a:srgbClr val="FF0000"/>
                </a:solidFill>
                <a:latin typeface="Calibri"/>
                <a:ea typeface="Calibri"/>
                <a:cs typeface="Calibri"/>
                <a:sym typeface="Calibri"/>
              </a:rPr>
              <a:t>add/modify/delete</a:t>
            </a:r>
            <a:r>
              <a:rPr lang="en-US" sz="2800" i="0" u="none" strike="noStrike" cap="none">
                <a:solidFill>
                  <a:schemeClr val="dk1"/>
                </a:solidFill>
                <a:latin typeface="Calibri"/>
                <a:ea typeface="Calibri"/>
                <a:cs typeface="Calibri"/>
                <a:sym typeface="Calibri"/>
              </a:rPr>
              <a:t> entries in </a:t>
            </a:r>
            <a:r>
              <a:rPr lang="en-US" sz="2800" i="0" u="none" strike="noStrike" cap="none">
                <a:solidFill>
                  <a:srgbClr val="FF0000"/>
                </a:solidFill>
                <a:latin typeface="Calibri"/>
                <a:ea typeface="Calibri"/>
                <a:cs typeface="Calibri"/>
                <a:sym typeface="Calibri"/>
              </a:rPr>
              <a:t>the four paging levels</a:t>
            </a:r>
          </a:p>
          <a:p>
            <a:pPr marL="0" marR="0" lvl="0" indent="0" algn="l" rtl="0">
              <a:spcBef>
                <a:spcPts val="640"/>
              </a:spcBef>
              <a:spcAft>
                <a:spcPts val="0"/>
              </a:spcAft>
              <a:buClr>
                <a:srgbClr val="9C0000"/>
              </a:buClr>
              <a:buSzPct val="100000"/>
              <a:buFont typeface="Arial"/>
              <a:buNone/>
            </a:pPr>
            <a:endParaRPr sz="2800" i="0" u="none" strike="noStrike" cap="none">
              <a:solidFill>
                <a:srgbClr val="FF0000"/>
              </a:solidFill>
              <a:latin typeface="Calibri"/>
              <a:ea typeface="Calibri"/>
              <a:cs typeface="Calibri"/>
              <a:sym typeface="Calibri"/>
            </a:endParaRPr>
          </a:p>
          <a:p>
            <a:pPr marL="0" marR="0" lvl="0" indent="0" algn="l" rtl="0">
              <a:spcBef>
                <a:spcPts val="640"/>
              </a:spcBef>
              <a:spcAft>
                <a:spcPts val="0"/>
              </a:spcAft>
              <a:buClr>
                <a:srgbClr val="9C0000"/>
              </a:buClr>
              <a:buSzPct val="100000"/>
              <a:buFont typeface="Arial"/>
              <a:buChar char="-"/>
            </a:pPr>
            <a:r>
              <a:rPr lang="en-US" sz="2800" i="0" u="none" strike="noStrike" cap="none">
                <a:solidFill>
                  <a:srgbClr val="FF0000"/>
                </a:solidFill>
                <a:latin typeface="Calibri"/>
                <a:ea typeface="Calibri"/>
                <a:cs typeface="Calibri"/>
                <a:sym typeface="Calibri"/>
              </a:rPr>
              <a:t> </a:t>
            </a:r>
            <a:r>
              <a:rPr lang="en-US" sz="2800" i="0" u="none" strike="noStrike" cap="none">
                <a:solidFill>
                  <a:schemeClr val="dk1"/>
                </a:solidFill>
                <a:latin typeface="Calibri"/>
                <a:ea typeface="Calibri"/>
                <a:cs typeface="Calibri"/>
                <a:sym typeface="Calibri"/>
              </a:rPr>
              <a:t>So, we can do the same </a:t>
            </a:r>
            <a:r>
              <a:rPr lang="en-US" sz="2800" i="0" u="none" strike="noStrike" cap="none" smtClean="0">
                <a:solidFill>
                  <a:schemeClr val="dk1"/>
                </a:solidFill>
                <a:latin typeface="Calibri"/>
                <a:ea typeface="Calibri"/>
                <a:cs typeface="Calibri"/>
                <a:sym typeface="Calibri"/>
              </a:rPr>
              <a:t>as seen </a:t>
            </a:r>
            <a:r>
              <a:rPr lang="en-US" sz="2800" i="0" u="none" strike="noStrike" cap="none">
                <a:solidFill>
                  <a:schemeClr val="dk1"/>
                </a:solidFill>
                <a:latin typeface="Calibri"/>
                <a:ea typeface="Calibri"/>
                <a:cs typeface="Calibri"/>
                <a:sym typeface="Calibri"/>
              </a:rPr>
              <a:t>before</a:t>
            </a:r>
          </a:p>
          <a:p>
            <a:pPr marL="0" marR="0" lvl="0" indent="0" algn="l" rtl="0">
              <a:spcBef>
                <a:spcPts val="560"/>
              </a:spcBef>
              <a:spcAft>
                <a:spcPts val="0"/>
              </a:spcAft>
              <a:buClr>
                <a:srgbClr val="9C0000"/>
              </a:buClr>
              <a:buSzPct val="25000"/>
              <a:buFont typeface="Arial"/>
              <a:buNone/>
            </a:pPr>
            <a:r>
              <a:rPr lang="en-US" sz="2800" i="0" u="none" strike="noStrike" cap="none">
                <a:solidFill>
                  <a:schemeClr val="dk1"/>
                </a:solidFill>
                <a:latin typeface="Calibri"/>
                <a:ea typeface="Calibri"/>
                <a:cs typeface="Calibri"/>
                <a:sym typeface="Calibri"/>
              </a:rPr>
              <a:t>  - Point one PTE to the HAL’s heap</a:t>
            </a:r>
          </a:p>
          <a:p>
            <a:pPr marL="0" marR="0" lvl="0" indent="0" algn="l" rtl="0">
              <a:spcBef>
                <a:spcPts val="560"/>
              </a:spcBef>
              <a:spcAft>
                <a:spcPts val="0"/>
              </a:spcAft>
              <a:buClr>
                <a:srgbClr val="9C0000"/>
              </a:buClr>
              <a:buSzPct val="25000"/>
              <a:buFont typeface="Arial"/>
              <a:buNone/>
            </a:pPr>
            <a:r>
              <a:rPr lang="en-US" sz="2800" i="0" u="none" strike="noStrike" cap="none">
                <a:solidFill>
                  <a:schemeClr val="dk1"/>
                </a:solidFill>
                <a:latin typeface="Calibri"/>
                <a:ea typeface="Calibri"/>
                <a:cs typeface="Calibri"/>
                <a:sym typeface="Calibri"/>
              </a:rPr>
              <a:t>  - or dump the complete physical memory</a:t>
            </a:r>
          </a:p>
          <a:p>
            <a:pPr marL="0" marR="0" lvl="0" indent="0" algn="l" rtl="0">
              <a:spcBef>
                <a:spcPts val="560"/>
              </a:spcBef>
              <a:buClr>
                <a:srgbClr val="9C0000"/>
              </a:buClr>
              <a:buSzPct val="25000"/>
              <a:buFont typeface="Arial"/>
              <a:buNone/>
            </a:pPr>
            <a:r>
              <a:rPr lang="en-US" sz="2800" i="0" u="none" strike="noStrike" cap="none">
                <a:solidFill>
                  <a:schemeClr val="dk1"/>
                </a:solidFill>
                <a:latin typeface="Calibri"/>
                <a:ea typeface="Calibri"/>
                <a:cs typeface="Calibri"/>
                <a:sym typeface="Calibri"/>
              </a:rPr>
              <a:t>  - or modify kernel parts </a:t>
            </a:r>
          </a:p>
        </p:txBody>
      </p:sp>
      <p:sp>
        <p:nvSpPr>
          <p:cNvPr id="828" name="Shape 828"/>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49</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pPr algn="ctr"/>
            <a:r>
              <a:rPr lang="es-AR" sz="4800" dirty="0" err="1" smtClean="0"/>
              <a:t>Reviewing</a:t>
            </a:r>
            <a:r>
              <a:rPr lang="es-AR" sz="4800" dirty="0" smtClean="0"/>
              <a:t> Modern </a:t>
            </a:r>
            <a:r>
              <a:rPr lang="es-AR" sz="4800" dirty="0" err="1" smtClean="0"/>
              <a:t>Protections</a:t>
            </a:r>
            <a:endParaRPr lang="en-US" sz="4800" dirty="0"/>
          </a:p>
        </p:txBody>
      </p:sp>
      <p:sp>
        <p:nvSpPr>
          <p:cNvPr id="17" name="Slide Number Placeholder 16"/>
          <p:cNvSpPr>
            <a:spLocks noGrp="1"/>
          </p:cNvSpPr>
          <p:nvPr>
            <p:ph type="sldNum" sz="quarter" idx="4294967295"/>
          </p:nvPr>
        </p:nvSpPr>
        <p:spPr>
          <a:xfrm>
            <a:off x="929159" y="6506972"/>
            <a:ext cx="2133600" cy="260634"/>
          </a:xfrm>
          <a:prstGeom prst="rect">
            <a:avLst/>
          </a:prstGeom>
        </p:spPr>
        <p:txBody>
          <a:bodyPr/>
          <a:lstStyle/>
          <a:p>
            <a:fld id="{6805CC1B-0099-1A42-84CE-015761D4A0A7}" type="slidenum">
              <a:rPr lang="en-US" smtClean="0"/>
              <a:pPr/>
              <a:t>5</a:t>
            </a:fld>
            <a:endParaRPr lang="en-US" dirty="0"/>
          </a:p>
        </p:txBody>
      </p:sp>
      <p:sp>
        <p:nvSpPr>
          <p:cNvPr id="6" name="Content Placeholder 1"/>
          <p:cNvSpPr>
            <a:spLocks noGrp="1"/>
          </p:cNvSpPr>
          <p:nvPr>
            <p:ph sz="quarter" idx="4294967295"/>
          </p:nvPr>
        </p:nvSpPr>
        <p:spPr>
          <a:xfrm>
            <a:off x="457200" y="1600200"/>
            <a:ext cx="8229600" cy="4513263"/>
          </a:xfrm>
          <a:prstGeom prst="rect">
            <a:avLst/>
          </a:prstGeom>
        </p:spPr>
        <p:txBody>
          <a:bodyPr>
            <a:noAutofit/>
          </a:bodyPr>
          <a:lstStyle/>
          <a:p>
            <a:pPr marL="342900" lvl="0" indent="-342900">
              <a:buFontTx/>
              <a:buChar char="-"/>
            </a:pPr>
            <a:r>
              <a:rPr lang="en-US" sz="2400" b="1" dirty="0" smtClean="0">
                <a:solidFill>
                  <a:schemeClr val="tx1">
                    <a:lumMod val="95000"/>
                    <a:lumOff val="5000"/>
                  </a:schemeClr>
                </a:solidFill>
                <a:latin typeface="Calibri" pitchFamily="34" charset="0"/>
              </a:rPr>
              <a:t>DEP/NX:</a:t>
            </a:r>
            <a:r>
              <a:rPr lang="en-US" sz="2400" dirty="0" smtClean="0">
                <a:solidFill>
                  <a:schemeClr val="tx1">
                    <a:lumMod val="95000"/>
                    <a:lumOff val="5000"/>
                  </a:schemeClr>
                </a:solidFill>
                <a:latin typeface="Calibri" pitchFamily="34" charset="0"/>
              </a:rPr>
              <a:t> is a security feature included in modern operating systems. It marks areas of memory as either "executable" or "</a:t>
            </a:r>
            <a:r>
              <a:rPr lang="en-US" sz="2400" dirty="0" err="1" smtClean="0">
                <a:solidFill>
                  <a:schemeClr val="tx1">
                    <a:lumMod val="95000"/>
                    <a:lumOff val="5000"/>
                  </a:schemeClr>
                </a:solidFill>
                <a:latin typeface="Calibri" pitchFamily="34" charset="0"/>
              </a:rPr>
              <a:t>nonexecutable</a:t>
            </a:r>
            <a:r>
              <a:rPr lang="en-US" sz="2400" dirty="0" smtClean="0">
                <a:solidFill>
                  <a:schemeClr val="tx1">
                    <a:lumMod val="95000"/>
                    <a:lumOff val="5000"/>
                  </a:schemeClr>
                </a:solidFill>
                <a:latin typeface="Calibri" pitchFamily="34" charset="0"/>
              </a:rPr>
              <a:t>".</a:t>
            </a:r>
          </a:p>
          <a:p>
            <a:pPr marL="342900" indent="-342900">
              <a:buFontTx/>
              <a:buChar char="-"/>
            </a:pPr>
            <a:endParaRPr lang="en-US" sz="2400" b="1" dirty="0" smtClean="0">
              <a:solidFill>
                <a:schemeClr val="tx1">
                  <a:lumMod val="95000"/>
                  <a:lumOff val="5000"/>
                </a:schemeClr>
              </a:solidFill>
              <a:latin typeface="Calibri" pitchFamily="34" charset="0"/>
            </a:endParaRPr>
          </a:p>
          <a:p>
            <a:pPr marL="342900" indent="-342900">
              <a:buFontTx/>
              <a:buChar char="-"/>
            </a:pPr>
            <a:r>
              <a:rPr lang="en-US" sz="2400" b="1" smtClean="0">
                <a:solidFill>
                  <a:schemeClr val="tx1">
                    <a:lumMod val="95000"/>
                    <a:lumOff val="5000"/>
                  </a:schemeClr>
                </a:solidFill>
                <a:latin typeface="Calibri" pitchFamily="34" charset="0"/>
              </a:rPr>
              <a:t>KASLR:</a:t>
            </a:r>
            <a:r>
              <a:rPr lang="en-US" sz="2400" smtClean="0">
                <a:solidFill>
                  <a:schemeClr val="tx1">
                    <a:lumMod val="95000"/>
                    <a:lumOff val="5000"/>
                  </a:schemeClr>
                </a:solidFill>
                <a:latin typeface="Calibri" pitchFamily="34" charset="0"/>
              </a:rPr>
              <a:t> Address-space layout randomization (ASLR) is a well-known technique to make exploits harder by placing various objects at random, rather than fixed, memory addresses.</a:t>
            </a:r>
            <a:endParaRPr lang="es-AR" sz="2400" smtClean="0">
              <a:solidFill>
                <a:schemeClr val="tx1"/>
              </a:solidFill>
              <a:latin typeface="Calibri" pitchFamily="34" charset="0"/>
            </a:endParaRPr>
          </a:p>
          <a:p>
            <a:pPr marL="342900" lvl="0" indent="-342900">
              <a:buFontTx/>
              <a:buChar char="-"/>
            </a:pPr>
            <a:endParaRPr lang="en-US" sz="2400" b="1" smtClean="0">
              <a:solidFill>
                <a:schemeClr val="tx1">
                  <a:lumMod val="95000"/>
                  <a:lumOff val="5000"/>
                </a:schemeClr>
              </a:solidFill>
              <a:latin typeface="Calibri" pitchFamily="34" charset="0"/>
            </a:endParaRPr>
          </a:p>
          <a:p>
            <a:pPr marL="342900" indent="-342900">
              <a:buFontTx/>
              <a:buChar char="-"/>
            </a:pPr>
            <a:r>
              <a:rPr lang="en-US" sz="2400" b="1" smtClean="0">
                <a:solidFill>
                  <a:schemeClr val="tx1">
                    <a:lumMod val="95000"/>
                    <a:lumOff val="5000"/>
                  </a:schemeClr>
                </a:solidFill>
                <a:latin typeface="Calibri" pitchFamily="34" charset="0"/>
              </a:rPr>
              <a:t>Integrity Levels:</a:t>
            </a:r>
            <a:r>
              <a:rPr lang="en-US" sz="2400" smtClean="0">
                <a:solidFill>
                  <a:schemeClr val="tx1">
                    <a:lumMod val="95000"/>
                    <a:lumOff val="5000"/>
                  </a:schemeClr>
                </a:solidFill>
                <a:latin typeface="Calibri" pitchFamily="34" charset="0"/>
              </a:rPr>
              <a:t> call restrictions for applications running in low integrity level – since Windows 8.1</a:t>
            </a:r>
          </a:p>
        </p:txBody>
      </p:sp>
    </p:spTree>
    <p:extLst>
      <p:ext uri="{BB962C8B-B14F-4D97-AF65-F5344CB8AC3E}">
        <p14:creationId xmlns:p14="http://schemas.microsoft.com/office/powerpoint/2010/main" xmlns="" val="2942621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ctrTitle"/>
          </p:nvPr>
        </p:nvSpPr>
        <p:spPr>
          <a:xfrm>
            <a:off x="560493" y="28109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smtClean="0">
                <a:solidFill>
                  <a:schemeClr val="dk1"/>
                </a:solidFill>
                <a:latin typeface="Calibri"/>
                <a:ea typeface="Calibri"/>
                <a:cs typeface="Calibri"/>
                <a:sym typeface="Calibri"/>
              </a:rPr>
              <a:t>Windows Live Demo</a:t>
            </a:r>
            <a:endParaRPr lang="en-US" sz="5400" b="1" i="0" u="none" strike="noStrike" cap="none" dirty="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Windows Demo</a:t>
            </a:r>
          </a:p>
        </p:txBody>
      </p:sp>
      <p:sp>
        <p:nvSpPr>
          <p:cNvPr id="840" name="Shape 84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9C0000"/>
              </a:buClr>
              <a:buSzPct val="135714"/>
              <a:buFont typeface="Arial"/>
              <a:buChar char="-"/>
            </a:pPr>
            <a:r>
              <a:rPr lang="en-US" sz="2800" b="0" i="0" u="none" strike="noStrike" cap="none" dirty="0">
                <a:solidFill>
                  <a:schemeClr val="dk1"/>
                </a:solidFill>
                <a:latin typeface="Calibri"/>
                <a:ea typeface="Calibri"/>
                <a:cs typeface="Calibri"/>
                <a:sym typeface="Calibri"/>
              </a:rPr>
              <a:t> </a:t>
            </a:r>
            <a:r>
              <a:rPr lang="en-US" sz="3800" b="0" i="0" u="sng" strike="noStrike" cap="none" dirty="0">
                <a:solidFill>
                  <a:schemeClr val="dk1"/>
                </a:solidFill>
                <a:latin typeface="Calibri"/>
                <a:ea typeface="Calibri"/>
                <a:cs typeface="Calibri"/>
                <a:sym typeface="Calibri"/>
              </a:rPr>
              <a:t>Target</a:t>
            </a:r>
            <a:r>
              <a:rPr lang="en-US" sz="3800" b="0" i="0" u="none" strike="noStrike" cap="none" dirty="0">
                <a:solidFill>
                  <a:schemeClr val="dk1"/>
                </a:solidFill>
                <a:latin typeface="Calibri"/>
                <a:ea typeface="Calibri"/>
                <a:cs typeface="Calibri"/>
                <a:sym typeface="Calibri"/>
              </a:rPr>
              <a:t>:</a:t>
            </a:r>
          </a:p>
          <a:p>
            <a:pPr marL="742950" marR="0" lvl="1" indent="-285750" algn="l" rtl="0">
              <a:lnSpc>
                <a:spcPct val="90000"/>
              </a:lnSpc>
              <a:spcBef>
                <a:spcPts val="560"/>
              </a:spcBef>
              <a:spcAft>
                <a:spcPts val="0"/>
              </a:spcAft>
              <a:buClr>
                <a:srgbClr val="9C0000"/>
              </a:buClr>
              <a:buSzPct val="100000"/>
              <a:buFont typeface="Arial"/>
              <a:buChar char="-"/>
            </a:pPr>
            <a:r>
              <a:rPr lang="en-US" sz="2800" dirty="0" smtClean="0">
                <a:solidFill>
                  <a:schemeClr val="tx1"/>
                </a:solidFill>
              </a:rPr>
              <a:t>“</a:t>
            </a:r>
            <a:r>
              <a:rPr lang="en-US" sz="2800" i="0" u="none" strike="noStrike" cap="none" dirty="0" smtClean="0">
                <a:solidFill>
                  <a:schemeClr val="tx1"/>
                </a:solidFill>
                <a:latin typeface="Calibri"/>
                <a:ea typeface="Calibri"/>
                <a:cs typeface="Calibri"/>
                <a:sym typeface="Calibri"/>
              </a:rPr>
              <a:t>Windows 10”</a:t>
            </a:r>
            <a:r>
              <a:rPr lang="en-US" sz="2800" i="0" u="none" strike="noStrike" cap="none" dirty="0" smtClean="0">
                <a:solidFill>
                  <a:srgbClr val="0070C0"/>
                </a:solidFill>
                <a:latin typeface="Calibri"/>
                <a:ea typeface="Calibri"/>
                <a:cs typeface="Calibri"/>
                <a:sym typeface="Calibri"/>
              </a:rPr>
              <a:t> </a:t>
            </a:r>
            <a:r>
              <a:rPr lang="en-US" sz="2800" i="0" u="none" strike="noStrike" cap="none" dirty="0">
                <a:solidFill>
                  <a:schemeClr val="dk1"/>
                </a:solidFill>
                <a:latin typeface="Calibri"/>
                <a:ea typeface="Calibri"/>
                <a:cs typeface="Calibri"/>
                <a:sym typeface="Calibri"/>
              </a:rPr>
              <a:t>64 bits</a:t>
            </a:r>
          </a:p>
          <a:p>
            <a:pPr marL="0" marR="0" lvl="0" indent="0" algn="l" rtl="0">
              <a:lnSpc>
                <a:spcPct val="90000"/>
              </a:lnSpc>
              <a:spcBef>
                <a:spcPts val="560"/>
              </a:spcBef>
              <a:spcAft>
                <a:spcPts val="0"/>
              </a:spcAft>
              <a:buClr>
                <a:srgbClr val="9C0000"/>
              </a:buClr>
              <a:buSzPct val="1000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760"/>
              </a:spcBef>
              <a:spcAft>
                <a:spcPts val="0"/>
              </a:spcAft>
              <a:buClr>
                <a:srgbClr val="9C0000"/>
              </a:buClr>
              <a:buSzPct val="135714"/>
              <a:buFont typeface="Arial"/>
              <a:buChar char="-"/>
            </a:pPr>
            <a:r>
              <a:rPr lang="en-US" sz="2800" b="0" i="0" u="none" strike="noStrike" cap="none" dirty="0">
                <a:solidFill>
                  <a:schemeClr val="dk1"/>
                </a:solidFill>
                <a:latin typeface="Calibri"/>
                <a:ea typeface="Calibri"/>
                <a:cs typeface="Calibri"/>
                <a:sym typeface="Calibri"/>
              </a:rPr>
              <a:t> </a:t>
            </a:r>
            <a:r>
              <a:rPr lang="en-US" sz="3800" b="0" i="0" u="sng" strike="noStrike" cap="none" dirty="0">
                <a:solidFill>
                  <a:schemeClr val="dk1"/>
                </a:solidFill>
                <a:latin typeface="Calibri"/>
                <a:ea typeface="Calibri"/>
                <a:cs typeface="Calibri"/>
                <a:sym typeface="Calibri"/>
              </a:rPr>
              <a:t>Scenario</a:t>
            </a:r>
            <a:r>
              <a:rPr lang="en-US" sz="3800" b="0" i="0" u="none" strike="noStrike" cap="none" dirty="0">
                <a:solidFill>
                  <a:schemeClr val="dk1"/>
                </a:solidFill>
                <a:latin typeface="Calibri"/>
                <a:ea typeface="Calibri"/>
                <a:cs typeface="Calibri"/>
                <a:sym typeface="Calibri"/>
              </a:rPr>
              <a:t>:</a:t>
            </a:r>
          </a:p>
          <a:p>
            <a:pPr marL="742950" marR="0" lvl="1" indent="-285750" algn="l" rtl="0">
              <a:lnSpc>
                <a:spcPct val="90000"/>
              </a:lnSpc>
              <a:spcBef>
                <a:spcPts val="560"/>
              </a:spcBef>
              <a:spcAft>
                <a:spcPts val="0"/>
              </a:spcAft>
              <a:buClr>
                <a:srgbClr val="9C0000"/>
              </a:buClr>
              <a:buSzPct val="100000"/>
              <a:buFont typeface="Arial"/>
              <a:buChar char="-"/>
            </a:pPr>
            <a:r>
              <a:rPr lang="en-US" sz="2800" i="0" u="none" strike="noStrike" cap="none" dirty="0">
                <a:solidFill>
                  <a:schemeClr val="dk1"/>
                </a:solidFill>
                <a:latin typeface="Calibri"/>
                <a:ea typeface="Calibri"/>
                <a:cs typeface="Calibri"/>
                <a:sym typeface="Calibri"/>
              </a:rPr>
              <a:t>Running in </a:t>
            </a:r>
            <a:r>
              <a:rPr lang="en-US" sz="2800" b="1" i="0" u="none" strike="noStrike" cap="none" dirty="0">
                <a:solidFill>
                  <a:schemeClr val="dk1"/>
                </a:solidFill>
                <a:latin typeface="Calibri"/>
                <a:ea typeface="Calibri"/>
                <a:cs typeface="Calibri"/>
                <a:sym typeface="Calibri"/>
              </a:rPr>
              <a:t>Low Integrity Level</a:t>
            </a:r>
          </a:p>
          <a:p>
            <a:pPr marL="0" marR="0" lvl="0" indent="0" algn="l" rtl="0">
              <a:lnSpc>
                <a:spcPct val="90000"/>
              </a:lnSpc>
              <a:spcBef>
                <a:spcPts val="560"/>
              </a:spcBef>
              <a:spcAft>
                <a:spcPts val="0"/>
              </a:spcAft>
              <a:buClr>
                <a:srgbClr val="9C0000"/>
              </a:buClr>
              <a:buSzPct val="1000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760"/>
              </a:spcBef>
              <a:spcAft>
                <a:spcPts val="0"/>
              </a:spcAft>
              <a:buClr>
                <a:srgbClr val="9C0000"/>
              </a:buClr>
              <a:buSzPct val="135714"/>
              <a:buFont typeface="Arial"/>
              <a:buChar char="-"/>
            </a:pPr>
            <a:r>
              <a:rPr lang="en-US" sz="2800" b="0" i="0" u="none" strike="noStrike" cap="none" dirty="0">
                <a:solidFill>
                  <a:schemeClr val="dk1"/>
                </a:solidFill>
                <a:latin typeface="Calibri"/>
                <a:ea typeface="Calibri"/>
                <a:cs typeface="Calibri"/>
                <a:sym typeface="Calibri"/>
              </a:rPr>
              <a:t> </a:t>
            </a:r>
            <a:r>
              <a:rPr lang="en-US" sz="3800" b="0" i="0" u="sng" strike="noStrike" cap="none" dirty="0">
                <a:solidFill>
                  <a:schemeClr val="dk1"/>
                </a:solidFill>
                <a:latin typeface="Calibri"/>
                <a:ea typeface="Calibri"/>
                <a:cs typeface="Calibri"/>
                <a:sym typeface="Calibri"/>
              </a:rPr>
              <a:t>Objective</a:t>
            </a:r>
            <a:r>
              <a:rPr lang="en-US" sz="3800" b="0" i="0" u="none" strike="noStrike" cap="none" dirty="0">
                <a:solidFill>
                  <a:schemeClr val="dk1"/>
                </a:solidFill>
                <a:latin typeface="Calibri"/>
                <a:ea typeface="Calibri"/>
                <a:cs typeface="Calibri"/>
                <a:sym typeface="Calibri"/>
              </a:rPr>
              <a:t>:</a:t>
            </a:r>
          </a:p>
          <a:p>
            <a:pPr marL="742950" marR="0" lvl="1" indent="-285750" algn="l" rtl="0">
              <a:lnSpc>
                <a:spcPct val="90000"/>
              </a:lnSpc>
              <a:spcBef>
                <a:spcPts val="560"/>
              </a:spcBef>
              <a:buClr>
                <a:srgbClr val="9C0000"/>
              </a:buClr>
              <a:buSzPct val="100000"/>
              <a:buFont typeface="Arial"/>
              <a:buChar char="-"/>
            </a:pPr>
            <a:r>
              <a:rPr lang="en-US" sz="2800" i="0" u="none" strike="noStrike" cap="none" dirty="0">
                <a:solidFill>
                  <a:schemeClr val="dk1"/>
                </a:solidFill>
                <a:latin typeface="Calibri"/>
                <a:ea typeface="Calibri"/>
                <a:cs typeface="Calibri"/>
                <a:sym typeface="Calibri"/>
              </a:rPr>
              <a:t>Dump physical memory </a:t>
            </a:r>
            <a:r>
              <a:rPr lang="en-US" sz="2800" i="0" u="none" strike="noStrike" cap="none" dirty="0" smtClean="0">
                <a:solidFill>
                  <a:schemeClr val="dk1"/>
                </a:solidFill>
                <a:latin typeface="Calibri"/>
                <a:ea typeface="Calibri"/>
                <a:cs typeface="Calibri"/>
                <a:sym typeface="Calibri"/>
              </a:rPr>
              <a:t>and get SYSTEM privileges by using “Self-ref of Death”</a:t>
            </a:r>
            <a:endParaRPr lang="en-US" sz="2800" i="0" u="none" strike="noStrike" cap="none" dirty="0">
              <a:solidFill>
                <a:schemeClr val="dk1"/>
              </a:solidFill>
              <a:latin typeface="Calibri"/>
              <a:ea typeface="Calibri"/>
              <a:cs typeface="Calibri"/>
              <a:sym typeface="Calibri"/>
            </a:endParaRPr>
          </a:p>
        </p:txBody>
      </p:sp>
      <p:sp>
        <p:nvSpPr>
          <p:cNvPr id="841" name="Shape 84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51</a:t>
            </a:fld>
            <a:endParaRPr lang="en-US" sz="1200">
              <a:solidFill>
                <a:srgbClr val="D20025"/>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ctrTitle"/>
          </p:nvPr>
        </p:nvSpPr>
        <p:spPr>
          <a:xfrm>
            <a:off x="560493" y="32681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a:solidFill>
                  <a:schemeClr val="dk1"/>
                </a:solidFill>
                <a:latin typeface="Calibri"/>
                <a:ea typeface="Calibri"/>
                <a:cs typeface="Calibri"/>
                <a:sym typeface="Calibri"/>
              </a:rPr>
              <a:t>Linux Paging</a:t>
            </a:r>
            <a:br>
              <a:rPr lang="en-US" sz="5400" b="1" i="0" u="none" strike="noStrike" cap="none" dirty="0">
                <a:solidFill>
                  <a:schemeClr val="dk1"/>
                </a:solidFill>
                <a:latin typeface="Calibri"/>
                <a:ea typeface="Calibri"/>
                <a:cs typeface="Calibri"/>
                <a:sym typeface="Calibri"/>
              </a:rPr>
            </a:br>
            <a:r>
              <a:rPr lang="en-US" sz="5400" b="1" i="0" u="none" strike="noStrike" cap="none" dirty="0" smtClean="0">
                <a:solidFill>
                  <a:schemeClr val="dk1"/>
                </a:solidFill>
                <a:latin typeface="Calibri"/>
                <a:ea typeface="Calibri"/>
                <a:cs typeface="Calibri"/>
                <a:sym typeface="Calibri"/>
              </a:rPr>
              <a:t>Implementation</a:t>
            </a:r>
            <a:endParaRPr lang="en-US" sz="5400" b="1" i="0" u="none" strike="noStrike" cap="none" dirty="0">
              <a:solidFill>
                <a:schemeClr val="dk1"/>
              </a:solidFill>
              <a:latin typeface="Calibri"/>
              <a:ea typeface="Calibri"/>
              <a:cs typeface="Calibri"/>
              <a:sym typeface="Calibri"/>
            </a:endParaRPr>
          </a:p>
        </p:txBody>
      </p:sp>
      <p:sp>
        <p:nvSpPr>
          <p:cNvPr id="847" name="Shape 847"/>
          <p:cNvSpPr txBox="1"/>
          <p:nvPr/>
        </p:nvSpPr>
        <p:spPr>
          <a:xfrm>
            <a:off x="295056" y="2937933"/>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dirty="0" smtClean="0"/>
              <a:t>Linux Implementation</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223838" marR="0" lvl="0" indent="-223838" algn="l" rtl="0">
              <a:spcBef>
                <a:spcPts val="0"/>
              </a:spcBef>
              <a:spcAft>
                <a:spcPts val="0"/>
              </a:spcAft>
              <a:buClr>
                <a:srgbClr val="9C0000"/>
              </a:buClr>
              <a:buSzPct val="100000"/>
              <a:buFont typeface="Calibri" pitchFamily="34" charset="0"/>
              <a:buChar char="-"/>
            </a:pPr>
            <a:r>
              <a:rPr lang="en-US" sz="2800" i="0" u="none" strike="noStrike" cap="none" dirty="0">
                <a:solidFill>
                  <a:schemeClr val="dk1"/>
                </a:solidFill>
                <a:latin typeface="Calibri"/>
                <a:ea typeface="Calibri"/>
                <a:cs typeface="Calibri"/>
                <a:sym typeface="Calibri"/>
              </a:rPr>
              <a:t>Only </a:t>
            </a:r>
            <a:r>
              <a:rPr lang="en-US" sz="2800" i="0" u="none" strike="noStrike" cap="none" dirty="0">
                <a:solidFill>
                  <a:srgbClr val="FF0000"/>
                </a:solidFill>
                <a:latin typeface="Calibri"/>
                <a:ea typeface="Calibri"/>
                <a:cs typeface="Calibri"/>
                <a:sym typeface="Calibri"/>
              </a:rPr>
              <a:t>one PML4 entry</a:t>
            </a:r>
            <a:r>
              <a:rPr lang="en-US" sz="2800" i="0" u="none" strike="noStrike" cap="none" dirty="0">
                <a:solidFill>
                  <a:schemeClr val="dk1"/>
                </a:solidFill>
                <a:latin typeface="Calibri"/>
                <a:ea typeface="Calibri"/>
                <a:cs typeface="Calibri"/>
                <a:sym typeface="Calibri"/>
              </a:rPr>
              <a:t> is used for Paging management (</a:t>
            </a:r>
            <a:r>
              <a:rPr lang="en-US" sz="2800" i="0" u="none" strike="noStrike" cap="none" dirty="0" smtClean="0">
                <a:solidFill>
                  <a:srgbClr val="FF0000"/>
                </a:solidFill>
                <a:latin typeface="Calibri"/>
                <a:ea typeface="Calibri"/>
                <a:cs typeface="Calibri"/>
                <a:sym typeface="Calibri"/>
              </a:rPr>
              <a:t>0x110</a:t>
            </a:r>
            <a:r>
              <a:rPr lang="en-US" sz="2800" i="0" u="none" strike="noStrike" cap="none" dirty="0" smtClean="0">
                <a:solidFill>
                  <a:schemeClr val="dk1"/>
                </a:solidFill>
                <a:latin typeface="Calibri"/>
                <a:ea typeface="Calibri"/>
                <a:cs typeface="Calibri"/>
                <a:sym typeface="Calibri"/>
              </a:rPr>
              <a:t>)</a:t>
            </a:r>
            <a:endParaRPr lang="en-US"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endParaRPr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r>
              <a:rPr lang="en-US" sz="2800" i="0" u="none" strike="noStrike" cap="none" dirty="0" smtClean="0">
                <a:solidFill>
                  <a:schemeClr val="dk1"/>
                </a:solidFill>
                <a:latin typeface="Calibri"/>
                <a:ea typeface="Calibri"/>
                <a:cs typeface="Calibri"/>
                <a:sym typeface="Calibri"/>
              </a:rPr>
              <a:t>Entry </a:t>
            </a:r>
            <a:r>
              <a:rPr lang="en-US" sz="2800" i="0" u="none" strike="noStrike" cap="none" dirty="0" smtClean="0">
                <a:solidFill>
                  <a:srgbClr val="FF0000"/>
                </a:solidFill>
                <a:latin typeface="Calibri"/>
                <a:ea typeface="Calibri"/>
                <a:cs typeface="Calibri"/>
                <a:sym typeface="Calibri"/>
              </a:rPr>
              <a:t>0x110 </a:t>
            </a:r>
            <a:r>
              <a:rPr lang="en-US" sz="2800" i="0" u="none" strike="noStrike" cap="none" dirty="0" smtClean="0">
                <a:solidFill>
                  <a:schemeClr val="dk1"/>
                </a:solidFill>
                <a:latin typeface="Calibri"/>
                <a:ea typeface="Calibri"/>
                <a:cs typeface="Calibri"/>
                <a:sym typeface="Calibri"/>
              </a:rPr>
              <a:t>is NOT </a:t>
            </a:r>
            <a:r>
              <a:rPr lang="en-US" sz="2800" i="0" u="none" strike="noStrike" cap="none" dirty="0" smtClean="0">
                <a:solidFill>
                  <a:srgbClr val="FF0000"/>
                </a:solidFill>
                <a:latin typeface="Calibri"/>
                <a:ea typeface="Calibri"/>
                <a:cs typeface="Calibri"/>
                <a:sym typeface="Calibri"/>
              </a:rPr>
              <a:t>self-referential</a:t>
            </a:r>
            <a:r>
              <a:rPr lang="en-US" sz="2800" i="0" u="none" strike="noStrike" cap="none" dirty="0" smtClean="0">
                <a:solidFill>
                  <a:schemeClr val="tx1"/>
                </a:solidFill>
                <a:latin typeface="Calibri"/>
                <a:ea typeface="Calibri"/>
                <a:cs typeface="Calibri"/>
                <a:sym typeface="Calibri"/>
              </a:rPr>
              <a:t> like Windows</a:t>
            </a:r>
            <a:endParaRPr lang="en-US" sz="2800" i="0" u="none" strike="noStrike" cap="none" dirty="0">
              <a:solidFill>
                <a:schemeClr val="tx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endParaRPr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Calibri" pitchFamily="34" charset="0"/>
              <a:buChar char="-"/>
            </a:pPr>
            <a:r>
              <a:rPr lang="en-US" sz="2800" dirty="0" smtClean="0">
                <a:solidFill>
                  <a:schemeClr val="dk1"/>
                </a:solidFill>
              </a:rPr>
              <a:t>Virtual </a:t>
            </a:r>
            <a:r>
              <a:rPr lang="en-US" sz="2800" dirty="0">
                <a:solidFill>
                  <a:schemeClr val="dk1"/>
                </a:solidFill>
              </a:rPr>
              <a:t>range described</a:t>
            </a:r>
            <a:r>
              <a:rPr lang="en-US" sz="2800" i="0" u="none" strike="noStrike" cap="none" dirty="0">
                <a:solidFill>
                  <a:schemeClr val="dk1"/>
                </a:solidFill>
                <a:latin typeface="Calibri"/>
                <a:ea typeface="Calibri"/>
                <a:cs typeface="Calibri"/>
                <a:sym typeface="Calibri"/>
              </a:rPr>
              <a:t>: </a:t>
            </a:r>
          </a:p>
          <a:p>
            <a:pPr lvl="0" indent="-223838">
              <a:spcBef>
                <a:spcPts val="560"/>
              </a:spcBef>
              <a:buSzPct val="25000"/>
              <a:buFont typeface="Calibri" pitchFamily="34" charset="0"/>
              <a:buChar char="-"/>
            </a:pPr>
            <a:r>
              <a:rPr lang="en-US" sz="2800" i="0" u="none" strike="noStrike" cap="none" dirty="0">
                <a:solidFill>
                  <a:schemeClr val="dk1"/>
                </a:solidFill>
                <a:latin typeface="Calibri"/>
                <a:ea typeface="Calibri"/>
                <a:cs typeface="Calibri"/>
                <a:sym typeface="Calibri"/>
              </a:rPr>
              <a:t>   </a:t>
            </a:r>
            <a:r>
              <a:rPr lang="en-US" sz="2800" dirty="0" smtClean="0">
                <a:solidFill>
                  <a:schemeClr val="dk1"/>
                </a:solidFill>
              </a:rPr>
              <a:t>0xFFFF8800’00000000 </a:t>
            </a:r>
            <a:r>
              <a:rPr lang="en-US" sz="2800" i="0" u="none" strike="noStrike" cap="none" dirty="0">
                <a:solidFill>
                  <a:schemeClr val="dk1"/>
                </a:solidFill>
                <a:latin typeface="Calibri"/>
                <a:ea typeface="Calibri"/>
                <a:cs typeface="Calibri"/>
                <a:sym typeface="Calibri"/>
              </a:rPr>
              <a:t>– </a:t>
            </a:r>
            <a:r>
              <a:rPr lang="en-US" sz="2800" i="0" u="none" strike="noStrike" cap="none" dirty="0" smtClean="0">
                <a:solidFill>
                  <a:schemeClr val="dk1"/>
                </a:solidFill>
                <a:latin typeface="Calibri"/>
                <a:ea typeface="Calibri"/>
                <a:cs typeface="Calibri"/>
                <a:sym typeface="Calibri"/>
              </a:rPr>
              <a:t>0x</a:t>
            </a:r>
            <a:r>
              <a:rPr lang="en-US" sz="2800" dirty="0" smtClean="0">
                <a:solidFill>
                  <a:schemeClr val="dk1"/>
                </a:solidFill>
              </a:rPr>
              <a:t>FFFF887F’FFFFFFFF</a:t>
            </a:r>
            <a:endParaRPr lang="en-US" sz="2800" i="0" u="none" strike="noStrike" cap="none" dirty="0">
              <a:solidFill>
                <a:schemeClr val="dk1"/>
              </a:solidFill>
              <a:latin typeface="Calibri"/>
              <a:ea typeface="Calibri"/>
              <a:cs typeface="Calibri"/>
              <a:sym typeface="Calibri"/>
            </a:endParaRPr>
          </a:p>
          <a:p>
            <a:pPr marL="223838" marR="0" lvl="0" indent="-223838" algn="l" rtl="0">
              <a:spcBef>
                <a:spcPts val="560"/>
              </a:spcBef>
              <a:spcAft>
                <a:spcPts val="0"/>
              </a:spcAft>
              <a:buClr>
                <a:srgbClr val="9C0000"/>
              </a:buClr>
              <a:buSzPct val="100000"/>
              <a:buFont typeface="Arial"/>
              <a:buNone/>
            </a:pPr>
            <a:endParaRPr sz="2800" b="1" i="0" u="none" strike="noStrike" cap="none" dirty="0">
              <a:solidFill>
                <a:srgbClr val="666666"/>
              </a:solidFill>
              <a:latin typeface="Courier New"/>
              <a:ea typeface="Courier New"/>
              <a:cs typeface="Courier New"/>
              <a:sym typeface="Courier New"/>
            </a:endParaRPr>
          </a:p>
          <a:p>
            <a:pPr marL="223838" marR="0" lvl="0" indent="-223838" algn="l" rtl="0">
              <a:spcBef>
                <a:spcPts val="560"/>
              </a:spcBef>
              <a:buClr>
                <a:srgbClr val="9C0000"/>
              </a:buClr>
              <a:buSzPct val="100000"/>
              <a:buFont typeface="Arial"/>
              <a:buNone/>
            </a:pPr>
            <a:endParaRPr sz="2800" b="0" i="0" u="none" strike="noStrike" cap="none" dirty="0">
              <a:solidFill>
                <a:srgbClr val="666666"/>
              </a:solidFill>
              <a:latin typeface="Calibri"/>
              <a:ea typeface="Calibri"/>
              <a:cs typeface="Calibri"/>
              <a:sym typeface="Calibri"/>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53</a:t>
            </a:fld>
            <a:endParaRPr lang="en-US" sz="1200" b="0" i="0" u="none" strike="noStrike" cap="none" dirty="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smtClean="0">
                <a:solidFill>
                  <a:schemeClr val="dk1"/>
                </a:solidFill>
                <a:latin typeface="Calibri"/>
                <a:ea typeface="Calibri"/>
                <a:cs typeface="Calibri"/>
                <a:sym typeface="Calibri"/>
              </a:rPr>
              <a:t>Linux Implementation</a:t>
            </a:r>
            <a:endParaRPr lang="en-US" sz="4800" b="0" i="0" u="none" strike="noStrike" cap="none" dirty="0">
              <a:solidFill>
                <a:schemeClr val="dk1"/>
              </a:solidFill>
              <a:latin typeface="Calibri"/>
              <a:ea typeface="Calibri"/>
              <a:cs typeface="Calibri"/>
              <a:sym typeface="Calibri"/>
            </a:endParaRPr>
          </a:p>
        </p:txBody>
      </p:sp>
      <p:sp>
        <p:nvSpPr>
          <p:cNvPr id="222" name="Shape 222"/>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223837" marR="0" lvl="0" indent="-223837" algn="l" rtl="0">
              <a:spcBef>
                <a:spcPts val="0"/>
              </a:spcBef>
              <a:spcAft>
                <a:spcPts val="0"/>
              </a:spcAft>
              <a:buClr>
                <a:srgbClr val="9C0000"/>
              </a:buClr>
              <a:buSzPct val="100000"/>
              <a:buFont typeface="Calibri" pitchFamily="34" charset="0"/>
              <a:buChar char="-"/>
            </a:pPr>
            <a:r>
              <a:rPr lang="en-US" sz="2800" i="0" u="none" strike="noStrike" cap="none" dirty="0">
                <a:solidFill>
                  <a:schemeClr val="dk1"/>
                </a:solidFill>
                <a:latin typeface="Calibri"/>
                <a:ea typeface="Calibri"/>
                <a:cs typeface="Calibri"/>
                <a:sym typeface="Calibri"/>
              </a:rPr>
              <a:t>Each process has its</a:t>
            </a:r>
            <a:r>
              <a:rPr lang="en-US" sz="2800" i="0" u="none" strike="noStrike" cap="none" dirty="0">
                <a:solidFill>
                  <a:schemeClr val="tx1"/>
                </a:solidFill>
                <a:latin typeface="Calibri"/>
                <a:ea typeface="Calibri"/>
                <a:cs typeface="Calibri"/>
                <a:sym typeface="Calibri"/>
              </a:rPr>
              <a:t> own </a:t>
            </a:r>
            <a:r>
              <a:rPr lang="en-US" sz="2800" b="1" dirty="0" smtClean="0">
                <a:solidFill>
                  <a:schemeClr val="tx1"/>
                </a:solidFill>
              </a:rPr>
              <a:t>PML4</a:t>
            </a:r>
            <a:r>
              <a:rPr lang="en-US" sz="2800" dirty="0" smtClean="0">
                <a:solidFill>
                  <a:schemeClr val="tx1"/>
                </a:solidFill>
              </a:rPr>
              <a:t> table </a:t>
            </a:r>
            <a:r>
              <a:rPr lang="en-US" sz="2800" i="0" u="none" strike="noStrike" cap="none" dirty="0" smtClean="0">
                <a:solidFill>
                  <a:schemeClr val="tx1"/>
                </a:solidFill>
                <a:latin typeface="Calibri"/>
                <a:ea typeface="Calibri"/>
                <a:cs typeface="Calibri"/>
                <a:sym typeface="Calibri"/>
              </a:rPr>
              <a:t>in </a:t>
            </a:r>
            <a:r>
              <a:rPr lang="en-US" sz="2800" i="0" u="none" strike="noStrike" cap="none" dirty="0" smtClean="0">
                <a:solidFill>
                  <a:srgbClr val="FF0000"/>
                </a:solidFill>
                <a:latin typeface="Calibri"/>
                <a:ea typeface="Calibri"/>
                <a:cs typeface="Calibri"/>
                <a:sym typeface="Calibri"/>
              </a:rPr>
              <a:t>a unique </a:t>
            </a:r>
            <a:r>
              <a:rPr lang="en-US" sz="2800" i="0" u="none" strike="noStrike" cap="none" dirty="0" smtClean="0">
                <a:solidFill>
                  <a:schemeClr val="tx1"/>
                </a:solidFill>
                <a:latin typeface="Calibri"/>
                <a:ea typeface="Calibri"/>
                <a:cs typeface="Calibri"/>
                <a:sym typeface="Calibri"/>
              </a:rPr>
              <a:t>virtual address (</a:t>
            </a:r>
            <a:r>
              <a:rPr lang="en-US" sz="2800" i="0" u="none" strike="noStrike" cap="none" dirty="0" smtClean="0">
                <a:solidFill>
                  <a:srgbClr val="FF0000"/>
                </a:solidFill>
                <a:latin typeface="Calibri"/>
                <a:ea typeface="Calibri"/>
                <a:cs typeface="Calibri"/>
                <a:sym typeface="Calibri"/>
              </a:rPr>
              <a:t>opposite to Windows</a:t>
            </a:r>
            <a:r>
              <a:rPr lang="en-US" sz="2800" i="0" u="none" strike="noStrike" cap="none" dirty="0" smtClean="0">
                <a:solidFill>
                  <a:schemeClr val="tx1"/>
                </a:solidFill>
                <a:latin typeface="Calibri"/>
                <a:ea typeface="Calibri"/>
                <a:cs typeface="Calibri"/>
                <a:sym typeface="Calibri"/>
              </a:rPr>
              <a:t>)</a:t>
            </a:r>
          </a:p>
          <a:p>
            <a:pPr marL="223837" marR="0" lvl="0" indent="-223837" algn="l" rtl="0">
              <a:spcBef>
                <a:spcPts val="0"/>
              </a:spcBef>
              <a:spcAft>
                <a:spcPts val="0"/>
              </a:spcAft>
              <a:buClr>
                <a:srgbClr val="9C0000"/>
              </a:buClr>
              <a:buSzPct val="100000"/>
              <a:buFont typeface="Calibri" pitchFamily="34" charset="0"/>
              <a:buChar char="-"/>
            </a:pPr>
            <a:endParaRPr lang="es-ES_tradnl" sz="2800" dirty="0" smtClean="0">
              <a:solidFill>
                <a:schemeClr val="tx1"/>
              </a:solidFill>
            </a:endParaRPr>
          </a:p>
          <a:p>
            <a:pPr lvl="0" indent="-223838">
              <a:spcBef>
                <a:spcPts val="560"/>
              </a:spcBef>
              <a:buFont typeface="Calibri" pitchFamily="34" charset="0"/>
              <a:buChar char="-"/>
            </a:pPr>
            <a:r>
              <a:rPr lang="es-ES_tradnl" sz="2800" dirty="0" err="1" smtClean="0">
                <a:solidFill>
                  <a:schemeClr val="dk1"/>
                </a:solidFill>
                <a:ea typeface="Courier New"/>
                <a:cs typeface="Courier New"/>
              </a:rPr>
              <a:t>Physical</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addresses</a:t>
            </a:r>
            <a:r>
              <a:rPr lang="es-ES_tradnl" sz="2800" dirty="0" smtClean="0">
                <a:solidFill>
                  <a:schemeClr val="dk1"/>
                </a:solidFill>
                <a:ea typeface="Courier New"/>
                <a:cs typeface="Courier New"/>
              </a:rPr>
              <a:t> can </a:t>
            </a:r>
            <a:r>
              <a:rPr lang="es-ES_tradnl" sz="2800" dirty="0" err="1" smtClean="0">
                <a:solidFill>
                  <a:schemeClr val="dk1"/>
                </a:solidFill>
                <a:ea typeface="Courier New"/>
                <a:cs typeface="Courier New"/>
              </a:rPr>
              <a:t>be</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read</a:t>
            </a:r>
            <a:r>
              <a:rPr lang="es-ES_tradnl" sz="2800" dirty="0" smtClean="0">
                <a:solidFill>
                  <a:schemeClr val="dk1"/>
                </a:solidFill>
                <a:ea typeface="Courier New"/>
                <a:cs typeface="Courier New"/>
              </a:rPr>
              <a:t> as virtual </a:t>
            </a:r>
            <a:r>
              <a:rPr lang="es-ES_tradnl" sz="2800" dirty="0" err="1" smtClean="0">
                <a:solidFill>
                  <a:schemeClr val="dk1"/>
                </a:solidFill>
                <a:ea typeface="Courier New"/>
                <a:cs typeface="Courier New"/>
              </a:rPr>
              <a:t>addresses</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by</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adding</a:t>
            </a:r>
            <a:r>
              <a:rPr lang="es-ES_tradnl" sz="2800" dirty="0" smtClean="0">
                <a:solidFill>
                  <a:schemeClr val="dk1"/>
                </a:solidFill>
                <a:ea typeface="Courier New"/>
                <a:cs typeface="Courier New"/>
              </a:rPr>
              <a:t> a </a:t>
            </a:r>
            <a:r>
              <a:rPr lang="es-ES_tradnl" sz="2800" dirty="0" smtClean="0">
                <a:solidFill>
                  <a:schemeClr val="tx1"/>
                </a:solidFill>
                <a:ea typeface="Courier New"/>
                <a:cs typeface="Courier New"/>
              </a:rPr>
              <a:t>base.</a:t>
            </a:r>
          </a:p>
          <a:p>
            <a:pPr lvl="0" indent="-223838">
              <a:spcBef>
                <a:spcPts val="560"/>
              </a:spcBef>
              <a:buFont typeface="Calibri" pitchFamily="34" charset="0"/>
              <a:buChar char="-"/>
            </a:pPr>
            <a:endParaRPr lang="es-ES_tradnl" sz="2800" dirty="0" smtClean="0">
              <a:solidFill>
                <a:schemeClr val="dk1"/>
              </a:solidFill>
              <a:cs typeface="Courier New"/>
            </a:endParaRPr>
          </a:p>
          <a:p>
            <a:pPr lvl="0" indent="-223838">
              <a:spcBef>
                <a:spcPts val="560"/>
              </a:spcBef>
              <a:buFont typeface="Calibri" pitchFamily="34" charset="0"/>
              <a:buChar char="-"/>
            </a:pPr>
            <a:r>
              <a:rPr lang="en-US" sz="2800" dirty="0" smtClean="0">
                <a:solidFill>
                  <a:schemeClr val="dk1"/>
                </a:solidFill>
                <a:cs typeface="Courier New"/>
              </a:rPr>
              <a:t>This </a:t>
            </a:r>
            <a:r>
              <a:rPr lang="en-US" sz="2800" dirty="0" smtClean="0">
                <a:solidFill>
                  <a:schemeClr val="tx1"/>
                </a:solidFill>
                <a:cs typeface="Courier New"/>
              </a:rPr>
              <a:t>base</a:t>
            </a:r>
            <a:r>
              <a:rPr lang="en-US" sz="2800" dirty="0" smtClean="0">
                <a:solidFill>
                  <a:srgbClr val="FF0000"/>
                </a:solidFill>
                <a:cs typeface="Courier New"/>
              </a:rPr>
              <a:t> </a:t>
            </a:r>
            <a:r>
              <a:rPr lang="en-US" sz="2800" dirty="0" smtClean="0">
                <a:solidFill>
                  <a:schemeClr val="dk1"/>
                </a:solidFill>
                <a:cs typeface="Courier New"/>
              </a:rPr>
              <a:t>is called </a:t>
            </a:r>
            <a:r>
              <a:rPr lang="en-US" sz="2800" b="1" dirty="0" smtClean="0">
                <a:solidFill>
                  <a:schemeClr val="tx1"/>
                </a:solidFill>
                <a:cs typeface="Courier New"/>
              </a:rPr>
              <a:t>__PAGE_OFFSET</a:t>
            </a:r>
            <a:r>
              <a:rPr lang="en-US" sz="2800" dirty="0" smtClean="0">
                <a:solidFill>
                  <a:schemeClr val="dk1"/>
                </a:solidFill>
                <a:cs typeface="Courier New"/>
              </a:rPr>
              <a:t>:</a:t>
            </a:r>
          </a:p>
          <a:p>
            <a:pPr lvl="0" indent="-223838">
              <a:spcBef>
                <a:spcPts val="560"/>
              </a:spcBef>
              <a:buNone/>
            </a:pPr>
            <a:r>
              <a:rPr lang="en-US" sz="2800" dirty="0" smtClean="0">
                <a:solidFill>
                  <a:schemeClr val="dk1"/>
                </a:solidFill>
                <a:cs typeface="Courier New"/>
              </a:rPr>
              <a:t>	 - For 32 bits: 0xc0000000</a:t>
            </a:r>
          </a:p>
          <a:p>
            <a:pPr lvl="0" indent="-223838">
              <a:spcBef>
                <a:spcPts val="560"/>
              </a:spcBef>
              <a:buNone/>
            </a:pPr>
            <a:r>
              <a:rPr lang="en-US" sz="2800" dirty="0" smtClean="0">
                <a:solidFill>
                  <a:schemeClr val="dk1"/>
                </a:solidFill>
                <a:cs typeface="Courier New"/>
              </a:rPr>
              <a:t>	 - For 64 bits: 0xffff8800’00000000</a:t>
            </a:r>
            <a:endParaRPr lang="en-US" sz="2800" dirty="0" smtClean="0"/>
          </a:p>
          <a:p>
            <a:pPr marL="223837" marR="0" lvl="0" indent="-223837" algn="l" rtl="0">
              <a:spcBef>
                <a:spcPts val="0"/>
              </a:spcBef>
              <a:spcAft>
                <a:spcPts val="0"/>
              </a:spcAft>
              <a:buClr>
                <a:srgbClr val="9C0000"/>
              </a:buClr>
              <a:buSzPct val="100000"/>
              <a:buFont typeface="Arial"/>
              <a:buChar char="•"/>
            </a:pPr>
            <a:endParaRPr sz="2800" i="0" u="none" strike="noStrike" cap="none" dirty="0">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54</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smtClean="0">
                <a:solidFill>
                  <a:schemeClr val="dk1"/>
                </a:solidFill>
                <a:latin typeface="Calibri"/>
                <a:ea typeface="Calibri"/>
                <a:cs typeface="Calibri"/>
                <a:sym typeface="Calibri"/>
              </a:rPr>
              <a:t>Linux Implementation</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smtClean="0">
                <a:solidFill>
                  <a:schemeClr val="tx1"/>
                </a:solidFill>
                <a:cs typeface="Courier New"/>
              </a:rPr>
              <a:t>Most of </a:t>
            </a:r>
            <a:r>
              <a:rPr lang="en-US" sz="2800" u="sng" dirty="0" smtClean="0">
                <a:solidFill>
                  <a:schemeClr val="tx1"/>
                </a:solidFill>
                <a:cs typeface="Courier New"/>
              </a:rPr>
              <a:t>page table entries </a:t>
            </a:r>
            <a:r>
              <a:rPr lang="en-US" sz="2800" dirty="0" smtClean="0">
                <a:solidFill>
                  <a:schemeClr val="tx1"/>
                </a:solidFill>
                <a:cs typeface="Courier New"/>
              </a:rPr>
              <a:t>reside in </a:t>
            </a:r>
            <a:r>
              <a:rPr lang="en-US" sz="2800" dirty="0" smtClean="0">
                <a:solidFill>
                  <a:srgbClr val="FF0000"/>
                </a:solidFill>
                <a:cs typeface="Courier New"/>
              </a:rPr>
              <a:t>random</a:t>
            </a:r>
            <a:r>
              <a:rPr lang="en-US" sz="2800" dirty="0" smtClean="0">
                <a:solidFill>
                  <a:schemeClr val="tx1"/>
                </a:solidFill>
                <a:cs typeface="Courier New"/>
              </a:rPr>
              <a:t> virtual and physical addresses.</a:t>
            </a:r>
            <a:endParaRPr lang="es-ES_tradnl" sz="2800" dirty="0" smtClean="0">
              <a:solidFill>
                <a:srgbClr val="FF0000"/>
              </a:solidFill>
              <a:ea typeface="Calibri"/>
              <a:cs typeface="Courier New"/>
            </a:endParaRPr>
          </a:p>
          <a:p>
            <a:pPr marL="223838" marR="0" lvl="0" indent="-223838" algn="l" rtl="0">
              <a:spcBef>
                <a:spcPts val="560"/>
              </a:spcBef>
              <a:spcAft>
                <a:spcPts val="0"/>
              </a:spcAft>
              <a:buClr>
                <a:srgbClr val="9C0000"/>
              </a:buClr>
              <a:buSzPct val="100000"/>
              <a:buFont typeface="Calibri" pitchFamily="34" charset="0"/>
              <a:buChar char="-"/>
            </a:pPr>
            <a:endParaRPr lang="es-ES_tradnl" sz="2800" b="1" dirty="0" smtClean="0">
              <a:solidFill>
                <a:srgbClr val="FF0000"/>
              </a:solidFill>
              <a:ea typeface="Calibri"/>
              <a:cs typeface="Courier New"/>
            </a:endParaRPr>
          </a:p>
          <a:p>
            <a:pPr marL="223838" marR="0" lvl="0" indent="-223838" algn="l" rtl="0">
              <a:spcBef>
                <a:spcPts val="560"/>
              </a:spcBef>
              <a:spcAft>
                <a:spcPts val="0"/>
              </a:spcAft>
              <a:buClr>
                <a:srgbClr val="9C0000"/>
              </a:buClr>
              <a:buSzPct val="100000"/>
              <a:buFont typeface="Calibri" pitchFamily="34" charset="0"/>
              <a:buChar char="-"/>
            </a:pPr>
            <a:r>
              <a:rPr lang="es-ES_tradnl" sz="2800" b="1" dirty="0" err="1" smtClean="0">
                <a:solidFill>
                  <a:srgbClr val="FF0000"/>
                </a:solidFill>
                <a:cs typeface="Courier New"/>
              </a:rPr>
              <a:t>But</a:t>
            </a:r>
            <a:r>
              <a:rPr lang="es-ES_tradnl" sz="2800" dirty="0" smtClean="0">
                <a:solidFill>
                  <a:srgbClr val="FF0000"/>
                </a:solidFill>
                <a:cs typeface="Courier New"/>
              </a:rPr>
              <a:t>… </a:t>
            </a:r>
            <a:r>
              <a:rPr lang="es-ES_tradnl" sz="2800" dirty="0" err="1" smtClean="0">
                <a:solidFill>
                  <a:schemeClr val="tx1"/>
                </a:solidFill>
                <a:cs typeface="Courier New"/>
              </a:rPr>
              <a:t>there</a:t>
            </a:r>
            <a:r>
              <a:rPr lang="es-ES_tradnl" sz="2800" dirty="0" smtClean="0">
                <a:solidFill>
                  <a:schemeClr val="tx1"/>
                </a:solidFill>
                <a:cs typeface="Courier New"/>
              </a:rPr>
              <a:t> are </a:t>
            </a:r>
            <a:r>
              <a:rPr lang="es-ES_tradnl" sz="2800" dirty="0" err="1" smtClean="0">
                <a:solidFill>
                  <a:schemeClr val="tx1"/>
                </a:solidFill>
                <a:cs typeface="Courier New"/>
              </a:rPr>
              <a:t>some</a:t>
            </a:r>
            <a:r>
              <a:rPr lang="es-ES_tradnl" sz="2800" dirty="0" smtClean="0">
                <a:solidFill>
                  <a:schemeClr val="tx1"/>
                </a:solidFill>
                <a:cs typeface="Courier New"/>
              </a:rPr>
              <a:t> </a:t>
            </a:r>
            <a:r>
              <a:rPr lang="es-ES_tradnl" sz="2800" dirty="0" err="1" smtClean="0">
                <a:solidFill>
                  <a:schemeClr val="tx1"/>
                </a:solidFill>
                <a:cs typeface="Courier New"/>
              </a:rPr>
              <a:t>PDPTs</a:t>
            </a:r>
            <a:r>
              <a:rPr lang="es-ES_tradnl" sz="2800" dirty="0" smtClean="0">
                <a:solidFill>
                  <a:schemeClr val="tx1"/>
                </a:solidFill>
                <a:cs typeface="Courier New"/>
              </a:rPr>
              <a:t>, </a:t>
            </a:r>
            <a:r>
              <a:rPr lang="es-ES_tradnl" sz="2800" dirty="0" err="1" smtClean="0">
                <a:solidFill>
                  <a:schemeClr val="tx1"/>
                </a:solidFill>
                <a:cs typeface="Courier New"/>
              </a:rPr>
              <a:t>PDs</a:t>
            </a:r>
            <a:r>
              <a:rPr lang="es-ES_tradnl" sz="2800" dirty="0" smtClean="0">
                <a:solidFill>
                  <a:schemeClr val="tx1"/>
                </a:solidFill>
                <a:cs typeface="Courier New"/>
              </a:rPr>
              <a:t> and </a:t>
            </a:r>
            <a:r>
              <a:rPr lang="es-ES_tradnl" sz="2800" dirty="0" err="1" smtClean="0">
                <a:solidFill>
                  <a:schemeClr val="tx1"/>
                </a:solidFill>
                <a:cs typeface="Courier New"/>
              </a:rPr>
              <a:t>PTs</a:t>
            </a:r>
            <a:r>
              <a:rPr lang="es-ES_tradnl" sz="2800" dirty="0" smtClean="0">
                <a:solidFill>
                  <a:schemeClr val="tx1"/>
                </a:solidFill>
                <a:cs typeface="Courier New"/>
              </a:rPr>
              <a:t> in </a:t>
            </a:r>
            <a:r>
              <a:rPr lang="es-ES_tradnl" sz="2800" dirty="0" err="1" smtClean="0">
                <a:solidFill>
                  <a:schemeClr val="tx1"/>
                </a:solidFill>
                <a:cs typeface="Courier New"/>
              </a:rPr>
              <a:t>fixed</a:t>
            </a:r>
            <a:r>
              <a:rPr lang="es-ES_tradnl" sz="2800" dirty="0" smtClean="0">
                <a:solidFill>
                  <a:schemeClr val="tx1"/>
                </a:solidFill>
                <a:cs typeface="Courier New"/>
              </a:rPr>
              <a:t> </a:t>
            </a:r>
            <a:r>
              <a:rPr lang="es-ES_tradnl" sz="2800" dirty="0" err="1" smtClean="0">
                <a:solidFill>
                  <a:schemeClr val="tx1"/>
                </a:solidFill>
                <a:cs typeface="Courier New"/>
              </a:rPr>
              <a:t>physical</a:t>
            </a:r>
            <a:r>
              <a:rPr lang="es-ES_tradnl" sz="2800" dirty="0" smtClean="0">
                <a:solidFill>
                  <a:schemeClr val="tx1"/>
                </a:solidFill>
                <a:cs typeface="Courier New"/>
              </a:rPr>
              <a:t> </a:t>
            </a:r>
            <a:r>
              <a:rPr lang="es-ES_tradnl" sz="2800" dirty="0" err="1" smtClean="0">
                <a:solidFill>
                  <a:schemeClr val="tx1"/>
                </a:solidFill>
                <a:cs typeface="Courier New"/>
              </a:rPr>
              <a:t>addresses</a:t>
            </a:r>
            <a:r>
              <a:rPr lang="es-ES_tradnl" sz="2800" dirty="0" smtClean="0">
                <a:solidFill>
                  <a:schemeClr val="tx1"/>
                </a:solidFill>
                <a:cs typeface="Courier New"/>
              </a:rPr>
              <a:t>.</a:t>
            </a:r>
            <a:endParaRPr sz="2800" b="0" i="0" u="none" strike="noStrike" cap="none" dirty="0">
              <a:solidFill>
                <a:schemeClr val="tx1"/>
              </a:solidFill>
              <a:sym typeface="Calibri"/>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55</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dirty="0" smtClean="0">
                <a:solidFill>
                  <a:schemeClr val="dk1"/>
                </a:solidFill>
                <a:latin typeface="Calibri"/>
                <a:ea typeface="Calibri"/>
                <a:cs typeface="Calibri"/>
                <a:sym typeface="Calibri"/>
              </a:rPr>
              <a:t>Linux Implementation</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223838" marR="0" lvl="0" indent="-223838" algn="l" rtl="0">
              <a:spcBef>
                <a:spcPts val="560"/>
              </a:spcBef>
              <a:spcAft>
                <a:spcPts val="0"/>
              </a:spcAft>
              <a:buClr>
                <a:srgbClr val="9C0000"/>
              </a:buClr>
              <a:buSzPct val="100000"/>
              <a:buFont typeface="Calibri" pitchFamily="34" charset="0"/>
              <a:buChar char="-"/>
            </a:pPr>
            <a:r>
              <a:rPr lang="es-ES_tradnl" sz="2800" dirty="0" smtClean="0">
                <a:solidFill>
                  <a:schemeClr val="dk1"/>
                </a:solidFill>
                <a:ea typeface="Courier New"/>
                <a:cs typeface="Courier New"/>
              </a:rPr>
              <a:t>PDPT </a:t>
            </a:r>
            <a:r>
              <a:rPr lang="es-ES_tradnl" sz="2800" dirty="0" err="1" smtClean="0">
                <a:solidFill>
                  <a:schemeClr val="dk1"/>
                </a:solidFill>
                <a:ea typeface="Courier New"/>
                <a:cs typeface="Courier New"/>
              </a:rPr>
              <a:t>physical</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address</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list</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pointed</a:t>
            </a:r>
            <a:r>
              <a:rPr lang="es-ES_tradnl" sz="2800" dirty="0" smtClean="0">
                <a:solidFill>
                  <a:schemeClr val="dk1"/>
                </a:solidFill>
                <a:ea typeface="Courier New"/>
                <a:cs typeface="Courier New"/>
              </a:rPr>
              <a:t> </a:t>
            </a:r>
            <a:r>
              <a:rPr lang="es-ES_tradnl" sz="2800" dirty="0" err="1" smtClean="0">
                <a:solidFill>
                  <a:schemeClr val="dk1"/>
                </a:solidFill>
                <a:ea typeface="Courier New"/>
                <a:cs typeface="Courier New"/>
              </a:rPr>
              <a:t>by</a:t>
            </a:r>
            <a:r>
              <a:rPr lang="es-ES_tradnl" sz="2800" dirty="0" smtClean="0">
                <a:solidFill>
                  <a:schemeClr val="dk1"/>
                </a:solidFill>
                <a:ea typeface="Courier New"/>
                <a:cs typeface="Courier New"/>
              </a:rPr>
              <a:t> </a:t>
            </a:r>
            <a:r>
              <a:rPr lang="es-ES_tradnl" sz="2800" dirty="0" err="1" smtClean="0">
                <a:solidFill>
                  <a:srgbClr val="FF0000"/>
                </a:solidFill>
                <a:ea typeface="Courier New"/>
                <a:cs typeface="Courier New"/>
              </a:rPr>
              <a:t>entry</a:t>
            </a:r>
            <a:r>
              <a:rPr lang="es-ES_tradnl" sz="2800" dirty="0" smtClean="0">
                <a:solidFill>
                  <a:srgbClr val="FF0000"/>
                </a:solidFill>
                <a:ea typeface="Courier New"/>
                <a:cs typeface="Courier New"/>
              </a:rPr>
              <a:t> 0x110</a:t>
            </a:r>
            <a:r>
              <a:rPr lang="es-ES_tradnl" sz="2800" dirty="0" smtClean="0">
                <a:solidFill>
                  <a:schemeClr val="dk1"/>
                </a:solidFill>
                <a:ea typeface="Courier New"/>
                <a:cs typeface="Courier New"/>
              </a:rPr>
              <a:t>)</a:t>
            </a: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56</a:t>
            </a:fld>
            <a:endParaRPr lang="en-US" sz="1200" b="0" i="0" u="none" strike="noStrike" cap="none">
              <a:solidFill>
                <a:srgbClr val="D20025"/>
              </a:solidFill>
              <a:latin typeface="Calibri"/>
              <a:ea typeface="Calibri"/>
              <a:cs typeface="Calibri"/>
              <a:sym typeface="Calibri"/>
            </a:endParaRPr>
          </a:p>
        </p:txBody>
      </p:sp>
      <p:graphicFrame>
        <p:nvGraphicFramePr>
          <p:cNvPr id="29" name="28 Tabla"/>
          <p:cNvGraphicFramePr>
            <a:graphicFrameLocks noGrp="1"/>
          </p:cNvGraphicFramePr>
          <p:nvPr/>
        </p:nvGraphicFramePr>
        <p:xfrm>
          <a:off x="1066800" y="2438400"/>
          <a:ext cx="7086600" cy="3840480"/>
        </p:xfrm>
        <a:graphic>
          <a:graphicData uri="http://schemas.openxmlformats.org/drawingml/2006/table">
            <a:tbl>
              <a:tblPr firstRow="1" bandRow="1">
                <a:tableStyleId>{6C5CACE8-65B8-4E3F-9666-6AA63CF25A39}</a:tableStyleId>
              </a:tblPr>
              <a:tblGrid>
                <a:gridCol w="2362200"/>
                <a:gridCol w="2362200"/>
                <a:gridCol w="2362200"/>
              </a:tblGrid>
              <a:tr h="670560">
                <a:tc>
                  <a:txBody>
                    <a:bodyPr/>
                    <a:lstStyle/>
                    <a:p>
                      <a:pPr algn="ctr"/>
                      <a:r>
                        <a:rPr lang="en-US" sz="2400" b="1" dirty="0" smtClean="0">
                          <a:solidFill>
                            <a:schemeClr val="dk1"/>
                          </a:solidFill>
                          <a:latin typeface="Calibri"/>
                          <a:ea typeface="Calibri"/>
                          <a:cs typeface="Calibri"/>
                          <a:sym typeface="Calibri"/>
                        </a:rPr>
                        <a:t>OS version</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dk1"/>
                          </a:solidFill>
                          <a:latin typeface="Calibri"/>
                          <a:ea typeface="Calibri"/>
                          <a:cs typeface="Calibri"/>
                          <a:sym typeface="Calibri"/>
                        </a:rPr>
                        <a:t>Virtual Address</a:t>
                      </a: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dk1"/>
                          </a:solidFill>
                          <a:latin typeface="Calibri"/>
                          <a:ea typeface="Calibri"/>
                          <a:cs typeface="Calibri"/>
                          <a:sym typeface="Calibri"/>
                        </a:rPr>
                        <a:t>Physical Address</a:t>
                      </a:r>
                    </a:p>
                  </a:txBody>
                  <a:tcPr/>
                </a:tc>
              </a:tr>
              <a:tr h="670560">
                <a:tc>
                  <a:txBody>
                    <a:bodyPr/>
                    <a:lstStyle/>
                    <a:p>
                      <a:pPr marL="0" marR="0" lvl="0" indent="0" algn="ctr" rtl="0">
                        <a:spcBef>
                          <a:spcPts val="0"/>
                        </a:spcBef>
                        <a:buSzPct val="25000"/>
                        <a:buNone/>
                      </a:pPr>
                      <a:r>
                        <a:rPr lang="es-ES_tradnl" sz="1800" b="1" dirty="0" err="1" smtClean="0">
                          <a:solidFill>
                            <a:schemeClr val="dk1"/>
                          </a:solidFill>
                          <a:latin typeface="Calibri" pitchFamily="34" charset="0"/>
                          <a:ea typeface="Calibri"/>
                          <a:cs typeface="Calibri"/>
                          <a:sym typeface="Calibri"/>
                        </a:rPr>
                        <a:t>Debian</a:t>
                      </a:r>
                      <a:r>
                        <a:rPr lang="es-ES_tradnl" sz="1800" b="1" dirty="0" smtClean="0">
                          <a:solidFill>
                            <a:schemeClr val="dk1"/>
                          </a:solidFill>
                          <a:latin typeface="Calibri" pitchFamily="34" charset="0"/>
                          <a:ea typeface="Calibri"/>
                          <a:cs typeface="Calibri"/>
                          <a:sym typeface="Calibri"/>
                        </a:rPr>
                        <a:t> 8.3 </a:t>
                      </a:r>
                      <a:r>
                        <a:rPr lang="es-ES_tradnl" sz="1800" dirty="0" smtClean="0">
                          <a:solidFill>
                            <a:schemeClr val="dk1"/>
                          </a:solidFill>
                          <a:latin typeface="Calibri" pitchFamily="34" charset="0"/>
                          <a:ea typeface="Calibri"/>
                          <a:cs typeface="Calibri"/>
                          <a:sym typeface="Calibri"/>
                        </a:rPr>
                        <a:t>3.16.0-4-amd64</a:t>
                      </a: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dirty="0" smtClean="0">
                          <a:solidFill>
                            <a:schemeClr val="dk1"/>
                          </a:solidFill>
                          <a:latin typeface="Calibri" pitchFamily="34" charset="0"/>
                          <a:cs typeface="Courier New"/>
                        </a:rPr>
                        <a:t>0xFFFF8800’01AF4000</a:t>
                      </a:r>
                      <a:endParaRPr lang="en-US" sz="1800" dirty="0" smtClean="0">
                        <a:solidFill>
                          <a:schemeClr val="dk1"/>
                        </a:solidFill>
                        <a:latin typeface="Calibri" pitchFamily="34" charset="0"/>
                        <a:ea typeface="Calibri"/>
                        <a:cs typeface="Calibri"/>
                        <a:sym typeface="Calibri"/>
                      </a:endParaRPr>
                    </a:p>
                    <a:p>
                      <a:pPr algn="ct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dirty="0" smtClean="0">
                          <a:solidFill>
                            <a:schemeClr val="dk1"/>
                          </a:solidFill>
                          <a:latin typeface="Calibri" pitchFamily="34" charset="0"/>
                          <a:cs typeface="Courier New"/>
                        </a:rPr>
                        <a:t>0x01AF4000 </a:t>
                      </a:r>
                      <a:r>
                        <a:rPr lang="en-US" sz="1800" dirty="0" smtClean="0">
                          <a:solidFill>
                            <a:schemeClr val="dk1"/>
                          </a:solidFill>
                          <a:latin typeface="Calibri"/>
                          <a:ea typeface="Calibri"/>
                          <a:cs typeface="Calibri"/>
                          <a:sym typeface="Calibri"/>
                        </a:rPr>
                        <a:t>(~26mb)</a:t>
                      </a:r>
                    </a:p>
                    <a:p>
                      <a:pPr algn="ctr"/>
                      <a:endParaRPr lang="en-US" sz="1800" dirty="0"/>
                    </a:p>
                  </a:txBody>
                  <a:tcPr/>
                </a:tc>
              </a:tr>
              <a:tr h="6705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b="1" dirty="0" err="1" smtClean="0">
                          <a:solidFill>
                            <a:schemeClr val="dk1"/>
                          </a:solidFill>
                          <a:latin typeface="Calibri" pitchFamily="34" charset="0"/>
                          <a:ea typeface="Calibri"/>
                          <a:cs typeface="Calibri"/>
                          <a:sym typeface="Calibri"/>
                        </a:rPr>
                        <a:t>Xubuntu</a:t>
                      </a:r>
                      <a:r>
                        <a:rPr lang="es-ES_tradnl" sz="1800" b="1" dirty="0" smtClean="0">
                          <a:solidFill>
                            <a:schemeClr val="dk1"/>
                          </a:solidFill>
                          <a:latin typeface="Calibri" pitchFamily="34" charset="0"/>
                          <a:ea typeface="Calibri"/>
                          <a:cs typeface="Calibri"/>
                          <a:sym typeface="Calibri"/>
                        </a:rPr>
                        <a:t> 14.04 </a:t>
                      </a:r>
                      <a:r>
                        <a:rPr lang="es-ES_tradnl" sz="1800" dirty="0" smtClean="0">
                          <a:solidFill>
                            <a:schemeClr val="dk1"/>
                          </a:solidFill>
                          <a:latin typeface="Calibri" pitchFamily="34" charset="0"/>
                          <a:ea typeface="Calibri"/>
                          <a:cs typeface="Calibri"/>
                          <a:sym typeface="Calibri"/>
                        </a:rPr>
                        <a:t>3.19.0-25-gen</a:t>
                      </a:r>
                      <a:endParaRPr lang="en-US" sz="1800" b="1" dirty="0" smtClean="0">
                        <a:solidFill>
                          <a:schemeClr val="dk1"/>
                        </a:solidFill>
                        <a:latin typeface="Calibri" pitchFamily="34" charset="0"/>
                        <a:ea typeface="Calibri"/>
                        <a:cs typeface="Calibri"/>
                        <a:sym typeface="Calibri"/>
                      </a:endParaRPr>
                    </a:p>
                    <a:p>
                      <a:pPr algn="ct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dk1"/>
                          </a:solidFill>
                          <a:latin typeface="Calibri" pitchFamily="34" charset="0"/>
                          <a:ea typeface="Calibri"/>
                          <a:cs typeface="Calibri"/>
                          <a:sym typeface="Calibri"/>
                        </a:rPr>
                        <a:t>0xFFFF8800’01FD4000</a:t>
                      </a:r>
                    </a:p>
                    <a:p>
                      <a:pPr algn="ct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dirty="0" smtClean="0">
                          <a:solidFill>
                            <a:schemeClr val="dk1"/>
                          </a:solidFill>
                          <a:latin typeface="Calibri" pitchFamily="34" charset="0"/>
                          <a:cs typeface="Courier New"/>
                        </a:rPr>
                        <a:t>0x01FD4000</a:t>
                      </a:r>
                      <a:r>
                        <a:rPr lang="en-US" sz="1800" dirty="0" smtClean="0">
                          <a:solidFill>
                            <a:schemeClr val="dk1"/>
                          </a:solidFill>
                          <a:latin typeface="Calibri"/>
                          <a:ea typeface="Calibri"/>
                          <a:cs typeface="Calibri"/>
                          <a:sym typeface="Calibri"/>
                        </a:rPr>
                        <a:t> (~31mb)</a:t>
                      </a:r>
                    </a:p>
                    <a:p>
                      <a:pPr algn="ctr"/>
                      <a:endParaRPr lang="en-US" sz="1800" dirty="0"/>
                    </a:p>
                  </a:txBody>
                  <a:tcPr/>
                </a:tc>
              </a:tr>
              <a:tr h="716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solidFill>
                            <a:schemeClr val="dk1"/>
                          </a:solidFill>
                          <a:latin typeface="Calibri" pitchFamily="34" charset="0"/>
                          <a:ea typeface="Calibri"/>
                          <a:cs typeface="Calibri"/>
                          <a:sym typeface="Calibri"/>
                        </a:rPr>
                        <a:t>Ubuntu</a:t>
                      </a:r>
                      <a:r>
                        <a:rPr lang="en-US" sz="1800" b="1" dirty="0" smtClean="0">
                          <a:solidFill>
                            <a:schemeClr val="dk1"/>
                          </a:solidFill>
                          <a:latin typeface="Calibri" pitchFamily="34" charset="0"/>
                          <a:ea typeface="Calibri"/>
                          <a:cs typeface="Calibri"/>
                          <a:sym typeface="Calibri"/>
                        </a:rPr>
                        <a:t> 15.10</a:t>
                      </a:r>
                      <a:r>
                        <a:rPr lang="es-ES_tradnl" sz="1800" b="1" dirty="0" smtClean="0">
                          <a:solidFill>
                            <a:schemeClr val="dk1"/>
                          </a:solidFill>
                          <a:latin typeface="Calibri" pitchFamily="34" charset="0"/>
                          <a:ea typeface="Calibri"/>
                          <a:cs typeface="Calibri"/>
                          <a:sym typeface="Calibri"/>
                        </a:rPr>
                        <a:t> </a:t>
                      </a:r>
                      <a:r>
                        <a:rPr lang="es-ES_tradnl" sz="1800" dirty="0" smtClean="0">
                          <a:solidFill>
                            <a:schemeClr val="dk1"/>
                          </a:solidFill>
                          <a:latin typeface="Calibri" pitchFamily="34" charset="0"/>
                          <a:ea typeface="Calibri"/>
                          <a:cs typeface="Calibri"/>
                          <a:sym typeface="Calibri"/>
                        </a:rPr>
                        <a:t>4.2.0-16-gen</a:t>
                      </a:r>
                      <a:endParaRPr lang="en-US" sz="1800" b="1" dirty="0" smtClean="0">
                        <a:solidFill>
                          <a:schemeClr val="dk1"/>
                        </a:solidFill>
                        <a:latin typeface="Calibri" pitchFamily="34" charset="0"/>
                        <a:ea typeface="Calibri"/>
                        <a:cs typeface="Calibri"/>
                        <a:sym typeface="Calibri"/>
                      </a:endParaRPr>
                    </a:p>
                    <a:p>
                      <a:pPr algn="ctr"/>
                      <a:endParaRPr lang="en-US" sz="1800" dirty="0">
                        <a:latin typeface="Calibri" pitchFamily="34" charset="0"/>
                      </a:endParaRPr>
                    </a:p>
                  </a:txBody>
                  <a:tcPr/>
                </a:tc>
                <a:tc>
                  <a:txBody>
                    <a:bodyPr/>
                    <a:lstStyle/>
                    <a:p>
                      <a:pPr algn="ctr"/>
                      <a:r>
                        <a:rPr lang="es-ES_tradnl" sz="1800" dirty="0" smtClean="0">
                          <a:solidFill>
                            <a:schemeClr val="dk1"/>
                          </a:solidFill>
                          <a:latin typeface="Calibri" pitchFamily="34" charset="0"/>
                          <a:cs typeface="Courier New"/>
                        </a:rPr>
                        <a:t>0xFFFF8800’01FF0000</a:t>
                      </a: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dirty="0" smtClean="0">
                          <a:solidFill>
                            <a:schemeClr val="dk1"/>
                          </a:solidFill>
                          <a:latin typeface="Calibri" pitchFamily="34" charset="0"/>
                          <a:cs typeface="Courier New"/>
                        </a:rPr>
                        <a:t>0x01FF0000</a:t>
                      </a:r>
                      <a:r>
                        <a:rPr lang="en-US" sz="1800" dirty="0" smtClean="0">
                          <a:solidFill>
                            <a:schemeClr val="dk1"/>
                          </a:solidFill>
                          <a:latin typeface="Calibri"/>
                          <a:ea typeface="Calibri"/>
                          <a:cs typeface="Calibri"/>
                          <a:sym typeface="Calibri"/>
                        </a:rPr>
                        <a:t> (~32mb)</a:t>
                      </a:r>
                    </a:p>
                    <a:p>
                      <a:pPr algn="ctr"/>
                      <a:endParaRPr lang="en-US" sz="1800" dirty="0"/>
                    </a:p>
                  </a:txBody>
                  <a:tcPr/>
                </a:tc>
              </a:tr>
              <a:tr h="670560">
                <a:tc>
                  <a:txBody>
                    <a:bodyPr/>
                    <a:lstStyle/>
                    <a:p>
                      <a:pPr algn="ctr"/>
                      <a:r>
                        <a:rPr lang="en-US" sz="1800" b="1" dirty="0" err="1" smtClean="0">
                          <a:latin typeface="Calibri" pitchFamily="34" charset="0"/>
                        </a:rPr>
                        <a:t>Ubuntu</a:t>
                      </a:r>
                      <a:r>
                        <a:rPr lang="en-US" sz="1800" b="1" dirty="0" smtClean="0">
                          <a:latin typeface="Calibri" pitchFamily="34" charset="0"/>
                        </a:rPr>
                        <a:t> 14.04.3 </a:t>
                      </a:r>
                      <a:r>
                        <a:rPr lang="en-US" sz="1800" dirty="0" smtClean="0">
                          <a:latin typeface="Calibri" pitchFamily="34" charset="0"/>
                        </a:rPr>
                        <a:t>LTS 3.19.0-25-generic</a:t>
                      </a:r>
                      <a:endParaRPr lang="en-US" sz="1800" dirty="0">
                        <a:latin typeface="Calibri" pitchFamily="34" charset="0"/>
                      </a:endParaRPr>
                    </a:p>
                  </a:txBody>
                  <a:tcPr/>
                </a:tc>
                <a:tc>
                  <a:txBody>
                    <a:bodyPr/>
                    <a:lstStyle/>
                    <a:p>
                      <a:pPr algn="ctr"/>
                      <a:r>
                        <a:rPr lang="en-US" sz="1800" dirty="0" smtClean="0">
                          <a:latin typeface="Calibri" pitchFamily="34" charset="0"/>
                        </a:rPr>
                        <a:t>0xC1B51000</a:t>
                      </a:r>
                      <a:endParaRPr lang="en-US" sz="1800" dirty="0">
                        <a:latin typeface="Calibri"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800" dirty="0" smtClean="0">
                          <a:solidFill>
                            <a:schemeClr val="dk1"/>
                          </a:solidFill>
                          <a:latin typeface="Calibri" pitchFamily="34" charset="0"/>
                          <a:cs typeface="Courier New"/>
                        </a:rPr>
                        <a:t>0x01B51000</a:t>
                      </a:r>
                      <a:r>
                        <a:rPr lang="en-US" sz="1800" dirty="0" smtClean="0">
                          <a:solidFill>
                            <a:schemeClr val="dk1"/>
                          </a:solidFill>
                          <a:latin typeface="Calibri"/>
                          <a:ea typeface="Calibri"/>
                          <a:cs typeface="Calibri"/>
                          <a:sym typeface="Calibri"/>
                        </a:rPr>
                        <a:t> (~27mb)</a:t>
                      </a:r>
                    </a:p>
                    <a:p>
                      <a:pPr algn="ctr"/>
                      <a:endParaRPr lang="en-US" sz="1800" dirty="0"/>
                    </a:p>
                  </a:txBody>
                  <a:tcPr/>
                </a:tc>
              </a:tr>
            </a:tbl>
          </a:graphicData>
        </a:graphic>
      </p:graphicFrame>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p:nvPr/>
        </p:nvSpPr>
        <p:spPr>
          <a:xfrm>
            <a:off x="457200" y="1642928"/>
            <a:ext cx="8381999" cy="4513262"/>
          </a:xfrm>
          <a:prstGeom prst="rect">
            <a:avLst/>
          </a:prstGeom>
          <a:noFill/>
          <a:ln>
            <a:noFill/>
          </a:ln>
        </p:spPr>
        <p:txBody>
          <a:bodyPr lIns="91425" tIns="45700" rIns="91425" bIns="45700" anchor="t" anchorCtr="0">
            <a:noAutofit/>
          </a:bodyPr>
          <a:lstStyle/>
          <a:p>
            <a:pPr marL="223837" lvl="0" indent="-223837" rtl="0">
              <a:spcBef>
                <a:spcPts val="560"/>
              </a:spcBef>
              <a:buClr>
                <a:srgbClr val="9C0000"/>
              </a:buClr>
              <a:buSzPct val="100000"/>
              <a:buFont typeface="Arial"/>
              <a:buChar char="-"/>
            </a:pPr>
            <a:r>
              <a:rPr lang="en-US" sz="2800" b="1" dirty="0">
                <a:solidFill>
                  <a:schemeClr val="dk1"/>
                </a:solidFill>
                <a:latin typeface="Calibri"/>
                <a:ea typeface="Calibri"/>
                <a:cs typeface="Calibri"/>
                <a:sym typeface="Calibri"/>
              </a:rPr>
              <a:t>Strengths:</a:t>
            </a:r>
          </a:p>
          <a:p>
            <a:pPr marL="684212" lvl="1" indent="-227012" rtl="0">
              <a:spcBef>
                <a:spcPts val="560"/>
              </a:spcBef>
              <a:buClr>
                <a:schemeClr val="dk1"/>
              </a:buClr>
              <a:buSzPct val="100000"/>
              <a:buFont typeface="Arial"/>
              <a:buChar char="-"/>
            </a:pPr>
            <a:r>
              <a:rPr lang="en-US" sz="2800" dirty="0" smtClean="0">
                <a:solidFill>
                  <a:schemeClr val="dk1"/>
                </a:solidFill>
                <a:latin typeface="Calibri"/>
                <a:ea typeface="Calibri"/>
                <a:cs typeface="Calibri"/>
                <a:sym typeface="Calibri"/>
              </a:rPr>
              <a:t>None</a:t>
            </a:r>
            <a:endParaRPr lang="en-US" sz="2800" dirty="0">
              <a:solidFill>
                <a:srgbClr val="FF0000"/>
              </a:solidFill>
              <a:latin typeface="Calibri"/>
              <a:ea typeface="Calibri"/>
              <a:cs typeface="Calibri"/>
              <a:sym typeface="Calibri"/>
            </a:endParaRPr>
          </a:p>
          <a:p>
            <a:pPr marR="0" lvl="0" algn="l" rtl="0">
              <a:spcBef>
                <a:spcPts val="0"/>
              </a:spcBef>
              <a:spcAft>
                <a:spcPts val="0"/>
              </a:spcAft>
              <a:buNone/>
            </a:pPr>
            <a:endParaRPr sz="2800" b="1" dirty="0">
              <a:solidFill>
                <a:schemeClr val="dk1"/>
              </a:solidFill>
              <a:latin typeface="Calibri"/>
              <a:ea typeface="Calibri"/>
              <a:cs typeface="Calibri"/>
              <a:sym typeface="Calibri"/>
            </a:endParaRPr>
          </a:p>
          <a:p>
            <a:pPr marR="0" lvl="0" algn="l" rtl="0">
              <a:spcBef>
                <a:spcPts val="0"/>
              </a:spcBef>
              <a:spcAft>
                <a:spcPts val="0"/>
              </a:spcAft>
              <a:buNone/>
            </a:pPr>
            <a:endParaRPr sz="2800" b="1" dirty="0">
              <a:solidFill>
                <a:schemeClr val="dk1"/>
              </a:solidFill>
              <a:latin typeface="Calibri"/>
              <a:ea typeface="Calibri"/>
              <a:cs typeface="Calibri"/>
              <a:sym typeface="Calibri"/>
            </a:endParaRPr>
          </a:p>
          <a:p>
            <a:pPr marL="223838" marR="0" lvl="0" indent="-223838" algn="l" rtl="0">
              <a:spcBef>
                <a:spcPts val="0"/>
              </a:spcBef>
              <a:spcAft>
                <a:spcPts val="0"/>
              </a:spcAft>
              <a:buClr>
                <a:srgbClr val="9C0000"/>
              </a:buClr>
              <a:buSzPct val="100000"/>
              <a:buFont typeface="Arial"/>
              <a:buChar char="-"/>
            </a:pPr>
            <a:r>
              <a:rPr lang="en-US" sz="2800" b="1" dirty="0">
                <a:solidFill>
                  <a:schemeClr val="dk1"/>
                </a:solidFill>
                <a:latin typeface="Calibri"/>
                <a:ea typeface="Calibri"/>
                <a:cs typeface="Calibri"/>
                <a:sym typeface="Calibri"/>
              </a:rPr>
              <a:t>Weaknesses:</a:t>
            </a:r>
          </a:p>
          <a:p>
            <a:pPr marL="684213" marR="0" lvl="1" indent="-227012" algn="l" rtl="0">
              <a:spcBef>
                <a:spcPts val="560"/>
              </a:spcBef>
              <a:spcAft>
                <a:spcPts val="0"/>
              </a:spcAft>
              <a:buClr>
                <a:schemeClr val="dk1"/>
              </a:buClr>
              <a:buSzPct val="100000"/>
              <a:buFont typeface="Arial"/>
              <a:buChar char="-"/>
            </a:pPr>
            <a:r>
              <a:rPr lang="en-US" sz="2800" dirty="0" smtClean="0">
                <a:solidFill>
                  <a:schemeClr val="dk1"/>
                </a:solidFill>
                <a:latin typeface="Calibri"/>
                <a:ea typeface="Calibri"/>
                <a:cs typeface="Calibri"/>
                <a:sym typeface="Calibri"/>
              </a:rPr>
              <a:t>S</a:t>
            </a:r>
            <a:r>
              <a:rPr lang="en-US" sz="2800" i="0" u="none" strike="noStrike" cap="none" dirty="0" smtClean="0">
                <a:solidFill>
                  <a:schemeClr val="dk1"/>
                </a:solidFill>
                <a:latin typeface="Calibri"/>
                <a:ea typeface="Calibri"/>
                <a:cs typeface="Calibri"/>
                <a:sym typeface="Calibri"/>
              </a:rPr>
              <a:t>ome </a:t>
            </a:r>
            <a:r>
              <a:rPr lang="en-US" sz="2800" i="0" u="none" strike="noStrike" cap="none" dirty="0" smtClean="0">
                <a:solidFill>
                  <a:srgbClr val="FF0000"/>
                </a:solidFill>
                <a:latin typeface="Calibri"/>
                <a:ea typeface="Calibri"/>
                <a:cs typeface="Calibri"/>
                <a:sym typeface="Calibri"/>
              </a:rPr>
              <a:t>PDPTs, PDs and PTs</a:t>
            </a:r>
            <a:r>
              <a:rPr lang="en-US" sz="2800" i="0" u="none" strike="noStrike" cap="none" dirty="0" smtClean="0">
                <a:solidFill>
                  <a:schemeClr val="dk1"/>
                </a:solidFill>
                <a:latin typeface="Calibri"/>
                <a:ea typeface="Calibri"/>
                <a:cs typeface="Calibri"/>
                <a:sym typeface="Calibri"/>
              </a:rPr>
              <a:t> </a:t>
            </a:r>
            <a:r>
              <a:rPr lang="en-US" sz="2800" i="0" u="none" strike="noStrike" cap="none" dirty="0">
                <a:solidFill>
                  <a:schemeClr val="dk1"/>
                </a:solidFill>
                <a:latin typeface="Calibri"/>
                <a:ea typeface="Calibri"/>
                <a:cs typeface="Calibri"/>
                <a:sym typeface="Calibri"/>
              </a:rPr>
              <a:t>are in </a:t>
            </a:r>
            <a:r>
              <a:rPr lang="en-US" sz="2800" i="0" u="none" strike="noStrike" cap="none" dirty="0">
                <a:solidFill>
                  <a:srgbClr val="FF0000"/>
                </a:solidFill>
                <a:latin typeface="Calibri"/>
                <a:ea typeface="Calibri"/>
                <a:cs typeface="Calibri"/>
                <a:sym typeface="Calibri"/>
              </a:rPr>
              <a:t>fixed virtual addresses</a:t>
            </a:r>
          </a:p>
          <a:p>
            <a:pPr marL="684213" marR="0" lvl="1" indent="-227012" algn="l" rtl="0">
              <a:spcBef>
                <a:spcPts val="560"/>
              </a:spcBef>
              <a:spcAft>
                <a:spcPts val="0"/>
              </a:spcAft>
              <a:buClr>
                <a:schemeClr val="dk1"/>
              </a:buClr>
              <a:buSzPct val="100000"/>
              <a:buFont typeface="Arial"/>
              <a:buChar char="-"/>
            </a:pPr>
            <a:r>
              <a:rPr lang="en-US" sz="2800" i="0" u="none" strike="noStrike" cap="none" dirty="0">
                <a:solidFill>
                  <a:schemeClr val="dk1"/>
                </a:solidFill>
                <a:latin typeface="Calibri"/>
                <a:ea typeface="Calibri"/>
                <a:cs typeface="Calibri"/>
                <a:sym typeface="Calibri"/>
              </a:rPr>
              <a:t>Paging structures are </a:t>
            </a:r>
            <a:r>
              <a:rPr lang="en-US" sz="2800" i="0" u="none" strike="noStrike" cap="none" dirty="0" smtClean="0">
                <a:solidFill>
                  <a:srgbClr val="FF0000"/>
                </a:solidFill>
                <a:latin typeface="Calibri"/>
                <a:ea typeface="Calibri"/>
                <a:cs typeface="Calibri"/>
                <a:sym typeface="Calibri"/>
              </a:rPr>
              <a:t>writable</a:t>
            </a:r>
            <a:endParaRPr lang="en-US" sz="2800" i="0" u="none" strike="noStrike" cap="none" dirty="0">
              <a:solidFill>
                <a:srgbClr val="FF0000"/>
              </a:solidFill>
              <a:latin typeface="Calibri"/>
              <a:ea typeface="Calibri"/>
              <a:cs typeface="Calibri"/>
              <a:sym typeface="Calibri"/>
            </a:endParaRPr>
          </a:p>
          <a:p>
            <a:pPr marR="0" lvl="0" algn="l" rtl="0">
              <a:lnSpc>
                <a:spcPct val="100000"/>
              </a:lnSpc>
              <a:spcBef>
                <a:spcPts val="560"/>
              </a:spcBef>
              <a:spcAft>
                <a:spcPts val="0"/>
              </a:spcAft>
              <a:buNone/>
            </a:pPr>
            <a:endParaRPr sz="2000" i="0" u="none" strike="noStrike" cap="none" dirty="0">
              <a:solidFill>
                <a:schemeClr val="dk1"/>
              </a:solidFill>
              <a:latin typeface="Calibri"/>
              <a:ea typeface="Calibri"/>
              <a:cs typeface="Calibri"/>
              <a:sym typeface="Calibri"/>
            </a:endParaRPr>
          </a:p>
        </p:txBody>
      </p:sp>
      <p:sp>
        <p:nvSpPr>
          <p:cNvPr id="303" name="Shape 30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Strengths and Weaknesses</a:t>
            </a:r>
          </a:p>
        </p:txBody>
      </p:sp>
      <p:sp>
        <p:nvSpPr>
          <p:cNvPr id="304" name="Shape 30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57</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ctrTitle"/>
          </p:nvPr>
        </p:nvSpPr>
        <p:spPr>
          <a:xfrm>
            <a:off x="609600" y="3285067"/>
            <a:ext cx="7772400" cy="612321"/>
          </a:xfrm>
          <a:prstGeom prst="rect">
            <a:avLst/>
          </a:prstGeom>
          <a:noFill/>
          <a:ln>
            <a:noFill/>
          </a:ln>
        </p:spPr>
        <p:txBody>
          <a:bodyPr lIns="0" tIns="0" rIns="0" bIns="0" anchor="b" anchorCtr="0">
            <a:noAutofit/>
          </a:bodyPr>
          <a:lstStyle/>
          <a:p>
            <a:pPr lvl="0" algn="ctr">
              <a:buClr>
                <a:schemeClr val="dk1"/>
              </a:buClr>
              <a:buSzPct val="25000"/>
            </a:pPr>
            <a:r>
              <a:rPr lang="en-US" sz="5400" b="1" i="0" u="none" strike="noStrike" cap="none" dirty="0">
                <a:solidFill>
                  <a:schemeClr val="dk1"/>
                </a:solidFill>
                <a:latin typeface="Calibri"/>
                <a:ea typeface="Calibri"/>
                <a:cs typeface="Calibri"/>
                <a:sym typeface="Calibri"/>
              </a:rPr>
              <a:t>Linux Paging </a:t>
            </a:r>
            <a:r>
              <a:rPr lang="en-US" sz="5400" b="1" i="0" u="none" strike="noStrike" cap="none" dirty="0" smtClean="0">
                <a:solidFill>
                  <a:schemeClr val="dk1"/>
                </a:solidFill>
                <a:latin typeface="Calibri"/>
                <a:ea typeface="Calibri"/>
                <a:cs typeface="Calibri"/>
                <a:sym typeface="Calibri"/>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5400" dirty="0" smtClean="0">
                <a:solidFill>
                  <a:srgbClr val="7F7F7F"/>
                </a:solidFill>
              </a:rPr>
              <a:t> “</a:t>
            </a:r>
            <a:r>
              <a:rPr lang="en-US" sz="5400" b="1" i="0" u="none" strike="noStrike" cap="none" dirty="0" smtClean="0">
                <a:solidFill>
                  <a:srgbClr val="7F7F7F"/>
                </a:solidFill>
                <a:latin typeface="Calibri"/>
                <a:ea typeface="Calibri"/>
                <a:cs typeface="Calibri"/>
                <a:sym typeface="Calibri"/>
              </a:rPr>
              <a:t>Setting the </a:t>
            </a:r>
            <a:r>
              <a:rPr lang="en-US" sz="5400" b="1" i="0" u="none" strike="noStrike" cap="none" dirty="0" err="1" smtClean="0">
                <a:solidFill>
                  <a:srgbClr val="7F7F7F"/>
                </a:solidFill>
                <a:latin typeface="Calibri"/>
                <a:ea typeface="Calibri"/>
                <a:cs typeface="Calibri"/>
                <a:sym typeface="Calibri"/>
              </a:rPr>
              <a:t>vDSO</a:t>
            </a:r>
            <a:r>
              <a:rPr lang="en-US" sz="5400" b="1" i="0" u="none" strike="noStrike" cap="none" dirty="0" smtClean="0">
                <a:solidFill>
                  <a:srgbClr val="7F7F7F"/>
                </a:solidFill>
                <a:latin typeface="Calibri"/>
                <a:ea typeface="Calibri"/>
                <a:cs typeface="Calibri"/>
                <a:sym typeface="Calibri"/>
              </a:rPr>
              <a:t> as </a:t>
            </a:r>
            <a:r>
              <a:rPr lang="en-US" sz="5400" b="1" i="0" u="none" strike="noStrike" cap="none" dirty="0" err="1" smtClean="0">
                <a:solidFill>
                  <a:srgbClr val="7F7F7F"/>
                </a:solidFill>
                <a:latin typeface="Calibri"/>
                <a:ea typeface="Calibri"/>
                <a:cs typeface="Calibri"/>
                <a:sym typeface="Calibri"/>
              </a:rPr>
              <a:t>r</a:t>
            </a:r>
            <a:r>
              <a:rPr lang="en-US" sz="5400" b="1" i="0" u="none" strike="noStrike" cap="none" dirty="0" err="1" smtClean="0">
                <a:solidFill>
                  <a:srgbClr val="FF0000"/>
                </a:solidFill>
                <a:latin typeface="Calibri"/>
                <a:ea typeface="Calibri"/>
                <a:cs typeface="Calibri"/>
                <a:sym typeface="Calibri"/>
              </a:rPr>
              <a:t>w</a:t>
            </a:r>
            <a:r>
              <a:rPr lang="en-US" sz="5400" b="1" i="0" u="none" strike="noStrike" cap="none" dirty="0" err="1" smtClean="0">
                <a:solidFill>
                  <a:srgbClr val="7F7F7F"/>
                </a:solidFill>
                <a:latin typeface="Calibri"/>
                <a:ea typeface="Calibri"/>
                <a:cs typeface="Calibri"/>
                <a:sym typeface="Calibri"/>
              </a:rPr>
              <a:t>x</a:t>
            </a:r>
            <a:r>
              <a:rPr lang="en-US" sz="5400" dirty="0" smtClean="0">
                <a:solidFill>
                  <a:srgbClr val="7F7F7F"/>
                </a:solidFill>
              </a:rPr>
              <a:t>”</a:t>
            </a:r>
            <a:endParaRPr lang="en-US" sz="5400" b="1" i="0" u="none" strike="noStrike" cap="none" dirty="0">
              <a:solidFill>
                <a:srgbClr val="7F7F7F"/>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dirty="0" smtClean="0"/>
              <a:t>What is the </a:t>
            </a:r>
            <a:r>
              <a:rPr lang="en-US" sz="4800" dirty="0" err="1" smtClean="0"/>
              <a:t>vDSO</a:t>
            </a:r>
            <a:r>
              <a:rPr lang="en-US" sz="4800" dirty="0" smtClean="0"/>
              <a:t>?</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err="1" smtClean="0">
                <a:solidFill>
                  <a:schemeClr val="tx1"/>
                </a:solidFill>
                <a:cs typeface="Courier New"/>
              </a:rPr>
              <a:t>vDSO</a:t>
            </a:r>
            <a:r>
              <a:rPr lang="en-US" sz="2800" dirty="0" smtClean="0">
                <a:solidFill>
                  <a:schemeClr val="tx1"/>
                </a:solidFill>
                <a:cs typeface="Courier New"/>
              </a:rPr>
              <a:t> (virtual dynamic shared object)</a:t>
            </a:r>
            <a:endParaRPr lang="es-ES_tradnl" sz="2800" dirty="0" smtClean="0">
              <a:solidFill>
                <a:schemeClr val="tx1"/>
              </a:solidFill>
              <a:cs typeface="Courier New"/>
            </a:endParaRP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smtClean="0">
                <a:solidFill>
                  <a:schemeClr val="tx1"/>
                </a:solidFill>
                <a:cs typeface="Courier New"/>
              </a:rPr>
              <a:t>Small </a:t>
            </a:r>
            <a:r>
              <a:rPr lang="es-ES_tradnl" sz="2800" dirty="0" err="1" smtClean="0">
                <a:solidFill>
                  <a:schemeClr val="tx1"/>
                </a:solidFill>
                <a:cs typeface="Courier New"/>
              </a:rPr>
              <a:t>shared</a:t>
            </a:r>
            <a:r>
              <a:rPr lang="es-ES_tradnl" sz="2800" dirty="0" smtClean="0">
                <a:solidFill>
                  <a:schemeClr val="tx1"/>
                </a:solidFill>
                <a:cs typeface="Courier New"/>
              </a:rPr>
              <a:t> </a:t>
            </a:r>
            <a:r>
              <a:rPr lang="es-ES_tradnl" sz="2800" dirty="0" err="1" smtClean="0">
                <a:solidFill>
                  <a:schemeClr val="tx1"/>
                </a:solidFill>
                <a:cs typeface="Courier New"/>
              </a:rPr>
              <a:t>library</a:t>
            </a:r>
            <a:r>
              <a:rPr lang="es-ES_tradnl" sz="2800" dirty="0" smtClean="0">
                <a:solidFill>
                  <a:schemeClr val="tx1"/>
                </a:solidFill>
                <a:cs typeface="Courier New"/>
              </a:rPr>
              <a:t> </a:t>
            </a:r>
            <a:r>
              <a:rPr lang="es-ES_tradnl" sz="2800" b="1" dirty="0" err="1" smtClean="0">
                <a:solidFill>
                  <a:schemeClr val="tx1"/>
                </a:solidFill>
                <a:cs typeface="Courier New"/>
              </a:rPr>
              <a:t>mapped</a:t>
            </a:r>
            <a:r>
              <a:rPr lang="es-ES_tradnl" sz="2800" b="1" dirty="0" smtClean="0">
                <a:solidFill>
                  <a:schemeClr val="tx1"/>
                </a:solidFill>
                <a:cs typeface="Courier New"/>
              </a:rPr>
              <a:t> </a:t>
            </a:r>
            <a:r>
              <a:rPr lang="es-ES_tradnl" sz="2800" b="1" dirty="0" err="1" smtClean="0">
                <a:solidFill>
                  <a:schemeClr val="tx1"/>
                </a:solidFill>
                <a:cs typeface="Courier New"/>
              </a:rPr>
              <a:t>into</a:t>
            </a:r>
            <a:r>
              <a:rPr lang="es-ES_tradnl" sz="2800" b="1" dirty="0" smtClean="0">
                <a:solidFill>
                  <a:schemeClr val="tx1"/>
                </a:solidFill>
                <a:cs typeface="Courier New"/>
              </a:rPr>
              <a:t> </a:t>
            </a:r>
            <a:r>
              <a:rPr lang="es-ES_tradnl" sz="2800" b="1" dirty="0" err="1" smtClean="0">
                <a:solidFill>
                  <a:schemeClr val="tx1"/>
                </a:solidFill>
                <a:cs typeface="Courier New"/>
              </a:rPr>
              <a:t>all</a:t>
            </a:r>
            <a:r>
              <a:rPr lang="es-ES_tradnl" sz="2800" b="1" dirty="0" smtClean="0">
                <a:solidFill>
                  <a:schemeClr val="tx1"/>
                </a:solidFill>
                <a:cs typeface="Courier New"/>
              </a:rPr>
              <a:t> </a:t>
            </a:r>
            <a:r>
              <a:rPr lang="es-ES_tradnl" sz="2800" b="1" dirty="0" err="1" smtClean="0">
                <a:solidFill>
                  <a:schemeClr val="tx1"/>
                </a:solidFill>
                <a:cs typeface="Courier New"/>
              </a:rPr>
              <a:t>user</a:t>
            </a:r>
            <a:r>
              <a:rPr lang="es-ES_tradnl" sz="2800" b="1" dirty="0" smtClean="0">
                <a:solidFill>
                  <a:schemeClr val="tx1"/>
                </a:solidFill>
                <a:cs typeface="Courier New"/>
              </a:rPr>
              <a:t> </a:t>
            </a:r>
            <a:r>
              <a:rPr lang="es-ES_tradnl" sz="2800" b="1" dirty="0" err="1" smtClean="0">
                <a:solidFill>
                  <a:schemeClr val="tx1"/>
                </a:solidFill>
                <a:cs typeface="Courier New"/>
              </a:rPr>
              <a:t>processes</a:t>
            </a:r>
            <a:endParaRPr lang="es-ES_tradnl" sz="2800" dirty="0" smtClean="0">
              <a:solidFill>
                <a:schemeClr val="tx1"/>
              </a:solidFill>
              <a:cs typeface="Courier New"/>
            </a:endParaRP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It</a:t>
            </a:r>
            <a:r>
              <a:rPr lang="es-ES_tradnl" sz="2800" dirty="0" smtClean="0">
                <a:solidFill>
                  <a:schemeClr val="tx1"/>
                </a:solidFill>
                <a:cs typeface="Courier New"/>
              </a:rPr>
              <a:t> </a:t>
            </a:r>
            <a:r>
              <a:rPr lang="es-ES_tradnl" sz="2800" dirty="0" err="1" smtClean="0">
                <a:solidFill>
                  <a:schemeClr val="tx1"/>
                </a:solidFill>
                <a:cs typeface="Courier New"/>
              </a:rPr>
              <a:t>was</a:t>
            </a:r>
            <a:r>
              <a:rPr lang="es-ES_tradnl" sz="2800" dirty="0" smtClean="0">
                <a:solidFill>
                  <a:schemeClr val="tx1"/>
                </a:solidFill>
                <a:cs typeface="Courier New"/>
              </a:rPr>
              <a:t> </a:t>
            </a:r>
            <a:r>
              <a:rPr lang="es-ES_tradnl" sz="2800" dirty="0" err="1" smtClean="0">
                <a:solidFill>
                  <a:schemeClr val="tx1"/>
                </a:solidFill>
                <a:cs typeface="Courier New"/>
              </a:rPr>
              <a:t>created</a:t>
            </a:r>
            <a:r>
              <a:rPr lang="es-ES_tradnl" sz="2800" dirty="0" smtClean="0">
                <a:solidFill>
                  <a:schemeClr val="tx1"/>
                </a:solidFill>
                <a:cs typeface="Courier New"/>
              </a:rPr>
              <a:t> </a:t>
            </a:r>
            <a:r>
              <a:rPr lang="es-ES_tradnl" sz="2800" dirty="0" err="1" smtClean="0">
                <a:solidFill>
                  <a:schemeClr val="tx1"/>
                </a:solidFill>
                <a:cs typeface="Courier New"/>
              </a:rPr>
              <a:t>to</a:t>
            </a:r>
            <a:r>
              <a:rPr lang="es-ES_tradnl" sz="2800" dirty="0" smtClean="0">
                <a:solidFill>
                  <a:schemeClr val="tx1"/>
                </a:solidFill>
                <a:cs typeface="Courier New"/>
              </a:rPr>
              <a:t> reduce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err="1" smtClean="0">
                <a:solidFill>
                  <a:schemeClr val="tx1"/>
                </a:solidFill>
                <a:cs typeface="Courier New"/>
              </a:rPr>
              <a:t>context-switch</a:t>
            </a:r>
            <a:r>
              <a:rPr lang="es-ES_tradnl" sz="2800" dirty="0" smtClean="0">
                <a:solidFill>
                  <a:schemeClr val="tx1"/>
                </a:solidFill>
                <a:cs typeface="Courier New"/>
              </a:rPr>
              <a:t> </a:t>
            </a:r>
            <a:r>
              <a:rPr lang="es-ES_tradnl" sz="2800" dirty="0" err="1" smtClean="0">
                <a:solidFill>
                  <a:schemeClr val="tx1"/>
                </a:solidFill>
                <a:cs typeface="Courier New"/>
              </a:rPr>
              <a:t>overhead</a:t>
            </a:r>
            <a:endParaRPr lang="es-ES_tradnl" sz="2800" dirty="0" smtClean="0">
              <a:solidFill>
                <a:schemeClr val="tx1"/>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59</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pPr algn="ctr"/>
            <a:r>
              <a:rPr lang="es-AR" sz="4800" dirty="0" err="1" smtClean="0"/>
              <a:t>Reviewing</a:t>
            </a:r>
            <a:r>
              <a:rPr lang="es-AR" sz="4800" dirty="0" smtClean="0"/>
              <a:t> Modern </a:t>
            </a:r>
            <a:r>
              <a:rPr lang="es-AR" sz="4800" dirty="0" err="1" smtClean="0"/>
              <a:t>Protections</a:t>
            </a:r>
            <a:endParaRPr lang="en-US" sz="4800" dirty="0"/>
          </a:p>
        </p:txBody>
      </p:sp>
      <p:sp>
        <p:nvSpPr>
          <p:cNvPr id="17" name="Slide Number Placeholder 16"/>
          <p:cNvSpPr>
            <a:spLocks noGrp="1"/>
          </p:cNvSpPr>
          <p:nvPr>
            <p:ph type="sldNum" sz="quarter" idx="4294967295"/>
          </p:nvPr>
        </p:nvSpPr>
        <p:spPr>
          <a:xfrm>
            <a:off x="929159" y="6506972"/>
            <a:ext cx="2133600" cy="260634"/>
          </a:xfrm>
          <a:prstGeom prst="rect">
            <a:avLst/>
          </a:prstGeom>
        </p:spPr>
        <p:txBody>
          <a:bodyPr/>
          <a:lstStyle/>
          <a:p>
            <a:fld id="{6805CC1B-0099-1A42-84CE-015761D4A0A7}" type="slidenum">
              <a:rPr lang="en-US" smtClean="0"/>
              <a:pPr/>
              <a:t>6</a:t>
            </a:fld>
            <a:endParaRPr lang="en-US" dirty="0"/>
          </a:p>
        </p:txBody>
      </p:sp>
      <p:sp>
        <p:nvSpPr>
          <p:cNvPr id="6" name="Content Placeholder 1"/>
          <p:cNvSpPr>
            <a:spLocks noGrp="1"/>
          </p:cNvSpPr>
          <p:nvPr>
            <p:ph sz="quarter" idx="4294967295"/>
          </p:nvPr>
        </p:nvSpPr>
        <p:spPr>
          <a:xfrm>
            <a:off x="457200" y="1600200"/>
            <a:ext cx="8229600" cy="4513263"/>
          </a:xfrm>
          <a:prstGeom prst="rect">
            <a:avLst/>
          </a:prstGeom>
        </p:spPr>
        <p:txBody>
          <a:bodyPr>
            <a:noAutofit/>
          </a:bodyPr>
          <a:lstStyle/>
          <a:p>
            <a:pPr marL="342900" indent="-342900">
              <a:buFontTx/>
              <a:buChar char="-"/>
            </a:pPr>
            <a:r>
              <a:rPr lang="en-US" sz="2400" b="1" smtClean="0">
                <a:solidFill>
                  <a:schemeClr val="tx1">
                    <a:lumMod val="95000"/>
                    <a:lumOff val="5000"/>
                  </a:schemeClr>
                </a:solidFill>
                <a:latin typeface="Calibri" pitchFamily="34" charset="0"/>
              </a:rPr>
              <a:t>SMEP</a:t>
            </a:r>
            <a:r>
              <a:rPr lang="en-US" sz="2400" b="1" dirty="0" smtClean="0">
                <a:solidFill>
                  <a:schemeClr val="tx1">
                    <a:lumMod val="95000"/>
                    <a:lumOff val="5000"/>
                  </a:schemeClr>
                </a:solidFill>
                <a:latin typeface="Calibri" pitchFamily="34" charset="0"/>
              </a:rPr>
              <a:t>:</a:t>
            </a:r>
            <a:r>
              <a:rPr lang="en-US" sz="2400" dirty="0" smtClean="0">
                <a:solidFill>
                  <a:schemeClr val="tx1">
                    <a:lumMod val="95000"/>
                    <a:lumOff val="5000"/>
                  </a:schemeClr>
                </a:solidFill>
                <a:latin typeface="Calibri" pitchFamily="34" charset="0"/>
              </a:rPr>
              <a:t> Supervisor Mode Execution Prevention </a:t>
            </a:r>
            <a:r>
              <a:rPr lang="en-US" sz="2400" dirty="0" smtClean="0">
                <a:solidFill>
                  <a:schemeClr val="tx1"/>
                </a:solidFill>
                <a:latin typeface="Calibri" pitchFamily="34" charset="0"/>
              </a:rPr>
              <a:t>allows pages to be protected from supervisor-mode instruction fetches. If SMEP = 1, software operating in supervisor mode cannot fetch instructions from linear addresses that are accessible in </a:t>
            </a:r>
            <a:r>
              <a:rPr lang="en-US" sz="2400" smtClean="0">
                <a:solidFill>
                  <a:schemeClr val="tx1"/>
                </a:solidFill>
                <a:latin typeface="Calibri" pitchFamily="34" charset="0"/>
              </a:rPr>
              <a:t>user mode.</a:t>
            </a:r>
          </a:p>
          <a:p>
            <a:pPr marL="342900" indent="-342900">
              <a:buFontTx/>
              <a:buChar char="-"/>
            </a:pPr>
            <a:endParaRPr lang="en-US" sz="2400" b="1" smtClean="0">
              <a:solidFill>
                <a:schemeClr val="tx1"/>
              </a:solidFill>
              <a:latin typeface="Calibri" pitchFamily="34" charset="0"/>
            </a:endParaRPr>
          </a:p>
          <a:p>
            <a:pPr marL="342900" indent="-342900">
              <a:buFontTx/>
              <a:buChar char="-"/>
            </a:pPr>
            <a:r>
              <a:rPr lang="es-ES_tradnl" sz="2400" b="1" smtClean="0">
                <a:solidFill>
                  <a:schemeClr val="tx1">
                    <a:lumMod val="95000"/>
                    <a:lumOff val="5000"/>
                  </a:schemeClr>
                </a:solidFill>
                <a:latin typeface="Calibri" pitchFamily="34" charset="0"/>
              </a:rPr>
              <a:t>SMAP: </a:t>
            </a:r>
            <a:r>
              <a:rPr lang="en-US" sz="2400" smtClean="0">
                <a:solidFill>
                  <a:schemeClr val="tx1"/>
                </a:solidFill>
                <a:latin typeface="Calibri" pitchFamily="34" charset="0"/>
              </a:rPr>
              <a:t>allows pages to be protected from supervisor-mode data accesses. If SMAP = 1, software operating in supervisor mode cannot access data at linear addresses that are accessible in user mode.</a:t>
            </a:r>
            <a:endParaRPr lang="es-ES_tradnl" sz="2400" smtClean="0">
              <a:solidFill>
                <a:schemeClr val="tx1"/>
              </a:solidFill>
              <a:latin typeface="Calibri" pitchFamily="34" charset="0"/>
            </a:endParaRPr>
          </a:p>
          <a:p>
            <a:pPr lvl="0"/>
            <a:endParaRPr lang="es-ES_tradnl" sz="2000" smtClean="0">
              <a:solidFill>
                <a:schemeClr val="tx1">
                  <a:lumMod val="95000"/>
                  <a:lumOff val="5000"/>
                </a:schemeClr>
              </a:solidFill>
            </a:endParaRPr>
          </a:p>
          <a:p>
            <a:pPr marL="342900" indent="-342900">
              <a:buFontTx/>
              <a:buChar char="-"/>
            </a:pPr>
            <a:endParaRPr lang="en-US" dirty="0" smtClean="0">
              <a:solidFill>
                <a:schemeClr val="tx1"/>
              </a:solidFill>
            </a:endParaRPr>
          </a:p>
          <a:p>
            <a:pPr lvl="0"/>
            <a:endParaRPr lang="es-ES_tradnl" sz="2000" dirty="0" smtClean="0">
              <a:solidFill>
                <a:schemeClr val="tx1">
                  <a:lumMod val="95000"/>
                  <a:lumOff val="5000"/>
                </a:schemeClr>
              </a:solidFill>
            </a:endParaRPr>
          </a:p>
        </p:txBody>
      </p:sp>
    </p:spTree>
    <p:extLst>
      <p:ext uri="{BB962C8B-B14F-4D97-AF65-F5344CB8AC3E}">
        <p14:creationId xmlns:p14="http://schemas.microsoft.com/office/powerpoint/2010/main" xmlns="" val="6417130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dirty="0" err="1" smtClean="0"/>
              <a:t>vDSO</a:t>
            </a:r>
            <a:r>
              <a:rPr lang="en-US" sz="4800" dirty="0" smtClean="0"/>
              <a:t> Page Entry</a:t>
            </a:r>
            <a:endParaRPr lang="en-US" sz="4800" b="0" i="0" u="none" strike="noStrike" cap="none" dirty="0">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s-ES_tradnl" sz="2800" dirty="0" err="1" smtClean="0">
                <a:solidFill>
                  <a:schemeClr val="tx1"/>
                </a:solidFill>
                <a:cs typeface="Courier New"/>
              </a:rPr>
              <a:t>It’s</a:t>
            </a:r>
            <a:r>
              <a:rPr lang="es-ES_tradnl" sz="2800" dirty="0" smtClean="0">
                <a:solidFill>
                  <a:schemeClr val="tx1"/>
                </a:solidFill>
                <a:cs typeface="Courier New"/>
              </a:rPr>
              <a:t> set as “r-x” in </a:t>
            </a:r>
            <a:r>
              <a:rPr lang="es-ES_tradnl" sz="2800" dirty="0" err="1" smtClean="0">
                <a:solidFill>
                  <a:schemeClr val="tx1"/>
                </a:solidFill>
                <a:cs typeface="Courier New"/>
              </a:rPr>
              <a:t>user</a:t>
            </a:r>
            <a:r>
              <a:rPr lang="es-ES_tradnl" sz="2800" dirty="0" smtClean="0">
                <a:solidFill>
                  <a:schemeClr val="tx1"/>
                </a:solidFill>
                <a:cs typeface="Courier New"/>
              </a:rPr>
              <a:t> </a:t>
            </a:r>
            <a:r>
              <a:rPr lang="es-ES_tradnl" sz="2800" dirty="0" err="1" smtClean="0">
                <a:solidFill>
                  <a:schemeClr val="tx1"/>
                </a:solidFill>
                <a:cs typeface="Courier New"/>
              </a:rPr>
              <a:t>space</a:t>
            </a:r>
            <a:endParaRPr lang="en-US" sz="2800" dirty="0" smtClean="0">
              <a:solidFill>
                <a:schemeClr val="tx1"/>
              </a:solidFill>
              <a:cs typeface="Courier New"/>
            </a:endParaRPr>
          </a:p>
          <a:p>
            <a:pPr indent="-223838">
              <a:spcBef>
                <a:spcPts val="560"/>
              </a:spcBef>
              <a:buFont typeface="Calibri" pitchFamily="34" charset="0"/>
              <a:buChar char="-"/>
            </a:pPr>
            <a:endParaRPr lang="en-US" sz="2800" dirty="0" smtClean="0">
              <a:solidFill>
                <a:schemeClr val="tx1"/>
              </a:solidFill>
              <a:cs typeface="Courier New"/>
            </a:endParaRPr>
          </a:p>
          <a:p>
            <a:pPr indent="-223838">
              <a:spcBef>
                <a:spcPts val="560"/>
              </a:spcBef>
              <a:buFont typeface="Calibri" pitchFamily="34" charset="0"/>
              <a:buChar char="-"/>
            </a:pPr>
            <a:r>
              <a:rPr lang="en-US" sz="2800" dirty="0" smtClean="0">
                <a:solidFill>
                  <a:schemeClr val="tx1"/>
                </a:solidFill>
                <a:cs typeface="Courier New"/>
              </a:rPr>
              <a:t>The </a:t>
            </a:r>
            <a:r>
              <a:rPr lang="en-US" sz="2800" dirty="0" err="1" smtClean="0">
                <a:solidFill>
                  <a:schemeClr val="tx1"/>
                </a:solidFill>
                <a:cs typeface="Courier New"/>
              </a:rPr>
              <a:t>vDSO</a:t>
            </a:r>
            <a:r>
              <a:rPr lang="en-US" sz="2800" dirty="0" smtClean="0">
                <a:solidFill>
                  <a:schemeClr val="tx1"/>
                </a:solidFill>
                <a:cs typeface="Courier New"/>
              </a:rPr>
              <a:t> virtual address </a:t>
            </a:r>
            <a:r>
              <a:rPr lang="en-US" sz="2800" dirty="0" smtClean="0">
                <a:solidFill>
                  <a:srgbClr val="FF0000"/>
                </a:solidFill>
                <a:cs typeface="Courier New"/>
              </a:rPr>
              <a:t>changes</a:t>
            </a:r>
            <a:r>
              <a:rPr lang="en-US" sz="2800" dirty="0" smtClean="0">
                <a:solidFill>
                  <a:schemeClr val="tx1"/>
                </a:solidFill>
                <a:cs typeface="Courier New"/>
              </a:rPr>
              <a:t> </a:t>
            </a:r>
            <a:r>
              <a:rPr lang="en-US" sz="2800" dirty="0" smtClean="0">
                <a:solidFill>
                  <a:srgbClr val="FF0000"/>
                </a:solidFill>
                <a:cs typeface="Courier New"/>
              </a:rPr>
              <a:t>per</a:t>
            </a:r>
            <a:r>
              <a:rPr lang="en-US" sz="2800" dirty="0" smtClean="0">
                <a:solidFill>
                  <a:schemeClr val="tx1"/>
                </a:solidFill>
                <a:cs typeface="Courier New"/>
              </a:rPr>
              <a:t> </a:t>
            </a:r>
            <a:r>
              <a:rPr lang="en-US" sz="2800" dirty="0" smtClean="0">
                <a:solidFill>
                  <a:srgbClr val="FF0000"/>
                </a:solidFill>
                <a:cs typeface="Courier New"/>
              </a:rPr>
              <a:t>process</a:t>
            </a:r>
            <a:endParaRPr lang="es-ES_tradnl" sz="2800" dirty="0" smtClean="0">
              <a:solidFill>
                <a:schemeClr val="tx1"/>
              </a:solidFill>
              <a:cs typeface="Courier New"/>
            </a:endParaRP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smtClean="0">
                <a:solidFill>
                  <a:srgbClr val="FF0000"/>
                </a:solidFill>
                <a:cs typeface="Courier New"/>
              </a:rPr>
              <a:t>PDE</a:t>
            </a:r>
            <a:r>
              <a:rPr lang="es-ES_tradnl" sz="2800" dirty="0" smtClean="0">
                <a:solidFill>
                  <a:schemeClr val="tx1"/>
                </a:solidFill>
                <a:cs typeface="Courier New"/>
              </a:rPr>
              <a:t> </a:t>
            </a:r>
            <a:r>
              <a:rPr lang="es-ES_tradnl" sz="2800" dirty="0" err="1" smtClean="0">
                <a:solidFill>
                  <a:schemeClr val="tx1"/>
                </a:solidFill>
                <a:cs typeface="Courier New"/>
              </a:rPr>
              <a:t>that</a:t>
            </a:r>
            <a:r>
              <a:rPr lang="es-ES_tradnl" sz="2800" dirty="0" smtClean="0">
                <a:solidFill>
                  <a:schemeClr val="tx1"/>
                </a:solidFill>
                <a:cs typeface="Courier New"/>
              </a:rPr>
              <a:t> describes </a:t>
            </a:r>
            <a:r>
              <a:rPr lang="es-ES_tradnl" sz="2800" dirty="0" err="1" smtClean="0">
                <a:solidFill>
                  <a:schemeClr val="tx1"/>
                </a:solidFill>
                <a:cs typeface="Courier New"/>
              </a:rPr>
              <a:t>this</a:t>
            </a:r>
            <a:r>
              <a:rPr lang="es-ES_tradnl" sz="2800" dirty="0" smtClean="0">
                <a:solidFill>
                  <a:schemeClr val="tx1"/>
                </a:solidFill>
                <a:cs typeface="Courier New"/>
              </a:rPr>
              <a:t> </a:t>
            </a:r>
            <a:r>
              <a:rPr lang="es-ES_tradnl" sz="2800" dirty="0" err="1" smtClean="0">
                <a:solidFill>
                  <a:schemeClr val="tx1"/>
                </a:solidFill>
                <a:cs typeface="Courier New"/>
              </a:rPr>
              <a:t>user</a:t>
            </a:r>
            <a:r>
              <a:rPr lang="es-ES_tradnl" sz="2800" dirty="0" smtClean="0">
                <a:solidFill>
                  <a:schemeClr val="tx1"/>
                </a:solidFill>
                <a:cs typeface="Courier New"/>
              </a:rPr>
              <a:t> </a:t>
            </a:r>
            <a:r>
              <a:rPr lang="es-ES_tradnl" sz="2800" dirty="0" err="1" smtClean="0">
                <a:solidFill>
                  <a:schemeClr val="tx1"/>
                </a:solidFill>
                <a:cs typeface="Courier New"/>
              </a:rPr>
              <a:t>space</a:t>
            </a:r>
            <a:r>
              <a:rPr lang="es-ES_tradnl" sz="2800" dirty="0" smtClean="0">
                <a:solidFill>
                  <a:schemeClr val="tx1"/>
                </a:solidFill>
                <a:cs typeface="Courier New"/>
              </a:rPr>
              <a:t> </a:t>
            </a:r>
            <a:r>
              <a:rPr lang="es-ES_tradnl" sz="2800" dirty="0" err="1" smtClean="0">
                <a:solidFill>
                  <a:schemeClr val="tx1"/>
                </a:solidFill>
                <a:cs typeface="Courier New"/>
              </a:rPr>
              <a:t>area</a:t>
            </a:r>
            <a:r>
              <a:rPr lang="es-ES_tradnl" sz="2800" dirty="0" smtClean="0">
                <a:solidFill>
                  <a:schemeClr val="tx1"/>
                </a:solidFill>
                <a:cs typeface="Courier New"/>
              </a:rPr>
              <a:t> </a:t>
            </a:r>
            <a:r>
              <a:rPr lang="es-ES_tradnl" sz="2800" dirty="0" err="1" smtClean="0">
                <a:solidFill>
                  <a:schemeClr val="tx1"/>
                </a:solidFill>
                <a:cs typeface="Courier New"/>
              </a:rPr>
              <a:t>is</a:t>
            </a:r>
            <a:r>
              <a:rPr lang="es-ES_tradnl" sz="2800" dirty="0" smtClean="0">
                <a:solidFill>
                  <a:schemeClr val="tx1"/>
                </a:solidFill>
                <a:cs typeface="Courier New"/>
              </a:rPr>
              <a:t> </a:t>
            </a:r>
            <a:r>
              <a:rPr lang="es-ES_tradnl" sz="2800" dirty="0" smtClean="0">
                <a:solidFill>
                  <a:srgbClr val="FF0000"/>
                </a:solidFill>
                <a:cs typeface="Courier New"/>
              </a:rPr>
              <a:t>RANDOM</a:t>
            </a: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60</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Setting the vDSO as “rwx”</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s-ES_tradnl" sz="2800" dirty="0" err="1" smtClean="0">
                <a:solidFill>
                  <a:schemeClr val="tx1"/>
                </a:solidFill>
                <a:cs typeface="Courier New"/>
              </a:rPr>
              <a:t>But</a:t>
            </a:r>
            <a:r>
              <a:rPr lang="es-ES_tradnl" sz="2800" dirty="0" smtClean="0">
                <a:solidFill>
                  <a:schemeClr val="tx1"/>
                </a:solidFill>
                <a:cs typeface="Courier New"/>
              </a:rPr>
              <a:t> …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err="1" smtClean="0">
                <a:solidFill>
                  <a:schemeClr val="tx1"/>
                </a:solidFill>
                <a:cs typeface="Courier New"/>
              </a:rPr>
              <a:t>physical</a:t>
            </a:r>
            <a:r>
              <a:rPr lang="es-ES_tradnl" sz="2800" dirty="0" smtClean="0">
                <a:solidFill>
                  <a:schemeClr val="tx1"/>
                </a:solidFill>
                <a:cs typeface="Courier New"/>
              </a:rPr>
              <a:t> </a:t>
            </a:r>
            <a:r>
              <a:rPr lang="es-ES_tradnl" sz="2800" dirty="0" err="1" smtClean="0">
                <a:solidFill>
                  <a:schemeClr val="tx1"/>
                </a:solidFill>
                <a:cs typeface="Courier New"/>
              </a:rPr>
              <a:t>address</a:t>
            </a:r>
            <a:r>
              <a:rPr lang="es-ES_tradnl" sz="2800" dirty="0" smtClean="0">
                <a:solidFill>
                  <a:schemeClr val="tx1"/>
                </a:solidFill>
                <a:cs typeface="Courier New"/>
              </a:rPr>
              <a:t> </a:t>
            </a:r>
            <a:r>
              <a:rPr lang="es-ES_tradnl" sz="2800" dirty="0" err="1" smtClean="0">
                <a:solidFill>
                  <a:schemeClr val="tx1"/>
                </a:solidFill>
                <a:cs typeface="Courier New"/>
              </a:rPr>
              <a:t>is</a:t>
            </a:r>
            <a:r>
              <a:rPr lang="es-ES_tradnl" sz="2800" dirty="0" smtClean="0">
                <a:solidFill>
                  <a:schemeClr val="tx1"/>
                </a:solidFill>
                <a:cs typeface="Courier New"/>
              </a:rPr>
              <a:t> </a:t>
            </a:r>
            <a:r>
              <a:rPr lang="es-ES_tradnl" sz="2800" dirty="0" err="1" smtClean="0">
                <a:solidFill>
                  <a:srgbClr val="FF0000"/>
                </a:solidFill>
                <a:cs typeface="Courier New"/>
              </a:rPr>
              <a:t>fixed</a:t>
            </a:r>
            <a:endParaRPr lang="es-ES_tradnl" sz="2800" dirty="0" smtClean="0">
              <a:solidFill>
                <a:srgbClr val="FF0000"/>
              </a:solidFill>
              <a:cs typeface="Courier New"/>
            </a:endParaRPr>
          </a:p>
          <a:p>
            <a:pPr lvl="1" indent="-223838">
              <a:spcBef>
                <a:spcPts val="560"/>
              </a:spcBef>
              <a:buFont typeface="Calibri" pitchFamily="34" charset="0"/>
              <a:buChar char="-"/>
            </a:pPr>
            <a:r>
              <a:rPr lang="es-ES_tradnl" sz="2400" dirty="0" err="1" smtClean="0">
                <a:solidFill>
                  <a:schemeClr val="tx1"/>
                </a:solidFill>
                <a:cs typeface="Courier New"/>
              </a:rPr>
              <a:t>E.g</a:t>
            </a:r>
            <a:r>
              <a:rPr lang="es-ES_tradnl" sz="2400" dirty="0" smtClean="0">
                <a:solidFill>
                  <a:schemeClr val="tx1"/>
                </a:solidFill>
                <a:cs typeface="Courier New"/>
              </a:rPr>
              <a:t>: “</a:t>
            </a:r>
            <a:r>
              <a:rPr lang="es-ES_tradnl" sz="2400" dirty="0" err="1" smtClean="0">
                <a:solidFill>
                  <a:schemeClr val="tx1"/>
                </a:solidFill>
                <a:cs typeface="Courier New"/>
              </a:rPr>
              <a:t>Debian</a:t>
            </a:r>
            <a:r>
              <a:rPr lang="es-ES_tradnl" sz="2400" dirty="0" smtClean="0">
                <a:solidFill>
                  <a:schemeClr val="tx1"/>
                </a:solidFill>
                <a:cs typeface="Courier New"/>
              </a:rPr>
              <a:t> 8.3” 64 bits: </a:t>
            </a:r>
            <a:r>
              <a:rPr lang="es-ES_tradnl" sz="2400" b="1" dirty="0" smtClean="0">
                <a:solidFill>
                  <a:schemeClr val="tx1">
                    <a:lumMod val="50000"/>
                    <a:lumOff val="50000"/>
                  </a:schemeClr>
                </a:solidFill>
                <a:cs typeface="Courier New"/>
              </a:rPr>
              <a:t>0x1805000</a:t>
            </a: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smtClean="0">
                <a:solidFill>
                  <a:schemeClr val="tx1"/>
                </a:solidFill>
                <a:cs typeface="Courier New"/>
              </a:rPr>
              <a:t>So, </a:t>
            </a:r>
            <a:r>
              <a:rPr lang="es-ES_tradnl" sz="2800" dirty="0" err="1" smtClean="0">
                <a:solidFill>
                  <a:schemeClr val="tx1"/>
                </a:solidFill>
                <a:cs typeface="Courier New"/>
              </a:rPr>
              <a:t>we</a:t>
            </a:r>
            <a:r>
              <a:rPr lang="es-ES_tradnl" sz="2800" dirty="0" smtClean="0">
                <a:solidFill>
                  <a:schemeClr val="tx1"/>
                </a:solidFill>
                <a:cs typeface="Courier New"/>
              </a:rPr>
              <a:t> can </a:t>
            </a:r>
            <a:r>
              <a:rPr lang="es-ES_tradnl" sz="2800" dirty="0" err="1" smtClean="0">
                <a:solidFill>
                  <a:schemeClr val="tx1"/>
                </a:solidFill>
                <a:cs typeface="Courier New"/>
              </a:rPr>
              <a:t>calculate</a:t>
            </a:r>
            <a:r>
              <a:rPr lang="es-ES_tradnl" sz="2800" dirty="0" smtClean="0">
                <a:solidFill>
                  <a:schemeClr val="tx1"/>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err="1" smtClean="0">
                <a:solidFill>
                  <a:schemeClr val="tx1"/>
                </a:solidFill>
                <a:cs typeface="Courier New"/>
              </a:rPr>
              <a:t>kernel</a:t>
            </a:r>
            <a:r>
              <a:rPr lang="es-ES_tradnl" sz="2800" dirty="0" smtClean="0">
                <a:solidFill>
                  <a:schemeClr val="tx1"/>
                </a:solidFill>
                <a:cs typeface="Courier New"/>
              </a:rPr>
              <a:t> virtual </a:t>
            </a:r>
            <a:r>
              <a:rPr lang="es-ES_tradnl" sz="2800" dirty="0" err="1" smtClean="0">
                <a:solidFill>
                  <a:schemeClr val="tx1"/>
                </a:solidFill>
                <a:cs typeface="Courier New"/>
              </a:rPr>
              <a:t>address</a:t>
            </a:r>
            <a:endParaRPr lang="es-ES_tradnl" sz="2800" dirty="0" smtClean="0">
              <a:solidFill>
                <a:schemeClr val="tx1"/>
              </a:solidFill>
              <a:cs typeface="Courier New"/>
            </a:endParaRPr>
          </a:p>
          <a:p>
            <a:pPr marL="682625" lvl="2" indent="-223838">
              <a:spcBef>
                <a:spcPts val="560"/>
              </a:spcBef>
              <a:buFont typeface="Calibri" pitchFamily="34" charset="0"/>
              <a:buChar char="-"/>
            </a:pPr>
            <a:r>
              <a:rPr lang="es-ES_tradnl" sz="2400" dirty="0" err="1" smtClean="0">
                <a:solidFill>
                  <a:schemeClr val="tx1"/>
                </a:solidFill>
                <a:cs typeface="Courier New"/>
              </a:rPr>
              <a:t>E.g</a:t>
            </a:r>
            <a:r>
              <a:rPr lang="es-ES_tradnl" sz="2400" dirty="0" smtClean="0">
                <a:solidFill>
                  <a:schemeClr val="tx1"/>
                </a:solidFill>
                <a:cs typeface="Courier New"/>
              </a:rPr>
              <a:t>: “</a:t>
            </a:r>
            <a:r>
              <a:rPr lang="es-ES_tradnl" sz="2400" dirty="0" err="1" smtClean="0">
                <a:solidFill>
                  <a:schemeClr val="tx1"/>
                </a:solidFill>
                <a:cs typeface="Courier New"/>
              </a:rPr>
              <a:t>Debian</a:t>
            </a:r>
            <a:r>
              <a:rPr lang="es-ES_tradnl" sz="2400" dirty="0" smtClean="0">
                <a:solidFill>
                  <a:schemeClr val="tx1"/>
                </a:solidFill>
                <a:cs typeface="Courier New"/>
              </a:rPr>
              <a:t> 8.3” 64 bits: </a:t>
            </a:r>
            <a:r>
              <a:rPr lang="es-ES_tradnl" sz="2400" b="1" dirty="0" smtClean="0">
                <a:solidFill>
                  <a:schemeClr val="tx1">
                    <a:lumMod val="50000"/>
                    <a:lumOff val="50000"/>
                  </a:schemeClr>
                </a:solidFill>
                <a:cs typeface="Courier New"/>
              </a:rPr>
              <a:t>0xffff880001805000</a:t>
            </a:r>
            <a:endParaRPr lang="es-ES_tradnl" sz="2400" dirty="0" smtClean="0">
              <a:solidFill>
                <a:schemeClr val="tx1"/>
              </a:solidFill>
              <a:cs typeface="Courier New"/>
            </a:endParaRP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For</a:t>
            </a:r>
            <a:r>
              <a:rPr lang="es-ES_tradnl" sz="2800" dirty="0" smtClean="0">
                <a:solidFill>
                  <a:schemeClr val="tx1"/>
                </a:solidFill>
                <a:cs typeface="Courier New"/>
              </a:rPr>
              <a:t> “</a:t>
            </a:r>
            <a:r>
              <a:rPr lang="es-ES_tradnl" sz="2800" dirty="0" err="1" smtClean="0">
                <a:solidFill>
                  <a:schemeClr val="tx1"/>
                </a:solidFill>
                <a:cs typeface="Courier New"/>
              </a:rPr>
              <a:t>Debian</a:t>
            </a:r>
            <a:r>
              <a:rPr lang="es-ES_tradnl" sz="2800" dirty="0" smtClean="0">
                <a:solidFill>
                  <a:schemeClr val="tx1"/>
                </a:solidFill>
                <a:cs typeface="Courier New"/>
              </a:rPr>
              <a:t> 8.3”,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smtClean="0">
                <a:solidFill>
                  <a:srgbClr val="FF0000"/>
                </a:solidFill>
                <a:cs typeface="Courier New"/>
              </a:rPr>
              <a:t>PDE</a:t>
            </a:r>
            <a:r>
              <a:rPr lang="es-ES_tradnl" sz="2800" dirty="0" smtClean="0">
                <a:solidFill>
                  <a:schemeClr val="tx1"/>
                </a:solidFill>
                <a:cs typeface="Courier New"/>
              </a:rPr>
              <a:t> (</a:t>
            </a:r>
            <a:r>
              <a:rPr lang="es-ES_tradnl" sz="2800" dirty="0" err="1" smtClean="0">
                <a:solidFill>
                  <a:schemeClr val="tx1"/>
                </a:solidFill>
                <a:cs typeface="Courier New"/>
              </a:rPr>
              <a:t>large</a:t>
            </a:r>
            <a:r>
              <a:rPr lang="es-ES_tradnl" sz="2800" dirty="0" smtClean="0">
                <a:solidFill>
                  <a:schemeClr val="tx1"/>
                </a:solidFill>
                <a:cs typeface="Courier New"/>
              </a:rPr>
              <a:t> page) </a:t>
            </a:r>
            <a:r>
              <a:rPr lang="es-ES_tradnl" sz="2800" dirty="0" err="1" smtClean="0">
                <a:solidFill>
                  <a:schemeClr val="tx1"/>
                </a:solidFill>
                <a:cs typeface="Courier New"/>
              </a:rPr>
              <a:t>which</a:t>
            </a:r>
            <a:r>
              <a:rPr lang="es-ES_tradnl" sz="2800" dirty="0" smtClean="0">
                <a:solidFill>
                  <a:schemeClr val="tx1"/>
                </a:solidFill>
                <a:cs typeface="Courier New"/>
              </a:rPr>
              <a:t> </a:t>
            </a:r>
            <a:r>
              <a:rPr lang="es-ES_tradnl" sz="2800" dirty="0" err="1" smtClean="0">
                <a:solidFill>
                  <a:schemeClr val="tx1"/>
                </a:solidFill>
                <a:cs typeface="Courier New"/>
              </a:rPr>
              <a:t>maps</a:t>
            </a:r>
            <a:r>
              <a:rPr lang="es-ES_tradnl" sz="2800" dirty="0" smtClean="0">
                <a:solidFill>
                  <a:schemeClr val="tx1"/>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b="1" dirty="0" err="1" smtClean="0">
                <a:solidFill>
                  <a:schemeClr val="tx1"/>
                </a:solidFill>
                <a:cs typeface="Courier New"/>
              </a:rPr>
              <a:t>vDSO</a:t>
            </a:r>
            <a:r>
              <a:rPr lang="es-ES_tradnl" sz="2800" dirty="0" smtClean="0">
                <a:solidFill>
                  <a:schemeClr val="tx1"/>
                </a:solidFill>
                <a:cs typeface="Courier New"/>
              </a:rPr>
              <a:t> </a:t>
            </a:r>
            <a:r>
              <a:rPr lang="es-ES_tradnl" sz="2800" dirty="0" err="1" smtClean="0">
                <a:solidFill>
                  <a:schemeClr val="tx1"/>
                </a:solidFill>
                <a:cs typeface="Courier New"/>
              </a:rPr>
              <a:t>physical</a:t>
            </a:r>
            <a:r>
              <a:rPr lang="es-ES_tradnl" sz="2800" dirty="0" smtClean="0">
                <a:solidFill>
                  <a:schemeClr val="tx1"/>
                </a:solidFill>
                <a:cs typeface="Courier New"/>
              </a:rPr>
              <a:t> </a:t>
            </a:r>
            <a:r>
              <a:rPr lang="es-ES_tradnl" sz="2800" dirty="0" err="1" smtClean="0">
                <a:solidFill>
                  <a:schemeClr val="tx1"/>
                </a:solidFill>
                <a:cs typeface="Courier New"/>
              </a:rPr>
              <a:t>address</a:t>
            </a:r>
            <a:r>
              <a:rPr lang="es-ES_tradnl" sz="2800" dirty="0" smtClean="0">
                <a:solidFill>
                  <a:schemeClr val="tx1"/>
                </a:solidFill>
                <a:cs typeface="Courier New"/>
              </a:rPr>
              <a:t> </a:t>
            </a:r>
            <a:r>
              <a:rPr lang="es-ES_tradnl" sz="2800" dirty="0" err="1" smtClean="0">
                <a:solidFill>
                  <a:schemeClr val="tx1"/>
                </a:solidFill>
                <a:cs typeface="Courier New"/>
              </a:rPr>
              <a:t>is</a:t>
            </a:r>
            <a:r>
              <a:rPr lang="es-ES_tradnl" sz="2800" dirty="0" smtClean="0">
                <a:solidFill>
                  <a:schemeClr val="tx1"/>
                </a:solidFill>
                <a:cs typeface="Courier New"/>
              </a:rPr>
              <a:t> </a:t>
            </a:r>
            <a:r>
              <a:rPr lang="es-ES_tradnl" sz="2800" dirty="0" err="1" smtClean="0">
                <a:solidFill>
                  <a:srgbClr val="FF0000"/>
                </a:solidFill>
                <a:cs typeface="Courier New"/>
              </a:rPr>
              <a:t>fixed</a:t>
            </a:r>
            <a:r>
              <a:rPr lang="es-ES_tradnl" sz="2800" dirty="0" smtClean="0">
                <a:solidFill>
                  <a:srgbClr val="FF0000"/>
                </a:solidFill>
                <a:cs typeface="Courier New"/>
              </a:rPr>
              <a:t> </a:t>
            </a:r>
            <a:r>
              <a:rPr lang="es-ES_tradnl" sz="2800" dirty="0" smtClean="0">
                <a:solidFill>
                  <a:schemeClr val="tx1"/>
                </a:solidFill>
                <a:cs typeface="Courier New"/>
              </a:rPr>
              <a:t>and </a:t>
            </a:r>
            <a:r>
              <a:rPr lang="es-ES_tradnl" sz="2800" dirty="0" err="1" smtClean="0">
                <a:solidFill>
                  <a:srgbClr val="FF0000"/>
                </a:solidFill>
                <a:cs typeface="Courier New"/>
              </a:rPr>
              <a:t>writable</a:t>
            </a:r>
            <a:r>
              <a:rPr lang="es-ES_tradnl" sz="2800" dirty="0" smtClean="0">
                <a:solidFill>
                  <a:schemeClr val="tx1"/>
                </a:solidFill>
                <a:cs typeface="Courier New"/>
              </a:rPr>
              <a:t>!</a:t>
            </a: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61</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Setting the vDSO as “rwx”</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s-ES_tradnl" sz="2800" dirty="0" err="1" smtClean="0">
                <a:solidFill>
                  <a:schemeClr val="tx1"/>
                </a:solidFill>
                <a:cs typeface="Courier New"/>
              </a:rPr>
              <a:t>Even</a:t>
            </a:r>
            <a:r>
              <a:rPr lang="es-ES_tradnl" sz="2800" dirty="0" smtClean="0">
                <a:solidFill>
                  <a:schemeClr val="tx1"/>
                </a:solidFill>
                <a:cs typeface="Courier New"/>
              </a:rPr>
              <a:t> </a:t>
            </a:r>
            <a:r>
              <a:rPr lang="es-ES_tradnl" sz="2800" dirty="0" err="1" smtClean="0">
                <a:solidFill>
                  <a:schemeClr val="tx1"/>
                </a:solidFill>
                <a:cs typeface="Courier New"/>
              </a:rPr>
              <a:t>worse</a:t>
            </a:r>
            <a:r>
              <a:rPr lang="es-ES_tradnl" sz="2800" dirty="0" smtClean="0">
                <a:solidFill>
                  <a:schemeClr val="tx1"/>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PML4 and </a:t>
            </a:r>
            <a:r>
              <a:rPr lang="es-ES_tradnl" sz="2800" dirty="0" err="1" smtClean="0">
                <a:solidFill>
                  <a:schemeClr val="tx1"/>
                </a:solidFill>
                <a:cs typeface="Courier New"/>
              </a:rPr>
              <a:t>the</a:t>
            </a:r>
            <a:r>
              <a:rPr lang="es-ES_tradnl" sz="2800" dirty="0" smtClean="0">
                <a:solidFill>
                  <a:schemeClr val="tx1"/>
                </a:solidFill>
                <a:cs typeface="Courier New"/>
              </a:rPr>
              <a:t> PDPT </a:t>
            </a:r>
            <a:r>
              <a:rPr lang="es-ES_tradnl" sz="2800" dirty="0" err="1" smtClean="0">
                <a:solidFill>
                  <a:schemeClr val="tx1"/>
                </a:solidFill>
                <a:cs typeface="Courier New"/>
              </a:rPr>
              <a:t>entries</a:t>
            </a:r>
            <a:r>
              <a:rPr lang="es-ES_tradnl" sz="2800" dirty="0" smtClean="0">
                <a:solidFill>
                  <a:schemeClr val="tx1"/>
                </a:solidFill>
                <a:cs typeface="Courier New"/>
              </a:rPr>
              <a:t> are set </a:t>
            </a:r>
            <a:r>
              <a:rPr lang="es-ES_tradnl" sz="2800" dirty="0" err="1" smtClean="0">
                <a:solidFill>
                  <a:schemeClr val="tx1"/>
                </a:solidFill>
                <a:cs typeface="Courier New"/>
              </a:rPr>
              <a:t>with</a:t>
            </a:r>
            <a:r>
              <a:rPr lang="es-ES_tradnl" sz="2800" dirty="0" smtClean="0">
                <a:solidFill>
                  <a:schemeClr val="tx1"/>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smtClean="0">
                <a:solidFill>
                  <a:srgbClr val="FF0000"/>
                </a:solidFill>
                <a:cs typeface="Courier New"/>
              </a:rPr>
              <a:t>USER bit</a:t>
            </a:r>
            <a:r>
              <a:rPr lang="es-ES_tradnl" sz="2800" dirty="0" smtClean="0">
                <a:solidFill>
                  <a:schemeClr val="tx1"/>
                </a:solidFill>
                <a:cs typeface="Courier New"/>
              </a:rPr>
              <a:t>!!!</a:t>
            </a: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smtClean="0">
                <a:solidFill>
                  <a:schemeClr val="tx1"/>
                </a:solidFill>
                <a:cs typeface="Courier New"/>
              </a:rPr>
              <a:t>So, </a:t>
            </a:r>
            <a:r>
              <a:rPr lang="es-ES_tradnl" sz="2800" dirty="0" err="1" smtClean="0">
                <a:solidFill>
                  <a:schemeClr val="tx1"/>
                </a:solidFill>
                <a:cs typeface="Courier New"/>
              </a:rPr>
              <a:t>What</a:t>
            </a:r>
            <a:r>
              <a:rPr lang="es-ES_tradnl" sz="2800" dirty="0" smtClean="0">
                <a:solidFill>
                  <a:schemeClr val="tx1"/>
                </a:solidFill>
                <a:cs typeface="Courier New"/>
              </a:rPr>
              <a:t> </a:t>
            </a:r>
            <a:r>
              <a:rPr lang="es-ES_tradnl" sz="2800" dirty="0" err="1" smtClean="0">
                <a:solidFill>
                  <a:schemeClr val="tx1"/>
                </a:solidFill>
                <a:cs typeface="Courier New"/>
              </a:rPr>
              <a:t>if</a:t>
            </a:r>
            <a:r>
              <a:rPr lang="es-ES_tradnl" sz="2800" dirty="0" smtClean="0">
                <a:solidFill>
                  <a:schemeClr val="tx1"/>
                </a:solidFill>
                <a:cs typeface="Courier New"/>
              </a:rPr>
              <a:t> </a:t>
            </a:r>
            <a:r>
              <a:rPr lang="es-ES_tradnl" sz="2800" dirty="0" err="1" smtClean="0">
                <a:solidFill>
                  <a:schemeClr val="tx1"/>
                </a:solidFill>
                <a:cs typeface="Courier New"/>
              </a:rPr>
              <a:t>we</a:t>
            </a:r>
            <a:r>
              <a:rPr lang="es-ES_tradnl" sz="2800" dirty="0" smtClean="0">
                <a:solidFill>
                  <a:schemeClr val="tx1"/>
                </a:solidFill>
                <a:cs typeface="Courier New"/>
              </a:rPr>
              <a:t> set </a:t>
            </a:r>
            <a:r>
              <a:rPr lang="es-ES_tradnl" sz="2800" dirty="0" err="1" smtClean="0">
                <a:solidFill>
                  <a:schemeClr val="tx1"/>
                </a:solidFill>
                <a:cs typeface="Courier New"/>
              </a:rPr>
              <a:t>the</a:t>
            </a:r>
            <a:r>
              <a:rPr lang="es-ES_tradnl" sz="2800" dirty="0" smtClean="0">
                <a:solidFill>
                  <a:schemeClr val="tx1"/>
                </a:solidFill>
                <a:cs typeface="Courier New"/>
              </a:rPr>
              <a:t> PDE as </a:t>
            </a:r>
            <a:r>
              <a:rPr lang="es-ES_tradnl" sz="2800" dirty="0" smtClean="0">
                <a:solidFill>
                  <a:srgbClr val="FF0000"/>
                </a:solidFill>
                <a:cs typeface="Courier New"/>
              </a:rPr>
              <a:t>USER</a:t>
            </a:r>
            <a:r>
              <a:rPr lang="es-ES_tradnl" sz="2800" dirty="0" smtClean="0">
                <a:solidFill>
                  <a:schemeClr val="tx1"/>
                </a:solidFill>
                <a:cs typeface="Courier New"/>
              </a:rPr>
              <a:t> </a:t>
            </a:r>
            <a:r>
              <a:rPr lang="es-ES_tradnl" sz="2800" dirty="0" err="1" smtClean="0">
                <a:solidFill>
                  <a:schemeClr val="tx1"/>
                </a:solidFill>
                <a:cs typeface="Courier New"/>
              </a:rPr>
              <a:t>by</a:t>
            </a:r>
            <a:r>
              <a:rPr lang="es-ES_tradnl" sz="2800" dirty="0" smtClean="0">
                <a:solidFill>
                  <a:schemeClr val="tx1"/>
                </a:solidFill>
                <a:cs typeface="Courier New"/>
              </a:rPr>
              <a:t> </a:t>
            </a:r>
            <a:r>
              <a:rPr lang="es-ES_tradnl" sz="2800" dirty="0" err="1" smtClean="0">
                <a:solidFill>
                  <a:schemeClr val="tx1"/>
                </a:solidFill>
                <a:cs typeface="Courier New"/>
              </a:rPr>
              <a:t>using</a:t>
            </a:r>
            <a:r>
              <a:rPr lang="es-ES_tradnl" sz="2800" dirty="0" smtClean="0">
                <a:solidFill>
                  <a:schemeClr val="tx1"/>
                </a:solidFill>
                <a:cs typeface="Courier New"/>
              </a:rPr>
              <a:t> </a:t>
            </a:r>
            <a:r>
              <a:rPr lang="es-ES_tradnl" sz="2800" dirty="0" err="1" smtClean="0">
                <a:solidFill>
                  <a:schemeClr val="tx1"/>
                </a:solidFill>
                <a:cs typeface="Courier New"/>
              </a:rPr>
              <a:t>an</a:t>
            </a:r>
            <a:r>
              <a:rPr lang="es-ES_tradnl" sz="2800" dirty="0" smtClean="0">
                <a:solidFill>
                  <a:schemeClr val="tx1"/>
                </a:solidFill>
                <a:cs typeface="Courier New"/>
              </a:rPr>
              <a:t> </a:t>
            </a:r>
            <a:r>
              <a:rPr lang="es-ES_tradnl" sz="2800" dirty="0" err="1" smtClean="0">
                <a:solidFill>
                  <a:schemeClr val="tx1"/>
                </a:solidFill>
                <a:cs typeface="Courier New"/>
              </a:rPr>
              <a:t>arb.write</a:t>
            </a:r>
            <a:r>
              <a:rPr lang="es-ES_tradnl" sz="2800" dirty="0" smtClean="0">
                <a:solidFill>
                  <a:schemeClr val="tx1"/>
                </a:solidFill>
                <a:cs typeface="Courier New"/>
              </a:rPr>
              <a:t>?</a:t>
            </a:r>
          </a:p>
          <a:p>
            <a:pPr indent="-223838">
              <a:spcBef>
                <a:spcPts val="560"/>
              </a:spcBef>
              <a:buNone/>
            </a:pPr>
            <a:endParaRPr lang="es-ES_tradnl" sz="2800" dirty="0" smtClean="0">
              <a:solidFill>
                <a:schemeClr val="tx1"/>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62</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Setting the vDSO as “rwx”</a:t>
            </a:r>
            <a:endParaRPr lang="en-US" sz="48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63</a:t>
            </a:fld>
            <a:endParaRPr lang="en-US" sz="1200">
              <a:solidFill>
                <a:srgbClr val="D20025"/>
              </a:solidFill>
              <a:latin typeface="Calibri"/>
              <a:ea typeface="Calibri"/>
              <a:cs typeface="Calibri"/>
              <a:sym typeface="Calibri"/>
            </a:endParaRPr>
          </a:p>
        </p:txBody>
      </p:sp>
      <p:sp>
        <p:nvSpPr>
          <p:cNvPr id="530" name="Shape 530"/>
          <p:cNvSpPr/>
          <p:nvPr/>
        </p:nvSpPr>
        <p:spPr>
          <a:xfrm>
            <a:off x="5334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1" name="Shape 531"/>
          <p:cNvSpPr/>
          <p:nvPr/>
        </p:nvSpPr>
        <p:spPr>
          <a:xfrm>
            <a:off x="5333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2" name="Shape 532"/>
          <p:cNvSpPr/>
          <p:nvPr/>
        </p:nvSpPr>
        <p:spPr>
          <a:xfrm>
            <a:off x="5333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3" name="Shape 533"/>
          <p:cNvSpPr/>
          <p:nvPr/>
        </p:nvSpPr>
        <p:spPr>
          <a:xfrm>
            <a:off x="533400" y="28109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4" name="Shape 534"/>
          <p:cNvSpPr/>
          <p:nvPr/>
        </p:nvSpPr>
        <p:spPr>
          <a:xfrm>
            <a:off x="5333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5" name="Shape 535"/>
          <p:cNvSpPr/>
          <p:nvPr/>
        </p:nvSpPr>
        <p:spPr>
          <a:xfrm>
            <a:off x="5333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6" name="Shape 536"/>
          <p:cNvSpPr/>
          <p:nvPr/>
        </p:nvSpPr>
        <p:spPr>
          <a:xfrm>
            <a:off x="5334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7" name="Shape 537"/>
          <p:cNvSpPr/>
          <p:nvPr/>
        </p:nvSpPr>
        <p:spPr>
          <a:xfrm>
            <a:off x="5333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8" name="Shape 538"/>
          <p:cNvSpPr/>
          <p:nvPr/>
        </p:nvSpPr>
        <p:spPr>
          <a:xfrm>
            <a:off x="5333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9" name="Shape 539"/>
          <p:cNvSpPr/>
          <p:nvPr/>
        </p:nvSpPr>
        <p:spPr>
          <a:xfrm>
            <a:off x="5333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0" name="Shape 540"/>
          <p:cNvSpPr/>
          <p:nvPr/>
        </p:nvSpPr>
        <p:spPr>
          <a:xfrm>
            <a:off x="5333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1" name="Shape 541"/>
          <p:cNvSpPr/>
          <p:nvPr/>
        </p:nvSpPr>
        <p:spPr>
          <a:xfrm>
            <a:off x="5333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2" name="Shape 542"/>
          <p:cNvSpPr/>
          <p:nvPr/>
        </p:nvSpPr>
        <p:spPr>
          <a:xfrm>
            <a:off x="5334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3" name="Shape 543"/>
          <p:cNvSpPr/>
          <p:nvPr/>
        </p:nvSpPr>
        <p:spPr>
          <a:xfrm>
            <a:off x="5333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50" name="Shape 550"/>
          <p:cNvCxnSpPr/>
          <p:nvPr/>
        </p:nvCxnSpPr>
        <p:spPr>
          <a:xfrm>
            <a:off x="16002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580" name="Shape 580"/>
          <p:cNvSpPr txBox="1"/>
          <p:nvPr/>
        </p:nvSpPr>
        <p:spPr>
          <a:xfrm>
            <a:off x="838200" y="1905000"/>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cxnSp>
        <p:nvCxnSpPr>
          <p:cNvPr id="587" name="Shape 587"/>
          <p:cNvCxnSpPr>
            <a:stCxn id="593" idx="3"/>
          </p:cNvCxnSpPr>
          <p:nvPr/>
        </p:nvCxnSpPr>
        <p:spPr>
          <a:xfrm flipV="1">
            <a:off x="1496196" y="2286000"/>
            <a:ext cx="1247004" cy="2260538"/>
          </a:xfrm>
          <a:prstGeom prst="straightConnector1">
            <a:avLst/>
          </a:prstGeom>
          <a:noFill/>
          <a:ln w="12700" cap="flat" cmpd="sng">
            <a:solidFill>
              <a:schemeClr val="accent1"/>
            </a:solidFill>
            <a:prstDash val="solid"/>
            <a:round/>
            <a:headEnd type="none" w="med" len="med"/>
            <a:tailEnd type="stealth" w="lg" len="lg"/>
          </a:ln>
        </p:spPr>
      </p:cxnSp>
      <p:sp>
        <p:nvSpPr>
          <p:cNvPr id="593" name="Shape 593"/>
          <p:cNvSpPr txBox="1"/>
          <p:nvPr/>
        </p:nvSpPr>
        <p:spPr>
          <a:xfrm>
            <a:off x="779333" y="4377261"/>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chemeClr val="dk1"/>
                </a:solidFill>
                <a:latin typeface="Calibri"/>
                <a:ea typeface="Calibri"/>
                <a:cs typeface="Calibri"/>
                <a:sym typeface="Calibri"/>
              </a:rPr>
              <a:t>0x110</a:t>
            </a:r>
            <a:endParaRPr lang="en-US" sz="1600" b="1">
              <a:solidFill>
                <a:schemeClr val="dk1"/>
              </a:solidFill>
              <a:latin typeface="Calibri"/>
              <a:ea typeface="Calibri"/>
              <a:cs typeface="Calibri"/>
              <a:sym typeface="Calibri"/>
            </a:endParaRPr>
          </a:p>
        </p:txBody>
      </p:sp>
      <p:sp>
        <p:nvSpPr>
          <p:cNvPr id="95" name="TextBox 94"/>
          <p:cNvSpPr txBox="1"/>
          <p:nvPr/>
        </p:nvSpPr>
        <p:spPr>
          <a:xfrm>
            <a:off x="1541333" y="4377261"/>
            <a:ext cx="381836" cy="338554"/>
          </a:xfrm>
          <a:prstGeom prst="rect">
            <a:avLst/>
          </a:prstGeom>
          <a:noFill/>
        </p:spPr>
        <p:txBody>
          <a:bodyPr wrap="none" rtlCol="0">
            <a:spAutoFit/>
          </a:bodyPr>
          <a:lstStyle/>
          <a:p>
            <a:r>
              <a:rPr lang="es-ES_tradnl" smtClean="0"/>
              <a:t> </a:t>
            </a:r>
            <a:r>
              <a:rPr lang="es-ES_tradnl" sz="1600" b="1" smtClean="0">
                <a:latin typeface="Calibri" pitchFamily="34" charset="0"/>
              </a:rPr>
              <a:t>U</a:t>
            </a:r>
            <a:endParaRPr lang="en-US" sz="1600" b="1">
              <a:latin typeface="Calibri" pitchFamily="34" charset="0"/>
            </a:endParaRPr>
          </a:p>
        </p:txBody>
      </p:sp>
      <p:sp>
        <p:nvSpPr>
          <p:cNvPr id="96" name="Shape 530"/>
          <p:cNvSpPr/>
          <p:nvPr/>
        </p:nvSpPr>
        <p:spPr>
          <a:xfrm>
            <a:off x="27432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7" name="Shape 531"/>
          <p:cNvSpPr/>
          <p:nvPr/>
        </p:nvSpPr>
        <p:spPr>
          <a:xfrm>
            <a:off x="27431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532"/>
          <p:cNvSpPr/>
          <p:nvPr/>
        </p:nvSpPr>
        <p:spPr>
          <a:xfrm>
            <a:off x="27431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0" name="Shape 534"/>
          <p:cNvSpPr/>
          <p:nvPr/>
        </p:nvSpPr>
        <p:spPr>
          <a:xfrm>
            <a:off x="27431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1" name="Shape 535"/>
          <p:cNvSpPr/>
          <p:nvPr/>
        </p:nvSpPr>
        <p:spPr>
          <a:xfrm>
            <a:off x="27431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2" name="Shape 536"/>
          <p:cNvSpPr/>
          <p:nvPr/>
        </p:nvSpPr>
        <p:spPr>
          <a:xfrm>
            <a:off x="27432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3" name="Shape 537"/>
          <p:cNvSpPr/>
          <p:nvPr/>
        </p:nvSpPr>
        <p:spPr>
          <a:xfrm>
            <a:off x="27431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4" name="Shape 538"/>
          <p:cNvSpPr/>
          <p:nvPr/>
        </p:nvSpPr>
        <p:spPr>
          <a:xfrm>
            <a:off x="27431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5" name="Shape 539"/>
          <p:cNvSpPr/>
          <p:nvPr/>
        </p:nvSpPr>
        <p:spPr>
          <a:xfrm>
            <a:off x="27431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540"/>
          <p:cNvSpPr/>
          <p:nvPr/>
        </p:nvSpPr>
        <p:spPr>
          <a:xfrm>
            <a:off x="27431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7" name="Shape 541"/>
          <p:cNvSpPr/>
          <p:nvPr/>
        </p:nvSpPr>
        <p:spPr>
          <a:xfrm>
            <a:off x="27431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8" name="Shape 542"/>
          <p:cNvSpPr/>
          <p:nvPr/>
        </p:nvSpPr>
        <p:spPr>
          <a:xfrm>
            <a:off x="27432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9" name="Shape 543"/>
          <p:cNvSpPr/>
          <p:nvPr/>
        </p:nvSpPr>
        <p:spPr>
          <a:xfrm>
            <a:off x="27431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110" name="Shape 550"/>
          <p:cNvCxnSpPr/>
          <p:nvPr/>
        </p:nvCxnSpPr>
        <p:spPr>
          <a:xfrm>
            <a:off x="38100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111" name="Shape 580"/>
          <p:cNvSpPr txBox="1"/>
          <p:nvPr/>
        </p:nvSpPr>
        <p:spPr>
          <a:xfrm>
            <a:off x="2971800" y="1905000"/>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smtClean="0">
                <a:solidFill>
                  <a:schemeClr val="dk1"/>
                </a:solidFill>
                <a:latin typeface="Calibri"/>
                <a:ea typeface="Calibri"/>
                <a:cs typeface="Calibri"/>
                <a:sym typeface="Calibri"/>
              </a:rPr>
              <a:t>PDPT</a:t>
            </a:r>
            <a:endParaRPr lang="en-US" sz="1800">
              <a:solidFill>
                <a:schemeClr val="dk1"/>
              </a:solidFill>
              <a:latin typeface="Calibri"/>
              <a:ea typeface="Calibri"/>
              <a:cs typeface="Calibri"/>
              <a:sym typeface="Calibri"/>
            </a:endParaRPr>
          </a:p>
        </p:txBody>
      </p:sp>
      <p:sp>
        <p:nvSpPr>
          <p:cNvPr id="39" name="Shape 716"/>
          <p:cNvSpPr txBox="1"/>
          <p:nvPr/>
        </p:nvSpPr>
        <p:spPr>
          <a:xfrm>
            <a:off x="6096000" y="2514600"/>
            <a:ext cx="1219199" cy="3415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600" smtClean="0">
                <a:solidFill>
                  <a:schemeClr val="dk1"/>
                </a:solidFill>
                <a:latin typeface="Calibri"/>
                <a:ea typeface="Calibri"/>
                <a:cs typeface="Calibri"/>
                <a:sym typeface="Calibri"/>
              </a:rPr>
              <a:t>If we set</a:t>
            </a:r>
          </a:p>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U</a:t>
            </a:r>
            <a:r>
              <a:rPr lang="es-ES_tradnl" sz="1600" smtClean="0">
                <a:solidFill>
                  <a:schemeClr val="dk1"/>
                </a:solidFill>
                <a:latin typeface="Calibri"/>
                <a:ea typeface="Calibri"/>
                <a:cs typeface="Calibri"/>
                <a:sym typeface="Calibri"/>
              </a:rPr>
              <a:t> ?</a:t>
            </a:r>
          </a:p>
          <a:p>
            <a:pPr marL="0" marR="0" lvl="0" indent="0" algn="ctr" rtl="0">
              <a:spcBef>
                <a:spcPts val="0"/>
              </a:spcBef>
              <a:buSzPct val="25000"/>
              <a:buNone/>
            </a:pPr>
            <a:endParaRPr lang="en-US" sz="1600" b="1">
              <a:solidFill>
                <a:schemeClr val="dk1"/>
              </a:solidFill>
              <a:latin typeface="Calibri"/>
              <a:ea typeface="Calibri"/>
              <a:cs typeface="Calibri"/>
              <a:sym typeface="Calibri"/>
            </a:endParaRPr>
          </a:p>
        </p:txBody>
      </p:sp>
      <p:sp>
        <p:nvSpPr>
          <p:cNvPr id="41" name="Rectangular Callout 40"/>
          <p:cNvSpPr/>
          <p:nvPr/>
        </p:nvSpPr>
        <p:spPr>
          <a:xfrm>
            <a:off x="6324600" y="2514600"/>
            <a:ext cx="762000" cy="533400"/>
          </a:xfrm>
          <a:prstGeom prst="wedgeRectCallout">
            <a:avLst>
              <a:gd name="adj1" fmla="val -42663"/>
              <a:gd name="adj2" fmla="val 8426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hape 593"/>
          <p:cNvSpPr txBox="1"/>
          <p:nvPr/>
        </p:nvSpPr>
        <p:spPr>
          <a:xfrm>
            <a:off x="2743200" y="2286000"/>
            <a:ext cx="1066799" cy="228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0</a:t>
            </a:r>
            <a:endParaRPr lang="en-US" sz="1600" b="1">
              <a:solidFill>
                <a:schemeClr val="dk1"/>
              </a:solidFill>
              <a:latin typeface="Calibri"/>
              <a:ea typeface="Calibri"/>
              <a:cs typeface="Calibri"/>
              <a:sym typeface="Calibri"/>
            </a:endParaRPr>
          </a:p>
        </p:txBody>
      </p:sp>
      <p:sp>
        <p:nvSpPr>
          <p:cNvPr id="43" name="TextBox 42"/>
          <p:cNvSpPr txBox="1"/>
          <p:nvPr/>
        </p:nvSpPr>
        <p:spPr>
          <a:xfrm>
            <a:off x="3733800" y="2286000"/>
            <a:ext cx="381836" cy="338554"/>
          </a:xfrm>
          <a:prstGeom prst="rect">
            <a:avLst/>
          </a:prstGeom>
          <a:noFill/>
        </p:spPr>
        <p:txBody>
          <a:bodyPr wrap="none" rtlCol="0">
            <a:spAutoFit/>
          </a:bodyPr>
          <a:lstStyle/>
          <a:p>
            <a:r>
              <a:rPr lang="es-ES_tradnl" smtClean="0"/>
              <a:t> </a:t>
            </a:r>
            <a:r>
              <a:rPr lang="es-ES_tradnl" sz="1600" b="1" smtClean="0">
                <a:latin typeface="Calibri" pitchFamily="34" charset="0"/>
              </a:rPr>
              <a:t>U</a:t>
            </a:r>
            <a:endParaRPr lang="en-US" sz="1600" b="1">
              <a:latin typeface="Calibri" pitchFamily="34" charset="0"/>
            </a:endParaRPr>
          </a:p>
        </p:txBody>
      </p:sp>
      <p:sp>
        <p:nvSpPr>
          <p:cNvPr id="46" name="Shape 530"/>
          <p:cNvSpPr/>
          <p:nvPr/>
        </p:nvSpPr>
        <p:spPr>
          <a:xfrm>
            <a:off x="49530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 name="Shape 531"/>
          <p:cNvSpPr/>
          <p:nvPr/>
        </p:nvSpPr>
        <p:spPr>
          <a:xfrm>
            <a:off x="49529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 name="Shape 532"/>
          <p:cNvSpPr/>
          <p:nvPr/>
        </p:nvSpPr>
        <p:spPr>
          <a:xfrm>
            <a:off x="49529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534"/>
          <p:cNvSpPr/>
          <p:nvPr/>
        </p:nvSpPr>
        <p:spPr>
          <a:xfrm>
            <a:off x="49529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35"/>
          <p:cNvSpPr/>
          <p:nvPr/>
        </p:nvSpPr>
        <p:spPr>
          <a:xfrm>
            <a:off x="49529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536"/>
          <p:cNvSpPr/>
          <p:nvPr/>
        </p:nvSpPr>
        <p:spPr>
          <a:xfrm>
            <a:off x="49530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2" name="Shape 537"/>
          <p:cNvSpPr/>
          <p:nvPr/>
        </p:nvSpPr>
        <p:spPr>
          <a:xfrm>
            <a:off x="49529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 name="Shape 538"/>
          <p:cNvSpPr/>
          <p:nvPr/>
        </p:nvSpPr>
        <p:spPr>
          <a:xfrm>
            <a:off x="49529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539"/>
          <p:cNvSpPr/>
          <p:nvPr/>
        </p:nvSpPr>
        <p:spPr>
          <a:xfrm>
            <a:off x="49529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5" name="Shape 540"/>
          <p:cNvSpPr/>
          <p:nvPr/>
        </p:nvSpPr>
        <p:spPr>
          <a:xfrm>
            <a:off x="49529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6" name="Shape 541"/>
          <p:cNvSpPr/>
          <p:nvPr/>
        </p:nvSpPr>
        <p:spPr>
          <a:xfrm>
            <a:off x="49529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542"/>
          <p:cNvSpPr/>
          <p:nvPr/>
        </p:nvSpPr>
        <p:spPr>
          <a:xfrm>
            <a:off x="49530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543"/>
          <p:cNvSpPr/>
          <p:nvPr/>
        </p:nvSpPr>
        <p:spPr>
          <a:xfrm>
            <a:off x="49529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9" name="Shape 550"/>
          <p:cNvCxnSpPr/>
          <p:nvPr/>
        </p:nvCxnSpPr>
        <p:spPr>
          <a:xfrm>
            <a:off x="60198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60" name="Shape 580"/>
          <p:cNvSpPr txBox="1"/>
          <p:nvPr/>
        </p:nvSpPr>
        <p:spPr>
          <a:xfrm>
            <a:off x="5181600" y="1905000"/>
            <a:ext cx="71525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800" smtClean="0">
                <a:solidFill>
                  <a:schemeClr val="dk1"/>
                </a:solidFill>
                <a:latin typeface="Calibri"/>
                <a:ea typeface="Calibri"/>
                <a:cs typeface="Calibri"/>
                <a:sym typeface="Calibri"/>
              </a:rPr>
              <a:t>PD</a:t>
            </a:r>
            <a:endParaRPr lang="en-US" sz="1800">
              <a:solidFill>
                <a:schemeClr val="dk1"/>
              </a:solidFill>
              <a:latin typeface="Calibri"/>
              <a:ea typeface="Calibri"/>
              <a:cs typeface="Calibri"/>
              <a:sym typeface="Calibri"/>
            </a:endParaRPr>
          </a:p>
        </p:txBody>
      </p:sp>
      <p:sp>
        <p:nvSpPr>
          <p:cNvPr id="61" name="Shape 593"/>
          <p:cNvSpPr txBox="1"/>
          <p:nvPr/>
        </p:nvSpPr>
        <p:spPr>
          <a:xfrm>
            <a:off x="4953000" y="3048000"/>
            <a:ext cx="1066799" cy="228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0x0C</a:t>
            </a:r>
            <a:endParaRPr lang="en-US" sz="1600" b="1">
              <a:solidFill>
                <a:schemeClr val="dk1"/>
              </a:solidFill>
              <a:latin typeface="Calibri"/>
              <a:ea typeface="Calibri"/>
              <a:cs typeface="Calibri"/>
              <a:sym typeface="Calibri"/>
            </a:endParaRPr>
          </a:p>
        </p:txBody>
      </p:sp>
      <p:sp>
        <p:nvSpPr>
          <p:cNvPr id="62" name="TextBox 61"/>
          <p:cNvSpPr txBox="1"/>
          <p:nvPr/>
        </p:nvSpPr>
        <p:spPr>
          <a:xfrm>
            <a:off x="8077201" y="2819399"/>
            <a:ext cx="282450" cy="338554"/>
          </a:xfrm>
          <a:prstGeom prst="rect">
            <a:avLst/>
          </a:prstGeom>
          <a:noFill/>
        </p:spPr>
        <p:txBody>
          <a:bodyPr wrap="none" rtlCol="0">
            <a:spAutoFit/>
          </a:bodyPr>
          <a:lstStyle/>
          <a:p>
            <a:r>
              <a:rPr lang="es-ES_tradnl" sz="1600" b="1" smtClean="0">
                <a:latin typeface="Calibri" pitchFamily="34" charset="0"/>
              </a:rPr>
              <a:t>S</a:t>
            </a:r>
            <a:endParaRPr lang="en-US" sz="1600" b="1">
              <a:latin typeface="Calibri" pitchFamily="34" charset="0"/>
            </a:endParaRPr>
          </a:p>
        </p:txBody>
      </p:sp>
      <p:cxnSp>
        <p:nvCxnSpPr>
          <p:cNvPr id="63" name="Shape 587"/>
          <p:cNvCxnSpPr/>
          <p:nvPr/>
        </p:nvCxnSpPr>
        <p:spPr>
          <a:xfrm flipV="1">
            <a:off x="3429000" y="2286000"/>
            <a:ext cx="1524000" cy="152400"/>
          </a:xfrm>
          <a:prstGeom prst="straightConnector1">
            <a:avLst/>
          </a:prstGeom>
          <a:noFill/>
          <a:ln w="12700" cap="flat" cmpd="sng">
            <a:solidFill>
              <a:schemeClr val="accent1"/>
            </a:solidFill>
            <a:prstDash val="solid"/>
            <a:round/>
            <a:headEnd type="none" w="med" len="med"/>
            <a:tailEnd type="stealth" w="lg" len="lg"/>
          </a:ln>
        </p:spPr>
      </p:cxnSp>
      <p:sp>
        <p:nvSpPr>
          <p:cNvPr id="65" name="Shape 530"/>
          <p:cNvSpPr/>
          <p:nvPr/>
        </p:nvSpPr>
        <p:spPr>
          <a:xfrm>
            <a:off x="71628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9" name="Shape 580"/>
          <p:cNvSpPr txBox="1"/>
          <p:nvPr/>
        </p:nvSpPr>
        <p:spPr>
          <a:xfrm>
            <a:off x="6400800" y="1905000"/>
            <a:ext cx="2438400" cy="369332"/>
          </a:xfrm>
          <a:prstGeom prst="rect">
            <a:avLst/>
          </a:prstGeom>
          <a:noFill/>
          <a:ln>
            <a:noFill/>
          </a:ln>
        </p:spPr>
        <p:txBody>
          <a:bodyPr lIns="91425" tIns="45700" rIns="91425" bIns="45700" anchor="t" anchorCtr="0">
            <a:noAutofit/>
          </a:bodyPr>
          <a:lstStyle/>
          <a:p>
            <a:pPr lvl="0" algn="ctr">
              <a:buSzPct val="25000"/>
            </a:pPr>
            <a:r>
              <a:rPr lang="es-ES_tradnl" sz="1800" smtClean="0">
                <a:solidFill>
                  <a:schemeClr val="dk1"/>
                </a:solidFill>
                <a:latin typeface="Calibri"/>
                <a:ea typeface="Calibri"/>
                <a:cs typeface="Calibri"/>
                <a:sym typeface="Calibri"/>
              </a:rPr>
              <a:t>VA 0xffff880001805000</a:t>
            </a:r>
            <a:endParaRPr lang="en-US" sz="1800">
              <a:solidFill>
                <a:schemeClr val="dk1"/>
              </a:solidFill>
              <a:latin typeface="Calibri"/>
              <a:ea typeface="Calibri"/>
              <a:cs typeface="Calibri"/>
              <a:sym typeface="Calibri"/>
            </a:endParaRPr>
          </a:p>
        </p:txBody>
      </p:sp>
      <p:sp>
        <p:nvSpPr>
          <p:cNvPr id="80" name="Shape 593"/>
          <p:cNvSpPr txBox="1"/>
          <p:nvPr/>
        </p:nvSpPr>
        <p:spPr>
          <a:xfrm>
            <a:off x="7315200" y="3581400"/>
            <a:ext cx="1066799" cy="30480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2800" b="1" smtClean="0">
                <a:solidFill>
                  <a:schemeClr val="dk1"/>
                </a:solidFill>
                <a:latin typeface="Calibri"/>
                <a:ea typeface="Calibri"/>
                <a:cs typeface="Calibri"/>
                <a:sym typeface="Calibri"/>
              </a:rPr>
              <a:t>vDSO</a:t>
            </a:r>
          </a:p>
          <a:p>
            <a:pPr marL="0" marR="0" lvl="0" indent="0" algn="ctr" rtl="0">
              <a:spcBef>
                <a:spcPts val="0"/>
              </a:spcBef>
              <a:buSzPct val="25000"/>
              <a:buNone/>
            </a:pPr>
            <a:r>
              <a:rPr lang="es-ES_tradnl" sz="2000" b="1" smtClean="0">
                <a:solidFill>
                  <a:schemeClr val="dk1"/>
                </a:solidFill>
                <a:latin typeface="Calibri"/>
                <a:ea typeface="Calibri"/>
                <a:cs typeface="Calibri"/>
                <a:sym typeface="Calibri"/>
              </a:rPr>
              <a:t>(2mb)</a:t>
            </a:r>
            <a:endParaRPr lang="en-US" sz="2000" b="1">
              <a:solidFill>
                <a:schemeClr val="dk1"/>
              </a:solidFill>
              <a:latin typeface="Calibri"/>
              <a:ea typeface="Calibri"/>
              <a:cs typeface="Calibri"/>
              <a:sym typeface="Calibri"/>
            </a:endParaRPr>
          </a:p>
        </p:txBody>
      </p:sp>
      <p:sp>
        <p:nvSpPr>
          <p:cNvPr id="81" name="TextBox 80"/>
          <p:cNvSpPr txBox="1"/>
          <p:nvPr/>
        </p:nvSpPr>
        <p:spPr>
          <a:xfrm>
            <a:off x="6019800" y="3048000"/>
            <a:ext cx="282450" cy="338554"/>
          </a:xfrm>
          <a:prstGeom prst="rect">
            <a:avLst/>
          </a:prstGeom>
          <a:noFill/>
        </p:spPr>
        <p:txBody>
          <a:bodyPr wrap="none" rtlCol="0">
            <a:spAutoFit/>
          </a:bodyPr>
          <a:lstStyle/>
          <a:p>
            <a:r>
              <a:rPr lang="es-ES_tradnl" sz="1600" b="1" smtClean="0">
                <a:latin typeface="Calibri" pitchFamily="34" charset="0"/>
              </a:rPr>
              <a:t>S</a:t>
            </a:r>
            <a:endParaRPr lang="en-US" sz="1600" b="1">
              <a:latin typeface="Calibri" pitchFamily="34" charset="0"/>
            </a:endParaRPr>
          </a:p>
        </p:txBody>
      </p:sp>
      <p:cxnSp>
        <p:nvCxnSpPr>
          <p:cNvPr id="83" name="Shape 587"/>
          <p:cNvCxnSpPr/>
          <p:nvPr/>
        </p:nvCxnSpPr>
        <p:spPr>
          <a:xfrm>
            <a:off x="5791200" y="3270996"/>
            <a:ext cx="1371600" cy="615204"/>
          </a:xfrm>
          <a:prstGeom prst="straightConnector1">
            <a:avLst/>
          </a:prstGeom>
          <a:noFill/>
          <a:ln w="12700" cap="flat" cmpd="sng">
            <a:solidFill>
              <a:schemeClr val="accent1"/>
            </a:solidFill>
            <a:prstDash val="solid"/>
            <a:round/>
            <a:headEnd type="none" w="med" len="med"/>
            <a:tailEnd type="stealth" w="lg" len="lg"/>
          </a:ln>
        </p:spPr>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Setting the vDSO as “rwx”</a:t>
            </a:r>
            <a:endParaRPr lang="en-US" sz="48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64</a:t>
            </a:fld>
            <a:endParaRPr lang="en-US" sz="1200">
              <a:solidFill>
                <a:srgbClr val="D20025"/>
              </a:solidFill>
              <a:latin typeface="Calibri"/>
              <a:ea typeface="Calibri"/>
              <a:cs typeface="Calibri"/>
              <a:sym typeface="Calibri"/>
            </a:endParaRPr>
          </a:p>
        </p:txBody>
      </p:sp>
      <p:sp>
        <p:nvSpPr>
          <p:cNvPr id="530" name="Shape 530"/>
          <p:cNvSpPr/>
          <p:nvPr/>
        </p:nvSpPr>
        <p:spPr>
          <a:xfrm>
            <a:off x="5334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1" name="Shape 531"/>
          <p:cNvSpPr/>
          <p:nvPr/>
        </p:nvSpPr>
        <p:spPr>
          <a:xfrm>
            <a:off x="5333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2" name="Shape 532"/>
          <p:cNvSpPr/>
          <p:nvPr/>
        </p:nvSpPr>
        <p:spPr>
          <a:xfrm>
            <a:off x="5333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3" name="Shape 533"/>
          <p:cNvSpPr/>
          <p:nvPr/>
        </p:nvSpPr>
        <p:spPr>
          <a:xfrm>
            <a:off x="533400" y="28109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4" name="Shape 534"/>
          <p:cNvSpPr/>
          <p:nvPr/>
        </p:nvSpPr>
        <p:spPr>
          <a:xfrm>
            <a:off x="5333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5" name="Shape 535"/>
          <p:cNvSpPr/>
          <p:nvPr/>
        </p:nvSpPr>
        <p:spPr>
          <a:xfrm>
            <a:off x="5333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6" name="Shape 536"/>
          <p:cNvSpPr/>
          <p:nvPr/>
        </p:nvSpPr>
        <p:spPr>
          <a:xfrm>
            <a:off x="5334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7" name="Shape 537"/>
          <p:cNvSpPr/>
          <p:nvPr/>
        </p:nvSpPr>
        <p:spPr>
          <a:xfrm>
            <a:off x="5333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8" name="Shape 538"/>
          <p:cNvSpPr/>
          <p:nvPr/>
        </p:nvSpPr>
        <p:spPr>
          <a:xfrm>
            <a:off x="5333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9" name="Shape 539"/>
          <p:cNvSpPr/>
          <p:nvPr/>
        </p:nvSpPr>
        <p:spPr>
          <a:xfrm>
            <a:off x="5333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0" name="Shape 540"/>
          <p:cNvSpPr/>
          <p:nvPr/>
        </p:nvSpPr>
        <p:spPr>
          <a:xfrm>
            <a:off x="5333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1" name="Shape 541"/>
          <p:cNvSpPr/>
          <p:nvPr/>
        </p:nvSpPr>
        <p:spPr>
          <a:xfrm>
            <a:off x="5333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2" name="Shape 542"/>
          <p:cNvSpPr/>
          <p:nvPr/>
        </p:nvSpPr>
        <p:spPr>
          <a:xfrm>
            <a:off x="5334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3" name="Shape 543"/>
          <p:cNvSpPr/>
          <p:nvPr/>
        </p:nvSpPr>
        <p:spPr>
          <a:xfrm>
            <a:off x="5333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50" name="Shape 550"/>
          <p:cNvCxnSpPr/>
          <p:nvPr/>
        </p:nvCxnSpPr>
        <p:spPr>
          <a:xfrm>
            <a:off x="16002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580" name="Shape 580"/>
          <p:cNvSpPr txBox="1"/>
          <p:nvPr/>
        </p:nvSpPr>
        <p:spPr>
          <a:xfrm>
            <a:off x="838200" y="1905000"/>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cxnSp>
        <p:nvCxnSpPr>
          <p:cNvPr id="587" name="Shape 587"/>
          <p:cNvCxnSpPr>
            <a:stCxn id="593" idx="3"/>
          </p:cNvCxnSpPr>
          <p:nvPr/>
        </p:nvCxnSpPr>
        <p:spPr>
          <a:xfrm flipV="1">
            <a:off x="1496196" y="2286000"/>
            <a:ext cx="1247004" cy="2260538"/>
          </a:xfrm>
          <a:prstGeom prst="straightConnector1">
            <a:avLst/>
          </a:prstGeom>
          <a:noFill/>
          <a:ln w="12700" cap="flat" cmpd="sng">
            <a:solidFill>
              <a:schemeClr val="accent1"/>
            </a:solidFill>
            <a:prstDash val="solid"/>
            <a:round/>
            <a:headEnd type="none" w="med" len="med"/>
            <a:tailEnd type="stealth" w="lg" len="lg"/>
          </a:ln>
        </p:spPr>
      </p:cxnSp>
      <p:sp>
        <p:nvSpPr>
          <p:cNvPr id="593" name="Shape 593"/>
          <p:cNvSpPr txBox="1"/>
          <p:nvPr/>
        </p:nvSpPr>
        <p:spPr>
          <a:xfrm>
            <a:off x="779333" y="4377261"/>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chemeClr val="dk1"/>
                </a:solidFill>
                <a:latin typeface="Calibri"/>
                <a:ea typeface="Calibri"/>
                <a:cs typeface="Calibri"/>
                <a:sym typeface="Calibri"/>
              </a:rPr>
              <a:t>0x110</a:t>
            </a:r>
            <a:endParaRPr lang="en-US" sz="1600" b="1">
              <a:solidFill>
                <a:schemeClr val="dk1"/>
              </a:solidFill>
              <a:latin typeface="Calibri"/>
              <a:ea typeface="Calibri"/>
              <a:cs typeface="Calibri"/>
              <a:sym typeface="Calibri"/>
            </a:endParaRPr>
          </a:p>
        </p:txBody>
      </p:sp>
      <p:sp>
        <p:nvSpPr>
          <p:cNvPr id="95" name="TextBox 94"/>
          <p:cNvSpPr txBox="1"/>
          <p:nvPr/>
        </p:nvSpPr>
        <p:spPr>
          <a:xfrm>
            <a:off x="1541333" y="4377261"/>
            <a:ext cx="381836" cy="338554"/>
          </a:xfrm>
          <a:prstGeom prst="rect">
            <a:avLst/>
          </a:prstGeom>
          <a:noFill/>
        </p:spPr>
        <p:txBody>
          <a:bodyPr wrap="none" rtlCol="0">
            <a:spAutoFit/>
          </a:bodyPr>
          <a:lstStyle/>
          <a:p>
            <a:r>
              <a:rPr lang="es-ES_tradnl" smtClean="0"/>
              <a:t> </a:t>
            </a:r>
            <a:r>
              <a:rPr lang="es-ES_tradnl" sz="1600" b="1" smtClean="0">
                <a:latin typeface="Calibri" pitchFamily="34" charset="0"/>
              </a:rPr>
              <a:t>U</a:t>
            </a:r>
            <a:endParaRPr lang="en-US" sz="1600" b="1">
              <a:latin typeface="Calibri" pitchFamily="34" charset="0"/>
            </a:endParaRPr>
          </a:p>
        </p:txBody>
      </p:sp>
      <p:sp>
        <p:nvSpPr>
          <p:cNvPr id="96" name="Shape 530"/>
          <p:cNvSpPr/>
          <p:nvPr/>
        </p:nvSpPr>
        <p:spPr>
          <a:xfrm>
            <a:off x="27432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7" name="Shape 531"/>
          <p:cNvSpPr/>
          <p:nvPr/>
        </p:nvSpPr>
        <p:spPr>
          <a:xfrm>
            <a:off x="27431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532"/>
          <p:cNvSpPr/>
          <p:nvPr/>
        </p:nvSpPr>
        <p:spPr>
          <a:xfrm>
            <a:off x="27431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0" name="Shape 534"/>
          <p:cNvSpPr/>
          <p:nvPr/>
        </p:nvSpPr>
        <p:spPr>
          <a:xfrm>
            <a:off x="27431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1" name="Shape 535"/>
          <p:cNvSpPr/>
          <p:nvPr/>
        </p:nvSpPr>
        <p:spPr>
          <a:xfrm>
            <a:off x="27431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2" name="Shape 536"/>
          <p:cNvSpPr/>
          <p:nvPr/>
        </p:nvSpPr>
        <p:spPr>
          <a:xfrm>
            <a:off x="27432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3" name="Shape 537"/>
          <p:cNvSpPr/>
          <p:nvPr/>
        </p:nvSpPr>
        <p:spPr>
          <a:xfrm>
            <a:off x="27431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4" name="Shape 538"/>
          <p:cNvSpPr/>
          <p:nvPr/>
        </p:nvSpPr>
        <p:spPr>
          <a:xfrm>
            <a:off x="27431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5" name="Shape 539"/>
          <p:cNvSpPr/>
          <p:nvPr/>
        </p:nvSpPr>
        <p:spPr>
          <a:xfrm>
            <a:off x="27431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540"/>
          <p:cNvSpPr/>
          <p:nvPr/>
        </p:nvSpPr>
        <p:spPr>
          <a:xfrm>
            <a:off x="27431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7" name="Shape 541"/>
          <p:cNvSpPr/>
          <p:nvPr/>
        </p:nvSpPr>
        <p:spPr>
          <a:xfrm>
            <a:off x="27431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8" name="Shape 542"/>
          <p:cNvSpPr/>
          <p:nvPr/>
        </p:nvSpPr>
        <p:spPr>
          <a:xfrm>
            <a:off x="27432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9" name="Shape 543"/>
          <p:cNvSpPr/>
          <p:nvPr/>
        </p:nvSpPr>
        <p:spPr>
          <a:xfrm>
            <a:off x="27431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110" name="Shape 550"/>
          <p:cNvCxnSpPr/>
          <p:nvPr/>
        </p:nvCxnSpPr>
        <p:spPr>
          <a:xfrm>
            <a:off x="38100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111" name="Shape 580"/>
          <p:cNvSpPr txBox="1"/>
          <p:nvPr/>
        </p:nvSpPr>
        <p:spPr>
          <a:xfrm>
            <a:off x="2971800" y="1905000"/>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smtClean="0">
                <a:solidFill>
                  <a:schemeClr val="dk1"/>
                </a:solidFill>
                <a:latin typeface="Calibri"/>
                <a:ea typeface="Calibri"/>
                <a:cs typeface="Calibri"/>
                <a:sym typeface="Calibri"/>
              </a:rPr>
              <a:t>PDPT</a:t>
            </a:r>
            <a:endParaRPr lang="en-US" sz="1800">
              <a:solidFill>
                <a:schemeClr val="dk1"/>
              </a:solidFill>
              <a:latin typeface="Calibri"/>
              <a:ea typeface="Calibri"/>
              <a:cs typeface="Calibri"/>
              <a:sym typeface="Calibri"/>
            </a:endParaRPr>
          </a:p>
        </p:txBody>
      </p:sp>
      <p:sp>
        <p:nvSpPr>
          <p:cNvPr id="42" name="Shape 593"/>
          <p:cNvSpPr txBox="1"/>
          <p:nvPr/>
        </p:nvSpPr>
        <p:spPr>
          <a:xfrm>
            <a:off x="2743200" y="2286000"/>
            <a:ext cx="1066799" cy="228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0</a:t>
            </a:r>
            <a:endParaRPr lang="en-US" sz="1600" b="1">
              <a:solidFill>
                <a:schemeClr val="dk1"/>
              </a:solidFill>
              <a:latin typeface="Calibri"/>
              <a:ea typeface="Calibri"/>
              <a:cs typeface="Calibri"/>
              <a:sym typeface="Calibri"/>
            </a:endParaRPr>
          </a:p>
        </p:txBody>
      </p:sp>
      <p:sp>
        <p:nvSpPr>
          <p:cNvPr id="43" name="TextBox 42"/>
          <p:cNvSpPr txBox="1"/>
          <p:nvPr/>
        </p:nvSpPr>
        <p:spPr>
          <a:xfrm>
            <a:off x="3733800" y="2286000"/>
            <a:ext cx="381836" cy="338554"/>
          </a:xfrm>
          <a:prstGeom prst="rect">
            <a:avLst/>
          </a:prstGeom>
          <a:noFill/>
        </p:spPr>
        <p:txBody>
          <a:bodyPr wrap="none" rtlCol="0">
            <a:spAutoFit/>
          </a:bodyPr>
          <a:lstStyle/>
          <a:p>
            <a:r>
              <a:rPr lang="es-ES_tradnl" smtClean="0"/>
              <a:t> </a:t>
            </a:r>
            <a:r>
              <a:rPr lang="es-ES_tradnl" sz="1600" b="1" smtClean="0">
                <a:latin typeface="Calibri" pitchFamily="34" charset="0"/>
              </a:rPr>
              <a:t>U</a:t>
            </a:r>
            <a:endParaRPr lang="en-US" sz="1600" b="1">
              <a:latin typeface="Calibri" pitchFamily="34" charset="0"/>
            </a:endParaRPr>
          </a:p>
        </p:txBody>
      </p:sp>
      <p:sp>
        <p:nvSpPr>
          <p:cNvPr id="46" name="Shape 530"/>
          <p:cNvSpPr/>
          <p:nvPr/>
        </p:nvSpPr>
        <p:spPr>
          <a:xfrm>
            <a:off x="4953000" y="2286000"/>
            <a:ext cx="1329267" cy="3708398"/>
          </a:xfrm>
          <a:prstGeom prst="rect">
            <a:avLst/>
          </a:prstGeom>
          <a:solidFill>
            <a:schemeClr val="accent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 name="Shape 531"/>
          <p:cNvSpPr/>
          <p:nvPr/>
        </p:nvSpPr>
        <p:spPr>
          <a:xfrm>
            <a:off x="4952999" y="22860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 name="Shape 532"/>
          <p:cNvSpPr/>
          <p:nvPr/>
        </p:nvSpPr>
        <p:spPr>
          <a:xfrm>
            <a:off x="4952999" y="25484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534"/>
          <p:cNvSpPr/>
          <p:nvPr/>
        </p:nvSpPr>
        <p:spPr>
          <a:xfrm>
            <a:off x="4952999" y="30733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35"/>
          <p:cNvSpPr/>
          <p:nvPr/>
        </p:nvSpPr>
        <p:spPr>
          <a:xfrm>
            <a:off x="4952999" y="33358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536"/>
          <p:cNvSpPr/>
          <p:nvPr/>
        </p:nvSpPr>
        <p:spPr>
          <a:xfrm>
            <a:off x="4953000" y="35983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2" name="Shape 537"/>
          <p:cNvSpPr/>
          <p:nvPr/>
        </p:nvSpPr>
        <p:spPr>
          <a:xfrm>
            <a:off x="4952999" y="38607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 name="Shape 538"/>
          <p:cNvSpPr/>
          <p:nvPr/>
        </p:nvSpPr>
        <p:spPr>
          <a:xfrm>
            <a:off x="4952999" y="41232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539"/>
          <p:cNvSpPr/>
          <p:nvPr/>
        </p:nvSpPr>
        <p:spPr>
          <a:xfrm>
            <a:off x="4952999" y="43857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5" name="Shape 540"/>
          <p:cNvSpPr/>
          <p:nvPr/>
        </p:nvSpPr>
        <p:spPr>
          <a:xfrm>
            <a:off x="4952999" y="46481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6" name="Shape 541"/>
          <p:cNvSpPr/>
          <p:nvPr/>
        </p:nvSpPr>
        <p:spPr>
          <a:xfrm>
            <a:off x="4952999" y="49106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542"/>
          <p:cNvSpPr/>
          <p:nvPr/>
        </p:nvSpPr>
        <p:spPr>
          <a:xfrm>
            <a:off x="4953000" y="51731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543"/>
          <p:cNvSpPr/>
          <p:nvPr/>
        </p:nvSpPr>
        <p:spPr>
          <a:xfrm>
            <a:off x="4952999" y="54355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9" name="Shape 550"/>
          <p:cNvCxnSpPr/>
          <p:nvPr/>
        </p:nvCxnSpPr>
        <p:spPr>
          <a:xfrm>
            <a:off x="6019800" y="2286000"/>
            <a:ext cx="0" cy="3708398"/>
          </a:xfrm>
          <a:prstGeom prst="straightConnector1">
            <a:avLst/>
          </a:prstGeom>
          <a:noFill/>
          <a:ln w="9525" cap="flat" cmpd="sng">
            <a:solidFill>
              <a:srgbClr val="666666"/>
            </a:solidFill>
            <a:prstDash val="solid"/>
            <a:round/>
            <a:headEnd type="none" w="med" len="med"/>
            <a:tailEnd type="none" w="med" len="med"/>
          </a:ln>
        </p:spPr>
      </p:cxnSp>
      <p:sp>
        <p:nvSpPr>
          <p:cNvPr id="60" name="Shape 580"/>
          <p:cNvSpPr txBox="1"/>
          <p:nvPr/>
        </p:nvSpPr>
        <p:spPr>
          <a:xfrm>
            <a:off x="5181600" y="1905000"/>
            <a:ext cx="71525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800" smtClean="0">
                <a:solidFill>
                  <a:schemeClr val="dk1"/>
                </a:solidFill>
                <a:latin typeface="Calibri"/>
                <a:ea typeface="Calibri"/>
                <a:cs typeface="Calibri"/>
                <a:sym typeface="Calibri"/>
              </a:rPr>
              <a:t>PD</a:t>
            </a:r>
            <a:endParaRPr lang="en-US" sz="1800">
              <a:solidFill>
                <a:schemeClr val="dk1"/>
              </a:solidFill>
              <a:latin typeface="Calibri"/>
              <a:ea typeface="Calibri"/>
              <a:cs typeface="Calibri"/>
              <a:sym typeface="Calibri"/>
            </a:endParaRPr>
          </a:p>
        </p:txBody>
      </p:sp>
      <p:sp>
        <p:nvSpPr>
          <p:cNvPr id="61" name="Shape 593"/>
          <p:cNvSpPr txBox="1"/>
          <p:nvPr/>
        </p:nvSpPr>
        <p:spPr>
          <a:xfrm>
            <a:off x="4953000" y="3048000"/>
            <a:ext cx="1066799" cy="2286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0x0C</a:t>
            </a:r>
            <a:endParaRPr lang="en-US" sz="1600" b="1">
              <a:solidFill>
                <a:schemeClr val="dk1"/>
              </a:solidFill>
              <a:latin typeface="Calibri"/>
              <a:ea typeface="Calibri"/>
              <a:cs typeface="Calibri"/>
              <a:sym typeface="Calibri"/>
            </a:endParaRPr>
          </a:p>
        </p:txBody>
      </p:sp>
      <p:sp>
        <p:nvSpPr>
          <p:cNvPr id="62" name="TextBox 61"/>
          <p:cNvSpPr txBox="1"/>
          <p:nvPr/>
        </p:nvSpPr>
        <p:spPr>
          <a:xfrm>
            <a:off x="8077201" y="2819399"/>
            <a:ext cx="282450" cy="338554"/>
          </a:xfrm>
          <a:prstGeom prst="rect">
            <a:avLst/>
          </a:prstGeom>
          <a:noFill/>
        </p:spPr>
        <p:txBody>
          <a:bodyPr wrap="none" rtlCol="0">
            <a:spAutoFit/>
          </a:bodyPr>
          <a:lstStyle/>
          <a:p>
            <a:r>
              <a:rPr lang="es-ES_tradnl" sz="1600" b="1" smtClean="0">
                <a:latin typeface="Calibri" pitchFamily="34" charset="0"/>
              </a:rPr>
              <a:t>S</a:t>
            </a:r>
            <a:endParaRPr lang="en-US" sz="1600" b="1">
              <a:latin typeface="Calibri" pitchFamily="34" charset="0"/>
            </a:endParaRPr>
          </a:p>
        </p:txBody>
      </p:sp>
      <p:cxnSp>
        <p:nvCxnSpPr>
          <p:cNvPr id="63" name="Shape 587"/>
          <p:cNvCxnSpPr/>
          <p:nvPr/>
        </p:nvCxnSpPr>
        <p:spPr>
          <a:xfrm flipV="1">
            <a:off x="3429000" y="2286000"/>
            <a:ext cx="1524000" cy="152400"/>
          </a:xfrm>
          <a:prstGeom prst="straightConnector1">
            <a:avLst/>
          </a:prstGeom>
          <a:noFill/>
          <a:ln w="12700" cap="flat" cmpd="sng">
            <a:solidFill>
              <a:schemeClr val="accent1"/>
            </a:solidFill>
            <a:prstDash val="solid"/>
            <a:round/>
            <a:headEnd type="none" w="med" len="med"/>
            <a:tailEnd type="stealth" w="lg" len="lg"/>
          </a:ln>
        </p:spPr>
      </p:cxnSp>
      <p:sp>
        <p:nvSpPr>
          <p:cNvPr id="65" name="Shape 530"/>
          <p:cNvSpPr/>
          <p:nvPr/>
        </p:nvSpPr>
        <p:spPr>
          <a:xfrm>
            <a:off x="7162800" y="22860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9" name="Shape 580"/>
          <p:cNvSpPr txBox="1"/>
          <p:nvPr/>
        </p:nvSpPr>
        <p:spPr>
          <a:xfrm>
            <a:off x="6400800" y="1905000"/>
            <a:ext cx="2438400" cy="369332"/>
          </a:xfrm>
          <a:prstGeom prst="rect">
            <a:avLst/>
          </a:prstGeom>
          <a:noFill/>
          <a:ln>
            <a:noFill/>
          </a:ln>
        </p:spPr>
        <p:txBody>
          <a:bodyPr lIns="91425" tIns="45700" rIns="91425" bIns="45700" anchor="t" anchorCtr="0">
            <a:noAutofit/>
          </a:bodyPr>
          <a:lstStyle/>
          <a:p>
            <a:pPr lvl="0" algn="ctr">
              <a:buSzPct val="25000"/>
            </a:pPr>
            <a:r>
              <a:rPr lang="es-ES_tradnl" sz="1800" smtClean="0">
                <a:solidFill>
                  <a:schemeClr val="dk1"/>
                </a:solidFill>
                <a:latin typeface="Calibri"/>
                <a:ea typeface="Calibri"/>
                <a:cs typeface="Calibri"/>
                <a:sym typeface="Calibri"/>
              </a:rPr>
              <a:t>VA 0xffff880001805000</a:t>
            </a:r>
            <a:endParaRPr lang="en-US" sz="1800">
              <a:solidFill>
                <a:schemeClr val="dk1"/>
              </a:solidFill>
              <a:latin typeface="Calibri"/>
              <a:ea typeface="Calibri"/>
              <a:cs typeface="Calibri"/>
              <a:sym typeface="Calibri"/>
            </a:endParaRPr>
          </a:p>
        </p:txBody>
      </p:sp>
      <p:sp>
        <p:nvSpPr>
          <p:cNvPr id="80" name="Shape 593"/>
          <p:cNvSpPr txBox="1"/>
          <p:nvPr/>
        </p:nvSpPr>
        <p:spPr>
          <a:xfrm>
            <a:off x="7315200" y="2971800"/>
            <a:ext cx="1066799" cy="30480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2800" b="1" smtClean="0">
                <a:solidFill>
                  <a:schemeClr val="dk1"/>
                </a:solidFill>
                <a:latin typeface="Calibri"/>
                <a:ea typeface="Calibri"/>
                <a:cs typeface="Calibri"/>
                <a:sym typeface="Calibri"/>
              </a:rPr>
              <a:t>vDSO</a:t>
            </a:r>
          </a:p>
          <a:p>
            <a:pPr marL="0" marR="0" lvl="0" indent="0" algn="ctr" rtl="0">
              <a:spcBef>
                <a:spcPts val="0"/>
              </a:spcBef>
              <a:buSzPct val="25000"/>
              <a:buNone/>
            </a:pPr>
            <a:r>
              <a:rPr lang="es-ES_tradnl" sz="2000" b="1" smtClean="0">
                <a:solidFill>
                  <a:schemeClr val="dk1"/>
                </a:solidFill>
                <a:latin typeface="Calibri"/>
                <a:ea typeface="Calibri"/>
                <a:cs typeface="Calibri"/>
                <a:sym typeface="Calibri"/>
              </a:rPr>
              <a:t>(2mb)</a:t>
            </a:r>
          </a:p>
          <a:p>
            <a:pPr marL="0" marR="0" lvl="0" indent="0" algn="ctr" rtl="0">
              <a:spcBef>
                <a:spcPts val="0"/>
              </a:spcBef>
              <a:buSzPct val="25000"/>
              <a:buNone/>
            </a:pPr>
            <a:endParaRPr lang="es-ES_tradnl" sz="2000" b="1" smtClean="0">
              <a:solidFill>
                <a:schemeClr val="dk1"/>
              </a:solidFill>
              <a:latin typeface="Calibri"/>
              <a:ea typeface="Calibri"/>
              <a:cs typeface="Calibri"/>
              <a:sym typeface="Calibri"/>
            </a:endParaRPr>
          </a:p>
          <a:p>
            <a:pPr marL="0" marR="0" lvl="0" indent="0" algn="ctr" rtl="0">
              <a:spcBef>
                <a:spcPts val="0"/>
              </a:spcBef>
              <a:buSzPct val="25000"/>
              <a:buNone/>
            </a:pPr>
            <a:r>
              <a:rPr lang="es-ES_tradnl" sz="1600" b="1" smtClean="0">
                <a:solidFill>
                  <a:schemeClr val="dk1"/>
                </a:solidFill>
                <a:latin typeface="Calibri"/>
                <a:ea typeface="Calibri"/>
                <a:cs typeface="Calibri"/>
                <a:sym typeface="Calibri"/>
              </a:rPr>
              <a:t>Now it can be read from USER !</a:t>
            </a:r>
            <a:endParaRPr lang="en-US" sz="1600" b="1">
              <a:solidFill>
                <a:schemeClr val="dk1"/>
              </a:solidFill>
              <a:latin typeface="Calibri"/>
              <a:ea typeface="Calibri"/>
              <a:cs typeface="Calibri"/>
              <a:sym typeface="Calibri"/>
            </a:endParaRPr>
          </a:p>
        </p:txBody>
      </p:sp>
      <p:sp>
        <p:nvSpPr>
          <p:cNvPr id="81" name="TextBox 80"/>
          <p:cNvSpPr txBox="1"/>
          <p:nvPr/>
        </p:nvSpPr>
        <p:spPr>
          <a:xfrm>
            <a:off x="6019800" y="3048000"/>
            <a:ext cx="319318" cy="338554"/>
          </a:xfrm>
          <a:prstGeom prst="rect">
            <a:avLst/>
          </a:prstGeom>
          <a:noFill/>
        </p:spPr>
        <p:txBody>
          <a:bodyPr wrap="none" rtlCol="0">
            <a:spAutoFit/>
          </a:bodyPr>
          <a:lstStyle/>
          <a:p>
            <a:r>
              <a:rPr lang="es-ES_tradnl" sz="1600" b="1" smtClean="0">
                <a:solidFill>
                  <a:srgbClr val="FF0000"/>
                </a:solidFill>
                <a:latin typeface="Calibri" pitchFamily="34" charset="0"/>
              </a:rPr>
              <a:t>U</a:t>
            </a:r>
            <a:endParaRPr lang="en-US" sz="1600" b="1">
              <a:solidFill>
                <a:srgbClr val="FF0000"/>
              </a:solidFill>
              <a:latin typeface="Calibri" pitchFamily="34" charset="0"/>
            </a:endParaRPr>
          </a:p>
        </p:txBody>
      </p:sp>
      <p:cxnSp>
        <p:nvCxnSpPr>
          <p:cNvPr id="83" name="Shape 587"/>
          <p:cNvCxnSpPr/>
          <p:nvPr/>
        </p:nvCxnSpPr>
        <p:spPr>
          <a:xfrm>
            <a:off x="5791200" y="3270996"/>
            <a:ext cx="1371600" cy="615204"/>
          </a:xfrm>
          <a:prstGeom prst="straightConnector1">
            <a:avLst/>
          </a:prstGeom>
          <a:noFill/>
          <a:ln w="12700" cap="flat" cmpd="sng">
            <a:solidFill>
              <a:schemeClr val="accent1"/>
            </a:solidFill>
            <a:prstDash val="solid"/>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Setting the vDSO as “rwx”</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s-ES_tradnl" sz="3200" dirty="0" smtClean="0">
                <a:solidFill>
                  <a:schemeClr val="tx1"/>
                </a:solidFill>
                <a:cs typeface="Courier New"/>
              </a:rPr>
              <a:t>As a </a:t>
            </a:r>
            <a:r>
              <a:rPr lang="es-ES_tradnl" sz="3200" dirty="0" err="1" smtClean="0">
                <a:solidFill>
                  <a:schemeClr val="tx1"/>
                </a:solidFill>
                <a:cs typeface="Courier New"/>
              </a:rPr>
              <a:t>result</a:t>
            </a:r>
            <a:r>
              <a:rPr lang="es-ES_tradnl" sz="3200" dirty="0" smtClean="0">
                <a:solidFill>
                  <a:schemeClr val="tx1"/>
                </a:solidFill>
                <a:cs typeface="Courier New"/>
              </a:rPr>
              <a:t>:</a:t>
            </a:r>
          </a:p>
          <a:p>
            <a:pPr indent="-223838">
              <a:spcBef>
                <a:spcPts val="560"/>
              </a:spcBef>
              <a:buNone/>
            </a:pPr>
            <a:r>
              <a:rPr lang="es-ES_tradnl" sz="2800" dirty="0" smtClean="0">
                <a:solidFill>
                  <a:schemeClr val="tx1"/>
                </a:solidFill>
                <a:cs typeface="Courier New"/>
              </a:rPr>
              <a:t>   - </a:t>
            </a:r>
            <a:r>
              <a:rPr lang="es-ES_tradnl" sz="2800" dirty="0" err="1" smtClean="0">
                <a:solidFill>
                  <a:schemeClr val="tx1"/>
                </a:solidFill>
                <a:cs typeface="Courier New"/>
              </a:rPr>
              <a:t>We</a:t>
            </a:r>
            <a:r>
              <a:rPr lang="es-ES_tradnl" sz="2800" dirty="0" smtClean="0">
                <a:solidFill>
                  <a:schemeClr val="tx1"/>
                </a:solidFill>
                <a:cs typeface="Courier New"/>
              </a:rPr>
              <a:t> </a:t>
            </a:r>
            <a:r>
              <a:rPr lang="es-ES_tradnl" sz="2800" dirty="0" err="1" smtClean="0">
                <a:solidFill>
                  <a:schemeClr val="tx1"/>
                </a:solidFill>
                <a:cs typeface="Courier New"/>
              </a:rPr>
              <a:t>get</a:t>
            </a:r>
            <a:r>
              <a:rPr lang="es-ES_tradnl" sz="2800" dirty="0" smtClean="0">
                <a:solidFill>
                  <a:schemeClr val="tx1"/>
                </a:solidFill>
                <a:cs typeface="Courier New"/>
              </a:rPr>
              <a:t> </a:t>
            </a:r>
            <a:r>
              <a:rPr lang="es-ES_tradnl" sz="2800" dirty="0" err="1" smtClean="0">
                <a:solidFill>
                  <a:srgbClr val="FF0000"/>
                </a:solidFill>
                <a:cs typeface="Courier New"/>
              </a:rPr>
              <a:t>read-write</a:t>
            </a:r>
            <a:r>
              <a:rPr lang="es-ES_tradnl" sz="2800" dirty="0" smtClean="0">
                <a:solidFill>
                  <a:schemeClr val="tx1"/>
                </a:solidFill>
                <a:cs typeface="Courier New"/>
              </a:rPr>
              <a:t> </a:t>
            </a:r>
            <a:r>
              <a:rPr lang="es-ES_tradnl" sz="2800" dirty="0" err="1" smtClean="0">
                <a:solidFill>
                  <a:schemeClr val="tx1"/>
                </a:solidFill>
                <a:cs typeface="Courier New"/>
              </a:rPr>
              <a:t>access</a:t>
            </a:r>
            <a:r>
              <a:rPr lang="es-ES_tradnl" sz="2800" dirty="0" smtClean="0">
                <a:solidFill>
                  <a:schemeClr val="tx1"/>
                </a:solidFill>
                <a:cs typeface="Courier New"/>
              </a:rPr>
              <a:t> </a:t>
            </a:r>
            <a:r>
              <a:rPr lang="es-ES_tradnl" sz="2800" dirty="0" err="1" smtClean="0">
                <a:solidFill>
                  <a:schemeClr val="tx1"/>
                </a:solidFill>
                <a:cs typeface="Courier New"/>
              </a:rPr>
              <a:t>to</a:t>
            </a:r>
            <a:r>
              <a:rPr lang="es-ES_tradnl" sz="2800" dirty="0" smtClean="0">
                <a:solidFill>
                  <a:schemeClr val="tx1"/>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err="1" smtClean="0">
                <a:solidFill>
                  <a:schemeClr val="tx1"/>
                </a:solidFill>
                <a:cs typeface="Courier New"/>
              </a:rPr>
              <a:t>vDSO</a:t>
            </a:r>
            <a:r>
              <a:rPr lang="es-ES_tradnl" sz="2800" dirty="0" smtClean="0">
                <a:solidFill>
                  <a:schemeClr val="tx1"/>
                </a:solidFill>
                <a:cs typeface="Courier New"/>
              </a:rPr>
              <a:t> </a:t>
            </a:r>
            <a:r>
              <a:rPr lang="es-ES_tradnl" sz="2800" dirty="0" err="1" smtClean="0">
                <a:solidFill>
                  <a:schemeClr val="tx1"/>
                </a:solidFill>
                <a:cs typeface="Courier New"/>
              </a:rPr>
              <a:t>from</a:t>
            </a:r>
            <a:r>
              <a:rPr lang="es-ES_tradnl" sz="2800" dirty="0" smtClean="0">
                <a:solidFill>
                  <a:schemeClr val="tx1"/>
                </a:solidFill>
                <a:cs typeface="Courier New"/>
              </a:rPr>
              <a:t> USER SPACE</a:t>
            </a:r>
          </a:p>
          <a:p>
            <a:pPr indent="-223838">
              <a:spcBef>
                <a:spcPts val="560"/>
              </a:spcBef>
              <a:buNone/>
            </a:pPr>
            <a:endParaRPr lang="es-ES_tradnl" sz="2800" dirty="0" smtClean="0">
              <a:solidFill>
                <a:schemeClr val="tx1"/>
              </a:solidFill>
              <a:cs typeface="Courier New"/>
            </a:endParaRPr>
          </a:p>
          <a:p>
            <a:pPr indent="-223838">
              <a:spcBef>
                <a:spcPts val="560"/>
              </a:spcBef>
              <a:buNone/>
            </a:pPr>
            <a:r>
              <a:rPr lang="es-ES_tradnl" sz="2800" dirty="0" smtClean="0">
                <a:solidFill>
                  <a:schemeClr val="tx1"/>
                </a:solidFill>
                <a:cs typeface="Courier New"/>
              </a:rPr>
              <a:t>   - </a:t>
            </a:r>
            <a:r>
              <a:rPr lang="es-ES_tradnl" sz="2800" dirty="0" err="1" smtClean="0">
                <a:solidFill>
                  <a:schemeClr val="tx1"/>
                </a:solidFill>
                <a:cs typeface="Courier New"/>
              </a:rPr>
              <a:t>We</a:t>
            </a:r>
            <a:r>
              <a:rPr lang="es-ES_tradnl" sz="2800" dirty="0" smtClean="0">
                <a:solidFill>
                  <a:schemeClr val="tx1"/>
                </a:solidFill>
                <a:cs typeface="Courier New"/>
              </a:rPr>
              <a:t> can </a:t>
            </a:r>
            <a:r>
              <a:rPr lang="es-ES_tradnl" sz="2800" dirty="0" err="1" smtClean="0">
                <a:solidFill>
                  <a:schemeClr val="tx1"/>
                </a:solidFill>
                <a:cs typeface="Courier New"/>
              </a:rPr>
              <a:t>modify</a:t>
            </a:r>
            <a:r>
              <a:rPr lang="es-ES_tradnl" sz="2800" dirty="0" smtClean="0">
                <a:solidFill>
                  <a:schemeClr val="tx1"/>
                </a:solidFill>
                <a:cs typeface="Courier New"/>
              </a:rPr>
              <a:t>/</a:t>
            </a:r>
            <a:r>
              <a:rPr lang="es-ES_tradnl" sz="2800" dirty="0" err="1" smtClean="0">
                <a:solidFill>
                  <a:schemeClr val="tx1"/>
                </a:solidFill>
                <a:cs typeface="Courier New"/>
              </a:rPr>
              <a:t>hook</a:t>
            </a:r>
            <a:r>
              <a:rPr lang="es-ES_tradnl" sz="2800" dirty="0" smtClean="0">
                <a:solidFill>
                  <a:schemeClr val="tx1"/>
                </a:solidFill>
                <a:cs typeface="Courier New"/>
              </a:rPr>
              <a:t> </a:t>
            </a:r>
            <a:r>
              <a:rPr lang="es-ES_tradnl" sz="2800" dirty="0" err="1" smtClean="0">
                <a:solidFill>
                  <a:schemeClr val="tx1"/>
                </a:solidFill>
                <a:cs typeface="Courier New"/>
              </a:rPr>
              <a:t>functions</a:t>
            </a:r>
            <a:r>
              <a:rPr lang="es-ES_tradnl" sz="2800" dirty="0" smtClean="0">
                <a:solidFill>
                  <a:schemeClr val="tx1"/>
                </a:solidFill>
                <a:cs typeface="Courier New"/>
              </a:rPr>
              <a:t> </a:t>
            </a:r>
            <a:r>
              <a:rPr lang="es-ES_tradnl" sz="2800" dirty="0" err="1" smtClean="0">
                <a:solidFill>
                  <a:schemeClr val="tx1"/>
                </a:solidFill>
                <a:cs typeface="Courier New"/>
              </a:rPr>
              <a:t>located</a:t>
            </a:r>
            <a:r>
              <a:rPr lang="es-ES_tradnl" sz="2800" dirty="0" smtClean="0">
                <a:solidFill>
                  <a:schemeClr val="tx1"/>
                </a:solidFill>
                <a:cs typeface="Courier New"/>
              </a:rPr>
              <a:t> </a:t>
            </a:r>
            <a:r>
              <a:rPr lang="es-ES_tradnl" sz="2800" dirty="0" err="1" smtClean="0">
                <a:solidFill>
                  <a:schemeClr val="tx1"/>
                </a:solidFill>
                <a:cs typeface="Courier New"/>
              </a:rPr>
              <a:t>there</a:t>
            </a:r>
            <a:r>
              <a:rPr lang="es-ES_tradnl" sz="2800" dirty="0" smtClean="0">
                <a:solidFill>
                  <a:schemeClr val="tx1"/>
                </a:solidFill>
                <a:cs typeface="Courier New"/>
              </a:rPr>
              <a:t> </a:t>
            </a:r>
            <a:r>
              <a:rPr lang="es-ES_tradnl" sz="2800" dirty="0" err="1" smtClean="0">
                <a:solidFill>
                  <a:schemeClr val="tx1"/>
                </a:solidFill>
                <a:cs typeface="Courier New"/>
              </a:rPr>
              <a:t>like</a:t>
            </a:r>
            <a:r>
              <a:rPr lang="es-ES_tradnl" sz="2800" dirty="0" smtClean="0">
                <a:solidFill>
                  <a:schemeClr val="tx1"/>
                </a:solidFill>
                <a:cs typeface="Courier New"/>
              </a:rPr>
              <a:t> “</a:t>
            </a:r>
            <a:r>
              <a:rPr lang="es-ES_tradnl" sz="2800" b="1" dirty="0" err="1" smtClean="0">
                <a:solidFill>
                  <a:schemeClr val="tx1">
                    <a:lumMod val="50000"/>
                    <a:lumOff val="50000"/>
                  </a:schemeClr>
                </a:solidFill>
                <a:cs typeface="Courier New"/>
              </a:rPr>
              <a:t>gettimeofday</a:t>
            </a:r>
            <a:r>
              <a:rPr lang="es-ES_tradnl" sz="2800" dirty="0" smtClean="0">
                <a:solidFill>
                  <a:schemeClr val="tx1"/>
                </a:solidFill>
                <a:cs typeface="Courier New"/>
              </a:rPr>
              <a:t>”</a:t>
            </a:r>
          </a:p>
          <a:p>
            <a:pPr indent="-223838">
              <a:spcBef>
                <a:spcPts val="560"/>
              </a:spcBef>
              <a:buNone/>
            </a:pPr>
            <a:r>
              <a:rPr lang="es-ES_tradnl" sz="2800" dirty="0" smtClean="0">
                <a:solidFill>
                  <a:schemeClr val="tx1"/>
                </a:solidFill>
                <a:cs typeface="Courier New"/>
              </a:rPr>
              <a:t>   </a:t>
            </a:r>
          </a:p>
          <a:p>
            <a:pPr indent="-223838">
              <a:spcBef>
                <a:spcPts val="560"/>
              </a:spcBef>
              <a:buNone/>
            </a:pPr>
            <a:r>
              <a:rPr lang="es-ES_tradnl" sz="2800" dirty="0" smtClean="0">
                <a:solidFill>
                  <a:schemeClr val="tx1"/>
                </a:solidFill>
                <a:cs typeface="Courier New"/>
              </a:rPr>
              <a:t>   - </a:t>
            </a:r>
            <a:r>
              <a:rPr lang="es-ES_tradnl" sz="2800" dirty="0" err="1" smtClean="0">
                <a:solidFill>
                  <a:schemeClr val="tx1"/>
                </a:solidFill>
                <a:cs typeface="Courier New"/>
              </a:rPr>
              <a:t>When</a:t>
            </a:r>
            <a:r>
              <a:rPr lang="es-ES_tradnl" sz="2800" dirty="0" smtClean="0">
                <a:solidFill>
                  <a:schemeClr val="tx1"/>
                </a:solidFill>
                <a:cs typeface="Courier New"/>
              </a:rPr>
              <a:t> a UID 0 </a:t>
            </a:r>
            <a:r>
              <a:rPr lang="es-ES_tradnl" sz="2800" dirty="0" err="1" smtClean="0">
                <a:solidFill>
                  <a:schemeClr val="tx1"/>
                </a:solidFill>
                <a:cs typeface="Courier New"/>
              </a:rPr>
              <a:t>process</a:t>
            </a:r>
            <a:r>
              <a:rPr lang="es-ES_tradnl" sz="2800" dirty="0" smtClean="0">
                <a:solidFill>
                  <a:schemeClr val="tx1"/>
                </a:solidFill>
                <a:cs typeface="Courier New"/>
              </a:rPr>
              <a:t> </a:t>
            </a:r>
            <a:r>
              <a:rPr lang="es-ES_tradnl" sz="2800" dirty="0" err="1" smtClean="0">
                <a:solidFill>
                  <a:schemeClr val="tx1"/>
                </a:solidFill>
                <a:cs typeface="Courier New"/>
              </a:rPr>
              <a:t>invokes</a:t>
            </a:r>
            <a:r>
              <a:rPr lang="es-ES_tradnl" sz="2800" dirty="0" smtClean="0">
                <a:solidFill>
                  <a:schemeClr val="tx1"/>
                </a:solidFill>
                <a:cs typeface="Courier New"/>
              </a:rPr>
              <a:t> </a:t>
            </a:r>
            <a:r>
              <a:rPr lang="es-ES_tradnl" sz="2800" dirty="0" err="1" smtClean="0">
                <a:solidFill>
                  <a:schemeClr val="tx1"/>
                </a:solidFill>
                <a:cs typeface="Courier New"/>
              </a:rPr>
              <a:t>this</a:t>
            </a:r>
            <a:r>
              <a:rPr lang="es-ES_tradnl" sz="2800" dirty="0" smtClean="0">
                <a:solidFill>
                  <a:schemeClr val="tx1"/>
                </a:solidFill>
                <a:cs typeface="Courier New"/>
              </a:rPr>
              <a:t> </a:t>
            </a:r>
            <a:r>
              <a:rPr lang="es-ES_tradnl" sz="2800" dirty="0" err="1" smtClean="0">
                <a:solidFill>
                  <a:schemeClr val="tx1"/>
                </a:solidFill>
                <a:cs typeface="Courier New"/>
              </a:rPr>
              <a:t>function</a:t>
            </a:r>
            <a:r>
              <a:rPr lang="es-ES_tradnl" sz="2800" dirty="0" smtClean="0">
                <a:solidFill>
                  <a:schemeClr val="tx1"/>
                </a:solidFill>
                <a:cs typeface="Courier New"/>
              </a:rPr>
              <a:t>, </a:t>
            </a:r>
            <a:r>
              <a:rPr lang="es-ES_tradnl" sz="2700" dirty="0" err="1" smtClean="0">
                <a:solidFill>
                  <a:schemeClr val="tx1"/>
                </a:solidFill>
                <a:cs typeface="Courier New"/>
              </a:rPr>
              <a:t>our</a:t>
            </a:r>
            <a:r>
              <a:rPr lang="es-ES_tradnl" sz="2700" dirty="0" smtClean="0">
                <a:solidFill>
                  <a:schemeClr val="tx1"/>
                </a:solidFill>
                <a:cs typeface="Courier New"/>
              </a:rPr>
              <a:t> </a:t>
            </a:r>
            <a:r>
              <a:rPr lang="es-ES_tradnl" sz="2700" dirty="0" err="1" smtClean="0">
                <a:solidFill>
                  <a:schemeClr val="tx1"/>
                </a:solidFill>
                <a:cs typeface="Courier New"/>
              </a:rPr>
              <a:t>shellcode</a:t>
            </a:r>
            <a:r>
              <a:rPr lang="es-ES_tradnl" sz="2700" dirty="0" smtClean="0">
                <a:solidFill>
                  <a:schemeClr val="tx1"/>
                </a:solidFill>
                <a:cs typeface="Courier New"/>
              </a:rPr>
              <a:t> </a:t>
            </a:r>
            <a:r>
              <a:rPr lang="es-ES_tradnl" sz="2700" dirty="0" err="1" smtClean="0">
                <a:solidFill>
                  <a:schemeClr val="tx1"/>
                </a:solidFill>
                <a:cs typeface="Courier New"/>
              </a:rPr>
              <a:t>will</a:t>
            </a:r>
            <a:r>
              <a:rPr lang="es-ES_tradnl" sz="2700" dirty="0" smtClean="0">
                <a:solidFill>
                  <a:schemeClr val="tx1"/>
                </a:solidFill>
                <a:cs typeface="Courier New"/>
              </a:rPr>
              <a:t> </a:t>
            </a:r>
            <a:r>
              <a:rPr lang="es-ES_tradnl" sz="2700" dirty="0" err="1" smtClean="0">
                <a:solidFill>
                  <a:schemeClr val="tx1"/>
                </a:solidFill>
                <a:cs typeface="Courier New"/>
              </a:rPr>
              <a:t>be</a:t>
            </a:r>
            <a:r>
              <a:rPr lang="es-ES_tradnl" sz="2700" dirty="0" smtClean="0">
                <a:solidFill>
                  <a:schemeClr val="tx1"/>
                </a:solidFill>
                <a:cs typeface="Courier New"/>
              </a:rPr>
              <a:t> </a:t>
            </a:r>
            <a:r>
              <a:rPr lang="es-ES_tradnl" sz="2700" dirty="0" err="1" smtClean="0">
                <a:solidFill>
                  <a:schemeClr val="tx1"/>
                </a:solidFill>
                <a:cs typeface="Courier New"/>
              </a:rPr>
              <a:t>called</a:t>
            </a:r>
            <a:r>
              <a:rPr lang="es-ES_tradnl" sz="2700" dirty="0" smtClean="0">
                <a:solidFill>
                  <a:schemeClr val="tx1"/>
                </a:solidFill>
                <a:cs typeface="Courier New"/>
              </a:rPr>
              <a:t> and </a:t>
            </a:r>
            <a:r>
              <a:rPr lang="es-ES_tradnl" sz="2700" dirty="0" err="1" smtClean="0">
                <a:solidFill>
                  <a:schemeClr val="tx1"/>
                </a:solidFill>
                <a:cs typeface="Courier New"/>
              </a:rPr>
              <a:t>will</a:t>
            </a:r>
            <a:r>
              <a:rPr lang="es-ES_tradnl" sz="2700" dirty="0" smtClean="0">
                <a:solidFill>
                  <a:schemeClr val="tx1"/>
                </a:solidFill>
                <a:cs typeface="Courier New"/>
              </a:rPr>
              <a:t> </a:t>
            </a:r>
            <a:r>
              <a:rPr lang="es-ES_tradnl" sz="2700" dirty="0" err="1" smtClean="0">
                <a:solidFill>
                  <a:schemeClr val="tx1"/>
                </a:solidFill>
                <a:cs typeface="Courier New"/>
              </a:rPr>
              <a:t>spawn</a:t>
            </a:r>
            <a:r>
              <a:rPr lang="es-ES_tradnl" sz="2700" dirty="0" smtClean="0">
                <a:solidFill>
                  <a:schemeClr val="tx1"/>
                </a:solidFill>
                <a:cs typeface="Courier New"/>
              </a:rPr>
              <a:t> a new </a:t>
            </a:r>
            <a:r>
              <a:rPr lang="es-ES_tradnl" sz="2700" dirty="0" err="1" smtClean="0">
                <a:solidFill>
                  <a:schemeClr val="tx1"/>
                </a:solidFill>
                <a:cs typeface="Courier New"/>
              </a:rPr>
              <a:t>root</a:t>
            </a:r>
            <a:r>
              <a:rPr lang="es-ES_tradnl" sz="2700" dirty="0" smtClean="0">
                <a:solidFill>
                  <a:schemeClr val="tx1"/>
                </a:solidFill>
                <a:cs typeface="Courier New"/>
              </a:rPr>
              <a:t> </a:t>
            </a:r>
            <a:r>
              <a:rPr lang="es-ES_tradnl" sz="2700" dirty="0" err="1" smtClean="0">
                <a:solidFill>
                  <a:schemeClr val="tx1"/>
                </a:solidFill>
                <a:cs typeface="Courier New"/>
              </a:rPr>
              <a:t>shell</a:t>
            </a:r>
            <a:endParaRPr lang="es-ES_tradnl" sz="2700" dirty="0" smtClean="0">
              <a:solidFill>
                <a:srgbClr val="FF0000"/>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65</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ctrTitle"/>
          </p:nvPr>
        </p:nvSpPr>
        <p:spPr>
          <a:xfrm>
            <a:off x="560493" y="3285067"/>
            <a:ext cx="7772400" cy="612321"/>
          </a:xfrm>
          <a:prstGeom prst="rect">
            <a:avLst/>
          </a:prstGeom>
          <a:noFill/>
          <a:ln>
            <a:noFill/>
          </a:ln>
        </p:spPr>
        <p:txBody>
          <a:bodyPr lIns="0" tIns="0" rIns="0" bIns="0" anchor="b" anchorCtr="0">
            <a:noAutofit/>
          </a:bodyPr>
          <a:lstStyle/>
          <a:p>
            <a:pPr lvl="0" algn="ctr">
              <a:buClr>
                <a:schemeClr val="dk1"/>
              </a:buClr>
              <a:buSzPct val="25000"/>
            </a:pPr>
            <a:r>
              <a:rPr lang="en-US" sz="5400" b="1" i="0" u="none" strike="noStrike" cap="none" dirty="0">
                <a:solidFill>
                  <a:schemeClr val="dk1"/>
                </a:solidFill>
                <a:latin typeface="Calibri"/>
                <a:ea typeface="Calibri"/>
                <a:cs typeface="Calibri"/>
                <a:sym typeface="Calibri"/>
              </a:rPr>
              <a:t>Linux Paging </a:t>
            </a:r>
            <a:r>
              <a:rPr lang="en-US" sz="5400" b="1" i="0" u="none" strike="noStrike" cap="none" dirty="0" smtClean="0">
                <a:solidFill>
                  <a:schemeClr val="dk1"/>
                </a:solidFill>
                <a:latin typeface="Calibri"/>
                <a:ea typeface="Calibri"/>
                <a:cs typeface="Calibri"/>
                <a:sym typeface="Calibri"/>
              </a:rPr>
              <a:t>Attacks</a:t>
            </a:r>
            <a:r>
              <a:rPr lang="en-US" sz="5400" b="1" i="0" u="none" strike="noStrike" cap="none" dirty="0">
                <a:solidFill>
                  <a:schemeClr val="dk1"/>
                </a:solidFill>
                <a:latin typeface="Calibri"/>
                <a:ea typeface="Calibri"/>
                <a:cs typeface="Calibri"/>
                <a:sym typeface="Calibri"/>
              </a:rPr>
              <a:t/>
            </a:r>
            <a:br>
              <a:rPr lang="en-US" sz="5400" b="1" i="0" u="none" strike="noStrike" cap="none" dirty="0">
                <a:solidFill>
                  <a:schemeClr val="dk1"/>
                </a:solidFill>
                <a:latin typeface="Calibri"/>
                <a:ea typeface="Calibri"/>
                <a:cs typeface="Calibri"/>
                <a:sym typeface="Calibri"/>
              </a:rPr>
            </a:br>
            <a:r>
              <a:rPr lang="en-US" sz="5400" dirty="0" smtClean="0">
                <a:solidFill>
                  <a:srgbClr val="7F7F7F"/>
                </a:solidFill>
              </a:rPr>
              <a:t> “</a:t>
            </a:r>
            <a:r>
              <a:rPr lang="en-US" sz="5400" b="1" i="0" u="none" strike="noStrike" cap="none" dirty="0" smtClean="0">
                <a:solidFill>
                  <a:srgbClr val="7F7F7F"/>
                </a:solidFill>
                <a:latin typeface="Calibri"/>
                <a:ea typeface="Calibri"/>
                <a:cs typeface="Calibri"/>
                <a:sym typeface="Calibri"/>
              </a:rPr>
              <a:t>Creating self-ref entries</a:t>
            </a:r>
            <a:r>
              <a:rPr lang="en-US" sz="5400" dirty="0" smtClean="0">
                <a:solidFill>
                  <a:srgbClr val="7F7F7F"/>
                </a:solidFill>
              </a:rPr>
              <a:t>”</a:t>
            </a:r>
            <a:endParaRPr lang="en-US" sz="5400" b="1" i="0" u="none" strike="noStrike" cap="none" dirty="0">
              <a:solidFill>
                <a:srgbClr val="7F7F7F"/>
              </a:solidFill>
              <a:latin typeface="Calibri"/>
              <a:ea typeface="Calibri"/>
              <a:cs typeface="Calibri"/>
              <a:sym typeface="Calibri"/>
            </a:endParaRPr>
          </a:p>
        </p:txBody>
      </p:sp>
      <p:sp>
        <p:nvSpPr>
          <p:cNvPr id="860" name="Shape 860"/>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smtClean="0">
                <a:solidFill>
                  <a:schemeClr val="tx1"/>
                </a:solidFill>
                <a:cs typeface="Courier New"/>
              </a:rPr>
              <a:t>There are several entries that always use the same fixed physical addresses:</a:t>
            </a:r>
          </a:p>
          <a:p>
            <a:pPr lvl="1" indent="-223838">
              <a:spcBef>
                <a:spcPts val="560"/>
              </a:spcBef>
              <a:buFont typeface="Calibri" pitchFamily="34" charset="0"/>
              <a:buChar char="-"/>
            </a:pPr>
            <a:r>
              <a:rPr lang="en-US" dirty="0" smtClean="0">
                <a:solidFill>
                  <a:schemeClr val="tx1"/>
                </a:solidFill>
                <a:cs typeface="Courier New"/>
              </a:rPr>
              <a:t>PML4E 0x110</a:t>
            </a:r>
          </a:p>
          <a:p>
            <a:pPr lvl="1" indent="-223838">
              <a:spcBef>
                <a:spcPts val="560"/>
              </a:spcBef>
              <a:buFont typeface="Calibri" pitchFamily="34" charset="0"/>
              <a:buChar char="-"/>
            </a:pPr>
            <a:r>
              <a:rPr lang="en-US" dirty="0" smtClean="0">
                <a:solidFill>
                  <a:schemeClr val="tx1"/>
                </a:solidFill>
                <a:cs typeface="Courier New"/>
              </a:rPr>
              <a:t>PML4E 0x192</a:t>
            </a:r>
          </a:p>
          <a:p>
            <a:pPr lvl="1" indent="-223838">
              <a:spcBef>
                <a:spcPts val="560"/>
              </a:spcBef>
              <a:buFont typeface="Calibri" pitchFamily="34" charset="0"/>
              <a:buChar char="-"/>
            </a:pPr>
            <a:r>
              <a:rPr lang="en-US" dirty="0" smtClean="0">
                <a:solidFill>
                  <a:schemeClr val="tx1"/>
                </a:solidFill>
                <a:cs typeface="Courier New"/>
              </a:rPr>
              <a:t>PLM4E 0x1FE</a:t>
            </a:r>
          </a:p>
          <a:p>
            <a:pPr lvl="1" indent="-223838">
              <a:spcBef>
                <a:spcPts val="560"/>
              </a:spcBef>
              <a:buFont typeface="Calibri" pitchFamily="34" charset="0"/>
              <a:buChar char="-"/>
            </a:pPr>
            <a:r>
              <a:rPr lang="en-US" dirty="0" smtClean="0">
                <a:solidFill>
                  <a:schemeClr val="tx1"/>
                </a:solidFill>
                <a:cs typeface="Courier New"/>
              </a:rPr>
              <a:t>PLM4E 0x1FF</a:t>
            </a:r>
          </a:p>
          <a:p>
            <a:pPr lvl="1" indent="-223838">
              <a:spcBef>
                <a:spcPts val="560"/>
              </a:spcBef>
              <a:buFont typeface="Calibri" pitchFamily="34" charset="0"/>
              <a:buChar char="-"/>
            </a:pPr>
            <a:r>
              <a:rPr lang="en-US" dirty="0" smtClean="0">
                <a:solidFill>
                  <a:schemeClr val="tx1"/>
                </a:solidFill>
                <a:cs typeface="Courier New"/>
              </a:rPr>
              <a:t>… To be continued…</a:t>
            </a:r>
          </a:p>
          <a:p>
            <a:pPr indent="-223838">
              <a:spcBef>
                <a:spcPts val="560"/>
              </a:spcBef>
              <a:buFont typeface="Calibri" pitchFamily="34" charset="0"/>
              <a:buChar char="-"/>
            </a:pPr>
            <a:endParaRPr lang="en-US" dirty="0" smtClean="0">
              <a:solidFill>
                <a:schemeClr val="tx1"/>
              </a:solidFill>
              <a:cs typeface="Courier New"/>
            </a:endParaRPr>
          </a:p>
          <a:p>
            <a:pPr indent="-223838">
              <a:spcBef>
                <a:spcPts val="560"/>
              </a:spcBef>
              <a:buFont typeface="Calibri" pitchFamily="34" charset="0"/>
              <a:buChar char="-"/>
            </a:pPr>
            <a:r>
              <a:rPr lang="en-US" u="sng" dirty="0" smtClean="0">
                <a:solidFill>
                  <a:schemeClr val="tx1"/>
                </a:solidFill>
                <a:cs typeface="Courier New"/>
              </a:rPr>
              <a:t>There are fixed entries for ALL levels of the paging hierarchy (PML4, PDPTs, PDs, PTs)</a:t>
            </a:r>
          </a:p>
          <a:p>
            <a:pPr indent="-223838">
              <a:spcBef>
                <a:spcPts val="560"/>
              </a:spcBef>
              <a:buFont typeface="Calibri" pitchFamily="34" charset="0"/>
              <a:buChar char="-"/>
            </a:pPr>
            <a:endParaRPr lang="en-US" sz="2800" dirty="0" smtClean="0">
              <a:solidFill>
                <a:srgbClr val="FF0000"/>
              </a:solidFill>
              <a:cs typeface="Courier New"/>
            </a:endParaRPr>
          </a:p>
          <a:p>
            <a:pPr indent="-223838">
              <a:spcBef>
                <a:spcPts val="560"/>
              </a:spcBef>
            </a:pPr>
            <a:endParaRPr lang="es-ES_tradnl" sz="2800" dirty="0" smtClean="0">
              <a:solidFill>
                <a:schemeClr val="tx1"/>
              </a:solidFill>
              <a:ea typeface="Calibri"/>
              <a:cs typeface="Courier New"/>
            </a:endParaRPr>
          </a:p>
          <a:p>
            <a:pPr indent="-223838">
              <a:spcBef>
                <a:spcPts val="560"/>
              </a:spcBef>
            </a:pPr>
            <a:endParaRPr lang="es-ES_tradnl" sz="2800" dirty="0" smtClean="0">
              <a:solidFill>
                <a:schemeClr val="tx1"/>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67</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smtClean="0">
                <a:solidFill>
                  <a:srgbClr val="FF0000"/>
                </a:solidFill>
                <a:cs typeface="Courier New"/>
              </a:rPr>
              <a:t>PML4 entry 0x110</a:t>
            </a:r>
            <a:r>
              <a:rPr lang="en-US" sz="2800" dirty="0" smtClean="0">
                <a:solidFill>
                  <a:schemeClr val="tx1"/>
                </a:solidFill>
                <a:cs typeface="Courier New"/>
              </a:rPr>
              <a:t> points to a </a:t>
            </a:r>
            <a:r>
              <a:rPr lang="en-US" sz="2800" dirty="0" smtClean="0">
                <a:solidFill>
                  <a:srgbClr val="FF0000"/>
                </a:solidFill>
                <a:cs typeface="Courier New"/>
              </a:rPr>
              <a:t>fixed </a:t>
            </a:r>
            <a:r>
              <a:rPr lang="es-ES_tradnl" sz="2800" dirty="0" smtClean="0">
                <a:solidFill>
                  <a:srgbClr val="FF0000"/>
                </a:solidFill>
                <a:cs typeface="Courier New"/>
              </a:rPr>
              <a:t>PDPT</a:t>
            </a:r>
            <a:endParaRPr lang="en-US" sz="2800" dirty="0" smtClean="0">
              <a:solidFill>
                <a:schemeClr val="tx1"/>
              </a:solidFill>
              <a:cs typeface="Courier New"/>
            </a:endParaRPr>
          </a:p>
          <a:p>
            <a:pPr indent="-223838">
              <a:spcBef>
                <a:spcPts val="560"/>
              </a:spcBef>
              <a:buFont typeface="Calibri" pitchFamily="34" charset="0"/>
              <a:buChar char="-"/>
            </a:pPr>
            <a:endParaRPr lang="es-ES_tradnl" sz="2800" dirty="0" smtClean="0">
              <a:solidFill>
                <a:schemeClr val="tx1"/>
              </a:solidFill>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This</a:t>
            </a:r>
            <a:r>
              <a:rPr lang="es-ES_tradnl" sz="2800" dirty="0" smtClean="0">
                <a:solidFill>
                  <a:schemeClr val="tx1"/>
                </a:solidFill>
                <a:cs typeface="Courier New"/>
              </a:rPr>
              <a:t> PML </a:t>
            </a:r>
            <a:r>
              <a:rPr lang="es-ES_tradnl" sz="2800" dirty="0" err="1" smtClean="0">
                <a:solidFill>
                  <a:schemeClr val="tx1"/>
                </a:solidFill>
                <a:cs typeface="Courier New"/>
              </a:rPr>
              <a:t>entry</a:t>
            </a:r>
            <a:r>
              <a:rPr lang="es-ES_tradnl" sz="2800" dirty="0" smtClean="0">
                <a:solidFill>
                  <a:schemeClr val="tx1"/>
                </a:solidFill>
                <a:cs typeface="Courier New"/>
              </a:rPr>
              <a:t> </a:t>
            </a:r>
            <a:r>
              <a:rPr lang="es-ES_tradnl" sz="2800" dirty="0" err="1" smtClean="0">
                <a:solidFill>
                  <a:schemeClr val="tx1"/>
                </a:solidFill>
                <a:cs typeface="Courier New"/>
              </a:rPr>
              <a:t>is</a:t>
            </a:r>
            <a:r>
              <a:rPr lang="es-ES_tradnl" sz="2800" dirty="0" smtClean="0">
                <a:solidFill>
                  <a:schemeClr val="tx1"/>
                </a:solidFill>
                <a:cs typeface="Courier New"/>
              </a:rPr>
              <a:t> set as </a:t>
            </a:r>
            <a:r>
              <a:rPr lang="es-ES_tradnl" sz="2800" dirty="0" smtClean="0">
                <a:solidFill>
                  <a:srgbClr val="FF0000"/>
                </a:solidFill>
                <a:cs typeface="Courier New"/>
              </a:rPr>
              <a:t>USER (0x67)</a:t>
            </a:r>
            <a:endParaRPr lang="en-US" sz="2800" dirty="0" smtClean="0">
              <a:solidFill>
                <a:schemeClr val="tx1"/>
              </a:solidFill>
              <a:cs typeface="Courier New"/>
            </a:endParaRPr>
          </a:p>
          <a:p>
            <a:pPr indent="-223838">
              <a:spcBef>
                <a:spcPts val="560"/>
              </a:spcBef>
              <a:buFont typeface="Calibri" pitchFamily="34" charset="0"/>
              <a:buChar char="-"/>
            </a:pPr>
            <a:endParaRPr lang="en-US" sz="2800" dirty="0" smtClean="0">
              <a:solidFill>
                <a:schemeClr val="tx1"/>
              </a:solidFill>
              <a:cs typeface="Courier New"/>
            </a:endParaRPr>
          </a:p>
          <a:p>
            <a:pPr indent="-223838">
              <a:spcBef>
                <a:spcPts val="560"/>
              </a:spcBef>
              <a:buFont typeface="Calibri" pitchFamily="34" charset="0"/>
              <a:buChar char="-"/>
            </a:pPr>
            <a:r>
              <a:rPr lang="en-US" sz="2800" dirty="0" smtClean="0">
                <a:solidFill>
                  <a:schemeClr val="tx1"/>
                </a:solidFill>
                <a:cs typeface="Courier New"/>
              </a:rPr>
              <a:t>We know the </a:t>
            </a:r>
            <a:r>
              <a:rPr lang="en-US" sz="2800" dirty="0" smtClean="0">
                <a:solidFill>
                  <a:srgbClr val="FF0000"/>
                </a:solidFill>
                <a:cs typeface="Courier New"/>
              </a:rPr>
              <a:t>virtual</a:t>
            </a:r>
            <a:r>
              <a:rPr lang="en-US" sz="2800" dirty="0" smtClean="0">
                <a:solidFill>
                  <a:schemeClr val="tx1"/>
                </a:solidFill>
                <a:cs typeface="Courier New"/>
              </a:rPr>
              <a:t> and </a:t>
            </a:r>
            <a:r>
              <a:rPr lang="en-US" sz="2800" dirty="0" smtClean="0">
                <a:solidFill>
                  <a:srgbClr val="FF0000"/>
                </a:solidFill>
                <a:cs typeface="Courier New"/>
              </a:rPr>
              <a:t>physical address</a:t>
            </a:r>
            <a:r>
              <a:rPr lang="en-US" sz="2800" dirty="0" smtClean="0">
                <a:solidFill>
                  <a:schemeClr val="tx1"/>
                </a:solidFill>
                <a:cs typeface="Courier New"/>
              </a:rPr>
              <a:t> pointed by this entry</a:t>
            </a:r>
          </a:p>
          <a:p>
            <a:pPr indent="-223838">
              <a:spcBef>
                <a:spcPts val="560"/>
              </a:spcBef>
              <a:buFont typeface="Calibri" pitchFamily="34" charset="0"/>
              <a:buChar char="-"/>
            </a:pPr>
            <a:endParaRPr lang="en-US" sz="2800" dirty="0" smtClean="0">
              <a:solidFill>
                <a:srgbClr val="FF0000"/>
              </a:solidFill>
              <a:cs typeface="Courier New"/>
            </a:endParaRPr>
          </a:p>
          <a:p>
            <a:pPr indent="-223838">
              <a:spcBef>
                <a:spcPts val="560"/>
              </a:spcBef>
            </a:pPr>
            <a:endParaRPr lang="es-ES_tradnl" sz="2800" dirty="0" smtClean="0">
              <a:solidFill>
                <a:schemeClr val="tx1"/>
              </a:solidFill>
              <a:ea typeface="Calibri"/>
              <a:cs typeface="Courier New"/>
            </a:endParaRPr>
          </a:p>
          <a:p>
            <a:pPr indent="-223838">
              <a:spcBef>
                <a:spcPts val="560"/>
              </a:spcBef>
            </a:pPr>
            <a:endParaRPr lang="es-ES_tradnl" sz="2800" dirty="0" smtClean="0">
              <a:solidFill>
                <a:schemeClr val="tx1"/>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68</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69</a:t>
            </a:fld>
            <a:endParaRPr lang="en-US" sz="1200">
              <a:solidFill>
                <a:srgbClr val="D20025"/>
              </a:solidFill>
              <a:latin typeface="Calibri"/>
              <a:ea typeface="Calibri"/>
              <a:cs typeface="Calibri"/>
              <a:sym typeface="Calibri"/>
            </a:endParaRPr>
          </a:p>
        </p:txBody>
      </p:sp>
      <p:sp>
        <p:nvSpPr>
          <p:cNvPr id="530" name="Shape 530"/>
          <p:cNvSpPr/>
          <p:nvPr/>
        </p:nvSpPr>
        <p:spPr>
          <a:xfrm>
            <a:off x="1705808" y="2419068"/>
            <a:ext cx="1329267" cy="3708398"/>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1" name="Shape 531"/>
          <p:cNvSpPr/>
          <p:nvPr/>
        </p:nvSpPr>
        <p:spPr>
          <a:xfrm>
            <a:off x="1705807" y="241906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2" name="Shape 532"/>
          <p:cNvSpPr/>
          <p:nvPr/>
        </p:nvSpPr>
        <p:spPr>
          <a:xfrm>
            <a:off x="1705807" y="268153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3" name="Shape 533"/>
          <p:cNvSpPr/>
          <p:nvPr/>
        </p:nvSpPr>
        <p:spPr>
          <a:xfrm>
            <a:off x="1705808" y="294399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4" name="Shape 534"/>
          <p:cNvSpPr/>
          <p:nvPr/>
        </p:nvSpPr>
        <p:spPr>
          <a:xfrm>
            <a:off x="1705807" y="320646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5" name="Shape 535"/>
          <p:cNvSpPr/>
          <p:nvPr/>
        </p:nvSpPr>
        <p:spPr>
          <a:xfrm>
            <a:off x="1705807" y="346892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6" name="Shape 536"/>
          <p:cNvSpPr/>
          <p:nvPr/>
        </p:nvSpPr>
        <p:spPr>
          <a:xfrm>
            <a:off x="1705808" y="373139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7" name="Shape 537"/>
          <p:cNvSpPr/>
          <p:nvPr/>
        </p:nvSpPr>
        <p:spPr>
          <a:xfrm>
            <a:off x="1705807" y="399385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8" name="Shape 538"/>
          <p:cNvSpPr/>
          <p:nvPr/>
        </p:nvSpPr>
        <p:spPr>
          <a:xfrm>
            <a:off x="1705807" y="425632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9" name="Shape 539"/>
          <p:cNvSpPr/>
          <p:nvPr/>
        </p:nvSpPr>
        <p:spPr>
          <a:xfrm>
            <a:off x="1705807" y="451878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0" name="Shape 540"/>
          <p:cNvSpPr/>
          <p:nvPr/>
        </p:nvSpPr>
        <p:spPr>
          <a:xfrm>
            <a:off x="1705807" y="478125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1" name="Shape 541"/>
          <p:cNvSpPr/>
          <p:nvPr/>
        </p:nvSpPr>
        <p:spPr>
          <a:xfrm>
            <a:off x="1705807" y="504371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2" name="Shape 542"/>
          <p:cNvSpPr/>
          <p:nvPr/>
        </p:nvSpPr>
        <p:spPr>
          <a:xfrm>
            <a:off x="1705808" y="530618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3" name="Shape 543"/>
          <p:cNvSpPr/>
          <p:nvPr/>
        </p:nvSpPr>
        <p:spPr>
          <a:xfrm>
            <a:off x="1705807" y="556864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50" name="Shape 550"/>
          <p:cNvCxnSpPr/>
          <p:nvPr/>
        </p:nvCxnSpPr>
        <p:spPr>
          <a:xfrm>
            <a:off x="2772608" y="2419068"/>
            <a:ext cx="0" cy="3708398"/>
          </a:xfrm>
          <a:prstGeom prst="straightConnector1">
            <a:avLst/>
          </a:prstGeom>
          <a:noFill/>
          <a:ln w="9525" cap="flat" cmpd="sng">
            <a:solidFill>
              <a:srgbClr val="666666"/>
            </a:solidFill>
            <a:prstDash val="solid"/>
            <a:round/>
            <a:headEnd type="none" w="med" len="med"/>
            <a:tailEnd type="none" w="med" len="med"/>
          </a:ln>
        </p:spPr>
      </p:cxnSp>
      <p:sp>
        <p:nvSpPr>
          <p:cNvPr id="580" name="Shape 580"/>
          <p:cNvSpPr txBox="1"/>
          <p:nvPr/>
        </p:nvSpPr>
        <p:spPr>
          <a:xfrm>
            <a:off x="2057349" y="2052597"/>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cxnSp>
        <p:nvCxnSpPr>
          <p:cNvPr id="587" name="Shape 587"/>
          <p:cNvCxnSpPr/>
          <p:nvPr/>
        </p:nvCxnSpPr>
        <p:spPr>
          <a:xfrm flipV="1">
            <a:off x="2637541" y="2148129"/>
            <a:ext cx="3048000" cy="2507400"/>
          </a:xfrm>
          <a:prstGeom prst="straightConnector1">
            <a:avLst/>
          </a:prstGeom>
          <a:noFill/>
          <a:ln w="12700" cap="flat" cmpd="sng">
            <a:solidFill>
              <a:schemeClr val="accent1"/>
            </a:solidFill>
            <a:prstDash val="solid"/>
            <a:round/>
            <a:headEnd type="none" w="med" len="med"/>
            <a:tailEnd type="stealth" w="lg" len="lg"/>
          </a:ln>
        </p:spPr>
      </p:cxnSp>
      <p:sp>
        <p:nvSpPr>
          <p:cNvPr id="593" name="Shape 593"/>
          <p:cNvSpPr txBox="1"/>
          <p:nvPr/>
        </p:nvSpPr>
        <p:spPr>
          <a:xfrm>
            <a:off x="1951741" y="45103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chemeClr val="dk1"/>
                </a:solidFill>
                <a:latin typeface="Calibri"/>
                <a:ea typeface="Calibri"/>
                <a:cs typeface="Calibri"/>
                <a:sym typeface="Calibri"/>
              </a:rPr>
              <a:t>0x110</a:t>
            </a:r>
            <a:endParaRPr lang="en-US" sz="1600" b="1">
              <a:solidFill>
                <a:schemeClr val="dk1"/>
              </a:solidFill>
              <a:latin typeface="Calibri"/>
              <a:ea typeface="Calibri"/>
              <a:cs typeface="Calibri"/>
              <a:sym typeface="Calibri"/>
            </a:endParaRPr>
          </a:p>
        </p:txBody>
      </p:sp>
      <p:sp>
        <p:nvSpPr>
          <p:cNvPr id="95" name="TextBox 94"/>
          <p:cNvSpPr txBox="1"/>
          <p:nvPr/>
        </p:nvSpPr>
        <p:spPr>
          <a:xfrm>
            <a:off x="2713741" y="4510329"/>
            <a:ext cx="381836" cy="338554"/>
          </a:xfrm>
          <a:prstGeom prst="rect">
            <a:avLst/>
          </a:prstGeom>
          <a:noFill/>
        </p:spPr>
        <p:txBody>
          <a:bodyPr wrap="none" rtlCol="0">
            <a:spAutoFit/>
          </a:bodyPr>
          <a:lstStyle/>
          <a:p>
            <a:r>
              <a:rPr lang="es-ES_tradnl" smtClean="0"/>
              <a:t> </a:t>
            </a:r>
            <a:r>
              <a:rPr lang="es-ES_tradnl" sz="1600" b="1" smtClean="0"/>
              <a:t>U</a:t>
            </a:r>
            <a:endParaRPr lang="en-US" sz="1600" b="1"/>
          </a:p>
        </p:txBody>
      </p:sp>
      <p:sp>
        <p:nvSpPr>
          <p:cNvPr id="96" name="Shape 530"/>
          <p:cNvSpPr/>
          <p:nvPr/>
        </p:nvSpPr>
        <p:spPr>
          <a:xfrm>
            <a:off x="5410200" y="2438400"/>
            <a:ext cx="1329267" cy="3708398"/>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7" name="Shape 531"/>
          <p:cNvSpPr/>
          <p:nvPr/>
        </p:nvSpPr>
        <p:spPr>
          <a:xfrm>
            <a:off x="5410199" y="24384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532"/>
          <p:cNvSpPr/>
          <p:nvPr/>
        </p:nvSpPr>
        <p:spPr>
          <a:xfrm>
            <a:off x="5410199" y="27008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0" name="Shape 534"/>
          <p:cNvSpPr/>
          <p:nvPr/>
        </p:nvSpPr>
        <p:spPr>
          <a:xfrm>
            <a:off x="5410199" y="32257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1" name="Shape 535"/>
          <p:cNvSpPr/>
          <p:nvPr/>
        </p:nvSpPr>
        <p:spPr>
          <a:xfrm>
            <a:off x="5410199" y="34882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2" name="Shape 536"/>
          <p:cNvSpPr/>
          <p:nvPr/>
        </p:nvSpPr>
        <p:spPr>
          <a:xfrm>
            <a:off x="5410200" y="37507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3" name="Shape 537"/>
          <p:cNvSpPr/>
          <p:nvPr/>
        </p:nvSpPr>
        <p:spPr>
          <a:xfrm>
            <a:off x="5410199" y="40131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4" name="Shape 538"/>
          <p:cNvSpPr/>
          <p:nvPr/>
        </p:nvSpPr>
        <p:spPr>
          <a:xfrm>
            <a:off x="5410199" y="42756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5" name="Shape 539"/>
          <p:cNvSpPr/>
          <p:nvPr/>
        </p:nvSpPr>
        <p:spPr>
          <a:xfrm>
            <a:off x="5410199" y="45381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540"/>
          <p:cNvSpPr/>
          <p:nvPr/>
        </p:nvSpPr>
        <p:spPr>
          <a:xfrm>
            <a:off x="5410199" y="48005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7" name="Shape 541"/>
          <p:cNvSpPr/>
          <p:nvPr/>
        </p:nvSpPr>
        <p:spPr>
          <a:xfrm>
            <a:off x="5410199" y="50630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8" name="Shape 542"/>
          <p:cNvSpPr/>
          <p:nvPr/>
        </p:nvSpPr>
        <p:spPr>
          <a:xfrm>
            <a:off x="5410200" y="53255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9" name="Shape 543"/>
          <p:cNvSpPr/>
          <p:nvPr/>
        </p:nvSpPr>
        <p:spPr>
          <a:xfrm>
            <a:off x="5410199" y="55879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110" name="Shape 550"/>
          <p:cNvCxnSpPr/>
          <p:nvPr/>
        </p:nvCxnSpPr>
        <p:spPr>
          <a:xfrm>
            <a:off x="6477000" y="2438400"/>
            <a:ext cx="0" cy="3708398"/>
          </a:xfrm>
          <a:prstGeom prst="straightConnector1">
            <a:avLst/>
          </a:prstGeom>
          <a:noFill/>
          <a:ln w="9525" cap="flat" cmpd="sng">
            <a:solidFill>
              <a:srgbClr val="666666"/>
            </a:solidFill>
            <a:prstDash val="solid"/>
            <a:round/>
            <a:headEnd type="none" w="med" len="med"/>
            <a:tailEnd type="none" w="med" len="med"/>
          </a:ln>
        </p:spPr>
      </p:cxnSp>
      <p:sp>
        <p:nvSpPr>
          <p:cNvPr id="111" name="Shape 580"/>
          <p:cNvSpPr txBox="1"/>
          <p:nvPr/>
        </p:nvSpPr>
        <p:spPr>
          <a:xfrm>
            <a:off x="5761741" y="2071929"/>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smtClean="0">
                <a:solidFill>
                  <a:schemeClr val="dk1"/>
                </a:solidFill>
                <a:latin typeface="Calibri"/>
                <a:ea typeface="Calibri"/>
                <a:cs typeface="Calibri"/>
                <a:sym typeface="Calibri"/>
              </a:rPr>
              <a:t>PDPT</a:t>
            </a:r>
            <a:endParaRPr lang="en-US" sz="1800">
              <a:solidFill>
                <a:schemeClr val="dk1"/>
              </a:solidFill>
              <a:latin typeface="Calibri"/>
              <a:ea typeface="Calibri"/>
              <a:cs typeface="Calibri"/>
              <a:sym typeface="Calibri"/>
            </a:endParaRPr>
          </a:p>
        </p:txBody>
      </p:sp>
      <p:cxnSp>
        <p:nvCxnSpPr>
          <p:cNvPr id="38" name="Shape 714"/>
          <p:cNvCxnSpPr/>
          <p:nvPr/>
        </p:nvCxnSpPr>
        <p:spPr>
          <a:xfrm flipH="1">
            <a:off x="6096000" y="2514600"/>
            <a:ext cx="1295400" cy="609600"/>
          </a:xfrm>
          <a:prstGeom prst="straightConnector1">
            <a:avLst/>
          </a:prstGeom>
          <a:noFill/>
          <a:ln w="12700" cap="flat" cmpd="sng">
            <a:solidFill>
              <a:srgbClr val="FF0000"/>
            </a:solidFill>
            <a:prstDash val="dash"/>
            <a:round/>
            <a:headEnd type="none" w="med" len="med"/>
            <a:tailEnd type="stealth" w="lg" len="lg"/>
          </a:ln>
        </p:spPr>
      </p:cxnSp>
      <p:sp>
        <p:nvSpPr>
          <p:cNvPr id="39" name="Shape 716"/>
          <p:cNvSpPr txBox="1"/>
          <p:nvPr/>
        </p:nvSpPr>
        <p:spPr>
          <a:xfrm>
            <a:off x="6746421" y="1676400"/>
            <a:ext cx="239757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smtClean="0">
                <a:solidFill>
                  <a:schemeClr val="dk1"/>
                </a:solidFill>
                <a:latin typeface="Calibri"/>
                <a:ea typeface="Calibri"/>
                <a:cs typeface="Calibri"/>
                <a:sym typeface="Calibri"/>
              </a:rPr>
              <a:t>we’ll add a</a:t>
            </a:r>
          </a:p>
          <a:p>
            <a:pPr marL="0" marR="0" lvl="0" indent="0" algn="ctr" rtl="0">
              <a:spcBef>
                <a:spcPts val="0"/>
              </a:spcBef>
              <a:buSzPct val="25000"/>
              <a:buNone/>
            </a:pPr>
            <a:r>
              <a:rPr lang="en-US" sz="1800" smtClean="0">
                <a:solidFill>
                  <a:schemeClr val="dk1"/>
                </a:solidFill>
                <a:latin typeface="Calibri"/>
                <a:ea typeface="Calibri"/>
                <a:cs typeface="Calibri"/>
                <a:sym typeface="Calibri"/>
              </a:rPr>
              <a:t>self-ref </a:t>
            </a:r>
            <a:r>
              <a:rPr lang="es-ES_tradnl" sz="1800" smtClean="0">
                <a:solidFill>
                  <a:schemeClr val="dk1"/>
                </a:solidFill>
                <a:latin typeface="Calibri"/>
                <a:ea typeface="Calibri"/>
                <a:cs typeface="Calibri"/>
                <a:sym typeface="Calibri"/>
              </a:rPr>
              <a:t>entry</a:t>
            </a:r>
            <a:endParaRPr lang="en-US" sz="1800">
              <a:solidFill>
                <a:schemeClr val="dk1"/>
              </a:solidFill>
              <a:latin typeface="Calibri"/>
              <a:ea typeface="Calibri"/>
              <a:cs typeface="Calibri"/>
              <a:sym typeface="Calibri"/>
            </a:endParaRPr>
          </a:p>
        </p:txBody>
      </p:sp>
      <p:sp>
        <p:nvSpPr>
          <p:cNvPr id="41" name="Rectangular Callout 40"/>
          <p:cNvSpPr/>
          <p:nvPr/>
        </p:nvSpPr>
        <p:spPr>
          <a:xfrm>
            <a:off x="7315200" y="1676400"/>
            <a:ext cx="1295400" cy="609600"/>
          </a:xfrm>
          <a:prstGeom prst="wedgeRectCallout">
            <a:avLst>
              <a:gd name="adj1" fmla="val -42663"/>
              <a:gd name="adj2" fmla="val 8426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560493" y="27601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4800" b="1" i="0" u="none" strike="noStrike" cap="none">
                <a:solidFill>
                  <a:schemeClr val="dk1"/>
                </a:solidFill>
                <a:latin typeface="Calibri"/>
                <a:ea typeface="Calibri"/>
                <a:cs typeface="Calibri"/>
                <a:sym typeface="Calibri"/>
              </a:rPr>
              <a:t>Current techniques</a:t>
            </a:r>
          </a:p>
        </p:txBody>
      </p:sp>
      <p:sp>
        <p:nvSpPr>
          <p:cNvPr id="121" name="Shape 121"/>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b="0" i="0" u="none" strike="noStrike" cap="none">
              <a:solidFill>
                <a:srgbClr val="7F7F7F"/>
              </a:solidFill>
              <a:latin typeface="Montserrat"/>
              <a:ea typeface="Montserrat"/>
              <a:cs typeface="Montserrat"/>
              <a:sym typeface="Montserrat"/>
            </a:endParaRPr>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70</a:t>
            </a:fld>
            <a:endParaRPr lang="en-US" sz="1200">
              <a:solidFill>
                <a:srgbClr val="D20025"/>
              </a:solidFill>
              <a:latin typeface="Calibri"/>
              <a:ea typeface="Calibri"/>
              <a:cs typeface="Calibri"/>
              <a:sym typeface="Calibri"/>
            </a:endParaRPr>
          </a:p>
        </p:txBody>
      </p:sp>
      <p:sp>
        <p:nvSpPr>
          <p:cNvPr id="530" name="Shape 530"/>
          <p:cNvSpPr/>
          <p:nvPr/>
        </p:nvSpPr>
        <p:spPr>
          <a:xfrm>
            <a:off x="1705808" y="2419068"/>
            <a:ext cx="1329267" cy="3708398"/>
          </a:xfrm>
          <a:prstGeom prst="rect">
            <a:avLst/>
          </a:prstGeom>
          <a:solidFill>
            <a:srgbClr val="FBD4B4"/>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1" name="Shape 531"/>
          <p:cNvSpPr/>
          <p:nvPr/>
        </p:nvSpPr>
        <p:spPr>
          <a:xfrm>
            <a:off x="1705807" y="241906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2" name="Shape 532"/>
          <p:cNvSpPr/>
          <p:nvPr/>
        </p:nvSpPr>
        <p:spPr>
          <a:xfrm>
            <a:off x="1705807" y="268153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3" name="Shape 533"/>
          <p:cNvSpPr/>
          <p:nvPr/>
        </p:nvSpPr>
        <p:spPr>
          <a:xfrm>
            <a:off x="1705808" y="294399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4" name="Shape 534"/>
          <p:cNvSpPr/>
          <p:nvPr/>
        </p:nvSpPr>
        <p:spPr>
          <a:xfrm>
            <a:off x="1705807" y="320646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5" name="Shape 535"/>
          <p:cNvSpPr/>
          <p:nvPr/>
        </p:nvSpPr>
        <p:spPr>
          <a:xfrm>
            <a:off x="1705807" y="346892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6" name="Shape 536"/>
          <p:cNvSpPr/>
          <p:nvPr/>
        </p:nvSpPr>
        <p:spPr>
          <a:xfrm>
            <a:off x="1705808" y="373139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7" name="Shape 537"/>
          <p:cNvSpPr/>
          <p:nvPr/>
        </p:nvSpPr>
        <p:spPr>
          <a:xfrm>
            <a:off x="1705807" y="399385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8" name="Shape 538"/>
          <p:cNvSpPr/>
          <p:nvPr/>
        </p:nvSpPr>
        <p:spPr>
          <a:xfrm>
            <a:off x="1705807" y="4256323"/>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9" name="Shape 539"/>
          <p:cNvSpPr/>
          <p:nvPr/>
        </p:nvSpPr>
        <p:spPr>
          <a:xfrm>
            <a:off x="1705807" y="4518789"/>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0" name="Shape 540"/>
          <p:cNvSpPr/>
          <p:nvPr/>
        </p:nvSpPr>
        <p:spPr>
          <a:xfrm>
            <a:off x="1705807" y="478125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1" name="Shape 541"/>
          <p:cNvSpPr/>
          <p:nvPr/>
        </p:nvSpPr>
        <p:spPr>
          <a:xfrm>
            <a:off x="1705807" y="504371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2" name="Shape 542"/>
          <p:cNvSpPr/>
          <p:nvPr/>
        </p:nvSpPr>
        <p:spPr>
          <a:xfrm>
            <a:off x="1705808" y="5306184"/>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3" name="Shape 543"/>
          <p:cNvSpPr/>
          <p:nvPr/>
        </p:nvSpPr>
        <p:spPr>
          <a:xfrm>
            <a:off x="1705807" y="5568648"/>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50" name="Shape 550"/>
          <p:cNvCxnSpPr/>
          <p:nvPr/>
        </p:nvCxnSpPr>
        <p:spPr>
          <a:xfrm>
            <a:off x="2772608" y="2419068"/>
            <a:ext cx="0" cy="3708398"/>
          </a:xfrm>
          <a:prstGeom prst="straightConnector1">
            <a:avLst/>
          </a:prstGeom>
          <a:noFill/>
          <a:ln w="9525" cap="flat" cmpd="sng">
            <a:solidFill>
              <a:srgbClr val="666666"/>
            </a:solidFill>
            <a:prstDash val="solid"/>
            <a:round/>
            <a:headEnd type="none" w="med" len="med"/>
            <a:tailEnd type="none" w="med" len="med"/>
          </a:ln>
        </p:spPr>
      </p:cxnSp>
      <p:sp>
        <p:nvSpPr>
          <p:cNvPr id="580" name="Shape 580"/>
          <p:cNvSpPr txBox="1"/>
          <p:nvPr/>
        </p:nvSpPr>
        <p:spPr>
          <a:xfrm>
            <a:off x="2057349" y="2052597"/>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PML4</a:t>
            </a:r>
          </a:p>
        </p:txBody>
      </p:sp>
      <p:cxnSp>
        <p:nvCxnSpPr>
          <p:cNvPr id="587" name="Shape 587"/>
          <p:cNvCxnSpPr/>
          <p:nvPr/>
        </p:nvCxnSpPr>
        <p:spPr>
          <a:xfrm flipV="1">
            <a:off x="2637541" y="2148129"/>
            <a:ext cx="3048000" cy="2507400"/>
          </a:xfrm>
          <a:prstGeom prst="straightConnector1">
            <a:avLst/>
          </a:prstGeom>
          <a:noFill/>
          <a:ln w="12700" cap="flat" cmpd="sng">
            <a:solidFill>
              <a:schemeClr val="accent1"/>
            </a:solidFill>
            <a:prstDash val="solid"/>
            <a:round/>
            <a:headEnd type="none" w="med" len="med"/>
            <a:tailEnd type="stealth" w="lg" len="lg"/>
          </a:ln>
        </p:spPr>
      </p:cxnSp>
      <p:sp>
        <p:nvSpPr>
          <p:cNvPr id="593" name="Shape 593"/>
          <p:cNvSpPr txBox="1"/>
          <p:nvPr/>
        </p:nvSpPr>
        <p:spPr>
          <a:xfrm>
            <a:off x="1951741" y="45103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chemeClr val="dk1"/>
                </a:solidFill>
                <a:latin typeface="Calibri"/>
                <a:ea typeface="Calibri"/>
                <a:cs typeface="Calibri"/>
                <a:sym typeface="Calibri"/>
              </a:rPr>
              <a:t>0x110</a:t>
            </a:r>
            <a:endParaRPr lang="en-US" sz="1600" b="1">
              <a:solidFill>
                <a:schemeClr val="dk1"/>
              </a:solidFill>
              <a:latin typeface="Calibri"/>
              <a:ea typeface="Calibri"/>
              <a:cs typeface="Calibri"/>
              <a:sym typeface="Calibri"/>
            </a:endParaRPr>
          </a:p>
        </p:txBody>
      </p:sp>
      <p:sp>
        <p:nvSpPr>
          <p:cNvPr id="95" name="TextBox 94"/>
          <p:cNvSpPr txBox="1"/>
          <p:nvPr/>
        </p:nvSpPr>
        <p:spPr>
          <a:xfrm>
            <a:off x="2713741" y="4510329"/>
            <a:ext cx="381836" cy="338554"/>
          </a:xfrm>
          <a:prstGeom prst="rect">
            <a:avLst/>
          </a:prstGeom>
          <a:noFill/>
        </p:spPr>
        <p:txBody>
          <a:bodyPr wrap="none" rtlCol="0">
            <a:spAutoFit/>
          </a:bodyPr>
          <a:lstStyle/>
          <a:p>
            <a:r>
              <a:rPr lang="es-ES_tradnl" smtClean="0"/>
              <a:t> </a:t>
            </a:r>
            <a:r>
              <a:rPr lang="es-ES_tradnl" sz="1600" b="1" smtClean="0"/>
              <a:t>U</a:t>
            </a:r>
            <a:endParaRPr lang="en-US" sz="1600" b="1"/>
          </a:p>
        </p:txBody>
      </p:sp>
      <p:sp>
        <p:nvSpPr>
          <p:cNvPr id="96" name="Shape 530"/>
          <p:cNvSpPr/>
          <p:nvPr/>
        </p:nvSpPr>
        <p:spPr>
          <a:xfrm>
            <a:off x="5410200" y="24384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7" name="Shape 531"/>
          <p:cNvSpPr/>
          <p:nvPr/>
        </p:nvSpPr>
        <p:spPr>
          <a:xfrm>
            <a:off x="5410199" y="24384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532"/>
          <p:cNvSpPr/>
          <p:nvPr/>
        </p:nvSpPr>
        <p:spPr>
          <a:xfrm>
            <a:off x="5410199" y="27008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9" name="Shape 533"/>
          <p:cNvSpPr/>
          <p:nvPr/>
        </p:nvSpPr>
        <p:spPr>
          <a:xfrm>
            <a:off x="5410200" y="29633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0" name="Shape 534"/>
          <p:cNvSpPr/>
          <p:nvPr/>
        </p:nvSpPr>
        <p:spPr>
          <a:xfrm>
            <a:off x="5410199" y="32257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1" name="Shape 535"/>
          <p:cNvSpPr/>
          <p:nvPr/>
        </p:nvSpPr>
        <p:spPr>
          <a:xfrm>
            <a:off x="5410199" y="34882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2" name="Shape 536"/>
          <p:cNvSpPr/>
          <p:nvPr/>
        </p:nvSpPr>
        <p:spPr>
          <a:xfrm>
            <a:off x="5410200" y="37507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3" name="Shape 537"/>
          <p:cNvSpPr/>
          <p:nvPr/>
        </p:nvSpPr>
        <p:spPr>
          <a:xfrm>
            <a:off x="5410199" y="40131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4" name="Shape 538"/>
          <p:cNvSpPr/>
          <p:nvPr/>
        </p:nvSpPr>
        <p:spPr>
          <a:xfrm>
            <a:off x="5410199" y="42756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5" name="Shape 539"/>
          <p:cNvSpPr/>
          <p:nvPr/>
        </p:nvSpPr>
        <p:spPr>
          <a:xfrm>
            <a:off x="5410199" y="45381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540"/>
          <p:cNvSpPr/>
          <p:nvPr/>
        </p:nvSpPr>
        <p:spPr>
          <a:xfrm>
            <a:off x="5410199" y="48005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7" name="Shape 541"/>
          <p:cNvSpPr/>
          <p:nvPr/>
        </p:nvSpPr>
        <p:spPr>
          <a:xfrm>
            <a:off x="5410199" y="50630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8" name="Shape 542"/>
          <p:cNvSpPr/>
          <p:nvPr/>
        </p:nvSpPr>
        <p:spPr>
          <a:xfrm>
            <a:off x="5410200" y="53255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9" name="Shape 543"/>
          <p:cNvSpPr/>
          <p:nvPr/>
        </p:nvSpPr>
        <p:spPr>
          <a:xfrm>
            <a:off x="5410199" y="55879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110" name="Shape 550"/>
          <p:cNvCxnSpPr/>
          <p:nvPr/>
        </p:nvCxnSpPr>
        <p:spPr>
          <a:xfrm>
            <a:off x="6477000" y="2438400"/>
            <a:ext cx="0" cy="3708398"/>
          </a:xfrm>
          <a:prstGeom prst="straightConnector1">
            <a:avLst/>
          </a:prstGeom>
          <a:noFill/>
          <a:ln w="9525" cap="flat" cmpd="sng">
            <a:solidFill>
              <a:srgbClr val="666666"/>
            </a:solidFill>
            <a:prstDash val="solid"/>
            <a:round/>
            <a:headEnd type="none" w="med" len="med"/>
            <a:tailEnd type="none" w="med" len="med"/>
          </a:ln>
        </p:spPr>
      </p:cxnSp>
      <p:sp>
        <p:nvSpPr>
          <p:cNvPr id="111" name="Shape 580"/>
          <p:cNvSpPr txBox="1"/>
          <p:nvPr/>
        </p:nvSpPr>
        <p:spPr>
          <a:xfrm>
            <a:off x="5761741" y="2071929"/>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smtClean="0">
                <a:solidFill>
                  <a:schemeClr val="dk1"/>
                </a:solidFill>
                <a:latin typeface="Calibri"/>
                <a:ea typeface="Calibri"/>
                <a:cs typeface="Calibri"/>
                <a:sym typeface="Calibri"/>
              </a:rPr>
              <a:t>PDPT</a:t>
            </a:r>
            <a:endParaRPr lang="en-US" sz="1800">
              <a:solidFill>
                <a:schemeClr val="dk1"/>
              </a:solidFill>
              <a:latin typeface="Calibri"/>
              <a:ea typeface="Calibri"/>
              <a:cs typeface="Calibri"/>
              <a:sym typeface="Calibri"/>
            </a:endParaRPr>
          </a:p>
        </p:txBody>
      </p:sp>
      <p:sp>
        <p:nvSpPr>
          <p:cNvPr id="112" name="Shape 593"/>
          <p:cNvSpPr txBox="1"/>
          <p:nvPr/>
        </p:nvSpPr>
        <p:spPr>
          <a:xfrm>
            <a:off x="5761741" y="29101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rgbClr val="FF0000"/>
                </a:solidFill>
                <a:latin typeface="Calibri"/>
                <a:ea typeface="Calibri"/>
                <a:cs typeface="Calibri"/>
                <a:sym typeface="Calibri"/>
              </a:rPr>
              <a:t>0x6</a:t>
            </a:r>
            <a:endParaRPr lang="en-US" sz="1600" b="1">
              <a:solidFill>
                <a:srgbClr val="FF0000"/>
              </a:solidFill>
              <a:latin typeface="Calibri"/>
              <a:ea typeface="Calibri"/>
              <a:cs typeface="Calibri"/>
              <a:sym typeface="Calibri"/>
            </a:endParaRPr>
          </a:p>
        </p:txBody>
      </p:sp>
      <p:sp>
        <p:nvSpPr>
          <p:cNvPr id="114" name="TextBox 113"/>
          <p:cNvSpPr txBox="1"/>
          <p:nvPr/>
        </p:nvSpPr>
        <p:spPr>
          <a:xfrm>
            <a:off x="6371341" y="2910129"/>
            <a:ext cx="431528" cy="338554"/>
          </a:xfrm>
          <a:prstGeom prst="rect">
            <a:avLst/>
          </a:prstGeom>
          <a:noFill/>
        </p:spPr>
        <p:txBody>
          <a:bodyPr wrap="none" rtlCol="0">
            <a:spAutoFit/>
          </a:bodyPr>
          <a:lstStyle/>
          <a:p>
            <a:r>
              <a:rPr lang="es-ES_tradnl" smtClean="0">
                <a:solidFill>
                  <a:srgbClr val="FF0000"/>
                </a:solidFill>
              </a:rPr>
              <a:t>  </a:t>
            </a:r>
            <a:r>
              <a:rPr lang="es-ES_tradnl" sz="1600" b="1" smtClean="0">
                <a:solidFill>
                  <a:srgbClr val="FF0000"/>
                </a:solidFill>
              </a:rPr>
              <a:t>U</a:t>
            </a:r>
            <a:endParaRPr lang="en-US" sz="1600" b="1">
              <a:solidFill>
                <a:srgbClr val="FF0000"/>
              </a:solidFill>
            </a:endParaRPr>
          </a:p>
        </p:txBody>
      </p:sp>
      <p:cxnSp>
        <p:nvCxnSpPr>
          <p:cNvPr id="83" name="Straight Arrow Connector 82"/>
          <p:cNvCxnSpPr/>
          <p:nvPr/>
        </p:nvCxnSpPr>
        <p:spPr>
          <a:xfrm>
            <a:off x="6019800" y="1828800"/>
            <a:ext cx="0" cy="304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648200" y="3124200"/>
            <a:ext cx="1143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48200" y="1828800"/>
            <a:ext cx="0" cy="1295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648200" y="1828800"/>
            <a:ext cx="1371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71</a:t>
            </a:fld>
            <a:endParaRPr lang="en-US" sz="1200">
              <a:solidFill>
                <a:srgbClr val="D20025"/>
              </a:solidFill>
              <a:latin typeface="Calibri"/>
              <a:ea typeface="Calibri"/>
              <a:cs typeface="Calibri"/>
              <a:sym typeface="Calibri"/>
            </a:endParaRPr>
          </a:p>
        </p:txBody>
      </p:sp>
      <p:sp>
        <p:nvSpPr>
          <p:cNvPr id="45" name="Shape 530"/>
          <p:cNvSpPr/>
          <p:nvPr/>
        </p:nvSpPr>
        <p:spPr>
          <a:xfrm>
            <a:off x="1524000" y="24384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531"/>
          <p:cNvSpPr/>
          <p:nvPr/>
        </p:nvSpPr>
        <p:spPr>
          <a:xfrm>
            <a:off x="1523999" y="24384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 name="Shape 532"/>
          <p:cNvSpPr/>
          <p:nvPr/>
        </p:nvSpPr>
        <p:spPr>
          <a:xfrm>
            <a:off x="1523999" y="27008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 name="Shape 533"/>
          <p:cNvSpPr/>
          <p:nvPr/>
        </p:nvSpPr>
        <p:spPr>
          <a:xfrm>
            <a:off x="1524000" y="29633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534"/>
          <p:cNvSpPr/>
          <p:nvPr/>
        </p:nvSpPr>
        <p:spPr>
          <a:xfrm>
            <a:off x="1523999" y="32257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35"/>
          <p:cNvSpPr/>
          <p:nvPr/>
        </p:nvSpPr>
        <p:spPr>
          <a:xfrm>
            <a:off x="1523999" y="34882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536"/>
          <p:cNvSpPr/>
          <p:nvPr/>
        </p:nvSpPr>
        <p:spPr>
          <a:xfrm>
            <a:off x="1524000" y="37507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2" name="Shape 537"/>
          <p:cNvSpPr/>
          <p:nvPr/>
        </p:nvSpPr>
        <p:spPr>
          <a:xfrm>
            <a:off x="1523999" y="40131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3" name="Shape 538"/>
          <p:cNvSpPr/>
          <p:nvPr/>
        </p:nvSpPr>
        <p:spPr>
          <a:xfrm>
            <a:off x="1523999" y="42756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539"/>
          <p:cNvSpPr/>
          <p:nvPr/>
        </p:nvSpPr>
        <p:spPr>
          <a:xfrm>
            <a:off x="1523999" y="45381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5" name="Shape 540"/>
          <p:cNvSpPr/>
          <p:nvPr/>
        </p:nvSpPr>
        <p:spPr>
          <a:xfrm>
            <a:off x="1523999" y="48005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6" name="Shape 541"/>
          <p:cNvSpPr/>
          <p:nvPr/>
        </p:nvSpPr>
        <p:spPr>
          <a:xfrm>
            <a:off x="1523999" y="50630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542"/>
          <p:cNvSpPr/>
          <p:nvPr/>
        </p:nvSpPr>
        <p:spPr>
          <a:xfrm>
            <a:off x="1524000" y="53255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543"/>
          <p:cNvSpPr/>
          <p:nvPr/>
        </p:nvSpPr>
        <p:spPr>
          <a:xfrm>
            <a:off x="1523999" y="55879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59" name="Shape 550"/>
          <p:cNvCxnSpPr/>
          <p:nvPr/>
        </p:nvCxnSpPr>
        <p:spPr>
          <a:xfrm>
            <a:off x="2590800" y="2438400"/>
            <a:ext cx="0" cy="3708398"/>
          </a:xfrm>
          <a:prstGeom prst="straightConnector1">
            <a:avLst/>
          </a:prstGeom>
          <a:noFill/>
          <a:ln w="9525" cap="flat" cmpd="sng">
            <a:solidFill>
              <a:srgbClr val="666666"/>
            </a:solidFill>
            <a:prstDash val="solid"/>
            <a:round/>
            <a:headEnd type="none" w="med" len="med"/>
            <a:tailEnd type="none" w="med" len="med"/>
          </a:ln>
        </p:spPr>
      </p:cxnSp>
      <p:sp>
        <p:nvSpPr>
          <p:cNvPr id="60" name="Shape 580"/>
          <p:cNvSpPr txBox="1"/>
          <p:nvPr/>
        </p:nvSpPr>
        <p:spPr>
          <a:xfrm>
            <a:off x="1875541" y="2071929"/>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smtClean="0">
                <a:solidFill>
                  <a:schemeClr val="dk1"/>
                </a:solidFill>
                <a:latin typeface="Calibri"/>
                <a:ea typeface="Calibri"/>
                <a:cs typeface="Calibri"/>
                <a:sym typeface="Calibri"/>
              </a:rPr>
              <a:t>PDPT</a:t>
            </a:r>
            <a:endParaRPr lang="en-US" sz="1800">
              <a:solidFill>
                <a:schemeClr val="dk1"/>
              </a:solidFill>
              <a:latin typeface="Calibri"/>
              <a:ea typeface="Calibri"/>
              <a:cs typeface="Calibri"/>
              <a:sym typeface="Calibri"/>
            </a:endParaRPr>
          </a:p>
        </p:txBody>
      </p:sp>
      <p:sp>
        <p:nvSpPr>
          <p:cNvPr id="61" name="Shape 593"/>
          <p:cNvSpPr txBox="1"/>
          <p:nvPr/>
        </p:nvSpPr>
        <p:spPr>
          <a:xfrm>
            <a:off x="1875541" y="29101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rgbClr val="FF0000"/>
                </a:solidFill>
                <a:latin typeface="Calibri"/>
                <a:ea typeface="Calibri"/>
                <a:cs typeface="Calibri"/>
                <a:sym typeface="Calibri"/>
              </a:rPr>
              <a:t>0x6</a:t>
            </a:r>
            <a:endParaRPr lang="en-US" sz="1600" b="1">
              <a:solidFill>
                <a:srgbClr val="FF0000"/>
              </a:solidFill>
              <a:latin typeface="Calibri"/>
              <a:ea typeface="Calibri"/>
              <a:cs typeface="Calibri"/>
              <a:sym typeface="Calibri"/>
            </a:endParaRPr>
          </a:p>
        </p:txBody>
      </p:sp>
      <p:sp>
        <p:nvSpPr>
          <p:cNvPr id="62" name="TextBox 61"/>
          <p:cNvSpPr txBox="1"/>
          <p:nvPr/>
        </p:nvSpPr>
        <p:spPr>
          <a:xfrm>
            <a:off x="2485141" y="2910129"/>
            <a:ext cx="431528" cy="338554"/>
          </a:xfrm>
          <a:prstGeom prst="rect">
            <a:avLst/>
          </a:prstGeom>
          <a:noFill/>
        </p:spPr>
        <p:txBody>
          <a:bodyPr wrap="none" rtlCol="0">
            <a:spAutoFit/>
          </a:bodyPr>
          <a:lstStyle/>
          <a:p>
            <a:r>
              <a:rPr lang="es-ES_tradnl" smtClean="0">
                <a:solidFill>
                  <a:srgbClr val="FF0000"/>
                </a:solidFill>
              </a:rPr>
              <a:t>  </a:t>
            </a:r>
            <a:r>
              <a:rPr lang="es-ES_tradnl" sz="1600" b="1" smtClean="0">
                <a:solidFill>
                  <a:srgbClr val="FF0000"/>
                </a:solidFill>
              </a:rPr>
              <a:t>U</a:t>
            </a:r>
            <a:endParaRPr lang="en-US" sz="1600" b="1">
              <a:solidFill>
                <a:srgbClr val="FF0000"/>
              </a:solidFill>
            </a:endParaRPr>
          </a:p>
        </p:txBody>
      </p:sp>
      <p:sp>
        <p:nvSpPr>
          <p:cNvPr id="63" name="Shape 530"/>
          <p:cNvSpPr/>
          <p:nvPr/>
        </p:nvSpPr>
        <p:spPr>
          <a:xfrm>
            <a:off x="3352800" y="24384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4" name="Shape 531"/>
          <p:cNvSpPr/>
          <p:nvPr/>
        </p:nvSpPr>
        <p:spPr>
          <a:xfrm>
            <a:off x="3352799" y="24384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532"/>
          <p:cNvSpPr/>
          <p:nvPr/>
        </p:nvSpPr>
        <p:spPr>
          <a:xfrm>
            <a:off x="3352799" y="27008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533"/>
          <p:cNvSpPr/>
          <p:nvPr/>
        </p:nvSpPr>
        <p:spPr>
          <a:xfrm>
            <a:off x="3352800" y="29633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7" name="Shape 534"/>
          <p:cNvSpPr/>
          <p:nvPr/>
        </p:nvSpPr>
        <p:spPr>
          <a:xfrm>
            <a:off x="3352799" y="32257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8" name="Shape 535"/>
          <p:cNvSpPr/>
          <p:nvPr/>
        </p:nvSpPr>
        <p:spPr>
          <a:xfrm>
            <a:off x="3352799" y="34882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9" name="Shape 536"/>
          <p:cNvSpPr/>
          <p:nvPr/>
        </p:nvSpPr>
        <p:spPr>
          <a:xfrm>
            <a:off x="3352800" y="37507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0" name="Shape 537"/>
          <p:cNvSpPr/>
          <p:nvPr/>
        </p:nvSpPr>
        <p:spPr>
          <a:xfrm>
            <a:off x="3352799" y="40131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1" name="Shape 538"/>
          <p:cNvSpPr/>
          <p:nvPr/>
        </p:nvSpPr>
        <p:spPr>
          <a:xfrm>
            <a:off x="3352799" y="42756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2" name="Shape 539"/>
          <p:cNvSpPr/>
          <p:nvPr/>
        </p:nvSpPr>
        <p:spPr>
          <a:xfrm>
            <a:off x="3352799" y="45381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540"/>
          <p:cNvSpPr/>
          <p:nvPr/>
        </p:nvSpPr>
        <p:spPr>
          <a:xfrm>
            <a:off x="3352799" y="48005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541"/>
          <p:cNvSpPr/>
          <p:nvPr/>
        </p:nvSpPr>
        <p:spPr>
          <a:xfrm>
            <a:off x="3352799" y="50630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5" name="Shape 542"/>
          <p:cNvSpPr/>
          <p:nvPr/>
        </p:nvSpPr>
        <p:spPr>
          <a:xfrm>
            <a:off x="3352800" y="53255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 name="Shape 543"/>
          <p:cNvSpPr/>
          <p:nvPr/>
        </p:nvSpPr>
        <p:spPr>
          <a:xfrm>
            <a:off x="3352799" y="55879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77" name="Shape 550"/>
          <p:cNvCxnSpPr/>
          <p:nvPr/>
        </p:nvCxnSpPr>
        <p:spPr>
          <a:xfrm>
            <a:off x="4419600" y="2438400"/>
            <a:ext cx="0" cy="3708398"/>
          </a:xfrm>
          <a:prstGeom prst="straightConnector1">
            <a:avLst/>
          </a:prstGeom>
          <a:noFill/>
          <a:ln w="9525" cap="flat" cmpd="sng">
            <a:solidFill>
              <a:srgbClr val="666666"/>
            </a:solidFill>
            <a:prstDash val="solid"/>
            <a:round/>
            <a:headEnd type="none" w="med" len="med"/>
            <a:tailEnd type="none" w="med" len="med"/>
          </a:ln>
        </p:spPr>
      </p:cxnSp>
      <p:sp>
        <p:nvSpPr>
          <p:cNvPr id="78" name="Shape 580"/>
          <p:cNvSpPr txBox="1"/>
          <p:nvPr/>
        </p:nvSpPr>
        <p:spPr>
          <a:xfrm>
            <a:off x="3704341" y="2071929"/>
            <a:ext cx="71525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800" smtClean="0">
                <a:solidFill>
                  <a:schemeClr val="dk1"/>
                </a:solidFill>
                <a:latin typeface="Calibri"/>
                <a:ea typeface="Calibri"/>
                <a:cs typeface="Calibri"/>
                <a:sym typeface="Calibri"/>
              </a:rPr>
              <a:t>PD</a:t>
            </a:r>
            <a:endParaRPr lang="en-US" sz="1800">
              <a:solidFill>
                <a:schemeClr val="dk1"/>
              </a:solidFill>
              <a:latin typeface="Calibri"/>
              <a:ea typeface="Calibri"/>
              <a:cs typeface="Calibri"/>
              <a:sym typeface="Calibri"/>
            </a:endParaRPr>
          </a:p>
        </p:txBody>
      </p:sp>
      <p:sp>
        <p:nvSpPr>
          <p:cNvPr id="79" name="Shape 593"/>
          <p:cNvSpPr txBox="1"/>
          <p:nvPr/>
        </p:nvSpPr>
        <p:spPr>
          <a:xfrm>
            <a:off x="3704341" y="29101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rgbClr val="FF0000"/>
                </a:solidFill>
                <a:latin typeface="Calibri"/>
                <a:ea typeface="Calibri"/>
                <a:cs typeface="Calibri"/>
                <a:sym typeface="Calibri"/>
              </a:rPr>
              <a:t>0x6</a:t>
            </a:r>
            <a:endParaRPr lang="en-US" sz="1600" b="1">
              <a:solidFill>
                <a:srgbClr val="FF0000"/>
              </a:solidFill>
              <a:latin typeface="Calibri"/>
              <a:ea typeface="Calibri"/>
              <a:cs typeface="Calibri"/>
              <a:sym typeface="Calibri"/>
            </a:endParaRPr>
          </a:p>
        </p:txBody>
      </p:sp>
      <p:sp>
        <p:nvSpPr>
          <p:cNvPr id="80" name="TextBox 79"/>
          <p:cNvSpPr txBox="1"/>
          <p:nvPr/>
        </p:nvSpPr>
        <p:spPr>
          <a:xfrm>
            <a:off x="4313941" y="2910129"/>
            <a:ext cx="431528" cy="338554"/>
          </a:xfrm>
          <a:prstGeom prst="rect">
            <a:avLst/>
          </a:prstGeom>
          <a:noFill/>
        </p:spPr>
        <p:txBody>
          <a:bodyPr wrap="none" rtlCol="0">
            <a:spAutoFit/>
          </a:bodyPr>
          <a:lstStyle/>
          <a:p>
            <a:r>
              <a:rPr lang="es-ES_tradnl" smtClean="0">
                <a:solidFill>
                  <a:srgbClr val="FF0000"/>
                </a:solidFill>
              </a:rPr>
              <a:t>  </a:t>
            </a:r>
            <a:r>
              <a:rPr lang="es-ES_tradnl" sz="1600" b="1" smtClean="0">
                <a:solidFill>
                  <a:srgbClr val="FF0000"/>
                </a:solidFill>
              </a:rPr>
              <a:t>U</a:t>
            </a:r>
            <a:endParaRPr lang="en-US" sz="1600" b="1">
              <a:solidFill>
                <a:srgbClr val="FF0000"/>
              </a:solidFill>
            </a:endParaRPr>
          </a:p>
        </p:txBody>
      </p:sp>
      <p:sp>
        <p:nvSpPr>
          <p:cNvPr id="123" name="Shape 530"/>
          <p:cNvSpPr/>
          <p:nvPr/>
        </p:nvSpPr>
        <p:spPr>
          <a:xfrm>
            <a:off x="5181600" y="24384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4" name="Shape 531"/>
          <p:cNvSpPr/>
          <p:nvPr/>
        </p:nvSpPr>
        <p:spPr>
          <a:xfrm>
            <a:off x="5181599" y="243840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532"/>
          <p:cNvSpPr/>
          <p:nvPr/>
        </p:nvSpPr>
        <p:spPr>
          <a:xfrm>
            <a:off x="5181599" y="270086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6" name="Shape 533"/>
          <p:cNvSpPr/>
          <p:nvPr/>
        </p:nvSpPr>
        <p:spPr>
          <a:xfrm>
            <a:off x="5181600" y="296333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7" name="Shape 534"/>
          <p:cNvSpPr/>
          <p:nvPr/>
        </p:nvSpPr>
        <p:spPr>
          <a:xfrm>
            <a:off x="5181599" y="322579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8" name="Shape 535"/>
          <p:cNvSpPr/>
          <p:nvPr/>
        </p:nvSpPr>
        <p:spPr>
          <a:xfrm>
            <a:off x="5181599" y="348826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9" name="Shape 536"/>
          <p:cNvSpPr/>
          <p:nvPr/>
        </p:nvSpPr>
        <p:spPr>
          <a:xfrm>
            <a:off x="5181600" y="375072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0" name="Shape 537"/>
          <p:cNvSpPr/>
          <p:nvPr/>
        </p:nvSpPr>
        <p:spPr>
          <a:xfrm>
            <a:off x="5181599" y="401319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1" name="Shape 538"/>
          <p:cNvSpPr/>
          <p:nvPr/>
        </p:nvSpPr>
        <p:spPr>
          <a:xfrm>
            <a:off x="5181599" y="4275655"/>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2" name="Shape 539"/>
          <p:cNvSpPr/>
          <p:nvPr/>
        </p:nvSpPr>
        <p:spPr>
          <a:xfrm>
            <a:off x="5181599" y="4538121"/>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3" name="Shape 540"/>
          <p:cNvSpPr/>
          <p:nvPr/>
        </p:nvSpPr>
        <p:spPr>
          <a:xfrm>
            <a:off x="5181599" y="480058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4" name="Shape 541"/>
          <p:cNvSpPr/>
          <p:nvPr/>
        </p:nvSpPr>
        <p:spPr>
          <a:xfrm>
            <a:off x="5181599" y="506305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5" name="Shape 542"/>
          <p:cNvSpPr/>
          <p:nvPr/>
        </p:nvSpPr>
        <p:spPr>
          <a:xfrm>
            <a:off x="5181600" y="5325516"/>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6" name="Shape 543"/>
          <p:cNvSpPr/>
          <p:nvPr/>
        </p:nvSpPr>
        <p:spPr>
          <a:xfrm>
            <a:off x="5181599" y="5587980"/>
            <a:ext cx="1329267" cy="262464"/>
          </a:xfrm>
          <a:prstGeom prst="rect">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137" name="Shape 550"/>
          <p:cNvCxnSpPr/>
          <p:nvPr/>
        </p:nvCxnSpPr>
        <p:spPr>
          <a:xfrm>
            <a:off x="6248400" y="2438400"/>
            <a:ext cx="0" cy="3708398"/>
          </a:xfrm>
          <a:prstGeom prst="straightConnector1">
            <a:avLst/>
          </a:prstGeom>
          <a:noFill/>
          <a:ln w="9525" cap="flat" cmpd="sng">
            <a:solidFill>
              <a:srgbClr val="666666"/>
            </a:solidFill>
            <a:prstDash val="solid"/>
            <a:round/>
            <a:headEnd type="none" w="med" len="med"/>
            <a:tailEnd type="none" w="med" len="med"/>
          </a:ln>
        </p:spPr>
      </p:cxnSp>
      <p:sp>
        <p:nvSpPr>
          <p:cNvPr id="138" name="Shape 580"/>
          <p:cNvSpPr txBox="1"/>
          <p:nvPr/>
        </p:nvSpPr>
        <p:spPr>
          <a:xfrm>
            <a:off x="5533141" y="2071929"/>
            <a:ext cx="71525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800" smtClean="0">
                <a:solidFill>
                  <a:schemeClr val="dk1"/>
                </a:solidFill>
                <a:latin typeface="Calibri"/>
                <a:ea typeface="Calibri"/>
                <a:cs typeface="Calibri"/>
                <a:sym typeface="Calibri"/>
              </a:rPr>
              <a:t>PT</a:t>
            </a:r>
            <a:endParaRPr lang="en-US" sz="1800">
              <a:solidFill>
                <a:schemeClr val="dk1"/>
              </a:solidFill>
              <a:latin typeface="Calibri"/>
              <a:ea typeface="Calibri"/>
              <a:cs typeface="Calibri"/>
              <a:sym typeface="Calibri"/>
            </a:endParaRPr>
          </a:p>
        </p:txBody>
      </p:sp>
      <p:sp>
        <p:nvSpPr>
          <p:cNvPr id="139" name="Shape 593"/>
          <p:cNvSpPr txBox="1"/>
          <p:nvPr/>
        </p:nvSpPr>
        <p:spPr>
          <a:xfrm>
            <a:off x="5533141" y="2910129"/>
            <a:ext cx="716863"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b="1" smtClean="0">
                <a:solidFill>
                  <a:srgbClr val="FF0000"/>
                </a:solidFill>
                <a:latin typeface="Calibri"/>
                <a:ea typeface="Calibri"/>
                <a:cs typeface="Calibri"/>
                <a:sym typeface="Calibri"/>
              </a:rPr>
              <a:t>0x6</a:t>
            </a:r>
            <a:endParaRPr lang="en-US" sz="1600" b="1">
              <a:solidFill>
                <a:srgbClr val="FF0000"/>
              </a:solidFill>
              <a:latin typeface="Calibri"/>
              <a:ea typeface="Calibri"/>
              <a:cs typeface="Calibri"/>
              <a:sym typeface="Calibri"/>
            </a:endParaRPr>
          </a:p>
        </p:txBody>
      </p:sp>
      <p:sp>
        <p:nvSpPr>
          <p:cNvPr id="140" name="TextBox 139"/>
          <p:cNvSpPr txBox="1"/>
          <p:nvPr/>
        </p:nvSpPr>
        <p:spPr>
          <a:xfrm>
            <a:off x="6142741" y="2910129"/>
            <a:ext cx="431528" cy="338554"/>
          </a:xfrm>
          <a:prstGeom prst="rect">
            <a:avLst/>
          </a:prstGeom>
          <a:noFill/>
        </p:spPr>
        <p:txBody>
          <a:bodyPr wrap="none" rtlCol="0">
            <a:spAutoFit/>
          </a:bodyPr>
          <a:lstStyle/>
          <a:p>
            <a:r>
              <a:rPr lang="es-ES_tradnl" smtClean="0">
                <a:solidFill>
                  <a:srgbClr val="FF0000"/>
                </a:solidFill>
              </a:rPr>
              <a:t>  </a:t>
            </a:r>
            <a:r>
              <a:rPr lang="es-ES_tradnl" sz="1600" b="1" smtClean="0">
                <a:solidFill>
                  <a:srgbClr val="FF0000"/>
                </a:solidFill>
              </a:rPr>
              <a:t>U</a:t>
            </a:r>
            <a:endParaRPr lang="en-US" sz="1600" b="1">
              <a:solidFill>
                <a:srgbClr val="FF0000"/>
              </a:solidFill>
            </a:endParaRPr>
          </a:p>
        </p:txBody>
      </p:sp>
      <p:sp>
        <p:nvSpPr>
          <p:cNvPr id="142" name="TextBox 141"/>
          <p:cNvSpPr txBox="1"/>
          <p:nvPr/>
        </p:nvSpPr>
        <p:spPr>
          <a:xfrm>
            <a:off x="228600" y="3352800"/>
            <a:ext cx="1290738" cy="1446550"/>
          </a:xfrm>
          <a:prstGeom prst="rect">
            <a:avLst/>
          </a:prstGeom>
          <a:noFill/>
        </p:spPr>
        <p:txBody>
          <a:bodyPr wrap="none" rtlCol="0">
            <a:spAutoFit/>
          </a:bodyPr>
          <a:lstStyle/>
          <a:p>
            <a:r>
              <a:rPr lang="es-ES_tradnl" sz="8800" smtClean="0">
                <a:sym typeface="Wingdings" pitchFamily="2" charset="2"/>
              </a:rPr>
              <a:t></a:t>
            </a:r>
            <a:endParaRPr lang="en-US" sz="8800"/>
          </a:p>
        </p:txBody>
      </p:sp>
      <p:cxnSp>
        <p:nvCxnSpPr>
          <p:cNvPr id="143" name="Shape 587"/>
          <p:cNvCxnSpPr/>
          <p:nvPr/>
        </p:nvCxnSpPr>
        <p:spPr>
          <a:xfrm flipV="1">
            <a:off x="2362200" y="2286000"/>
            <a:ext cx="1524000" cy="831000"/>
          </a:xfrm>
          <a:prstGeom prst="straightConnector1">
            <a:avLst/>
          </a:prstGeom>
          <a:noFill/>
          <a:ln w="12700" cap="flat" cmpd="sng">
            <a:solidFill>
              <a:schemeClr val="accent1"/>
            </a:solidFill>
            <a:prstDash val="solid"/>
            <a:round/>
            <a:headEnd type="none" w="med" len="med"/>
            <a:tailEnd type="stealth" w="lg" len="lg"/>
          </a:ln>
        </p:spPr>
      </p:cxnSp>
      <p:cxnSp>
        <p:nvCxnSpPr>
          <p:cNvPr id="145" name="Shape 587"/>
          <p:cNvCxnSpPr/>
          <p:nvPr/>
        </p:nvCxnSpPr>
        <p:spPr>
          <a:xfrm flipV="1">
            <a:off x="4191000" y="2286000"/>
            <a:ext cx="1524000" cy="831000"/>
          </a:xfrm>
          <a:prstGeom prst="straightConnector1">
            <a:avLst/>
          </a:prstGeom>
          <a:noFill/>
          <a:ln w="12700" cap="flat" cmpd="sng">
            <a:solidFill>
              <a:schemeClr val="accent1"/>
            </a:solidFill>
            <a:prstDash val="solid"/>
            <a:round/>
            <a:headEnd type="none" w="med" len="med"/>
            <a:tailEnd type="stealth" w="lg" len="lg"/>
          </a:ln>
        </p:spPr>
      </p:cxnSp>
      <p:sp>
        <p:nvSpPr>
          <p:cNvPr id="147" name="Shape 530"/>
          <p:cNvSpPr/>
          <p:nvPr/>
        </p:nvSpPr>
        <p:spPr>
          <a:xfrm>
            <a:off x="7162800" y="2438400"/>
            <a:ext cx="1329267" cy="3708398"/>
          </a:xfrm>
          <a:prstGeom prst="rect">
            <a:avLst/>
          </a:prstGeom>
          <a:solidFill>
            <a:schemeClr val="bg2">
              <a:lumMod val="20000"/>
              <a:lumOff val="80000"/>
            </a:schemeClr>
          </a:solid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4" name="Shape 580"/>
          <p:cNvSpPr txBox="1"/>
          <p:nvPr/>
        </p:nvSpPr>
        <p:spPr>
          <a:xfrm>
            <a:off x="7467599" y="3886201"/>
            <a:ext cx="71525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ES_tradnl" sz="1800" b="1" smtClean="0">
                <a:solidFill>
                  <a:srgbClr val="FF0000"/>
                </a:solidFill>
                <a:latin typeface="Calibri"/>
                <a:ea typeface="Calibri"/>
                <a:cs typeface="Calibri"/>
                <a:sym typeface="Calibri"/>
              </a:rPr>
              <a:t>PDPT</a:t>
            </a:r>
            <a:endParaRPr lang="en-US" sz="1800" b="1">
              <a:solidFill>
                <a:srgbClr val="FF0000"/>
              </a:solidFill>
              <a:latin typeface="Calibri"/>
              <a:ea typeface="Calibri"/>
              <a:cs typeface="Calibri"/>
              <a:sym typeface="Calibri"/>
            </a:endParaRPr>
          </a:p>
        </p:txBody>
      </p:sp>
      <p:sp>
        <p:nvSpPr>
          <p:cNvPr id="169" name="Shape 580"/>
          <p:cNvSpPr txBox="1"/>
          <p:nvPr/>
        </p:nvSpPr>
        <p:spPr>
          <a:xfrm>
            <a:off x="7467599" y="2057401"/>
            <a:ext cx="715259"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ES_tradnl" sz="1800" smtClean="0">
                <a:solidFill>
                  <a:schemeClr val="dk1"/>
                </a:solidFill>
                <a:latin typeface="Calibri"/>
                <a:ea typeface="Calibri"/>
                <a:cs typeface="Calibri"/>
                <a:sym typeface="Calibri"/>
              </a:rPr>
              <a:t>DATA</a:t>
            </a:r>
            <a:endParaRPr lang="en-US" sz="1800">
              <a:solidFill>
                <a:schemeClr val="dk1"/>
              </a:solidFill>
              <a:latin typeface="Calibri"/>
              <a:ea typeface="Calibri"/>
              <a:cs typeface="Calibri"/>
              <a:sym typeface="Calibri"/>
            </a:endParaRPr>
          </a:p>
        </p:txBody>
      </p:sp>
      <p:cxnSp>
        <p:nvCxnSpPr>
          <p:cNvPr id="171" name="Shape 587"/>
          <p:cNvCxnSpPr/>
          <p:nvPr/>
        </p:nvCxnSpPr>
        <p:spPr>
          <a:xfrm flipV="1">
            <a:off x="6019800" y="2286000"/>
            <a:ext cx="1524000" cy="831000"/>
          </a:xfrm>
          <a:prstGeom prst="straightConnector1">
            <a:avLst/>
          </a:prstGeom>
          <a:noFill/>
          <a:ln w="12700" cap="flat" cmpd="sng">
            <a:solidFill>
              <a:schemeClr val="accent1"/>
            </a:solidFill>
            <a:prstDash val="solid"/>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smtClean="0">
                <a:solidFill>
                  <a:schemeClr val="tx1"/>
                </a:solidFill>
                <a:cs typeface="Courier New"/>
              </a:rPr>
              <a:t>Real example - “</a:t>
            </a:r>
            <a:r>
              <a:rPr lang="en-US" sz="2800" dirty="0" err="1" smtClean="0">
                <a:solidFill>
                  <a:schemeClr val="tx1"/>
                </a:solidFill>
                <a:cs typeface="Courier New"/>
              </a:rPr>
              <a:t>Debian</a:t>
            </a:r>
            <a:r>
              <a:rPr lang="en-US" sz="2800" dirty="0" smtClean="0">
                <a:solidFill>
                  <a:schemeClr val="tx1"/>
                </a:solidFill>
                <a:cs typeface="Courier New"/>
              </a:rPr>
              <a:t> 8.3 x64”</a:t>
            </a:r>
            <a:endParaRPr lang="es-ES_tradnl" sz="2800" dirty="0" smtClean="0">
              <a:solidFill>
                <a:schemeClr val="tx1"/>
              </a:solidFill>
              <a:cs typeface="Courier New"/>
            </a:endParaRPr>
          </a:p>
          <a:p>
            <a:pPr indent="-223838">
              <a:spcBef>
                <a:spcPts val="560"/>
              </a:spcBef>
              <a:buNone/>
            </a:pPr>
            <a:r>
              <a:rPr lang="es-ES_tradnl" dirty="0" smtClean="0">
                <a:solidFill>
                  <a:schemeClr val="tx1"/>
                </a:solidFill>
                <a:cs typeface="Courier New"/>
              </a:rPr>
              <a:t>   - </a:t>
            </a:r>
            <a:r>
              <a:rPr lang="es-ES_tradnl" dirty="0" err="1" smtClean="0">
                <a:solidFill>
                  <a:schemeClr val="tx1"/>
                </a:solidFill>
                <a:cs typeface="Courier New"/>
              </a:rPr>
              <a:t>We</a:t>
            </a:r>
            <a:r>
              <a:rPr lang="es-ES_tradnl" dirty="0" smtClean="0">
                <a:solidFill>
                  <a:schemeClr val="tx1"/>
                </a:solidFill>
                <a:cs typeface="Courier New"/>
              </a:rPr>
              <a:t> </a:t>
            </a:r>
            <a:r>
              <a:rPr lang="es-ES_tradnl" dirty="0" err="1" smtClean="0">
                <a:solidFill>
                  <a:schemeClr val="tx1"/>
                </a:solidFill>
                <a:cs typeface="Courier New"/>
              </a:rPr>
              <a:t>add</a:t>
            </a:r>
            <a:r>
              <a:rPr lang="es-ES_tradnl" dirty="0" smtClean="0">
                <a:solidFill>
                  <a:schemeClr val="tx1"/>
                </a:solidFill>
                <a:cs typeface="Courier New"/>
              </a:rPr>
              <a:t> a PDPT </a:t>
            </a:r>
            <a:r>
              <a:rPr lang="es-ES_tradnl" dirty="0" err="1" smtClean="0">
                <a:solidFill>
                  <a:schemeClr val="tx1"/>
                </a:solidFill>
                <a:cs typeface="Courier New"/>
              </a:rPr>
              <a:t>entry</a:t>
            </a:r>
            <a:r>
              <a:rPr lang="es-ES_tradnl" dirty="0" smtClean="0">
                <a:solidFill>
                  <a:schemeClr val="tx1"/>
                </a:solidFill>
                <a:cs typeface="Courier New"/>
              </a:rPr>
              <a:t> at 0xFFFF8800’</a:t>
            </a:r>
            <a:r>
              <a:rPr lang="es-ES_tradnl" dirty="0" smtClean="0">
                <a:solidFill>
                  <a:srgbClr val="FF0000"/>
                </a:solidFill>
                <a:cs typeface="Courier New"/>
              </a:rPr>
              <a:t>01AF4010</a:t>
            </a:r>
            <a:r>
              <a:rPr lang="es-ES_tradnl" dirty="0" smtClean="0">
                <a:solidFill>
                  <a:schemeClr val="tx1"/>
                </a:solidFill>
                <a:cs typeface="Courier New"/>
              </a:rPr>
              <a:t> (</a:t>
            </a:r>
            <a:r>
              <a:rPr lang="es-ES_tradnl" dirty="0" err="1" smtClean="0">
                <a:solidFill>
                  <a:schemeClr val="tx1"/>
                </a:solidFill>
                <a:cs typeface="Courier New"/>
              </a:rPr>
              <a:t>entry</a:t>
            </a:r>
            <a:r>
              <a:rPr lang="es-ES_tradnl" dirty="0" smtClean="0">
                <a:solidFill>
                  <a:schemeClr val="tx1"/>
                </a:solidFill>
                <a:cs typeface="Courier New"/>
              </a:rPr>
              <a:t> 0x2)</a:t>
            </a:r>
          </a:p>
          <a:p>
            <a:pPr indent="-223838">
              <a:spcBef>
                <a:spcPts val="560"/>
              </a:spcBef>
              <a:buNone/>
            </a:pPr>
            <a:r>
              <a:rPr lang="es-ES_tradnl" dirty="0" smtClean="0">
                <a:solidFill>
                  <a:schemeClr val="tx1"/>
                </a:solidFill>
                <a:cs typeface="Courier New"/>
              </a:rPr>
              <a:t>   - </a:t>
            </a:r>
            <a:r>
              <a:rPr lang="es-ES_tradnl" dirty="0" err="1" smtClean="0">
                <a:solidFill>
                  <a:schemeClr val="tx1"/>
                </a:solidFill>
                <a:cs typeface="Courier New"/>
              </a:rPr>
              <a:t>The</a:t>
            </a:r>
            <a:r>
              <a:rPr lang="es-ES_tradnl" dirty="0" smtClean="0">
                <a:solidFill>
                  <a:schemeClr val="tx1"/>
                </a:solidFill>
                <a:cs typeface="Courier New"/>
              </a:rPr>
              <a:t> </a:t>
            </a:r>
            <a:r>
              <a:rPr lang="es-ES_tradnl" dirty="0" err="1" smtClean="0">
                <a:solidFill>
                  <a:schemeClr val="tx1"/>
                </a:solidFill>
                <a:cs typeface="Courier New"/>
              </a:rPr>
              <a:t>written</a:t>
            </a:r>
            <a:r>
              <a:rPr lang="es-ES_tradnl" dirty="0" smtClean="0">
                <a:solidFill>
                  <a:schemeClr val="tx1"/>
                </a:solidFill>
                <a:cs typeface="Courier New"/>
              </a:rPr>
              <a:t> </a:t>
            </a:r>
            <a:r>
              <a:rPr lang="es-ES_tradnl" dirty="0" err="1" smtClean="0">
                <a:solidFill>
                  <a:schemeClr val="tx1"/>
                </a:solidFill>
                <a:cs typeface="Courier New"/>
              </a:rPr>
              <a:t>value</a:t>
            </a:r>
            <a:r>
              <a:rPr lang="es-ES_tradnl" dirty="0" smtClean="0">
                <a:solidFill>
                  <a:schemeClr val="tx1"/>
                </a:solidFill>
                <a:cs typeface="Courier New"/>
              </a:rPr>
              <a:t> </a:t>
            </a:r>
            <a:r>
              <a:rPr lang="es-ES_tradnl" dirty="0" err="1" smtClean="0">
                <a:solidFill>
                  <a:schemeClr val="tx1"/>
                </a:solidFill>
                <a:cs typeface="Courier New"/>
              </a:rPr>
              <a:t>is</a:t>
            </a:r>
            <a:r>
              <a:rPr lang="es-ES_tradnl" dirty="0" smtClean="0">
                <a:solidFill>
                  <a:schemeClr val="tx1"/>
                </a:solidFill>
                <a:cs typeface="Courier New"/>
              </a:rPr>
              <a:t> “</a:t>
            </a:r>
            <a:r>
              <a:rPr lang="es-ES_tradnl" dirty="0" smtClean="0">
                <a:solidFill>
                  <a:srgbClr val="FF0000"/>
                </a:solidFill>
                <a:cs typeface="Courier New"/>
              </a:rPr>
              <a:t>67 04 AF 01</a:t>
            </a:r>
            <a:r>
              <a:rPr lang="es-ES_tradnl" dirty="0" smtClean="0">
                <a:solidFill>
                  <a:schemeClr val="tx1"/>
                </a:solidFill>
                <a:cs typeface="Courier New"/>
              </a:rPr>
              <a:t> 00 00 00 00”</a:t>
            </a:r>
          </a:p>
          <a:p>
            <a:pPr indent="-223838">
              <a:spcBef>
                <a:spcPts val="560"/>
              </a:spcBef>
              <a:buNone/>
            </a:pPr>
            <a:r>
              <a:rPr lang="es-ES_tradnl" dirty="0" smtClean="0">
                <a:solidFill>
                  <a:schemeClr val="tx1"/>
                </a:solidFill>
                <a:cs typeface="Courier New"/>
              </a:rPr>
              <a:t>   - </a:t>
            </a:r>
            <a:r>
              <a:rPr lang="es-ES_tradnl" dirty="0" err="1" smtClean="0">
                <a:solidFill>
                  <a:schemeClr val="tx1"/>
                </a:solidFill>
                <a:cs typeface="Courier New"/>
              </a:rPr>
              <a:t>This</a:t>
            </a:r>
            <a:r>
              <a:rPr lang="es-ES_tradnl" dirty="0" smtClean="0">
                <a:solidFill>
                  <a:schemeClr val="tx1"/>
                </a:solidFill>
                <a:cs typeface="Courier New"/>
              </a:rPr>
              <a:t> </a:t>
            </a:r>
            <a:r>
              <a:rPr lang="es-ES_tradnl" dirty="0" err="1" smtClean="0">
                <a:solidFill>
                  <a:schemeClr val="tx1"/>
                </a:solidFill>
                <a:cs typeface="Courier New"/>
              </a:rPr>
              <a:t>entry</a:t>
            </a:r>
            <a:r>
              <a:rPr lang="es-ES_tradnl" dirty="0" smtClean="0">
                <a:solidFill>
                  <a:schemeClr val="tx1"/>
                </a:solidFill>
                <a:cs typeface="Courier New"/>
              </a:rPr>
              <a:t> </a:t>
            </a:r>
            <a:r>
              <a:rPr lang="es-ES_tradnl" dirty="0" err="1" smtClean="0">
                <a:solidFill>
                  <a:schemeClr val="tx1"/>
                </a:solidFill>
                <a:cs typeface="Courier New"/>
              </a:rPr>
              <a:t>is</a:t>
            </a:r>
            <a:r>
              <a:rPr lang="es-ES_tradnl" dirty="0" smtClean="0">
                <a:solidFill>
                  <a:schemeClr val="tx1"/>
                </a:solidFill>
                <a:cs typeface="Courier New"/>
              </a:rPr>
              <a:t> </a:t>
            </a:r>
            <a:r>
              <a:rPr lang="es-ES_tradnl" dirty="0" err="1" smtClean="0">
                <a:solidFill>
                  <a:srgbClr val="FF0000"/>
                </a:solidFill>
                <a:cs typeface="Courier New"/>
              </a:rPr>
              <a:t>self-referential</a:t>
            </a:r>
            <a:endParaRPr lang="es-ES_tradnl" dirty="0" smtClean="0">
              <a:solidFill>
                <a:srgbClr val="FF0000"/>
              </a:solidFill>
              <a:cs typeface="Courier New"/>
            </a:endParaRPr>
          </a:p>
          <a:p>
            <a:pPr marL="457200" indent="-457200">
              <a:spcBef>
                <a:spcPts val="560"/>
              </a:spcBef>
              <a:buNone/>
            </a:pPr>
            <a:endParaRPr lang="es-ES_tradnl" dirty="0" smtClean="0">
              <a:solidFill>
                <a:srgbClr val="FF0000"/>
              </a:solidFill>
              <a:cs typeface="Courier New"/>
            </a:endParaRPr>
          </a:p>
          <a:p>
            <a:pPr marL="457200" indent="-457200">
              <a:spcBef>
                <a:spcPts val="560"/>
              </a:spcBef>
              <a:buNone/>
            </a:pPr>
            <a:r>
              <a:rPr lang="es-ES_tradnl" dirty="0" smtClean="0">
                <a:solidFill>
                  <a:srgbClr val="FF0000"/>
                </a:solidFill>
                <a:cs typeface="Courier New"/>
              </a:rPr>
              <a:t>   </a:t>
            </a:r>
            <a:r>
              <a:rPr lang="es-ES_tradnl" dirty="0" smtClean="0">
                <a:solidFill>
                  <a:schemeClr val="tx1"/>
                </a:solidFill>
                <a:cs typeface="Courier New"/>
              </a:rPr>
              <a:t>- </a:t>
            </a:r>
            <a:r>
              <a:rPr lang="es-ES_tradnl" dirty="0" err="1" smtClean="0">
                <a:solidFill>
                  <a:schemeClr val="tx1"/>
                </a:solidFill>
                <a:cs typeface="Courier New"/>
              </a:rPr>
              <a:t>Calculating</a:t>
            </a:r>
            <a:r>
              <a:rPr lang="es-ES_tradnl" dirty="0" smtClean="0">
                <a:solidFill>
                  <a:schemeClr val="tx1"/>
                </a:solidFill>
                <a:cs typeface="Courier New"/>
              </a:rPr>
              <a:t> </a:t>
            </a:r>
            <a:r>
              <a:rPr lang="es-ES_tradnl" dirty="0" err="1" smtClean="0">
                <a:solidFill>
                  <a:schemeClr val="tx1"/>
                </a:solidFill>
                <a:cs typeface="Courier New"/>
              </a:rPr>
              <a:t>the</a:t>
            </a:r>
            <a:r>
              <a:rPr lang="es-ES_tradnl" dirty="0" smtClean="0">
                <a:solidFill>
                  <a:schemeClr val="tx1"/>
                </a:solidFill>
                <a:cs typeface="Courier New"/>
              </a:rPr>
              <a:t> </a:t>
            </a:r>
            <a:r>
              <a:rPr lang="es-ES_tradnl" dirty="0" err="1" smtClean="0">
                <a:solidFill>
                  <a:schemeClr val="tx1"/>
                </a:solidFill>
                <a:cs typeface="Courier New"/>
              </a:rPr>
              <a:t>mapped</a:t>
            </a:r>
            <a:r>
              <a:rPr lang="es-ES_tradnl" dirty="0" smtClean="0">
                <a:solidFill>
                  <a:schemeClr val="tx1"/>
                </a:solidFill>
                <a:cs typeface="Courier New"/>
              </a:rPr>
              <a:t> virtual </a:t>
            </a:r>
            <a:r>
              <a:rPr lang="es-ES_tradnl" dirty="0" err="1" smtClean="0">
                <a:solidFill>
                  <a:schemeClr val="tx1"/>
                </a:solidFill>
                <a:cs typeface="Courier New"/>
              </a:rPr>
              <a:t>address</a:t>
            </a:r>
            <a:r>
              <a:rPr lang="es-ES_tradnl" dirty="0" smtClean="0">
                <a:solidFill>
                  <a:schemeClr val="tx1"/>
                </a:solidFill>
                <a:cs typeface="Courier New"/>
              </a:rPr>
              <a:t> </a:t>
            </a:r>
            <a:r>
              <a:rPr lang="es-ES_tradnl" dirty="0" err="1" smtClean="0">
                <a:solidFill>
                  <a:schemeClr val="tx1"/>
                </a:solidFill>
                <a:cs typeface="Courier New"/>
              </a:rPr>
              <a:t>by</a:t>
            </a:r>
            <a:r>
              <a:rPr lang="es-ES_tradnl" dirty="0" smtClean="0">
                <a:solidFill>
                  <a:schemeClr val="tx1"/>
                </a:solidFill>
                <a:cs typeface="Courier New"/>
              </a:rPr>
              <a:t> </a:t>
            </a:r>
            <a:r>
              <a:rPr lang="es-ES_tradnl" dirty="0" err="1" smtClean="0">
                <a:solidFill>
                  <a:schemeClr val="tx1"/>
                </a:solidFill>
                <a:cs typeface="Courier New"/>
              </a:rPr>
              <a:t>this</a:t>
            </a:r>
            <a:r>
              <a:rPr lang="es-ES_tradnl" dirty="0" smtClean="0">
                <a:solidFill>
                  <a:schemeClr val="tx1"/>
                </a:solidFill>
                <a:cs typeface="Courier New"/>
              </a:rPr>
              <a:t> </a:t>
            </a:r>
            <a:r>
              <a:rPr lang="es-ES_tradnl" dirty="0" err="1" smtClean="0">
                <a:solidFill>
                  <a:schemeClr val="tx1"/>
                </a:solidFill>
                <a:cs typeface="Courier New"/>
              </a:rPr>
              <a:t>entry</a:t>
            </a:r>
            <a:r>
              <a:rPr lang="es-ES_tradnl" dirty="0" smtClean="0">
                <a:solidFill>
                  <a:schemeClr val="tx1"/>
                </a:solidFill>
                <a:cs typeface="Courier New"/>
              </a:rPr>
              <a:t>:</a:t>
            </a:r>
            <a:endParaRPr lang="es-ES_tradnl" dirty="0" smtClean="0">
              <a:solidFill>
                <a:srgbClr val="FF0000"/>
              </a:solidFill>
              <a:cs typeface="Courier New"/>
            </a:endParaRPr>
          </a:p>
          <a:p>
            <a:pPr indent="-223838">
              <a:spcBef>
                <a:spcPts val="560"/>
              </a:spcBef>
              <a:buNone/>
            </a:pPr>
            <a:r>
              <a:rPr lang="es-ES_tradnl" dirty="0" smtClean="0">
                <a:solidFill>
                  <a:schemeClr val="tx1"/>
                </a:solidFill>
                <a:cs typeface="Courier New"/>
              </a:rPr>
              <a:t>     </a:t>
            </a:r>
            <a:r>
              <a:rPr lang="es-ES_tradnl" dirty="0" smtClean="0">
                <a:solidFill>
                  <a:schemeClr val="tx1"/>
                </a:solidFill>
                <a:cs typeface="Courier New"/>
                <a:sym typeface="Wingdings" pitchFamily="2" charset="2"/>
              </a:rPr>
              <a:t> va = </a:t>
            </a:r>
            <a:r>
              <a:rPr lang="en-US" dirty="0" smtClean="0">
                <a:solidFill>
                  <a:schemeClr val="dk1"/>
                </a:solidFill>
                <a:cs typeface="Courier New"/>
              </a:rPr>
              <a:t>0xFFFF8800’00000000</a:t>
            </a:r>
          </a:p>
          <a:p>
            <a:pPr indent="-223838">
              <a:spcBef>
                <a:spcPts val="560"/>
              </a:spcBef>
              <a:buNone/>
            </a:pPr>
            <a:r>
              <a:rPr lang="es-ES_tradnl" dirty="0" smtClean="0">
                <a:solidFill>
                  <a:schemeClr val="tx1"/>
                </a:solidFill>
                <a:cs typeface="Courier New"/>
              </a:rPr>
              <a:t>     </a:t>
            </a:r>
            <a:r>
              <a:rPr lang="es-ES_tradnl" dirty="0" smtClean="0">
                <a:solidFill>
                  <a:schemeClr val="tx1"/>
                </a:solidFill>
                <a:cs typeface="Courier New"/>
                <a:sym typeface="Wingdings" pitchFamily="2" charset="2"/>
              </a:rPr>
              <a:t> va += </a:t>
            </a:r>
            <a:r>
              <a:rPr lang="en-US" dirty="0" smtClean="0">
                <a:solidFill>
                  <a:schemeClr val="dk1"/>
                </a:solidFill>
                <a:cs typeface="Courier New"/>
              </a:rPr>
              <a:t>512gb * 0x110 PML entries</a:t>
            </a:r>
          </a:p>
          <a:p>
            <a:pPr indent="-223838">
              <a:spcBef>
                <a:spcPts val="560"/>
              </a:spcBef>
              <a:buNone/>
            </a:pPr>
            <a:r>
              <a:rPr lang="es-ES_tradnl" dirty="0" smtClean="0">
                <a:solidFill>
                  <a:schemeClr val="tx1"/>
                </a:solidFill>
                <a:cs typeface="Courier New"/>
                <a:sym typeface="Wingdings" pitchFamily="2" charset="2"/>
              </a:rPr>
              <a:t>      va +=</a:t>
            </a:r>
            <a:r>
              <a:rPr lang="en-US" dirty="0" smtClean="0">
                <a:solidFill>
                  <a:schemeClr val="dk1"/>
                </a:solidFill>
                <a:cs typeface="Courier New"/>
              </a:rPr>
              <a:t> </a:t>
            </a:r>
            <a:r>
              <a:rPr lang="es-ES_tradnl" dirty="0" smtClean="0">
                <a:solidFill>
                  <a:schemeClr val="tx1"/>
                </a:solidFill>
                <a:cs typeface="Courier New"/>
              </a:rPr>
              <a:t>( 1gb + 2mb + 4kb ) * 0x2 PDPT </a:t>
            </a:r>
            <a:r>
              <a:rPr lang="es-ES_tradnl" dirty="0" err="1" smtClean="0">
                <a:solidFill>
                  <a:schemeClr val="tx1"/>
                </a:solidFill>
                <a:cs typeface="Courier New"/>
              </a:rPr>
              <a:t>entries</a:t>
            </a:r>
            <a:endParaRPr lang="es-ES_tradnl" dirty="0" smtClean="0">
              <a:solidFill>
                <a:schemeClr val="tx1"/>
              </a:solidFill>
              <a:cs typeface="Courier New"/>
            </a:endParaRPr>
          </a:p>
          <a:p>
            <a:pPr indent="-223838">
              <a:spcBef>
                <a:spcPts val="560"/>
              </a:spcBef>
              <a:buNone/>
            </a:pPr>
            <a:r>
              <a:rPr lang="es-ES_tradnl" dirty="0" smtClean="0">
                <a:solidFill>
                  <a:schemeClr val="tx1"/>
                </a:solidFill>
                <a:cs typeface="Courier New"/>
                <a:sym typeface="Wingdings" pitchFamily="2" charset="2"/>
              </a:rPr>
              <a:t>      va = </a:t>
            </a:r>
            <a:r>
              <a:rPr lang="es-ES_tradnl" b="1" dirty="0" smtClean="0">
                <a:solidFill>
                  <a:schemeClr val="tx1"/>
                </a:solidFill>
                <a:cs typeface="Courier New"/>
                <a:sym typeface="Wingdings" pitchFamily="2" charset="2"/>
              </a:rPr>
              <a:t>0xFFFF8880’80402000</a:t>
            </a:r>
            <a:endParaRPr lang="es-ES_tradnl" b="1" dirty="0" smtClean="0">
              <a:solidFill>
                <a:schemeClr val="tx1"/>
              </a:solidFill>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72</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lvl="0" algn="ctr">
              <a:buSzPct val="25000"/>
            </a:pPr>
            <a:r>
              <a:rPr lang="en-US" sz="4800" smtClean="0"/>
              <a:t>Creating self-ref entries</a:t>
            </a:r>
            <a:endParaRPr lang="en-US" sz="4800" b="0" i="0" u="none" strike="noStrike" cap="none">
              <a:solidFill>
                <a:schemeClr val="dk1"/>
              </a:solidFill>
              <a:latin typeface="Calibri"/>
              <a:ea typeface="Calibri"/>
              <a:cs typeface="Calibri"/>
              <a:sym typeface="Calibri"/>
            </a:endParaRPr>
          </a:p>
        </p:txBody>
      </p:sp>
      <p:sp>
        <p:nvSpPr>
          <p:cNvPr id="230" name="Shape 23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indent="-223838">
              <a:spcBef>
                <a:spcPts val="560"/>
              </a:spcBef>
              <a:buFont typeface="Calibri" pitchFamily="34" charset="0"/>
              <a:buChar char="-"/>
            </a:pPr>
            <a:r>
              <a:rPr lang="en-US" sz="2800" dirty="0" smtClean="0">
                <a:solidFill>
                  <a:schemeClr val="dk1"/>
                </a:solidFill>
              </a:rPr>
              <a:t>So, we are able to </a:t>
            </a:r>
            <a:r>
              <a:rPr lang="en-US" sz="2800" dirty="0" smtClean="0">
                <a:solidFill>
                  <a:srgbClr val="FF0000"/>
                </a:solidFill>
              </a:rPr>
              <a:t>add/modify/delete PDPT entries</a:t>
            </a:r>
          </a:p>
          <a:p>
            <a:pPr indent="-223838">
              <a:spcBef>
                <a:spcPts val="560"/>
              </a:spcBef>
              <a:buFont typeface="Calibri" pitchFamily="34" charset="0"/>
              <a:buChar char="-"/>
            </a:pPr>
            <a:endParaRPr lang="es-ES_tradnl" sz="2800" dirty="0" smtClean="0">
              <a:solidFill>
                <a:srgbClr val="FF0000"/>
              </a:solidFill>
              <a:ea typeface="Calibri"/>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We</a:t>
            </a:r>
            <a:r>
              <a:rPr lang="es-ES_tradnl" sz="2800" dirty="0" smtClean="0">
                <a:solidFill>
                  <a:schemeClr val="tx1"/>
                </a:solidFill>
                <a:cs typeface="Courier New"/>
              </a:rPr>
              <a:t> </a:t>
            </a:r>
            <a:r>
              <a:rPr lang="es-ES_tradnl" sz="2800" dirty="0" err="1" smtClean="0">
                <a:solidFill>
                  <a:schemeClr val="tx1"/>
                </a:solidFill>
                <a:cs typeface="Courier New"/>
              </a:rPr>
              <a:t>then</a:t>
            </a:r>
            <a:r>
              <a:rPr lang="es-ES_tradnl" sz="2800" dirty="0" smtClean="0">
                <a:solidFill>
                  <a:schemeClr val="tx1"/>
                </a:solidFill>
                <a:cs typeface="Courier New"/>
              </a:rPr>
              <a:t> </a:t>
            </a:r>
            <a:r>
              <a:rPr lang="es-ES_tradnl" sz="2800" dirty="0" err="1" smtClean="0">
                <a:solidFill>
                  <a:schemeClr val="tx1"/>
                </a:solidFill>
                <a:cs typeface="Courier New"/>
              </a:rPr>
              <a:t>add</a:t>
            </a:r>
            <a:r>
              <a:rPr lang="es-ES_tradnl" sz="2800" dirty="0" smtClean="0">
                <a:solidFill>
                  <a:schemeClr val="tx1"/>
                </a:solidFill>
                <a:cs typeface="Courier New"/>
              </a:rPr>
              <a:t> </a:t>
            </a:r>
            <a:r>
              <a:rPr lang="es-ES_tradnl" sz="2800" dirty="0" err="1" smtClean="0">
                <a:solidFill>
                  <a:srgbClr val="FF0000"/>
                </a:solidFill>
                <a:cs typeface="Courier New"/>
              </a:rPr>
              <a:t>another</a:t>
            </a:r>
            <a:r>
              <a:rPr lang="es-ES_tradnl" sz="2800" dirty="0" smtClean="0">
                <a:solidFill>
                  <a:srgbClr val="FF0000"/>
                </a:solidFill>
                <a:cs typeface="Courier New"/>
              </a:rPr>
              <a:t> </a:t>
            </a:r>
            <a:r>
              <a:rPr lang="es-ES_tradnl" sz="2800" dirty="0" err="1" smtClean="0">
                <a:solidFill>
                  <a:srgbClr val="FF0000"/>
                </a:solidFill>
                <a:cs typeface="Courier New"/>
              </a:rPr>
              <a:t>entry</a:t>
            </a:r>
            <a:r>
              <a:rPr lang="es-ES_tradnl" sz="2800" dirty="0" smtClean="0">
                <a:solidFill>
                  <a:schemeClr val="tx1"/>
                </a:solidFill>
                <a:cs typeface="Courier New"/>
              </a:rPr>
              <a:t> in </a:t>
            </a:r>
            <a:r>
              <a:rPr lang="es-ES_tradnl" sz="2800" dirty="0" err="1" smtClean="0">
                <a:solidFill>
                  <a:schemeClr val="tx1"/>
                </a:solidFill>
                <a:cs typeface="Courier New"/>
              </a:rPr>
              <a:t>this</a:t>
            </a:r>
            <a:r>
              <a:rPr lang="es-ES_tradnl" sz="2800" dirty="0" smtClean="0">
                <a:solidFill>
                  <a:schemeClr val="tx1"/>
                </a:solidFill>
                <a:cs typeface="Courier New"/>
              </a:rPr>
              <a:t> PDPT and </a:t>
            </a:r>
            <a:r>
              <a:rPr lang="es-ES_tradnl" sz="2800" dirty="0" err="1" smtClean="0">
                <a:solidFill>
                  <a:schemeClr val="tx1"/>
                </a:solidFill>
                <a:cs typeface="Courier New"/>
              </a:rPr>
              <a:t>it’s</a:t>
            </a:r>
            <a:r>
              <a:rPr lang="es-ES_tradnl" sz="2800" dirty="0" smtClean="0">
                <a:solidFill>
                  <a:schemeClr val="tx1"/>
                </a:solidFill>
                <a:cs typeface="Courier New"/>
              </a:rPr>
              <a:t> </a:t>
            </a:r>
            <a:r>
              <a:rPr lang="es-ES_tradnl" sz="2800" dirty="0" err="1" smtClean="0">
                <a:solidFill>
                  <a:srgbClr val="FF0000"/>
                </a:solidFill>
                <a:cs typeface="Courier New"/>
              </a:rPr>
              <a:t>used</a:t>
            </a:r>
            <a:r>
              <a:rPr lang="es-ES_tradnl" sz="2800" dirty="0" smtClean="0">
                <a:solidFill>
                  <a:srgbClr val="FF0000"/>
                </a:solidFill>
                <a:cs typeface="Courier New"/>
              </a:rPr>
              <a:t> as PTE. </a:t>
            </a:r>
          </a:p>
          <a:p>
            <a:pPr indent="-223838">
              <a:spcBef>
                <a:spcPts val="560"/>
              </a:spcBef>
              <a:buFont typeface="Calibri" pitchFamily="34" charset="0"/>
              <a:buChar char="-"/>
            </a:pPr>
            <a:endParaRPr lang="es-ES_tradnl" sz="2800" dirty="0" smtClean="0">
              <a:solidFill>
                <a:schemeClr val="tx1"/>
              </a:solidFill>
              <a:ea typeface="Calibri"/>
              <a:cs typeface="Courier New"/>
            </a:endParaRPr>
          </a:p>
          <a:p>
            <a:pPr indent="-223838">
              <a:spcBef>
                <a:spcPts val="560"/>
              </a:spcBef>
              <a:buFont typeface="Calibri" pitchFamily="34" charset="0"/>
              <a:buChar char="-"/>
            </a:pPr>
            <a:r>
              <a:rPr lang="es-ES_tradnl" sz="2800" dirty="0" err="1" smtClean="0">
                <a:solidFill>
                  <a:schemeClr val="tx1"/>
                </a:solidFill>
                <a:cs typeface="Courier New"/>
              </a:rPr>
              <a:t>This</a:t>
            </a:r>
            <a:r>
              <a:rPr lang="es-ES_tradnl" sz="2800" dirty="0" smtClean="0">
                <a:solidFill>
                  <a:schemeClr val="tx1"/>
                </a:solidFill>
                <a:cs typeface="Courier New"/>
              </a:rPr>
              <a:t> </a:t>
            </a:r>
            <a:r>
              <a:rPr lang="es-ES_tradnl" sz="2800" b="1" dirty="0" smtClean="0">
                <a:solidFill>
                  <a:schemeClr val="tx1"/>
                </a:solidFill>
                <a:cs typeface="Courier New"/>
              </a:rPr>
              <a:t>SPURIOUS PTE</a:t>
            </a:r>
            <a:r>
              <a:rPr lang="es-ES_tradnl" sz="2800" dirty="0" smtClean="0">
                <a:solidFill>
                  <a:schemeClr val="tx1"/>
                </a:solidFill>
                <a:cs typeface="Courier New"/>
              </a:rPr>
              <a:t> </a:t>
            </a:r>
            <a:r>
              <a:rPr lang="es-ES_tradnl" sz="2800" dirty="0" err="1" smtClean="0">
                <a:solidFill>
                  <a:schemeClr val="tx1"/>
                </a:solidFill>
                <a:cs typeface="Courier New"/>
              </a:rPr>
              <a:t>allows</a:t>
            </a:r>
            <a:r>
              <a:rPr lang="es-ES_tradnl" sz="2800" dirty="0" smtClean="0">
                <a:solidFill>
                  <a:schemeClr val="tx1"/>
                </a:solidFill>
                <a:cs typeface="Courier New"/>
              </a:rPr>
              <a:t> </a:t>
            </a:r>
            <a:r>
              <a:rPr lang="es-ES_tradnl" sz="2800" dirty="0" err="1" smtClean="0">
                <a:solidFill>
                  <a:schemeClr val="tx1"/>
                </a:solidFill>
                <a:cs typeface="Courier New"/>
              </a:rPr>
              <a:t>us</a:t>
            </a:r>
            <a:r>
              <a:rPr lang="es-ES_tradnl" sz="2800" dirty="0" smtClean="0">
                <a:solidFill>
                  <a:schemeClr val="tx1"/>
                </a:solidFill>
                <a:cs typeface="Courier New"/>
              </a:rPr>
              <a:t> </a:t>
            </a:r>
            <a:r>
              <a:rPr lang="es-ES_tradnl" sz="2800" dirty="0" err="1" smtClean="0">
                <a:solidFill>
                  <a:schemeClr val="tx1"/>
                </a:solidFill>
                <a:cs typeface="Courier New"/>
              </a:rPr>
              <a:t>to</a:t>
            </a:r>
            <a:r>
              <a:rPr lang="es-ES_tradnl" sz="2800" dirty="0" smtClean="0">
                <a:solidFill>
                  <a:schemeClr val="tx1"/>
                </a:solidFill>
                <a:cs typeface="Courier New"/>
              </a:rPr>
              <a:t> </a:t>
            </a:r>
            <a:r>
              <a:rPr lang="es-ES_tradnl" sz="2800" dirty="0" err="1" smtClean="0">
                <a:solidFill>
                  <a:srgbClr val="FF0000"/>
                </a:solidFill>
                <a:cs typeface="Courier New"/>
              </a:rPr>
              <a:t>read</a:t>
            </a:r>
            <a:r>
              <a:rPr lang="es-ES_tradnl" sz="2800" dirty="0" smtClean="0">
                <a:solidFill>
                  <a:srgbClr val="FF0000"/>
                </a:solidFill>
                <a:cs typeface="Courier New"/>
              </a:rPr>
              <a:t> and </a:t>
            </a:r>
            <a:r>
              <a:rPr lang="es-ES_tradnl" sz="2800" dirty="0" err="1" smtClean="0">
                <a:solidFill>
                  <a:srgbClr val="FF0000"/>
                </a:solidFill>
                <a:cs typeface="Courier New"/>
              </a:rPr>
              <a:t>write</a:t>
            </a:r>
            <a:r>
              <a:rPr lang="es-ES_tradnl" sz="2800" dirty="0" smtClean="0">
                <a:solidFill>
                  <a:srgbClr val="FF0000"/>
                </a:solidFill>
                <a:cs typeface="Courier New"/>
              </a:rPr>
              <a:t> </a:t>
            </a:r>
            <a:r>
              <a:rPr lang="es-ES_tradnl" sz="2800" dirty="0" err="1" smtClean="0">
                <a:solidFill>
                  <a:schemeClr val="tx1"/>
                </a:solidFill>
                <a:cs typeface="Courier New"/>
              </a:rPr>
              <a:t>the</a:t>
            </a:r>
            <a:r>
              <a:rPr lang="es-ES_tradnl" sz="2800" dirty="0" smtClean="0">
                <a:solidFill>
                  <a:schemeClr val="tx1"/>
                </a:solidFill>
                <a:cs typeface="Courier New"/>
              </a:rPr>
              <a:t> </a:t>
            </a:r>
            <a:r>
              <a:rPr lang="es-ES_tradnl" sz="2800" dirty="0" smtClean="0">
                <a:solidFill>
                  <a:srgbClr val="FF0000"/>
                </a:solidFill>
                <a:cs typeface="Courier New"/>
              </a:rPr>
              <a:t>complete</a:t>
            </a:r>
            <a:r>
              <a:rPr lang="es-ES_tradnl" sz="2800" dirty="0" smtClean="0">
                <a:solidFill>
                  <a:schemeClr val="tx1"/>
                </a:solidFill>
                <a:cs typeface="Courier New"/>
              </a:rPr>
              <a:t> </a:t>
            </a:r>
            <a:r>
              <a:rPr lang="es-ES_tradnl" sz="2800" dirty="0" err="1" smtClean="0">
                <a:solidFill>
                  <a:schemeClr val="tx1"/>
                </a:solidFill>
                <a:cs typeface="Courier New"/>
              </a:rPr>
              <a:t>target’s</a:t>
            </a:r>
            <a:r>
              <a:rPr lang="es-ES_tradnl" sz="2800" dirty="0" smtClean="0">
                <a:solidFill>
                  <a:schemeClr val="tx1"/>
                </a:solidFill>
                <a:cs typeface="Courier New"/>
              </a:rPr>
              <a:t> </a:t>
            </a:r>
            <a:r>
              <a:rPr lang="es-ES_tradnl" sz="2800" dirty="0" err="1" smtClean="0">
                <a:solidFill>
                  <a:schemeClr val="tx1"/>
                </a:solidFill>
                <a:cs typeface="Courier New"/>
              </a:rPr>
              <a:t>physical</a:t>
            </a:r>
            <a:r>
              <a:rPr lang="es-ES_tradnl" sz="2800" dirty="0" smtClean="0">
                <a:solidFill>
                  <a:schemeClr val="tx1"/>
                </a:solidFill>
                <a:cs typeface="Courier New"/>
              </a:rPr>
              <a:t> </a:t>
            </a:r>
            <a:r>
              <a:rPr lang="es-ES_tradnl" sz="2800" dirty="0" err="1" smtClean="0">
                <a:solidFill>
                  <a:schemeClr val="tx1"/>
                </a:solidFill>
                <a:cs typeface="Courier New"/>
              </a:rPr>
              <a:t>memory</a:t>
            </a:r>
            <a:r>
              <a:rPr lang="es-ES_tradnl" sz="2800" dirty="0" smtClean="0">
                <a:solidFill>
                  <a:schemeClr val="tx1"/>
                </a:solidFill>
                <a:cs typeface="Courier New"/>
              </a:rPr>
              <a:t>!</a:t>
            </a:r>
            <a:endParaRPr lang="es-ES_tradnl" sz="2800" dirty="0" smtClean="0">
              <a:solidFill>
                <a:schemeClr val="tx1"/>
              </a:solidFill>
              <a:ea typeface="Calibri"/>
              <a:cs typeface="Courier New"/>
            </a:endParaRPr>
          </a:p>
        </p:txBody>
      </p:sp>
      <p:sp>
        <p:nvSpPr>
          <p:cNvPr id="231" name="Shape 23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73</a:t>
            </a:fld>
            <a:endParaRPr lang="en-US" sz="1200" b="0" i="0" u="none" strike="noStrike" cap="none">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txBox="1">
            <a:spLocks noGrp="1"/>
          </p:cNvSpPr>
          <p:nvPr>
            <p:ph type="ctrTitle"/>
          </p:nvPr>
        </p:nvSpPr>
        <p:spPr>
          <a:xfrm>
            <a:off x="560493" y="28109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a:solidFill>
                  <a:schemeClr val="dk1"/>
                </a:solidFill>
                <a:latin typeface="Calibri"/>
                <a:ea typeface="Calibri"/>
                <a:cs typeface="Calibri"/>
                <a:sym typeface="Calibri"/>
              </a:rPr>
              <a:t>Linux </a:t>
            </a:r>
            <a:r>
              <a:rPr lang="en-US" sz="5400" b="1" i="0" u="none" strike="noStrike" cap="none" dirty="0" smtClean="0">
                <a:solidFill>
                  <a:schemeClr val="dk1"/>
                </a:solidFill>
                <a:latin typeface="Calibri"/>
                <a:ea typeface="Calibri"/>
                <a:cs typeface="Calibri"/>
                <a:sym typeface="Calibri"/>
              </a:rPr>
              <a:t>Live Demo</a:t>
            </a:r>
            <a:endParaRPr lang="en-US" sz="5400" b="1" i="0" u="none" strike="noStrike" cap="none" dirty="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Linux </a:t>
            </a:r>
            <a:r>
              <a:rPr lang="en-US" sz="4800" b="0" i="0" u="none" strike="noStrike" cap="none">
                <a:solidFill>
                  <a:schemeClr val="dk1"/>
                </a:solidFill>
                <a:latin typeface="Calibri"/>
                <a:ea typeface="Calibri"/>
                <a:cs typeface="Calibri"/>
                <a:sym typeface="Calibri"/>
              </a:rPr>
              <a:t>Demo</a:t>
            </a:r>
          </a:p>
        </p:txBody>
      </p:sp>
      <p:sp>
        <p:nvSpPr>
          <p:cNvPr id="840" name="Shape 84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9C0000"/>
              </a:buClr>
              <a:buSzPct val="135714"/>
              <a:buFont typeface="Arial"/>
              <a:buChar char="-"/>
            </a:pPr>
            <a:r>
              <a:rPr lang="en-US" sz="2800" b="0" i="0" u="none" strike="noStrike" cap="none" dirty="0">
                <a:solidFill>
                  <a:schemeClr val="dk1"/>
                </a:solidFill>
                <a:latin typeface="Calibri"/>
                <a:ea typeface="Calibri"/>
                <a:cs typeface="Calibri"/>
                <a:sym typeface="Calibri"/>
              </a:rPr>
              <a:t> </a:t>
            </a:r>
            <a:r>
              <a:rPr lang="en-US" sz="3800" b="0" i="0" u="sng" strike="noStrike" cap="none" dirty="0">
                <a:solidFill>
                  <a:schemeClr val="dk1"/>
                </a:solidFill>
                <a:latin typeface="Calibri"/>
                <a:ea typeface="Calibri"/>
                <a:cs typeface="Calibri"/>
                <a:sym typeface="Calibri"/>
              </a:rPr>
              <a:t>Target</a:t>
            </a:r>
            <a:r>
              <a:rPr lang="en-US" sz="3800" b="0" i="0" u="none" strike="noStrike" cap="none" dirty="0">
                <a:solidFill>
                  <a:schemeClr val="dk1"/>
                </a:solidFill>
                <a:latin typeface="Calibri"/>
                <a:ea typeface="Calibri"/>
                <a:cs typeface="Calibri"/>
                <a:sym typeface="Calibri"/>
              </a:rPr>
              <a:t>:</a:t>
            </a:r>
          </a:p>
          <a:p>
            <a:pPr lvl="1" indent="-285750">
              <a:lnSpc>
                <a:spcPct val="90000"/>
              </a:lnSpc>
              <a:spcBef>
                <a:spcPts val="560"/>
              </a:spcBef>
              <a:buFont typeface="Arial"/>
              <a:buChar char="-"/>
            </a:pPr>
            <a:r>
              <a:rPr lang="en-US" sz="2800" i="0" u="none" strike="noStrike" cap="none" dirty="0" err="1" smtClean="0">
                <a:solidFill>
                  <a:schemeClr val="tx1"/>
                </a:solidFill>
                <a:latin typeface="Calibri"/>
                <a:ea typeface="Calibri"/>
                <a:cs typeface="Calibri"/>
                <a:sym typeface="Calibri"/>
              </a:rPr>
              <a:t>Debian</a:t>
            </a:r>
            <a:r>
              <a:rPr lang="en-US" sz="2800" i="0" u="none" strike="noStrike" cap="none" dirty="0" smtClean="0">
                <a:solidFill>
                  <a:schemeClr val="tx1"/>
                </a:solidFill>
                <a:latin typeface="Calibri"/>
                <a:ea typeface="Calibri"/>
                <a:cs typeface="Calibri"/>
                <a:sym typeface="Calibri"/>
              </a:rPr>
              <a:t> 8.3 </a:t>
            </a:r>
            <a:r>
              <a:rPr lang="en-US" sz="2800" i="0" u="none" strike="noStrike" cap="none" dirty="0" smtClean="0">
                <a:solidFill>
                  <a:schemeClr val="dk1"/>
                </a:solidFill>
                <a:latin typeface="Calibri"/>
                <a:ea typeface="Calibri"/>
                <a:cs typeface="Calibri"/>
                <a:sym typeface="Calibri"/>
              </a:rPr>
              <a:t>64 bits - </a:t>
            </a:r>
            <a:r>
              <a:rPr lang="es-ES_tradnl" sz="2800" dirty="0" smtClean="0">
                <a:solidFill>
                  <a:schemeClr val="dk1"/>
                </a:solidFill>
                <a:latin typeface="Calibri" pitchFamily="34" charset="0"/>
              </a:rPr>
              <a:t>3.16.0-4-amd64</a:t>
            </a:r>
            <a:endParaRPr lang="en-US" sz="2800" i="0" u="none" strike="noStrike" cap="none" dirty="0" smtClean="0">
              <a:solidFill>
                <a:schemeClr val="dk1"/>
              </a:solidFill>
              <a:latin typeface="Calibri"/>
              <a:ea typeface="Calibri"/>
              <a:cs typeface="Calibri"/>
              <a:sym typeface="Calibri"/>
            </a:endParaRPr>
          </a:p>
          <a:p>
            <a:pPr marL="0" marR="0" lvl="0" indent="0" algn="l" rtl="0">
              <a:lnSpc>
                <a:spcPct val="90000"/>
              </a:lnSpc>
              <a:spcBef>
                <a:spcPts val="560"/>
              </a:spcBef>
              <a:spcAft>
                <a:spcPts val="0"/>
              </a:spcAft>
              <a:buClr>
                <a:srgbClr val="9C0000"/>
              </a:buClr>
              <a:buSzPct val="100000"/>
              <a:buFont typeface="Arial"/>
              <a:buNone/>
            </a:pPr>
            <a:endParaRPr sz="2800" b="0" i="0" u="none" strike="noStrike" cap="none" dirty="0" smtClean="0">
              <a:solidFill>
                <a:schemeClr val="dk1"/>
              </a:solidFill>
              <a:latin typeface="Calibri"/>
              <a:ea typeface="Calibri"/>
              <a:cs typeface="Calibri"/>
              <a:sym typeface="Calibri"/>
            </a:endParaRPr>
          </a:p>
          <a:p>
            <a:pPr marL="0" marR="0" lvl="0" indent="0" algn="l" rtl="0">
              <a:lnSpc>
                <a:spcPct val="90000"/>
              </a:lnSpc>
              <a:spcBef>
                <a:spcPts val="760"/>
              </a:spcBef>
              <a:spcAft>
                <a:spcPts val="0"/>
              </a:spcAft>
              <a:buClr>
                <a:srgbClr val="9C0000"/>
              </a:buClr>
              <a:buSzPct val="135714"/>
              <a:buFont typeface="Arial"/>
              <a:buChar char="-"/>
            </a:pPr>
            <a:r>
              <a:rPr lang="en-US" sz="2800" b="0" i="0" u="none" strike="noStrike" cap="none" dirty="0" smtClean="0">
                <a:solidFill>
                  <a:schemeClr val="dk1"/>
                </a:solidFill>
                <a:latin typeface="Calibri"/>
                <a:ea typeface="Calibri"/>
                <a:cs typeface="Calibri"/>
                <a:sym typeface="Calibri"/>
              </a:rPr>
              <a:t> </a:t>
            </a:r>
            <a:r>
              <a:rPr lang="en-US" sz="3800" b="0" i="0" u="sng" strike="noStrike" cap="none" dirty="0" smtClean="0">
                <a:solidFill>
                  <a:schemeClr val="dk1"/>
                </a:solidFill>
                <a:latin typeface="Calibri"/>
                <a:ea typeface="Calibri"/>
                <a:cs typeface="Calibri"/>
                <a:sym typeface="Calibri"/>
              </a:rPr>
              <a:t>Scenario</a:t>
            </a:r>
            <a:r>
              <a:rPr lang="en-US" sz="3800" b="0" i="0" u="none" strike="noStrike" cap="none" dirty="0" smtClean="0">
                <a:solidFill>
                  <a:schemeClr val="dk1"/>
                </a:solidFill>
                <a:latin typeface="Calibri"/>
                <a:ea typeface="Calibri"/>
                <a:cs typeface="Calibri"/>
                <a:sym typeface="Calibri"/>
              </a:rPr>
              <a:t>:</a:t>
            </a:r>
          </a:p>
          <a:p>
            <a:pPr marL="742950" marR="0" lvl="1" indent="-285750" algn="l" rtl="0">
              <a:lnSpc>
                <a:spcPct val="90000"/>
              </a:lnSpc>
              <a:spcBef>
                <a:spcPts val="560"/>
              </a:spcBef>
              <a:spcAft>
                <a:spcPts val="0"/>
              </a:spcAft>
              <a:buClr>
                <a:srgbClr val="9C0000"/>
              </a:buClr>
              <a:buSzPct val="100000"/>
              <a:buFont typeface="Arial"/>
              <a:buChar char="-"/>
            </a:pPr>
            <a:r>
              <a:rPr lang="en-US" sz="2800" i="0" u="none" strike="noStrike" cap="none" dirty="0" smtClean="0">
                <a:solidFill>
                  <a:schemeClr val="dk1"/>
                </a:solidFill>
                <a:latin typeface="Calibri"/>
                <a:ea typeface="Calibri"/>
                <a:cs typeface="Calibri"/>
                <a:sym typeface="Calibri"/>
              </a:rPr>
              <a:t>Running as normal-unprivileged user</a:t>
            </a:r>
            <a:endParaRPr lang="en-US" sz="2800" i="0" u="none" strike="noStrike" cap="none" dirty="0">
              <a:solidFill>
                <a:schemeClr val="dk1"/>
              </a:solidFill>
              <a:latin typeface="Calibri"/>
              <a:ea typeface="Calibri"/>
              <a:cs typeface="Calibri"/>
              <a:sym typeface="Calibri"/>
            </a:endParaRPr>
          </a:p>
          <a:p>
            <a:pPr marL="0" marR="0" lvl="0" indent="0" algn="l" rtl="0">
              <a:lnSpc>
                <a:spcPct val="90000"/>
              </a:lnSpc>
              <a:spcBef>
                <a:spcPts val="560"/>
              </a:spcBef>
              <a:spcAft>
                <a:spcPts val="0"/>
              </a:spcAft>
              <a:buClr>
                <a:srgbClr val="9C0000"/>
              </a:buClr>
              <a:buSzPct val="1000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760"/>
              </a:spcBef>
              <a:spcAft>
                <a:spcPts val="0"/>
              </a:spcAft>
              <a:buClr>
                <a:srgbClr val="9C0000"/>
              </a:buClr>
              <a:buSzPct val="135714"/>
              <a:buFont typeface="Arial"/>
              <a:buChar char="-"/>
            </a:pPr>
            <a:r>
              <a:rPr lang="en-US" sz="2800" b="0" i="0" u="none" strike="noStrike" cap="none" dirty="0">
                <a:solidFill>
                  <a:schemeClr val="dk1"/>
                </a:solidFill>
                <a:latin typeface="Calibri"/>
                <a:ea typeface="Calibri"/>
                <a:cs typeface="Calibri"/>
                <a:sym typeface="Calibri"/>
              </a:rPr>
              <a:t> </a:t>
            </a:r>
            <a:r>
              <a:rPr lang="en-US" sz="3800" b="0" i="0" u="sng" strike="noStrike" cap="none" dirty="0">
                <a:solidFill>
                  <a:schemeClr val="dk1"/>
                </a:solidFill>
                <a:latin typeface="Calibri"/>
                <a:ea typeface="Calibri"/>
                <a:cs typeface="Calibri"/>
                <a:sym typeface="Calibri"/>
              </a:rPr>
              <a:t>Objective</a:t>
            </a:r>
            <a:r>
              <a:rPr lang="en-US" sz="3800" b="0" i="0" u="none" strike="noStrike" cap="none" dirty="0">
                <a:solidFill>
                  <a:schemeClr val="dk1"/>
                </a:solidFill>
                <a:latin typeface="Calibri"/>
                <a:ea typeface="Calibri"/>
                <a:cs typeface="Calibri"/>
                <a:sym typeface="Calibri"/>
              </a:rPr>
              <a:t>:</a:t>
            </a:r>
          </a:p>
          <a:p>
            <a:pPr lvl="1" indent="-285750">
              <a:lnSpc>
                <a:spcPct val="90000"/>
              </a:lnSpc>
              <a:spcBef>
                <a:spcPts val="560"/>
              </a:spcBef>
              <a:buFont typeface="Arial"/>
              <a:buChar char="-"/>
            </a:pPr>
            <a:r>
              <a:rPr lang="en-US" sz="2800" i="0" u="none" strike="noStrike" cap="none" dirty="0" smtClean="0">
                <a:solidFill>
                  <a:schemeClr val="dk1"/>
                </a:solidFill>
                <a:latin typeface="Calibri"/>
                <a:ea typeface="Calibri"/>
                <a:cs typeface="Calibri"/>
                <a:sym typeface="Calibri"/>
              </a:rPr>
              <a:t>Getting </a:t>
            </a:r>
            <a:r>
              <a:rPr lang="en-US" sz="2800" i="0" u="none" strike="noStrike" cap="none" dirty="0" smtClean="0">
                <a:solidFill>
                  <a:schemeClr val="tx1"/>
                </a:solidFill>
                <a:latin typeface="Calibri"/>
                <a:ea typeface="Calibri"/>
                <a:cs typeface="Calibri"/>
                <a:sym typeface="Calibri"/>
              </a:rPr>
              <a:t>root</a:t>
            </a:r>
            <a:r>
              <a:rPr lang="en-US" sz="2800" i="0" u="none" strike="noStrike" cap="none" dirty="0" smtClean="0">
                <a:solidFill>
                  <a:schemeClr val="dk1"/>
                </a:solidFill>
                <a:latin typeface="Calibri"/>
                <a:ea typeface="Calibri"/>
                <a:cs typeface="Calibri"/>
                <a:sym typeface="Calibri"/>
              </a:rPr>
              <a:t> privileges by modifying the </a:t>
            </a:r>
            <a:r>
              <a:rPr lang="en-US" sz="2800" b="1" i="0" u="none" strike="noStrike" cap="none" dirty="0" err="1" smtClean="0">
                <a:solidFill>
                  <a:schemeClr val="dk1"/>
                </a:solidFill>
                <a:latin typeface="Calibri"/>
                <a:ea typeface="Calibri"/>
                <a:cs typeface="Calibri"/>
                <a:sym typeface="Calibri"/>
              </a:rPr>
              <a:t>vDSO</a:t>
            </a:r>
            <a:endParaRPr lang="en-US" sz="2800" i="0" u="none" strike="noStrike" cap="none" dirty="0">
              <a:solidFill>
                <a:schemeClr val="dk1"/>
              </a:solidFill>
              <a:latin typeface="Calibri"/>
              <a:ea typeface="Calibri"/>
              <a:cs typeface="Calibri"/>
              <a:sym typeface="Calibri"/>
            </a:endParaRPr>
          </a:p>
        </p:txBody>
      </p:sp>
      <p:sp>
        <p:nvSpPr>
          <p:cNvPr id="841" name="Shape 84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75</a:t>
            </a:fld>
            <a:endParaRPr lang="en-US" sz="1200">
              <a:solidFill>
                <a:srgbClr val="D20025"/>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ctrTitle"/>
          </p:nvPr>
        </p:nvSpPr>
        <p:spPr>
          <a:xfrm>
            <a:off x="560493" y="3591226"/>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dirty="0">
                <a:solidFill>
                  <a:schemeClr val="dk1"/>
                </a:solidFill>
                <a:latin typeface="Calibri"/>
                <a:ea typeface="Calibri"/>
                <a:cs typeface="Calibri"/>
                <a:sym typeface="Calibri"/>
              </a:rPr>
              <a:t>Linux </a:t>
            </a:r>
            <a:r>
              <a:rPr lang="en-US" sz="5400" b="1" i="0" u="none" strike="noStrike" cap="none">
                <a:solidFill>
                  <a:schemeClr val="dk1"/>
                </a:solidFill>
                <a:latin typeface="Calibri"/>
                <a:ea typeface="Calibri"/>
                <a:cs typeface="Calibri"/>
                <a:sym typeface="Calibri"/>
              </a:rPr>
              <a:t>Paging </a:t>
            </a:r>
            <a:r>
              <a:rPr lang="en-US" sz="5400" b="1" i="0" u="none" strike="noStrike" cap="none" smtClean="0">
                <a:solidFill>
                  <a:schemeClr val="dk1"/>
                </a:solidFill>
                <a:latin typeface="Calibri"/>
                <a:ea typeface="Calibri"/>
                <a:cs typeface="Calibri"/>
                <a:sym typeface="Calibri"/>
              </a:rPr>
              <a:t>Attacks(bonus </a:t>
            </a:r>
            <a:r>
              <a:rPr lang="en-US" sz="5400" b="1" i="0" u="none" strike="noStrike" cap="none" dirty="0">
                <a:solidFill>
                  <a:schemeClr val="dk1"/>
                </a:solidFill>
                <a:latin typeface="Calibri"/>
                <a:ea typeface="Calibri"/>
                <a:cs typeface="Calibri"/>
                <a:sym typeface="Calibri"/>
              </a:rPr>
              <a:t>track):</a:t>
            </a:r>
            <a:br>
              <a:rPr lang="en-US" sz="5400" b="1" i="0" u="none" strike="noStrike" cap="none" dirty="0">
                <a:solidFill>
                  <a:schemeClr val="dk1"/>
                </a:solidFill>
                <a:latin typeface="Calibri"/>
                <a:ea typeface="Calibri"/>
                <a:cs typeface="Calibri"/>
                <a:sym typeface="Calibri"/>
              </a:rPr>
            </a:br>
            <a:r>
              <a:rPr lang="en-US" sz="5400" b="1" i="0" u="none" strike="noStrike" cap="none" dirty="0">
                <a:solidFill>
                  <a:srgbClr val="7F7F7F"/>
                </a:solidFill>
                <a:latin typeface="Calibri"/>
                <a:ea typeface="Calibri"/>
                <a:cs typeface="Calibri"/>
                <a:sym typeface="Calibri"/>
              </a:rPr>
              <a:t>”</a:t>
            </a:r>
            <a:r>
              <a:rPr lang="en-US" sz="5400" b="1" i="0" u="none" strike="noStrike" cap="none" dirty="0" err="1">
                <a:solidFill>
                  <a:srgbClr val="7F7F7F"/>
                </a:solidFill>
                <a:latin typeface="Calibri"/>
                <a:ea typeface="Calibri"/>
                <a:cs typeface="Calibri"/>
                <a:sym typeface="Calibri"/>
              </a:rPr>
              <a:t>PaX</a:t>
            </a:r>
            <a:r>
              <a:rPr lang="en-US" sz="5400" b="1" i="0" u="none" strike="noStrike" cap="none" dirty="0">
                <a:solidFill>
                  <a:srgbClr val="7F7F7F"/>
                </a:solidFill>
                <a:latin typeface="Calibri"/>
                <a:ea typeface="Calibri"/>
                <a:cs typeface="Calibri"/>
                <a:sym typeface="Calibri"/>
              </a:rPr>
              <a:t>/</a:t>
            </a:r>
            <a:r>
              <a:rPr lang="en-US" sz="5400" b="1" i="0" u="none" strike="noStrike" cap="none" dirty="0" err="1">
                <a:solidFill>
                  <a:srgbClr val="7F7F7F"/>
                </a:solidFill>
                <a:latin typeface="Calibri"/>
                <a:ea typeface="Calibri"/>
                <a:cs typeface="Calibri"/>
                <a:sym typeface="Calibri"/>
              </a:rPr>
              <a:t>Grsec</a:t>
            </a:r>
            <a:r>
              <a:rPr lang="en-US" sz="5400" b="1" i="0" u="none" strike="noStrike" cap="none" dirty="0">
                <a:solidFill>
                  <a:srgbClr val="7F7F7F"/>
                </a:solidFill>
                <a:latin typeface="Calibri"/>
                <a:ea typeface="Calibri"/>
                <a:cs typeface="Calibri"/>
                <a:sym typeface="Calibri"/>
              </a:rPr>
              <a:t> notes”</a:t>
            </a:r>
          </a:p>
        </p:txBody>
      </p:sp>
      <p:sp>
        <p:nvSpPr>
          <p:cNvPr id="873" name="Shape 873"/>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Pax/Grsec notes</a:t>
            </a:r>
            <a:endParaRPr lang="en-US" sz="4800" b="0" i="0" u="none" strike="noStrike" cap="none">
              <a:solidFill>
                <a:schemeClr val="dk1"/>
              </a:solidFill>
              <a:latin typeface="Calibri"/>
              <a:ea typeface="Calibri"/>
              <a:cs typeface="Calibri"/>
              <a:sym typeface="Calibri"/>
            </a:endParaRP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0"/>
              </a:spcBef>
              <a:buSzPct val="98666"/>
              <a:buFont typeface="Arial"/>
              <a:buChar char="-"/>
            </a:pPr>
            <a:r>
              <a:rPr lang="en-US" sz="2960" b="0" i="0" u="none" strike="noStrike" cap="none">
                <a:solidFill>
                  <a:schemeClr val="dk1"/>
                </a:solidFill>
                <a:latin typeface="Calibri"/>
                <a:ea typeface="Calibri"/>
                <a:cs typeface="Calibri"/>
                <a:sym typeface="Calibri"/>
              </a:rPr>
              <a:t> </a:t>
            </a:r>
            <a:r>
              <a:rPr lang="en-US" sz="2800" b="1" smtClean="0">
                <a:solidFill>
                  <a:schemeClr val="dk1"/>
                </a:solidFill>
              </a:rPr>
              <a:t>PaX</a:t>
            </a:r>
            <a:r>
              <a:rPr lang="en-US" sz="2800" smtClean="0">
                <a:solidFill>
                  <a:schemeClr val="dk1"/>
                </a:solidFill>
              </a:rPr>
              <a:t> is a </a:t>
            </a:r>
            <a:r>
              <a:rPr lang="en-US" sz="2800" smtClean="0">
                <a:solidFill>
                  <a:srgbClr val="FF0000"/>
                </a:solidFill>
              </a:rPr>
              <a:t>patch</a:t>
            </a:r>
            <a:r>
              <a:rPr lang="en-US" sz="2800" smtClean="0">
                <a:solidFill>
                  <a:schemeClr val="dk1"/>
                </a:solidFill>
              </a:rPr>
              <a:t> for the </a:t>
            </a:r>
            <a:r>
              <a:rPr lang="en-US" sz="2800" smtClean="0">
                <a:solidFill>
                  <a:srgbClr val="FF0000"/>
                </a:solidFill>
              </a:rPr>
              <a:t>Linux kernel</a:t>
            </a:r>
            <a:r>
              <a:rPr lang="en-US" sz="2800" smtClean="0">
                <a:solidFill>
                  <a:schemeClr val="dk1"/>
                </a:solidFill>
              </a:rPr>
              <a:t> that implements least privilege protections for memory pages.</a:t>
            </a:r>
          </a:p>
          <a:p>
            <a:pPr lvl="0">
              <a:lnSpc>
                <a:spcPct val="80000"/>
              </a:lnSpc>
              <a:spcBef>
                <a:spcPts val="0"/>
              </a:spcBef>
              <a:buSzPct val="98666"/>
              <a:buFont typeface="Arial"/>
              <a:buChar char="-"/>
            </a:pPr>
            <a:endParaRPr lang="es-ES_tradnl" sz="2960" i="0" u="none" strike="noStrike" cap="none" smtClean="0">
              <a:solidFill>
                <a:schemeClr val="dk1"/>
              </a:solidFill>
              <a:latin typeface="Calibri"/>
              <a:ea typeface="Calibri"/>
              <a:cs typeface="Calibri"/>
              <a:sym typeface="Calibri"/>
            </a:endParaRPr>
          </a:p>
          <a:p>
            <a:pPr lvl="0">
              <a:lnSpc>
                <a:spcPct val="80000"/>
              </a:lnSpc>
              <a:spcBef>
                <a:spcPts val="0"/>
              </a:spcBef>
              <a:buSzPct val="98666"/>
              <a:buFont typeface="Arial"/>
              <a:buChar char="-"/>
            </a:pPr>
            <a:endParaRPr lang="es-ES_tradnl" sz="2800" b="1" smtClean="0">
              <a:solidFill>
                <a:schemeClr val="tx1"/>
              </a:solidFill>
            </a:endParaRPr>
          </a:p>
          <a:p>
            <a:pPr lvl="0">
              <a:lnSpc>
                <a:spcPct val="80000"/>
              </a:lnSpc>
              <a:spcBef>
                <a:spcPts val="0"/>
              </a:spcBef>
              <a:buSzPct val="98666"/>
              <a:buFont typeface="Arial"/>
              <a:buChar char="-"/>
            </a:pPr>
            <a:r>
              <a:rPr lang="es-ES_tradnl" sz="2800" b="1" smtClean="0">
                <a:solidFill>
                  <a:schemeClr val="tx1"/>
                </a:solidFill>
              </a:rPr>
              <a:t> G</a:t>
            </a:r>
            <a:r>
              <a:rPr lang="en-US" sz="2800" b="1" smtClean="0">
                <a:solidFill>
                  <a:schemeClr val="tx1"/>
                </a:solidFill>
              </a:rPr>
              <a:t>rsecurity</a:t>
            </a:r>
            <a:r>
              <a:rPr lang="en-US" sz="2800" smtClean="0">
                <a:solidFill>
                  <a:schemeClr val="tx1"/>
                </a:solidFill>
              </a:rPr>
              <a:t> is a </a:t>
            </a:r>
            <a:r>
              <a:rPr lang="en-US" sz="2800" smtClean="0">
                <a:solidFill>
                  <a:srgbClr val="FF0000"/>
                </a:solidFill>
              </a:rPr>
              <a:t>set of patches</a:t>
            </a:r>
            <a:r>
              <a:rPr lang="en-US" sz="2800" smtClean="0">
                <a:solidFill>
                  <a:schemeClr val="tx1"/>
                </a:solidFill>
              </a:rPr>
              <a:t> for the </a:t>
            </a:r>
            <a:r>
              <a:rPr lang="en-US" sz="2800" smtClean="0">
                <a:solidFill>
                  <a:srgbClr val="FF0000"/>
                </a:solidFill>
              </a:rPr>
              <a:t>Linux kernel</a:t>
            </a:r>
            <a:r>
              <a:rPr lang="en-US" sz="2800" smtClean="0">
                <a:solidFill>
                  <a:schemeClr val="tx1"/>
                </a:solidFill>
              </a:rPr>
              <a:t> which emphasizes security enhancements.</a:t>
            </a:r>
          </a:p>
          <a:p>
            <a:pPr lvl="0">
              <a:lnSpc>
                <a:spcPct val="80000"/>
              </a:lnSpc>
              <a:spcBef>
                <a:spcPts val="0"/>
              </a:spcBef>
              <a:buSzPct val="98666"/>
              <a:buFont typeface="Arial"/>
              <a:buChar char="-"/>
            </a:pPr>
            <a:endParaRPr lang="es-ES_tradnl" sz="2800" i="0" u="none" strike="noStrike" cap="none" smtClean="0">
              <a:solidFill>
                <a:schemeClr val="tx1"/>
              </a:solidFill>
              <a:latin typeface="Calibri"/>
              <a:ea typeface="Calibri"/>
              <a:cs typeface="Calibri"/>
              <a:sym typeface="Calibri"/>
            </a:endParaRPr>
          </a:p>
          <a:p>
            <a:pPr lvl="0">
              <a:lnSpc>
                <a:spcPct val="80000"/>
              </a:lnSpc>
              <a:spcBef>
                <a:spcPts val="0"/>
              </a:spcBef>
              <a:buSzPct val="98666"/>
              <a:buFont typeface="Arial"/>
              <a:buChar char="-"/>
            </a:pPr>
            <a:endParaRPr lang="es-ES_tradnl" sz="2800" smtClean="0">
              <a:solidFill>
                <a:schemeClr val="tx1"/>
              </a:solidFill>
            </a:endParaRPr>
          </a:p>
          <a:p>
            <a:pPr lvl="0">
              <a:lnSpc>
                <a:spcPct val="80000"/>
              </a:lnSpc>
              <a:spcBef>
                <a:spcPts val="0"/>
              </a:spcBef>
              <a:buSzPct val="98666"/>
              <a:buFont typeface="Arial"/>
              <a:buChar char="-"/>
            </a:pPr>
            <a:r>
              <a:rPr lang="es-ES_tradnl" sz="2800" smtClean="0">
                <a:solidFill>
                  <a:schemeClr val="tx1"/>
                </a:solidFill>
              </a:rPr>
              <a:t> </a:t>
            </a:r>
            <a:r>
              <a:rPr lang="es-ES_tradnl" sz="2800" b="1" smtClean="0">
                <a:solidFill>
                  <a:schemeClr val="tx1"/>
                </a:solidFill>
              </a:rPr>
              <a:t>Grsec + PaX</a:t>
            </a:r>
            <a:r>
              <a:rPr lang="es-ES_tradnl" sz="2800" smtClean="0">
                <a:solidFill>
                  <a:schemeClr val="tx1"/>
                </a:solidFill>
              </a:rPr>
              <a:t> </a:t>
            </a:r>
            <a:r>
              <a:rPr lang="es-ES_tradnl" sz="2800" smtClean="0">
                <a:solidFill>
                  <a:srgbClr val="FF0000"/>
                </a:solidFill>
              </a:rPr>
              <a:t>change the rules</a:t>
            </a:r>
            <a:r>
              <a:rPr lang="es-ES_tradnl" sz="2800" smtClean="0">
                <a:solidFill>
                  <a:schemeClr val="tx1"/>
                </a:solidFill>
              </a:rPr>
              <a:t> of what we saw previously</a:t>
            </a:r>
            <a:endParaRPr lang="en-US" sz="2800" i="0" u="none" strike="noStrike" cap="none">
              <a:solidFill>
                <a:schemeClr val="tx1"/>
              </a:solidFill>
              <a:latin typeface="Calibri"/>
              <a:ea typeface="Calibri"/>
              <a:cs typeface="Calibri"/>
              <a:sym typeface="Calibri"/>
            </a:endParaRP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77</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Pax/Grsec notes</a:t>
            </a:r>
            <a:endParaRPr lang="en-US" sz="4800" b="0" i="0" u="none" strike="noStrike" cap="none">
              <a:solidFill>
                <a:schemeClr val="dk1"/>
              </a:solidFill>
              <a:latin typeface="Calibri"/>
              <a:ea typeface="Calibri"/>
              <a:cs typeface="Calibri"/>
              <a:sym typeface="Calibri"/>
            </a:endParaRP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0"/>
              </a:spcBef>
              <a:buSzPct val="98666"/>
              <a:buFont typeface="Arial"/>
              <a:buChar char="-"/>
            </a:pPr>
            <a:r>
              <a:rPr lang="en-US" sz="2960" b="0" i="0" u="none" strike="noStrike" cap="none">
                <a:solidFill>
                  <a:schemeClr val="dk1"/>
                </a:solidFill>
                <a:latin typeface="Calibri"/>
                <a:ea typeface="Calibri"/>
                <a:cs typeface="Calibri"/>
                <a:sym typeface="Calibri"/>
              </a:rPr>
              <a:t> </a:t>
            </a:r>
            <a:r>
              <a:rPr lang="en-US" sz="2800" b="1" smtClean="0">
                <a:solidFill>
                  <a:schemeClr val="dk1"/>
                </a:solidFill>
              </a:rPr>
              <a:t>PaX/Grsec</a:t>
            </a:r>
            <a:r>
              <a:rPr lang="en-US" sz="2800" smtClean="0">
                <a:solidFill>
                  <a:schemeClr val="dk1"/>
                </a:solidFill>
              </a:rPr>
              <a:t> implements SMEP/SMAP by software</a:t>
            </a:r>
          </a:p>
          <a:p>
            <a:pPr lvl="0">
              <a:lnSpc>
                <a:spcPct val="80000"/>
              </a:lnSpc>
              <a:spcBef>
                <a:spcPts val="0"/>
              </a:spcBef>
              <a:buSzPct val="98666"/>
              <a:buFont typeface="Arial"/>
              <a:buChar char="-"/>
            </a:pPr>
            <a:endParaRPr lang="es-ES_tradnl" sz="2800" b="1"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r>
              <a:rPr lang="es-ES_tradnl" sz="2800" smtClean="0">
                <a:solidFill>
                  <a:schemeClr val="dk1"/>
                </a:solidFill>
              </a:rPr>
              <a:t> It uses two differents </a:t>
            </a:r>
            <a:r>
              <a:rPr lang="es-ES_tradnl" sz="2800" b="1" smtClean="0">
                <a:solidFill>
                  <a:schemeClr val="dk1"/>
                </a:solidFill>
              </a:rPr>
              <a:t>PML</a:t>
            </a:r>
            <a:r>
              <a:rPr lang="es-ES_tradnl" sz="2800" smtClean="0">
                <a:solidFill>
                  <a:schemeClr val="dk1"/>
                </a:solidFill>
              </a:rPr>
              <a:t> tables, one for </a:t>
            </a:r>
            <a:r>
              <a:rPr lang="es-ES_tradnl" sz="2800" smtClean="0">
                <a:solidFill>
                  <a:srgbClr val="FF0000"/>
                </a:solidFill>
              </a:rPr>
              <a:t>USER MODE</a:t>
            </a:r>
            <a:r>
              <a:rPr lang="es-ES_tradnl" sz="2800" smtClean="0">
                <a:solidFill>
                  <a:schemeClr val="dk1"/>
                </a:solidFill>
              </a:rPr>
              <a:t> and one for </a:t>
            </a:r>
            <a:r>
              <a:rPr lang="es-ES_tradnl" sz="2800" smtClean="0">
                <a:solidFill>
                  <a:srgbClr val="FF0000"/>
                </a:solidFill>
              </a:rPr>
              <a:t>KERNEL MODE</a:t>
            </a:r>
          </a:p>
          <a:p>
            <a:pPr lvl="0">
              <a:lnSpc>
                <a:spcPct val="80000"/>
              </a:lnSpc>
              <a:spcBef>
                <a:spcPts val="0"/>
              </a:spcBef>
              <a:buSzPct val="98666"/>
              <a:buFont typeface="Arial"/>
              <a:buChar char="-"/>
            </a:pPr>
            <a:endParaRPr lang="es-ES_tradnl" sz="2800" smtClean="0">
              <a:solidFill>
                <a:srgbClr val="FF0000"/>
              </a:solidFill>
            </a:endParaRPr>
          </a:p>
          <a:p>
            <a:pPr lvl="0">
              <a:lnSpc>
                <a:spcPct val="80000"/>
              </a:lnSpc>
              <a:spcBef>
                <a:spcPts val="0"/>
              </a:spcBef>
              <a:buSzPct val="98666"/>
              <a:buFont typeface="Arial"/>
              <a:buChar char="-"/>
            </a:pPr>
            <a:endParaRPr lang="es-ES_tradnl" sz="2800" smtClean="0">
              <a:solidFill>
                <a:srgbClr val="FF0000"/>
              </a:solidFill>
            </a:endParaRPr>
          </a:p>
          <a:p>
            <a:pPr lvl="0">
              <a:lnSpc>
                <a:spcPct val="80000"/>
              </a:lnSpc>
              <a:spcBef>
                <a:spcPts val="0"/>
              </a:spcBef>
              <a:buSzPct val="98666"/>
              <a:buFont typeface="Arial"/>
              <a:buChar char="-"/>
            </a:pPr>
            <a:r>
              <a:rPr lang="es-ES_tradnl" sz="2800" smtClean="0">
                <a:solidFill>
                  <a:srgbClr val="FF0000"/>
                </a:solidFill>
              </a:rPr>
              <a:t> </a:t>
            </a:r>
            <a:r>
              <a:rPr lang="es-ES_tradnl" sz="2800" smtClean="0">
                <a:solidFill>
                  <a:schemeClr val="tx1"/>
                </a:solidFill>
              </a:rPr>
              <a:t>When a syscall is invoked, the kernel changes </a:t>
            </a:r>
            <a:r>
              <a:rPr lang="es-ES_tradnl" sz="2800" b="1" smtClean="0">
                <a:solidFill>
                  <a:schemeClr val="tx1"/>
                </a:solidFill>
              </a:rPr>
              <a:t>CR3</a:t>
            </a:r>
            <a:r>
              <a:rPr lang="es-ES_tradnl" sz="2800" smtClean="0">
                <a:solidFill>
                  <a:schemeClr val="tx1"/>
                </a:solidFill>
              </a:rPr>
              <a:t> by pointing to the </a:t>
            </a:r>
            <a:r>
              <a:rPr lang="es-ES_tradnl" sz="2800" smtClean="0">
                <a:solidFill>
                  <a:srgbClr val="FF0000"/>
                </a:solidFill>
              </a:rPr>
              <a:t>KERNEL MODE </a:t>
            </a:r>
            <a:r>
              <a:rPr lang="es-ES_tradnl" sz="2800" b="1" smtClean="0">
                <a:solidFill>
                  <a:schemeClr val="tx1"/>
                </a:solidFill>
              </a:rPr>
              <a:t>PML table</a:t>
            </a: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78</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Pax/Grsec notes</a:t>
            </a:r>
            <a:endParaRPr lang="en-US" sz="4800" b="0" i="0" u="none" strike="noStrike" cap="none">
              <a:solidFill>
                <a:schemeClr val="dk1"/>
              </a:solidFill>
              <a:latin typeface="Calibri"/>
              <a:ea typeface="Calibri"/>
              <a:cs typeface="Calibri"/>
              <a:sym typeface="Calibri"/>
            </a:endParaRP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0"/>
              </a:spcBef>
              <a:buSzPct val="98666"/>
              <a:buFont typeface="Arial"/>
              <a:buChar char="-"/>
            </a:pPr>
            <a:r>
              <a:rPr lang="en-US" sz="2960" b="0" i="0" u="none" strike="noStrike" cap="none">
                <a:solidFill>
                  <a:schemeClr val="dk1"/>
                </a:solidFill>
                <a:latin typeface="Calibri"/>
                <a:ea typeface="Calibri"/>
                <a:cs typeface="Calibri"/>
                <a:sym typeface="Calibri"/>
              </a:rPr>
              <a:t> </a:t>
            </a:r>
            <a:r>
              <a:rPr lang="en-US" sz="2800" smtClean="0">
                <a:solidFill>
                  <a:schemeClr val="dk1"/>
                </a:solidFill>
              </a:rPr>
              <a:t>The </a:t>
            </a:r>
            <a:r>
              <a:rPr lang="en-US" sz="2800" smtClean="0">
                <a:solidFill>
                  <a:srgbClr val="FF0000"/>
                </a:solidFill>
              </a:rPr>
              <a:t>same physical address</a:t>
            </a:r>
            <a:r>
              <a:rPr lang="en-US" sz="2800" smtClean="0">
                <a:solidFill>
                  <a:schemeClr val="dk1"/>
                </a:solidFill>
              </a:rPr>
              <a:t> is used to map the PML for all current processes</a:t>
            </a:r>
            <a:endParaRPr lang="es-ES_tradnl" sz="2800"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r>
              <a:rPr lang="es-ES_tradnl" sz="2800" smtClean="0">
                <a:solidFill>
                  <a:schemeClr val="dk1"/>
                </a:solidFill>
              </a:rPr>
              <a:t> In our Debian 8.3 compiled/focused to server mode</a:t>
            </a:r>
          </a:p>
          <a:p>
            <a:pPr lvl="0">
              <a:lnSpc>
                <a:spcPct val="80000"/>
              </a:lnSpc>
              <a:spcBef>
                <a:spcPts val="0"/>
              </a:spcBef>
              <a:buSzPct val="98666"/>
            </a:pPr>
            <a:r>
              <a:rPr lang="es-ES_tradnl" sz="2800" smtClean="0">
                <a:solidFill>
                  <a:schemeClr val="dk1"/>
                </a:solidFill>
              </a:rPr>
              <a:t>    - </a:t>
            </a:r>
            <a:r>
              <a:rPr lang="es-ES_tradnl" sz="2800" b="1" smtClean="0">
                <a:solidFill>
                  <a:schemeClr val="dk1"/>
                </a:solidFill>
              </a:rPr>
              <a:t>CR3</a:t>
            </a:r>
            <a:r>
              <a:rPr lang="es-ES_tradnl" sz="2800" smtClean="0">
                <a:solidFill>
                  <a:schemeClr val="dk1"/>
                </a:solidFill>
              </a:rPr>
              <a:t> for kernel mode points to </a:t>
            </a:r>
            <a:r>
              <a:rPr lang="es-ES_tradnl" sz="2800" smtClean="0">
                <a:solidFill>
                  <a:srgbClr val="FF0000"/>
                </a:solidFill>
              </a:rPr>
              <a:t>0x15f0000</a:t>
            </a:r>
          </a:p>
          <a:p>
            <a:pPr lvl="0">
              <a:lnSpc>
                <a:spcPct val="80000"/>
              </a:lnSpc>
              <a:spcBef>
                <a:spcPts val="0"/>
              </a:spcBef>
              <a:buSzPct val="98666"/>
            </a:pPr>
            <a:r>
              <a:rPr lang="es-ES_tradnl" sz="2800" smtClean="0">
                <a:solidFill>
                  <a:schemeClr val="dk1"/>
                </a:solidFill>
              </a:rPr>
              <a:t>    - </a:t>
            </a:r>
            <a:r>
              <a:rPr lang="es-ES_tradnl" sz="2800" b="1" smtClean="0">
                <a:solidFill>
                  <a:schemeClr val="dk1"/>
                </a:solidFill>
              </a:rPr>
              <a:t>CR3</a:t>
            </a:r>
            <a:r>
              <a:rPr lang="es-ES_tradnl" sz="2800" smtClean="0">
                <a:solidFill>
                  <a:schemeClr val="dk1"/>
                </a:solidFill>
              </a:rPr>
              <a:t> for user mode points to </a:t>
            </a:r>
            <a:r>
              <a:rPr lang="es-ES_tradnl" sz="2800" smtClean="0">
                <a:solidFill>
                  <a:srgbClr val="FF0000"/>
                </a:solidFill>
              </a:rPr>
              <a:t>0x15f1000</a:t>
            </a:r>
            <a:endParaRPr lang="en-US" sz="2800" smtClean="0">
              <a:solidFill>
                <a:srgbClr val="FF0000"/>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r>
              <a:rPr lang="es-ES_tradnl" sz="2800" smtClean="0">
                <a:solidFill>
                  <a:schemeClr val="dk1"/>
                </a:solidFill>
              </a:rPr>
              <a:t> Each process has a PGD (Page Global Directory)</a:t>
            </a: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79</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a:solidFill>
                  <a:schemeClr val="dk1"/>
                </a:solidFill>
                <a:latin typeface="Calibri"/>
                <a:ea typeface="Calibri"/>
                <a:cs typeface="Calibri"/>
                <a:sym typeface="Calibri"/>
              </a:rPr>
              <a:t>Current techniques</a:t>
            </a:r>
          </a:p>
        </p:txBody>
      </p:sp>
      <p:sp>
        <p:nvSpPr>
          <p:cNvPr id="127" name="Shape 127"/>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8</a:t>
            </a:fld>
            <a:endParaRPr lang="en-US" sz="1200" b="0" i="0" u="none" strike="noStrike" cap="none">
              <a:solidFill>
                <a:srgbClr val="D20025"/>
              </a:solidFill>
              <a:latin typeface="Calibri"/>
              <a:ea typeface="Calibri"/>
              <a:cs typeface="Calibri"/>
              <a:sym typeface="Calibri"/>
            </a:endParaRPr>
          </a:p>
        </p:txBody>
      </p:sp>
      <p:sp>
        <p:nvSpPr>
          <p:cNvPr id="128" name="Shape 128"/>
          <p:cNvSpPr txBox="1">
            <a:spLocks noGrp="1"/>
          </p:cNvSpPr>
          <p:nvPr>
            <p:ph type="body" idx="1"/>
          </p:nvPr>
        </p:nvSpPr>
        <p:spPr>
          <a:xfrm>
            <a:off x="457200" y="1600200"/>
            <a:ext cx="8229600" cy="4513200"/>
          </a:xfrm>
          <a:prstGeom prst="rect">
            <a:avLst/>
          </a:prstGeom>
          <a:noFill/>
          <a:ln>
            <a:noFill/>
          </a:ln>
        </p:spPr>
        <p:txBody>
          <a:bodyPr lIns="91425" tIns="45700" rIns="91425" bIns="45700" anchor="t" anchorCtr="0">
            <a:noAutofit/>
          </a:bodyPr>
          <a:lstStyle/>
          <a:p>
            <a:pPr marL="342900" marR="0" lvl="0" indent="-342900" algn="l" rtl="0">
              <a:spcBef>
                <a:spcPts val="480"/>
              </a:spcBef>
              <a:spcAft>
                <a:spcPts val="0"/>
              </a:spcAft>
              <a:buClr>
                <a:srgbClr val="9C0000"/>
              </a:buClr>
              <a:buSzPct val="100000"/>
              <a:buFont typeface="Arial"/>
              <a:buChar char="-"/>
            </a:pPr>
            <a:r>
              <a:rPr lang="en-US" sz="2400" i="0" u="none" strike="noStrike" cap="none" dirty="0" smtClean="0">
                <a:solidFill>
                  <a:schemeClr val="dk1"/>
                </a:solidFill>
                <a:latin typeface="Calibri"/>
                <a:ea typeface="Calibri"/>
                <a:cs typeface="Calibri"/>
                <a:sym typeface="Calibri"/>
              </a:rPr>
              <a:t>Low </a:t>
            </a:r>
            <a:r>
              <a:rPr lang="en-US" sz="2400" i="0" u="none" strike="noStrike" cap="none" dirty="0">
                <a:solidFill>
                  <a:schemeClr val="dk1"/>
                </a:solidFill>
                <a:latin typeface="Calibri"/>
                <a:ea typeface="Calibri"/>
                <a:cs typeface="Calibri"/>
                <a:sym typeface="Calibri"/>
              </a:rPr>
              <a:t>Integrity Level in “Windows 8.1” </a:t>
            </a:r>
            <a:r>
              <a:rPr lang="en-US" dirty="0">
                <a:solidFill>
                  <a:schemeClr val="dk1"/>
                </a:solidFill>
              </a:rPr>
              <a:t>suppressed</a:t>
            </a:r>
            <a:r>
              <a:rPr lang="en-US" sz="2400" i="0" u="none" strike="noStrike" cap="none" dirty="0">
                <a:solidFill>
                  <a:schemeClr val="dk1"/>
                </a:solidFill>
                <a:latin typeface="Calibri"/>
                <a:ea typeface="Calibri"/>
                <a:cs typeface="Calibri"/>
                <a:sym typeface="Calibri"/>
              </a:rPr>
              <a:t> all the kernel addresses returned by </a:t>
            </a:r>
            <a:r>
              <a:rPr lang="en-US" sz="2400" i="0" u="none" strike="noStrike" cap="none" dirty="0">
                <a:solidFill>
                  <a:srgbClr val="7F7F7F"/>
                </a:solidFill>
                <a:latin typeface="Calibri"/>
                <a:ea typeface="Calibri"/>
                <a:cs typeface="Calibri"/>
                <a:sym typeface="Calibri"/>
              </a:rPr>
              <a:t>“</a:t>
            </a:r>
            <a:r>
              <a:rPr lang="en-US" sz="2400" i="0" u="none" strike="noStrike" cap="none" dirty="0" err="1">
                <a:solidFill>
                  <a:srgbClr val="7F7F7F"/>
                </a:solidFill>
                <a:latin typeface="Calibri"/>
                <a:ea typeface="Calibri"/>
                <a:cs typeface="Calibri"/>
                <a:sym typeface="Calibri"/>
              </a:rPr>
              <a:t>NtQuerySystemInformation</a:t>
            </a:r>
            <a:r>
              <a:rPr lang="en-US" sz="2400" i="0" u="none" strike="noStrike" cap="none" dirty="0" smtClean="0">
                <a:solidFill>
                  <a:srgbClr val="7F7F7F"/>
                </a:solidFill>
                <a:latin typeface="Calibri"/>
                <a:ea typeface="Calibri"/>
                <a:cs typeface="Calibri"/>
                <a:sym typeface="Calibri"/>
              </a:rPr>
              <a:t>”</a:t>
            </a:r>
            <a:endParaRPr sz="2400" i="0" u="none" strike="noStrike" cap="none" dirty="0">
              <a:solidFill>
                <a:schemeClr val="dk1"/>
              </a:solidFill>
              <a:latin typeface="Calibri"/>
              <a:ea typeface="Calibri"/>
              <a:cs typeface="Calibri"/>
              <a:sym typeface="Calibri"/>
            </a:endParaRPr>
          </a:p>
          <a:p>
            <a:pPr marL="342900" marR="0" lvl="0" indent="-342900" algn="l" rtl="0">
              <a:spcBef>
                <a:spcPts val="480"/>
              </a:spcBef>
              <a:buClr>
                <a:srgbClr val="9C0000"/>
              </a:buClr>
              <a:buSzPct val="100000"/>
              <a:buFont typeface="Arial"/>
              <a:buChar char="-"/>
            </a:pPr>
            <a:endParaRPr lang="en-US" sz="2400" i="0" u="none" strike="noStrike" cap="none" dirty="0" smtClean="0">
              <a:solidFill>
                <a:schemeClr val="dk1"/>
              </a:solidFill>
              <a:latin typeface="Calibri"/>
              <a:ea typeface="Calibri"/>
              <a:cs typeface="Calibri"/>
              <a:sym typeface="Calibri"/>
            </a:endParaRPr>
          </a:p>
          <a:p>
            <a:pPr marL="342900" marR="0" lvl="0" indent="-342900" algn="l" rtl="0">
              <a:spcBef>
                <a:spcPts val="480"/>
              </a:spcBef>
              <a:buClr>
                <a:srgbClr val="9C0000"/>
              </a:buClr>
              <a:buSzPct val="100000"/>
              <a:buFont typeface="Arial"/>
              <a:buChar char="-"/>
            </a:pPr>
            <a:r>
              <a:rPr lang="en-US" sz="2400" i="0" u="none" strike="noStrike" cap="none" dirty="0" smtClean="0">
                <a:solidFill>
                  <a:schemeClr val="dk1"/>
                </a:solidFill>
                <a:latin typeface="Calibri"/>
                <a:ea typeface="Calibri"/>
                <a:cs typeface="Calibri"/>
                <a:sym typeface="Calibri"/>
              </a:rPr>
              <a:t>The </a:t>
            </a:r>
            <a:r>
              <a:rPr lang="en-US" sz="2400" i="0" u="none" strike="noStrike" cap="none" dirty="0">
                <a:solidFill>
                  <a:schemeClr val="dk1"/>
                </a:solidFill>
                <a:latin typeface="Calibri"/>
                <a:ea typeface="Calibri"/>
                <a:cs typeface="Calibri"/>
                <a:sym typeface="Calibri"/>
              </a:rPr>
              <a:t>most affected exploits are “Local Privilege Escalation” launched from sandboxes like </a:t>
            </a:r>
            <a:r>
              <a:rPr lang="en-US" sz="2400" i="0" u="none" strike="noStrike" cap="none" dirty="0">
                <a:solidFill>
                  <a:srgbClr val="7F7F7F"/>
                </a:solidFill>
                <a:latin typeface="Calibri"/>
                <a:ea typeface="Calibri"/>
                <a:cs typeface="Calibri"/>
                <a:sym typeface="Calibri"/>
              </a:rPr>
              <a:t>IE, Chrome, etc.</a:t>
            </a:r>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Pax/Grsec notes</a:t>
            </a:r>
            <a:endParaRPr lang="en-US" sz="4800" b="0" i="0" u="none" strike="noStrike" cap="none">
              <a:solidFill>
                <a:schemeClr val="dk1"/>
              </a:solidFill>
              <a:latin typeface="Calibri"/>
              <a:ea typeface="Calibri"/>
              <a:cs typeface="Calibri"/>
              <a:sym typeface="Calibri"/>
            </a:endParaRP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0"/>
              </a:spcBef>
              <a:buSzPct val="98666"/>
              <a:buFont typeface="Arial"/>
              <a:buChar char="-"/>
            </a:pPr>
            <a:r>
              <a:rPr lang="es-ES_tradnl" sz="2800" smtClean="0">
                <a:solidFill>
                  <a:schemeClr val="dk1"/>
                </a:solidFill>
              </a:rPr>
              <a:t> These PGDs are “</a:t>
            </a:r>
            <a:r>
              <a:rPr lang="es-ES_tradnl" sz="2800" smtClean="0">
                <a:solidFill>
                  <a:srgbClr val="FF0000"/>
                </a:solidFill>
              </a:rPr>
              <a:t>mirrored</a:t>
            </a:r>
            <a:r>
              <a:rPr lang="es-ES_tradnl" sz="2800" smtClean="0">
                <a:solidFill>
                  <a:schemeClr val="dk1"/>
                </a:solidFill>
              </a:rPr>
              <a:t> “ in </a:t>
            </a:r>
            <a:r>
              <a:rPr lang="es-ES_tradnl" sz="2800" b="1" smtClean="0">
                <a:solidFill>
                  <a:schemeClr val="dk1"/>
                </a:solidFill>
              </a:rPr>
              <a:t>CR3</a:t>
            </a:r>
            <a:r>
              <a:rPr lang="es-ES_tradnl" sz="2800" smtClean="0">
                <a:solidFill>
                  <a:schemeClr val="dk1"/>
                </a:solidFill>
              </a:rPr>
              <a:t> by Pax/Grsec</a:t>
            </a: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r>
              <a:rPr lang="es-ES_tradnl" sz="2800" smtClean="0">
                <a:solidFill>
                  <a:schemeClr val="dk1"/>
                </a:solidFill>
              </a:rPr>
              <a:t> For </a:t>
            </a:r>
            <a:r>
              <a:rPr lang="es-ES_tradnl" sz="2800" b="1" smtClean="0">
                <a:solidFill>
                  <a:schemeClr val="dk1"/>
                </a:solidFill>
              </a:rPr>
              <a:t>KERNEL SPACE</a:t>
            </a:r>
            <a:r>
              <a:rPr lang="es-ES_tradnl" sz="2800" smtClean="0">
                <a:solidFill>
                  <a:schemeClr val="dk1"/>
                </a:solidFill>
              </a:rPr>
              <a:t> entries: The first three level page tables are in </a:t>
            </a:r>
            <a:r>
              <a:rPr lang="es-ES_tradnl" sz="2800" smtClean="0">
                <a:solidFill>
                  <a:srgbClr val="FF0000"/>
                </a:solidFill>
              </a:rPr>
              <a:t>fixed</a:t>
            </a:r>
            <a:r>
              <a:rPr lang="es-ES_tradnl" sz="2800" smtClean="0">
                <a:solidFill>
                  <a:schemeClr val="dk1"/>
                </a:solidFill>
              </a:rPr>
              <a:t> “virtual/physical” addresses</a:t>
            </a: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endParaRPr lang="es-ES_tradnl" sz="2800" smtClean="0">
              <a:solidFill>
                <a:schemeClr val="dk1"/>
              </a:solidFill>
            </a:endParaRPr>
          </a:p>
          <a:p>
            <a:pPr lvl="0">
              <a:lnSpc>
                <a:spcPct val="80000"/>
              </a:lnSpc>
              <a:spcBef>
                <a:spcPts val="0"/>
              </a:spcBef>
              <a:buSzPct val="98666"/>
              <a:buFont typeface="Arial"/>
              <a:buChar char="-"/>
            </a:pPr>
            <a:r>
              <a:rPr lang="es-ES_tradnl" sz="2800" smtClean="0">
                <a:solidFill>
                  <a:schemeClr val="dk1"/>
                </a:solidFill>
              </a:rPr>
              <a:t> For </a:t>
            </a:r>
            <a:r>
              <a:rPr lang="es-ES_tradnl" sz="2800" b="1" smtClean="0">
                <a:solidFill>
                  <a:schemeClr val="dk1"/>
                </a:solidFill>
              </a:rPr>
              <a:t>USER SPACE</a:t>
            </a:r>
            <a:r>
              <a:rPr lang="es-ES_tradnl" sz="2800" smtClean="0">
                <a:solidFill>
                  <a:schemeClr val="dk1"/>
                </a:solidFill>
              </a:rPr>
              <a:t> entries: PDPTs, PDs and PTs are </a:t>
            </a:r>
            <a:r>
              <a:rPr lang="es-ES_tradnl" sz="2800" smtClean="0">
                <a:solidFill>
                  <a:srgbClr val="FF0000"/>
                </a:solidFill>
              </a:rPr>
              <a:t>RANDOM</a:t>
            </a: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80</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Pax/Grsec notes</a:t>
            </a:r>
            <a:endParaRPr lang="en-US" sz="4800" b="0" i="0" u="none" strike="noStrike" cap="none">
              <a:solidFill>
                <a:schemeClr val="dk1"/>
              </a:solidFill>
              <a:latin typeface="Calibri"/>
              <a:ea typeface="Calibri"/>
              <a:cs typeface="Calibri"/>
              <a:sym typeface="Calibri"/>
            </a:endParaRPr>
          </a:p>
        </p:txBody>
      </p:sp>
      <p:sp>
        <p:nvSpPr>
          <p:cNvPr id="820" name="Shape 820"/>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lvl="0">
              <a:lnSpc>
                <a:spcPct val="80000"/>
              </a:lnSpc>
              <a:spcBef>
                <a:spcPts val="0"/>
              </a:spcBef>
              <a:buSzPct val="98666"/>
              <a:buFont typeface="Arial"/>
              <a:buChar char="-"/>
            </a:pPr>
            <a:r>
              <a:rPr lang="es-ES_tradnl" sz="2800" dirty="0" smtClean="0">
                <a:solidFill>
                  <a:schemeClr val="dk1"/>
                </a:solidFill>
              </a:rPr>
              <a:t> A </a:t>
            </a:r>
            <a:r>
              <a:rPr lang="es-ES_tradnl" sz="2800" dirty="0" err="1" smtClean="0">
                <a:solidFill>
                  <a:schemeClr val="dk1"/>
                </a:solidFill>
              </a:rPr>
              <a:t>small</a:t>
            </a:r>
            <a:r>
              <a:rPr lang="es-ES_tradnl" sz="2800" dirty="0" smtClean="0">
                <a:solidFill>
                  <a:schemeClr val="dk1"/>
                </a:solidFill>
              </a:rPr>
              <a:t> </a:t>
            </a:r>
            <a:r>
              <a:rPr lang="es-ES_tradnl" sz="2800" dirty="0" err="1" smtClean="0">
                <a:solidFill>
                  <a:schemeClr val="dk1"/>
                </a:solidFill>
              </a:rPr>
              <a:t>detail</a:t>
            </a:r>
            <a:r>
              <a:rPr lang="es-ES_tradnl" sz="2800" dirty="0" smtClean="0">
                <a:solidFill>
                  <a:schemeClr val="dk1"/>
                </a:solidFill>
              </a:rPr>
              <a:t>, </a:t>
            </a:r>
            <a:r>
              <a:rPr lang="es-ES_tradnl" sz="2800" dirty="0" err="1" smtClean="0">
                <a:solidFill>
                  <a:srgbClr val="FF0000"/>
                </a:solidFill>
              </a:rPr>
              <a:t>all</a:t>
            </a:r>
            <a:r>
              <a:rPr lang="es-ES_tradnl" sz="2800" dirty="0" smtClean="0">
                <a:solidFill>
                  <a:srgbClr val="FF0000"/>
                </a:solidFill>
              </a:rPr>
              <a:t> </a:t>
            </a:r>
            <a:r>
              <a:rPr lang="es-ES_tradnl" sz="2800" dirty="0" err="1" smtClean="0">
                <a:solidFill>
                  <a:srgbClr val="FF0000"/>
                </a:solidFill>
              </a:rPr>
              <a:t>not</a:t>
            </a:r>
            <a:r>
              <a:rPr lang="es-ES_tradnl" sz="2800" dirty="0" smtClean="0">
                <a:solidFill>
                  <a:srgbClr val="FF0000"/>
                </a:solidFill>
              </a:rPr>
              <a:t> RANDOM</a:t>
            </a:r>
            <a:r>
              <a:rPr lang="es-ES_tradnl" sz="2800" dirty="0" smtClean="0">
                <a:solidFill>
                  <a:schemeClr val="dk1"/>
                </a:solidFill>
              </a:rPr>
              <a:t> page </a:t>
            </a:r>
            <a:r>
              <a:rPr lang="es-ES_tradnl" sz="2800" dirty="0" err="1" smtClean="0">
                <a:solidFill>
                  <a:schemeClr val="dk1"/>
                </a:solidFill>
              </a:rPr>
              <a:t>tables</a:t>
            </a:r>
            <a:r>
              <a:rPr lang="es-ES_tradnl" sz="2800" dirty="0" smtClean="0">
                <a:solidFill>
                  <a:schemeClr val="dk1"/>
                </a:solidFill>
              </a:rPr>
              <a:t> are set as </a:t>
            </a:r>
            <a:r>
              <a:rPr lang="es-ES_tradnl" sz="2800" dirty="0" smtClean="0">
                <a:solidFill>
                  <a:srgbClr val="FF0000"/>
                </a:solidFill>
              </a:rPr>
              <a:t>READ-ONLY</a:t>
            </a:r>
            <a:r>
              <a:rPr lang="es-ES_tradnl" sz="2800" dirty="0" smtClean="0">
                <a:solidFill>
                  <a:schemeClr val="dk1"/>
                </a:solidFill>
              </a:rPr>
              <a:t> …</a:t>
            </a:r>
          </a:p>
          <a:p>
            <a:pPr lvl="0">
              <a:lnSpc>
                <a:spcPct val="80000"/>
              </a:lnSpc>
              <a:spcBef>
                <a:spcPts val="0"/>
              </a:spcBef>
              <a:buSzPct val="98666"/>
              <a:buFont typeface="Arial"/>
              <a:buChar char="-"/>
            </a:pPr>
            <a:endParaRPr lang="es-ES_tradnl" sz="2800" dirty="0" smtClean="0">
              <a:solidFill>
                <a:schemeClr val="dk1"/>
              </a:solidFill>
            </a:endParaRPr>
          </a:p>
          <a:p>
            <a:pPr lvl="0">
              <a:lnSpc>
                <a:spcPct val="80000"/>
              </a:lnSpc>
              <a:spcBef>
                <a:spcPts val="0"/>
              </a:spcBef>
              <a:buSzPct val="98666"/>
              <a:buFont typeface="Arial"/>
              <a:buChar char="-"/>
            </a:pPr>
            <a:endParaRPr lang="es-ES_tradnl" sz="2800" dirty="0" smtClean="0">
              <a:solidFill>
                <a:schemeClr val="dk1"/>
              </a:solidFill>
            </a:endParaRPr>
          </a:p>
          <a:p>
            <a:pPr>
              <a:lnSpc>
                <a:spcPct val="80000"/>
              </a:lnSpc>
              <a:spcBef>
                <a:spcPts val="0"/>
              </a:spcBef>
              <a:buSzPct val="98666"/>
              <a:buFont typeface="Arial"/>
              <a:buChar char="-"/>
            </a:pPr>
            <a:r>
              <a:rPr lang="es-ES_tradnl" sz="2800" dirty="0" smtClean="0">
                <a:solidFill>
                  <a:schemeClr val="dk1"/>
                </a:solidFill>
              </a:rPr>
              <a:t> So, </a:t>
            </a:r>
            <a:r>
              <a:rPr lang="es-ES_tradnl" sz="2800" dirty="0" err="1" smtClean="0">
                <a:solidFill>
                  <a:srgbClr val="FF0000"/>
                </a:solidFill>
              </a:rPr>
              <a:t>it’s</a:t>
            </a:r>
            <a:r>
              <a:rPr lang="es-ES_tradnl" sz="2800" dirty="0" smtClean="0">
                <a:solidFill>
                  <a:srgbClr val="FF0000"/>
                </a:solidFill>
              </a:rPr>
              <a:t> </a:t>
            </a:r>
            <a:r>
              <a:rPr lang="es-ES_tradnl" sz="2800" dirty="0" err="1" smtClean="0">
                <a:solidFill>
                  <a:srgbClr val="FF0000"/>
                </a:solidFill>
              </a:rPr>
              <a:t>not</a:t>
            </a:r>
            <a:r>
              <a:rPr lang="es-ES_tradnl" sz="2800" dirty="0" smtClean="0">
                <a:solidFill>
                  <a:srgbClr val="FF0000"/>
                </a:solidFill>
              </a:rPr>
              <a:t> </a:t>
            </a:r>
            <a:r>
              <a:rPr lang="es-ES_tradnl" sz="2800" dirty="0" err="1" smtClean="0">
                <a:solidFill>
                  <a:srgbClr val="FF0000"/>
                </a:solidFill>
              </a:rPr>
              <a:t>possible</a:t>
            </a:r>
            <a:r>
              <a:rPr lang="es-ES_tradnl" sz="2800" dirty="0" smtClean="0">
                <a:solidFill>
                  <a:schemeClr val="dk1"/>
                </a:solidFill>
              </a:rPr>
              <a:t> </a:t>
            </a:r>
            <a:r>
              <a:rPr lang="es-ES_tradnl" sz="2800" dirty="0" err="1" smtClean="0">
                <a:solidFill>
                  <a:schemeClr val="dk1"/>
                </a:solidFill>
              </a:rPr>
              <a:t>to</a:t>
            </a:r>
            <a:r>
              <a:rPr lang="es-ES_tradnl" sz="2800" dirty="0" smtClean="0">
                <a:solidFill>
                  <a:schemeClr val="dk1"/>
                </a:solidFill>
              </a:rPr>
              <a:t> </a:t>
            </a:r>
            <a:r>
              <a:rPr lang="es-ES_tradnl" sz="2800" dirty="0" err="1" smtClean="0">
                <a:solidFill>
                  <a:schemeClr val="dk1"/>
                </a:solidFill>
              </a:rPr>
              <a:t>overwrite</a:t>
            </a:r>
            <a:r>
              <a:rPr lang="es-ES_tradnl" sz="2800" dirty="0" smtClean="0">
                <a:solidFill>
                  <a:schemeClr val="dk1"/>
                </a:solidFill>
              </a:rPr>
              <a:t> a </a:t>
            </a:r>
            <a:r>
              <a:rPr lang="es-ES_tradnl" sz="2800" dirty="0" err="1" smtClean="0">
                <a:solidFill>
                  <a:schemeClr val="dk1"/>
                </a:solidFill>
              </a:rPr>
              <a:t>fixed</a:t>
            </a:r>
            <a:r>
              <a:rPr lang="es-ES_tradnl" sz="2800" dirty="0" smtClean="0">
                <a:solidFill>
                  <a:schemeClr val="dk1"/>
                </a:solidFill>
              </a:rPr>
              <a:t> page </a:t>
            </a:r>
            <a:r>
              <a:rPr lang="es-ES_tradnl" sz="2800" dirty="0" err="1" smtClean="0">
                <a:solidFill>
                  <a:schemeClr val="dk1"/>
                </a:solidFill>
              </a:rPr>
              <a:t>directory</a:t>
            </a:r>
            <a:r>
              <a:rPr lang="es-ES_tradnl" sz="2800" dirty="0" smtClean="0">
                <a:solidFill>
                  <a:schemeClr val="dk1"/>
                </a:solidFill>
              </a:rPr>
              <a:t>/</a:t>
            </a:r>
            <a:r>
              <a:rPr lang="es-ES_tradnl" sz="2800" dirty="0" err="1" smtClean="0">
                <a:solidFill>
                  <a:schemeClr val="dk1"/>
                </a:solidFill>
              </a:rPr>
              <a:t>table</a:t>
            </a:r>
            <a:r>
              <a:rPr lang="es-ES_tradnl" sz="2800" dirty="0" smtClean="0">
                <a:solidFill>
                  <a:schemeClr val="dk1"/>
                </a:solidFill>
              </a:rPr>
              <a:t> </a:t>
            </a:r>
            <a:r>
              <a:rPr lang="es-ES_tradnl" sz="2800" dirty="0" err="1" smtClean="0">
                <a:solidFill>
                  <a:schemeClr val="dk1"/>
                </a:solidFill>
              </a:rPr>
              <a:t>entry</a:t>
            </a:r>
            <a:r>
              <a:rPr lang="es-ES_tradnl" sz="2800" dirty="0" smtClean="0">
                <a:solidFill>
                  <a:schemeClr val="dk1"/>
                </a:solidFill>
              </a:rPr>
              <a:t> </a:t>
            </a:r>
            <a:r>
              <a:rPr lang="es-ES_tradnl" sz="2800" dirty="0" smtClean="0">
                <a:solidFill>
                  <a:schemeClr val="dk1"/>
                </a:solidFill>
                <a:sym typeface="Wingdings" pitchFamily="2" charset="2"/>
              </a:rPr>
              <a:t></a:t>
            </a:r>
            <a:endParaRPr lang="es-ES_tradnl" sz="2800" dirty="0" smtClean="0">
              <a:solidFill>
                <a:schemeClr val="dk1"/>
              </a:solidFill>
            </a:endParaRPr>
          </a:p>
          <a:p>
            <a:pPr lvl="0">
              <a:lnSpc>
                <a:spcPct val="80000"/>
              </a:lnSpc>
              <a:spcBef>
                <a:spcPts val="0"/>
              </a:spcBef>
              <a:buSzPct val="98666"/>
              <a:buFont typeface="Arial"/>
              <a:buChar char="-"/>
            </a:pPr>
            <a:endParaRPr lang="es-ES_tradnl" sz="2800" dirty="0" smtClean="0">
              <a:solidFill>
                <a:schemeClr val="dk1"/>
              </a:solidFill>
            </a:endParaRPr>
          </a:p>
          <a:p>
            <a:pPr lvl="0">
              <a:lnSpc>
                <a:spcPct val="80000"/>
              </a:lnSpc>
              <a:spcBef>
                <a:spcPts val="0"/>
              </a:spcBef>
              <a:buSzPct val="98666"/>
              <a:buFont typeface="Arial"/>
              <a:buChar char="-"/>
            </a:pPr>
            <a:endParaRPr lang="es-ES_tradnl" sz="2800" dirty="0" smtClean="0">
              <a:solidFill>
                <a:schemeClr val="dk1"/>
              </a:solidFill>
            </a:endParaRPr>
          </a:p>
          <a:p>
            <a:pPr lvl="0">
              <a:lnSpc>
                <a:spcPct val="80000"/>
              </a:lnSpc>
              <a:spcBef>
                <a:spcPts val="0"/>
              </a:spcBef>
              <a:buSzPct val="98666"/>
              <a:buFont typeface="Arial"/>
              <a:buChar char="-"/>
            </a:pPr>
            <a:r>
              <a:rPr lang="es-ES_tradnl" sz="2800" dirty="0" smtClean="0">
                <a:solidFill>
                  <a:schemeClr val="dk1"/>
                </a:solidFill>
              </a:rPr>
              <a:t> </a:t>
            </a:r>
            <a:r>
              <a:rPr lang="es-ES_tradnl" sz="2800" dirty="0" err="1" smtClean="0">
                <a:solidFill>
                  <a:schemeClr val="dk1"/>
                </a:solidFill>
              </a:rPr>
              <a:t>Requires</a:t>
            </a:r>
            <a:r>
              <a:rPr lang="es-ES_tradnl" sz="2800" dirty="0" smtClean="0">
                <a:solidFill>
                  <a:schemeClr val="dk1"/>
                </a:solidFill>
              </a:rPr>
              <a:t> more </a:t>
            </a:r>
            <a:r>
              <a:rPr lang="es-ES_tradnl" sz="2800" dirty="0" err="1" smtClean="0">
                <a:solidFill>
                  <a:schemeClr val="dk1"/>
                </a:solidFill>
              </a:rPr>
              <a:t>research</a:t>
            </a:r>
            <a:r>
              <a:rPr lang="es-ES_tradnl" sz="2800" dirty="0" smtClean="0">
                <a:solidFill>
                  <a:schemeClr val="dk1"/>
                </a:solidFill>
              </a:rPr>
              <a:t>!</a:t>
            </a:r>
            <a:endParaRPr lang="es-ES_tradnl" sz="2800" dirty="0" smtClean="0">
              <a:solidFill>
                <a:schemeClr val="dk1"/>
              </a:solidFill>
            </a:endParaRPr>
          </a:p>
        </p:txBody>
      </p:sp>
      <p:sp>
        <p:nvSpPr>
          <p:cNvPr id="821" name="Shape 821"/>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81</a:t>
            </a:fld>
            <a:endParaRPr lang="en-US" sz="1200">
              <a:solidFill>
                <a:srgbClr val="D20025"/>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Shape 898"/>
          <p:cNvSpPr txBox="1">
            <a:spLocks noGrp="1"/>
          </p:cNvSpPr>
          <p:nvPr>
            <p:ph type="ctrTitle"/>
          </p:nvPr>
        </p:nvSpPr>
        <p:spPr>
          <a:xfrm>
            <a:off x="560493" y="2810933"/>
            <a:ext cx="7772400" cy="612321"/>
          </a:xfrm>
          <a:prstGeom prst="rect">
            <a:avLst/>
          </a:prstGeom>
          <a:noFill/>
          <a:ln>
            <a:noFill/>
          </a:ln>
        </p:spPr>
        <p:txBody>
          <a:bodyPr lIns="0" tIns="0" rIns="0" bIns="0" anchor="b" anchorCtr="0">
            <a:noAutofit/>
          </a:bodyPr>
          <a:lstStyle/>
          <a:p>
            <a:pPr marL="0" marR="0" lvl="0" indent="0" algn="ctr" rtl="0">
              <a:spcBef>
                <a:spcPts val="0"/>
              </a:spcBef>
              <a:buClr>
                <a:schemeClr val="dk1"/>
              </a:buClr>
              <a:buSzPct val="25000"/>
              <a:buFont typeface="Calibri"/>
              <a:buNone/>
            </a:pPr>
            <a:r>
              <a:rPr lang="en-US" sz="5400" b="1" i="0" u="none" strike="noStrike" cap="none">
                <a:solidFill>
                  <a:schemeClr val="dk1"/>
                </a:solidFill>
                <a:latin typeface="Calibri"/>
                <a:ea typeface="Calibri"/>
                <a:cs typeface="Calibri"/>
                <a:sym typeface="Calibri"/>
              </a:rPr>
              <a:t>Conclusions</a:t>
            </a:r>
          </a:p>
        </p:txBody>
      </p:sp>
      <p:sp>
        <p:nvSpPr>
          <p:cNvPr id="899" name="Shape 899"/>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Windows conclusions</a:t>
            </a:r>
            <a:endParaRPr lang="en-US" sz="4800" b="0" i="0" u="none" strike="noStrike" cap="none">
              <a:solidFill>
                <a:schemeClr val="dk1"/>
              </a:solidFill>
              <a:latin typeface="Calibri"/>
              <a:ea typeface="Calibri"/>
              <a:cs typeface="Calibri"/>
              <a:sym typeface="Calibri"/>
            </a:endParaRPr>
          </a:p>
        </p:txBody>
      </p:sp>
      <p:sp>
        <p:nvSpPr>
          <p:cNvPr id="905" name="Shape 905"/>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9C0000"/>
              </a:buClr>
              <a:buSzPct val="102068"/>
              <a:buFont typeface="Arial"/>
              <a:buChar char="-"/>
            </a:pPr>
            <a:r>
              <a:rPr lang="en-US" sz="2867" i="0" u="none" strike="noStrike" cap="none" dirty="0" smtClean="0">
                <a:solidFill>
                  <a:schemeClr val="dk1"/>
                </a:solidFill>
                <a:latin typeface="Calibri"/>
                <a:ea typeface="Calibri"/>
                <a:cs typeface="Calibri"/>
                <a:sym typeface="Calibri"/>
              </a:rPr>
              <a:t> Paging </a:t>
            </a:r>
            <a:r>
              <a:rPr lang="en-US" sz="2867" i="0" u="none" strike="noStrike" cap="none" dirty="0">
                <a:solidFill>
                  <a:schemeClr val="dk1"/>
                </a:solidFill>
                <a:latin typeface="Calibri"/>
                <a:ea typeface="Calibri"/>
                <a:cs typeface="Calibri"/>
                <a:sym typeface="Calibri"/>
              </a:rPr>
              <a:t>tables shouldn’t be in </a:t>
            </a:r>
            <a:r>
              <a:rPr lang="en-US" sz="2867" i="0" u="none" strike="noStrike" cap="none" dirty="0" smtClean="0">
                <a:solidFill>
                  <a:srgbClr val="FF0000"/>
                </a:solidFill>
                <a:latin typeface="Calibri"/>
                <a:ea typeface="Calibri"/>
                <a:cs typeface="Calibri"/>
                <a:sym typeface="Calibri"/>
              </a:rPr>
              <a:t>fixed VA addresses</a:t>
            </a:r>
            <a:endParaRPr lang="en-US" sz="2867" i="0" u="none" strike="noStrike" cap="none" dirty="0">
              <a:solidFill>
                <a:srgbClr val="FF0000"/>
              </a:solidFill>
              <a:latin typeface="Calibri"/>
              <a:ea typeface="Calibri"/>
              <a:cs typeface="Calibri"/>
              <a:sym typeface="Calibri"/>
            </a:endParaRPr>
          </a:p>
          <a:p>
            <a:pPr marL="742950" marR="0" lvl="1" indent="-285750" algn="l" rtl="0">
              <a:spcBef>
                <a:spcPts val="518"/>
              </a:spcBef>
              <a:spcAft>
                <a:spcPts val="0"/>
              </a:spcAft>
              <a:buClr>
                <a:srgbClr val="9C0000"/>
              </a:buClr>
              <a:buSzPct val="99615"/>
              <a:buFont typeface="Arial"/>
              <a:buChar char="-"/>
            </a:pPr>
            <a:r>
              <a:rPr lang="en-US" sz="2590" i="0" u="none" strike="noStrike" cap="none" dirty="0">
                <a:solidFill>
                  <a:schemeClr val="dk1"/>
                </a:solidFill>
                <a:latin typeface="Calibri"/>
                <a:ea typeface="Calibri"/>
                <a:cs typeface="Calibri"/>
                <a:sym typeface="Calibri"/>
              </a:rPr>
              <a:t>It can be abused by LOCAL and REMOTE kernel exploits </a:t>
            </a:r>
          </a:p>
          <a:p>
            <a:pPr marL="0" marR="0" lvl="0" indent="0" algn="l" rtl="0">
              <a:spcBef>
                <a:spcPts val="573"/>
              </a:spcBef>
              <a:spcAft>
                <a:spcPts val="0"/>
              </a:spcAft>
              <a:buClr>
                <a:srgbClr val="9C0000"/>
              </a:buClr>
              <a:buSzPct val="98862"/>
              <a:buFont typeface="Arial"/>
              <a:buNone/>
            </a:pPr>
            <a:endParaRPr sz="2867" b="1" i="0" u="none" strike="noStrike" cap="none" dirty="0">
              <a:solidFill>
                <a:schemeClr val="dk1"/>
              </a:solidFill>
              <a:latin typeface="Calibri"/>
              <a:ea typeface="Calibri"/>
              <a:cs typeface="Calibri"/>
              <a:sym typeface="Calibri"/>
            </a:endParaRPr>
          </a:p>
          <a:p>
            <a:pPr lvl="0">
              <a:spcBef>
                <a:spcPts val="0"/>
              </a:spcBef>
              <a:buSzPct val="102068"/>
              <a:buFont typeface="Arial"/>
              <a:buChar char="-"/>
            </a:pPr>
            <a:r>
              <a:rPr lang="en-US" sz="2867" b="1" i="0" u="none" strike="noStrike" cap="none" dirty="0">
                <a:solidFill>
                  <a:schemeClr val="dk1"/>
                </a:solidFill>
                <a:latin typeface="Calibri"/>
                <a:ea typeface="Calibri"/>
                <a:cs typeface="Calibri"/>
                <a:sym typeface="Calibri"/>
              </a:rPr>
              <a:t> </a:t>
            </a:r>
            <a:r>
              <a:rPr lang="en-US" sz="2867" b="1" dirty="0" smtClean="0">
                <a:solidFill>
                  <a:schemeClr val="dk1"/>
                </a:solidFill>
              </a:rPr>
              <a:t> </a:t>
            </a:r>
            <a:r>
              <a:rPr lang="en-US" sz="2867" dirty="0" smtClean="0">
                <a:solidFill>
                  <a:schemeClr val="dk1"/>
                </a:solidFill>
              </a:rPr>
              <a:t>The PML </a:t>
            </a:r>
            <a:r>
              <a:rPr lang="en-US" sz="2960" dirty="0" smtClean="0">
                <a:solidFill>
                  <a:schemeClr val="dk1"/>
                </a:solidFill>
              </a:rPr>
              <a:t>entry (</a:t>
            </a:r>
            <a:r>
              <a:rPr lang="en-US" sz="2960" dirty="0" smtClean="0">
                <a:solidFill>
                  <a:srgbClr val="FF0000"/>
                </a:solidFill>
              </a:rPr>
              <a:t>0x1ed</a:t>
            </a:r>
            <a:r>
              <a:rPr lang="en-US" sz="2960" dirty="0" smtClean="0">
                <a:solidFill>
                  <a:schemeClr val="dk1"/>
                </a:solidFill>
              </a:rPr>
              <a:t>) should be </a:t>
            </a:r>
            <a:r>
              <a:rPr lang="en-US" sz="2960" dirty="0" smtClean="0">
                <a:solidFill>
                  <a:srgbClr val="FF0000"/>
                </a:solidFill>
              </a:rPr>
              <a:t>RANDOMIZED</a:t>
            </a:r>
          </a:p>
          <a:p>
            <a:pPr lvl="1" indent="-285750">
              <a:spcBef>
                <a:spcPts val="518"/>
              </a:spcBef>
              <a:buSzPct val="99615"/>
              <a:buFont typeface="Arial"/>
              <a:buChar char="-"/>
            </a:pPr>
            <a:r>
              <a:rPr lang="en-US" sz="2590" dirty="0" smtClean="0">
                <a:solidFill>
                  <a:schemeClr val="dk1"/>
                </a:solidFill>
              </a:rPr>
              <a:t>256 entries are available for the OS kernel</a:t>
            </a:r>
          </a:p>
          <a:p>
            <a:pPr lvl="1" indent="-285750">
              <a:spcBef>
                <a:spcPts val="518"/>
              </a:spcBef>
              <a:buSzPct val="99615"/>
              <a:buFont typeface="Arial"/>
              <a:buChar char="-"/>
            </a:pPr>
            <a:r>
              <a:rPr lang="en-US" sz="2590" dirty="0" smtClean="0">
                <a:solidFill>
                  <a:schemeClr val="dk1"/>
                </a:solidFill>
              </a:rPr>
              <a:t>Only ~20 entries are used by Windows</a:t>
            </a:r>
          </a:p>
          <a:p>
            <a:pPr lvl="0">
              <a:spcBef>
                <a:spcPts val="518"/>
              </a:spcBef>
              <a:buSzPct val="99615"/>
            </a:pPr>
            <a:endParaRPr lang="en-US" sz="2590" dirty="0" smtClean="0">
              <a:solidFill>
                <a:schemeClr val="dk1"/>
              </a:solidFill>
            </a:endParaRPr>
          </a:p>
          <a:p>
            <a:pPr marL="0" marR="0" lvl="0" indent="0" algn="l" rtl="0">
              <a:spcBef>
                <a:spcPts val="573"/>
              </a:spcBef>
              <a:buClr>
                <a:srgbClr val="9C0000"/>
              </a:buClr>
              <a:buSzPct val="98862"/>
              <a:buFont typeface="Arial"/>
              <a:buChar char="-"/>
            </a:pPr>
            <a:r>
              <a:rPr lang="en-US" sz="2867" i="0" u="none" strike="noStrike" cap="none" dirty="0" smtClean="0">
                <a:solidFill>
                  <a:schemeClr val="dk1"/>
                </a:solidFill>
                <a:latin typeface="Calibri"/>
                <a:ea typeface="Calibri"/>
                <a:cs typeface="Calibri"/>
                <a:sym typeface="Calibri"/>
              </a:rPr>
              <a:t> All </a:t>
            </a:r>
            <a:r>
              <a:rPr lang="en-US" sz="2867" i="0" u="none" strike="noStrike" cap="none" dirty="0">
                <a:solidFill>
                  <a:schemeClr val="dk1"/>
                </a:solidFill>
                <a:latin typeface="Calibri"/>
                <a:ea typeface="Calibri"/>
                <a:cs typeface="Calibri"/>
                <a:sym typeface="Calibri"/>
              </a:rPr>
              <a:t>fixed paging </a:t>
            </a:r>
            <a:r>
              <a:rPr lang="en-US" sz="2867" i="0" u="none" strike="noStrike" cap="none" dirty="0" smtClean="0">
                <a:solidFill>
                  <a:schemeClr val="dk1"/>
                </a:solidFill>
                <a:latin typeface="Calibri"/>
                <a:ea typeface="Calibri"/>
                <a:cs typeface="Calibri"/>
                <a:sym typeface="Calibri"/>
              </a:rPr>
              <a:t>structures should </a:t>
            </a:r>
            <a:r>
              <a:rPr lang="en-US" sz="2867" i="0" u="none" strike="noStrike" cap="none" dirty="0">
                <a:solidFill>
                  <a:schemeClr val="dk1"/>
                </a:solidFill>
                <a:latin typeface="Calibri"/>
                <a:ea typeface="Calibri"/>
                <a:cs typeface="Calibri"/>
                <a:sym typeface="Calibri"/>
              </a:rPr>
              <a:t>be </a:t>
            </a:r>
            <a:r>
              <a:rPr lang="en-US" sz="2867" i="0" u="none" strike="noStrike" cap="none" dirty="0">
                <a:solidFill>
                  <a:srgbClr val="FF0000"/>
                </a:solidFill>
                <a:latin typeface="Calibri"/>
                <a:ea typeface="Calibri"/>
                <a:cs typeface="Calibri"/>
                <a:sym typeface="Calibri"/>
              </a:rPr>
              <a:t>read-only</a:t>
            </a:r>
          </a:p>
        </p:txBody>
      </p:sp>
      <p:sp>
        <p:nvSpPr>
          <p:cNvPr id="906" name="Shape 906"/>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83</a:t>
            </a:fld>
            <a:endParaRPr lang="en-US" sz="1200">
              <a:solidFill>
                <a:srgbClr val="D20025"/>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b="0" i="0" u="none" strike="noStrike" cap="none" smtClean="0">
                <a:solidFill>
                  <a:schemeClr val="dk1"/>
                </a:solidFill>
                <a:latin typeface="Calibri"/>
                <a:ea typeface="Calibri"/>
                <a:cs typeface="Calibri"/>
                <a:sym typeface="Calibri"/>
              </a:rPr>
              <a:t>Linux conclusions</a:t>
            </a:r>
            <a:endParaRPr lang="en-US" sz="4800" b="0" i="0" u="none" strike="noStrike" cap="none">
              <a:solidFill>
                <a:schemeClr val="dk1"/>
              </a:solidFill>
              <a:latin typeface="Calibri"/>
              <a:ea typeface="Calibri"/>
              <a:cs typeface="Calibri"/>
              <a:sym typeface="Calibri"/>
            </a:endParaRPr>
          </a:p>
        </p:txBody>
      </p:sp>
      <p:sp>
        <p:nvSpPr>
          <p:cNvPr id="905" name="Shape 905"/>
          <p:cNvSpPr txBox="1">
            <a:spLocks noGrp="1"/>
          </p:cNvSpPr>
          <p:nvPr>
            <p:ph type="body" idx="1"/>
          </p:nvPr>
        </p:nvSpPr>
        <p:spPr>
          <a:xfrm>
            <a:off x="457200" y="1600200"/>
            <a:ext cx="8229600" cy="45132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9C0000"/>
              </a:buClr>
              <a:buSzPct val="102068"/>
              <a:buFont typeface="Arial"/>
              <a:buChar char="-"/>
            </a:pPr>
            <a:r>
              <a:rPr lang="en-US" sz="2867" i="0" u="none" strike="noStrike" cap="none" dirty="0" smtClean="0">
                <a:solidFill>
                  <a:schemeClr val="dk1"/>
                </a:solidFill>
                <a:latin typeface="Calibri"/>
                <a:ea typeface="Calibri"/>
                <a:cs typeface="Calibri"/>
                <a:sym typeface="Calibri"/>
              </a:rPr>
              <a:t> Paging </a:t>
            </a:r>
            <a:r>
              <a:rPr lang="en-US" sz="2867" i="0" u="none" strike="noStrike" cap="none" dirty="0">
                <a:solidFill>
                  <a:schemeClr val="dk1"/>
                </a:solidFill>
                <a:latin typeface="Calibri"/>
                <a:ea typeface="Calibri"/>
                <a:cs typeface="Calibri"/>
                <a:sym typeface="Calibri"/>
              </a:rPr>
              <a:t>tables shouldn’t be in </a:t>
            </a:r>
            <a:r>
              <a:rPr lang="en-US" sz="2867" i="0" u="none" strike="noStrike" cap="none" dirty="0" smtClean="0">
                <a:solidFill>
                  <a:srgbClr val="FF0000"/>
                </a:solidFill>
                <a:latin typeface="Calibri"/>
                <a:ea typeface="Calibri"/>
                <a:cs typeface="Calibri"/>
                <a:sym typeface="Calibri"/>
              </a:rPr>
              <a:t>fixed </a:t>
            </a:r>
            <a:r>
              <a:rPr lang="en-US" sz="2867" dirty="0" smtClean="0">
                <a:solidFill>
                  <a:srgbClr val="FF0000"/>
                </a:solidFill>
              </a:rPr>
              <a:t>addresses</a:t>
            </a:r>
            <a:endParaRPr lang="en-US" sz="2867" i="0" u="none" strike="noStrike" cap="none" dirty="0">
              <a:solidFill>
                <a:srgbClr val="FF0000"/>
              </a:solidFill>
              <a:latin typeface="Calibri"/>
              <a:ea typeface="Calibri"/>
              <a:cs typeface="Calibri"/>
              <a:sym typeface="Calibri"/>
            </a:endParaRPr>
          </a:p>
          <a:p>
            <a:pPr marL="742950" marR="0" lvl="1" indent="-285750" algn="l" rtl="0">
              <a:spcBef>
                <a:spcPts val="518"/>
              </a:spcBef>
              <a:spcAft>
                <a:spcPts val="0"/>
              </a:spcAft>
              <a:buClr>
                <a:srgbClr val="9C0000"/>
              </a:buClr>
              <a:buSzPct val="99615"/>
              <a:buFont typeface="Arial"/>
              <a:buChar char="-"/>
            </a:pPr>
            <a:r>
              <a:rPr lang="en-US" sz="2590" i="0" u="none" strike="noStrike" cap="none" dirty="0">
                <a:solidFill>
                  <a:schemeClr val="dk1"/>
                </a:solidFill>
                <a:latin typeface="Calibri"/>
                <a:ea typeface="Calibri"/>
                <a:cs typeface="Calibri"/>
                <a:sym typeface="Calibri"/>
              </a:rPr>
              <a:t>It can be abused by LOCAL and REMOTE kernel exploits </a:t>
            </a:r>
          </a:p>
          <a:p>
            <a:pPr marL="0" marR="0" lvl="0" indent="0" algn="l" rtl="0">
              <a:spcBef>
                <a:spcPts val="573"/>
              </a:spcBef>
              <a:spcAft>
                <a:spcPts val="0"/>
              </a:spcAft>
              <a:buClr>
                <a:srgbClr val="9C0000"/>
              </a:buClr>
              <a:buSzPct val="98862"/>
              <a:buFont typeface="Arial"/>
              <a:buNone/>
            </a:pPr>
            <a:endParaRPr sz="2867" b="1" i="0" u="none" strike="noStrike" cap="none" dirty="0">
              <a:solidFill>
                <a:schemeClr val="dk1"/>
              </a:solidFill>
              <a:latin typeface="Calibri"/>
              <a:ea typeface="Calibri"/>
              <a:cs typeface="Calibri"/>
              <a:sym typeface="Calibri"/>
            </a:endParaRPr>
          </a:p>
          <a:p>
            <a:pPr marL="0" marR="0" lvl="0" indent="0" algn="l" rtl="0">
              <a:spcBef>
                <a:spcPts val="573"/>
              </a:spcBef>
              <a:buClr>
                <a:srgbClr val="9C0000"/>
              </a:buClr>
              <a:buSzPct val="98862"/>
              <a:buFont typeface="Arial"/>
              <a:buChar char="-"/>
            </a:pPr>
            <a:r>
              <a:rPr lang="en-US" sz="2867" b="1" i="0" u="none" strike="noStrike" cap="none" dirty="0">
                <a:solidFill>
                  <a:schemeClr val="dk1"/>
                </a:solidFill>
                <a:latin typeface="Calibri"/>
                <a:ea typeface="Calibri"/>
                <a:cs typeface="Calibri"/>
                <a:sym typeface="Calibri"/>
              </a:rPr>
              <a:t> </a:t>
            </a:r>
            <a:r>
              <a:rPr lang="en-US" sz="2867" i="0" u="none" strike="noStrike" cap="none" dirty="0">
                <a:solidFill>
                  <a:schemeClr val="dk1"/>
                </a:solidFill>
                <a:latin typeface="Calibri"/>
                <a:ea typeface="Calibri"/>
                <a:cs typeface="Calibri"/>
                <a:sym typeface="Calibri"/>
              </a:rPr>
              <a:t>All fixed paging </a:t>
            </a:r>
            <a:r>
              <a:rPr lang="en-US" sz="2867" i="0" u="none" strike="noStrike" cap="none" dirty="0" smtClean="0">
                <a:solidFill>
                  <a:schemeClr val="dk1"/>
                </a:solidFill>
                <a:latin typeface="Calibri"/>
                <a:ea typeface="Calibri"/>
                <a:cs typeface="Calibri"/>
                <a:sym typeface="Calibri"/>
              </a:rPr>
              <a:t>structures should </a:t>
            </a:r>
            <a:r>
              <a:rPr lang="en-US" sz="2867" i="0" u="none" strike="noStrike" cap="none" dirty="0">
                <a:solidFill>
                  <a:schemeClr val="dk1"/>
                </a:solidFill>
                <a:latin typeface="Calibri"/>
                <a:ea typeface="Calibri"/>
                <a:cs typeface="Calibri"/>
                <a:sym typeface="Calibri"/>
              </a:rPr>
              <a:t>be </a:t>
            </a:r>
            <a:r>
              <a:rPr lang="en-US" sz="2867" i="0" u="none" strike="noStrike" cap="none" dirty="0" smtClean="0">
                <a:solidFill>
                  <a:srgbClr val="FF0000"/>
                </a:solidFill>
                <a:latin typeface="Calibri"/>
                <a:ea typeface="Calibri"/>
                <a:cs typeface="Calibri"/>
                <a:sym typeface="Calibri"/>
              </a:rPr>
              <a:t>read-only</a:t>
            </a:r>
          </a:p>
          <a:p>
            <a:pPr marL="0" marR="0" lvl="0" indent="0" algn="l" rtl="0">
              <a:spcBef>
                <a:spcPts val="573"/>
              </a:spcBef>
              <a:buClr>
                <a:srgbClr val="9C0000"/>
              </a:buClr>
              <a:buSzPct val="98862"/>
              <a:buFont typeface="Arial"/>
              <a:buChar char="-"/>
            </a:pPr>
            <a:endParaRPr lang="es-ES_tradnl" sz="2867" dirty="0" smtClean="0">
              <a:solidFill>
                <a:srgbClr val="FF0000"/>
              </a:solidFill>
            </a:endParaRPr>
          </a:p>
          <a:p>
            <a:pPr marL="0" marR="0" lvl="0" indent="0" algn="l" rtl="0">
              <a:spcBef>
                <a:spcPts val="573"/>
              </a:spcBef>
              <a:buClr>
                <a:srgbClr val="9C0000"/>
              </a:buClr>
              <a:buSzPct val="98862"/>
              <a:buFont typeface="Arial"/>
              <a:buChar char="-"/>
            </a:pPr>
            <a:r>
              <a:rPr lang="es-ES_tradnl" sz="2867" i="0" u="none" strike="noStrike" cap="none" dirty="0" smtClean="0">
                <a:solidFill>
                  <a:srgbClr val="FF0000"/>
                </a:solidFill>
                <a:latin typeface="Calibri"/>
                <a:ea typeface="Calibri"/>
                <a:cs typeface="Calibri"/>
                <a:sym typeface="Calibri"/>
              </a:rPr>
              <a:t> </a:t>
            </a:r>
            <a:r>
              <a:rPr lang="es-ES_tradnl" sz="2867" i="0" u="none" strike="noStrike" cap="none" dirty="0" err="1" smtClean="0">
                <a:solidFill>
                  <a:schemeClr val="tx1"/>
                </a:solidFill>
                <a:latin typeface="Calibri"/>
                <a:ea typeface="Calibri"/>
                <a:cs typeface="Calibri"/>
                <a:sym typeface="Calibri"/>
              </a:rPr>
              <a:t>Some</a:t>
            </a:r>
            <a:r>
              <a:rPr lang="es-ES_tradnl" sz="2867" i="0" u="none" strike="noStrike" cap="none" dirty="0" smtClean="0">
                <a:solidFill>
                  <a:schemeClr val="tx1"/>
                </a:solidFill>
                <a:latin typeface="Calibri"/>
                <a:ea typeface="Calibri"/>
                <a:cs typeface="Calibri"/>
                <a:sym typeface="Calibri"/>
              </a:rPr>
              <a:t> </a:t>
            </a:r>
            <a:r>
              <a:rPr lang="es-ES_tradnl" sz="2867" i="0" u="none" strike="noStrike" cap="none" dirty="0" err="1" smtClean="0">
                <a:solidFill>
                  <a:schemeClr val="tx1"/>
                </a:solidFill>
                <a:latin typeface="Calibri"/>
                <a:ea typeface="Calibri"/>
                <a:cs typeface="Calibri"/>
                <a:sym typeface="Calibri"/>
              </a:rPr>
              <a:t>advice</a:t>
            </a:r>
            <a:r>
              <a:rPr lang="es-ES_tradnl" sz="2867" i="0" u="none" strike="noStrike" cap="none" dirty="0" smtClean="0">
                <a:solidFill>
                  <a:schemeClr val="tx1"/>
                </a:solidFill>
                <a:latin typeface="Calibri"/>
                <a:ea typeface="Calibri"/>
                <a:cs typeface="Calibri"/>
                <a:sym typeface="Calibri"/>
              </a:rPr>
              <a:t>, compile </a:t>
            </a:r>
            <a:r>
              <a:rPr lang="es-ES_tradnl" sz="2867" i="0" u="none" strike="noStrike" cap="none" dirty="0" err="1" smtClean="0">
                <a:solidFill>
                  <a:schemeClr val="tx1"/>
                </a:solidFill>
                <a:latin typeface="Calibri"/>
                <a:ea typeface="Calibri"/>
                <a:cs typeface="Calibri"/>
                <a:sym typeface="Calibri"/>
              </a:rPr>
              <a:t>the</a:t>
            </a:r>
            <a:r>
              <a:rPr lang="es-ES_tradnl" sz="2867" i="0" u="none" strike="noStrike" cap="none" dirty="0" smtClean="0">
                <a:solidFill>
                  <a:schemeClr val="tx1"/>
                </a:solidFill>
                <a:latin typeface="Calibri"/>
                <a:ea typeface="Calibri"/>
                <a:cs typeface="Calibri"/>
                <a:sym typeface="Calibri"/>
              </a:rPr>
              <a:t> </a:t>
            </a:r>
            <a:r>
              <a:rPr lang="es-ES_tradnl" sz="2867" i="0" u="none" strike="noStrike" cap="none" dirty="0" err="1" smtClean="0">
                <a:solidFill>
                  <a:schemeClr val="tx1"/>
                </a:solidFill>
                <a:latin typeface="Calibri"/>
                <a:ea typeface="Calibri"/>
                <a:cs typeface="Calibri"/>
                <a:sym typeface="Calibri"/>
              </a:rPr>
              <a:t>kernel</a:t>
            </a:r>
            <a:r>
              <a:rPr lang="es-ES_tradnl" sz="2867" i="0" u="none" strike="noStrike" cap="none" dirty="0" smtClean="0">
                <a:solidFill>
                  <a:schemeClr val="tx1"/>
                </a:solidFill>
                <a:latin typeface="Calibri"/>
                <a:ea typeface="Calibri"/>
                <a:cs typeface="Calibri"/>
                <a:sym typeface="Calibri"/>
              </a:rPr>
              <a:t> </a:t>
            </a:r>
            <a:r>
              <a:rPr lang="es-ES_tradnl" sz="2867" i="0" u="none" strike="noStrike" cap="none" dirty="0" err="1" smtClean="0">
                <a:solidFill>
                  <a:schemeClr val="tx1"/>
                </a:solidFill>
                <a:latin typeface="Calibri"/>
                <a:ea typeface="Calibri"/>
                <a:cs typeface="Calibri"/>
                <a:sym typeface="Calibri"/>
              </a:rPr>
              <a:t>with</a:t>
            </a:r>
            <a:r>
              <a:rPr lang="es-ES_tradnl" sz="2867" i="0" u="none" strike="noStrike" cap="none" dirty="0" smtClean="0">
                <a:solidFill>
                  <a:schemeClr val="tx1"/>
                </a:solidFill>
                <a:latin typeface="Calibri"/>
                <a:ea typeface="Calibri"/>
                <a:cs typeface="Calibri"/>
                <a:sym typeface="Calibri"/>
              </a:rPr>
              <a:t> </a:t>
            </a:r>
            <a:r>
              <a:rPr lang="es-ES_tradnl" sz="2867" i="0" u="none" strike="noStrike" cap="none" dirty="0" err="1" smtClean="0">
                <a:solidFill>
                  <a:srgbClr val="0070C0"/>
                </a:solidFill>
                <a:latin typeface="Calibri"/>
                <a:ea typeface="Calibri"/>
                <a:cs typeface="Calibri"/>
                <a:sym typeface="Calibri"/>
              </a:rPr>
              <a:t>Grsec</a:t>
            </a:r>
            <a:r>
              <a:rPr lang="es-ES_tradnl" sz="2867" i="0" u="none" strike="noStrike" cap="none" dirty="0" smtClean="0">
                <a:solidFill>
                  <a:srgbClr val="0070C0"/>
                </a:solidFill>
                <a:latin typeface="Calibri"/>
                <a:ea typeface="Calibri"/>
                <a:cs typeface="Calibri"/>
                <a:sym typeface="Calibri"/>
              </a:rPr>
              <a:t> </a:t>
            </a:r>
            <a:r>
              <a:rPr lang="es-ES_tradnl" sz="2867" i="0" u="none" strike="noStrike" cap="none" dirty="0" smtClean="0">
                <a:solidFill>
                  <a:schemeClr val="tx1"/>
                </a:solidFill>
                <a:latin typeface="Calibri"/>
                <a:ea typeface="Calibri"/>
                <a:cs typeface="Calibri"/>
                <a:sym typeface="Calibri"/>
              </a:rPr>
              <a:t>;-)</a:t>
            </a:r>
            <a:endParaRPr lang="en-US" sz="2867" i="0" u="none" strike="noStrike" cap="none" dirty="0">
              <a:solidFill>
                <a:schemeClr val="tx1"/>
              </a:solidFill>
              <a:latin typeface="Calibri"/>
              <a:ea typeface="Calibri"/>
              <a:cs typeface="Calibri"/>
              <a:sym typeface="Calibri"/>
            </a:endParaRPr>
          </a:p>
        </p:txBody>
      </p:sp>
      <p:sp>
        <p:nvSpPr>
          <p:cNvPr id="906" name="Shape 906"/>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84</a:t>
            </a:fld>
            <a:endParaRPr lang="en-US" sz="1200">
              <a:solidFill>
                <a:srgbClr val="D20025"/>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9" name="Shape 919"/>
          <p:cNvSpPr txBox="1"/>
          <p:nvPr/>
        </p:nvSpPr>
        <p:spPr>
          <a:xfrm>
            <a:off x="295056" y="2553384"/>
            <a:ext cx="8229600" cy="12158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rgbClr val="888888"/>
              </a:buClr>
              <a:buFont typeface="Arial"/>
              <a:buNone/>
            </a:pPr>
            <a:endParaRPr sz="3000">
              <a:solidFill>
                <a:srgbClr val="7F7F7F"/>
              </a:solidFill>
              <a:latin typeface="Montserrat"/>
              <a:ea typeface="Montserrat"/>
              <a:cs typeface="Montserrat"/>
              <a:sym typeface="Montserrat"/>
            </a:endParaRPr>
          </a:p>
        </p:txBody>
      </p:sp>
      <p:sp>
        <p:nvSpPr>
          <p:cNvPr id="4" name="Shape 926"/>
          <p:cNvSpPr txBox="1"/>
          <p:nvPr/>
        </p:nvSpPr>
        <p:spPr>
          <a:xfrm>
            <a:off x="1692292" y="4391112"/>
            <a:ext cx="2717563"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dirty="0">
                <a:solidFill>
                  <a:schemeClr val="dk1"/>
                </a:solidFill>
                <a:latin typeface="Calibri"/>
                <a:ea typeface="Calibri"/>
                <a:cs typeface="Calibri"/>
                <a:sym typeface="Calibri"/>
              </a:rPr>
              <a:t>Enrique </a:t>
            </a:r>
            <a:r>
              <a:rPr lang="en-US" sz="1800" b="1" dirty="0" err="1">
                <a:solidFill>
                  <a:schemeClr val="dk1"/>
                </a:solidFill>
                <a:latin typeface="Calibri"/>
                <a:ea typeface="Calibri"/>
                <a:cs typeface="Calibri"/>
                <a:sym typeface="Calibri"/>
              </a:rPr>
              <a:t>Nissim</a:t>
            </a:r>
            <a:endParaRPr lang="en-US" sz="1800" b="1"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kiqueNissim</a:t>
            </a:r>
            <a:endParaRPr lang="en-US" sz="1800" b="1"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n3k1990@gmail.com</a:t>
            </a:r>
          </a:p>
        </p:txBody>
      </p:sp>
      <p:sp>
        <p:nvSpPr>
          <p:cNvPr id="5" name="Shape 927"/>
          <p:cNvSpPr txBox="1"/>
          <p:nvPr/>
        </p:nvSpPr>
        <p:spPr>
          <a:xfrm>
            <a:off x="4767355" y="4391112"/>
            <a:ext cx="3223189"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dirty="0">
                <a:solidFill>
                  <a:schemeClr val="dk1"/>
                </a:solidFill>
                <a:latin typeface="Calibri"/>
                <a:ea typeface="Calibri"/>
                <a:cs typeface="Calibri"/>
                <a:sym typeface="Calibri"/>
              </a:rPr>
              <a:t>Nicolas </a:t>
            </a:r>
            <a:r>
              <a:rPr lang="en-US" sz="1800" b="1" dirty="0" err="1">
                <a:solidFill>
                  <a:schemeClr val="dk1"/>
                </a:solidFill>
                <a:latin typeface="Calibri"/>
                <a:ea typeface="Calibri"/>
                <a:cs typeface="Calibri"/>
                <a:sym typeface="Calibri"/>
              </a:rPr>
              <a:t>Economou</a:t>
            </a:r>
            <a:endParaRPr lang="en-US" sz="1800" b="1"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NicoEconomou</a:t>
            </a:r>
            <a:endParaRPr lang="en-US" sz="1800" b="1"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neconomou@coresecurity.com</a:t>
            </a:r>
          </a:p>
        </p:txBody>
      </p:sp>
      <p:sp>
        <p:nvSpPr>
          <p:cNvPr id="6" name="Shape 872"/>
          <p:cNvSpPr txBox="1">
            <a:spLocks/>
          </p:cNvSpPr>
          <p:nvPr/>
        </p:nvSpPr>
        <p:spPr>
          <a:xfrm>
            <a:off x="609600" y="3276600"/>
            <a:ext cx="7772400" cy="612321"/>
          </a:xfrm>
          <a:prstGeom prst="rect">
            <a:avLst/>
          </a:prstGeom>
          <a:noFill/>
          <a:ln>
            <a:noFill/>
          </a:ln>
        </p:spPr>
        <p:txBody>
          <a:bodyPr lIns="0" tIns="0" rIns="0" bIns="0" anchor="b" anchorCtr="0">
            <a:noAutofit/>
          </a:bodyPr>
          <a:lstStyle/>
          <a:p>
            <a:pPr marL="0" marR="0" lvl="0" indent="0" algn="ctr" defTabSz="914400" rtl="0" eaLnBrk="1" fontAlgn="auto" latinLnBrk="0" hangingPunct="1">
              <a:lnSpc>
                <a:spcPct val="100000"/>
              </a:lnSpc>
              <a:spcBef>
                <a:spcPts val="0"/>
              </a:spcBef>
              <a:spcAft>
                <a:spcPts val="0"/>
              </a:spcAft>
              <a:buClr>
                <a:schemeClr val="dk1"/>
              </a:buClr>
              <a:buSzPct val="25000"/>
              <a:buFont typeface="Calibri"/>
              <a:buNone/>
              <a:tabLst/>
              <a:defRPr/>
            </a:pPr>
            <a:r>
              <a:rPr kumimoji="0" lang="en-US" sz="5400" b="1" i="0" u="none" strike="noStrike" kern="0" cap="none" spc="0" normalizeH="0" baseline="0" noProof="0" dirty="0" smtClean="0">
                <a:ln>
                  <a:noFill/>
                </a:ln>
                <a:solidFill>
                  <a:schemeClr val="dk1"/>
                </a:solidFill>
                <a:effectLst/>
                <a:uLnTx/>
                <a:uFillTx/>
                <a:latin typeface="Calibri"/>
                <a:ea typeface="Calibri"/>
                <a:cs typeface="Calibri"/>
                <a:sym typeface="Calibri"/>
              </a:rPr>
              <a:t>Questions?</a:t>
            </a:r>
            <a:br>
              <a:rPr kumimoji="0" lang="en-US" sz="5400" b="1" i="0" u="none" strike="noStrike" kern="0" cap="none" spc="0" normalizeH="0" baseline="0" noProof="0" dirty="0" smtClean="0">
                <a:ln>
                  <a:noFill/>
                </a:ln>
                <a:solidFill>
                  <a:schemeClr val="dk1"/>
                </a:solidFill>
                <a:effectLst/>
                <a:uLnTx/>
                <a:uFillTx/>
                <a:latin typeface="Calibri"/>
                <a:ea typeface="Calibri"/>
                <a:cs typeface="Calibri"/>
                <a:sym typeface="Calibri"/>
              </a:rPr>
            </a:br>
            <a:r>
              <a:rPr kumimoji="0" lang="en-US" sz="5400" b="1" i="0" u="none" strike="noStrike" kern="0" cap="none" spc="0" normalizeH="0" baseline="0" noProof="0" dirty="0" smtClean="0">
                <a:ln>
                  <a:noFill/>
                </a:ln>
                <a:solidFill>
                  <a:srgbClr val="7F7F7F"/>
                </a:solidFill>
                <a:effectLst/>
                <a:uLnTx/>
                <a:uFillTx/>
                <a:latin typeface="Calibri"/>
                <a:ea typeface="Calibri"/>
                <a:cs typeface="Calibri"/>
                <a:sym typeface="Calibri"/>
              </a:rPr>
              <a:t>Thank</a:t>
            </a:r>
            <a:r>
              <a:rPr lang="en-US" sz="5400" b="1" dirty="0" smtClean="0">
                <a:solidFill>
                  <a:srgbClr val="7F7F7F"/>
                </a:solidFill>
                <a:latin typeface="Calibri"/>
                <a:ea typeface="Calibri"/>
                <a:cs typeface="Calibri"/>
                <a:sym typeface="Calibri"/>
              </a:rPr>
              <a:t>s</a:t>
            </a:r>
            <a:endParaRPr kumimoji="0" lang="en-US" sz="5400" b="1" i="0" u="none" strike="noStrike" kern="0" cap="none" spc="0" normalizeH="0" baseline="0" noProof="0" dirty="0">
              <a:ln>
                <a:noFill/>
              </a:ln>
              <a:solidFill>
                <a:srgbClr val="7F7F7F"/>
              </a:solidFill>
              <a:effectLst/>
              <a:uLnTx/>
              <a:uFillTx/>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411612"/>
            <a:ext cx="8229600" cy="634365"/>
          </a:xfrm>
          <a:prstGeom prst="rect">
            <a:avLst/>
          </a:prstGeom>
          <a:noFill/>
          <a:ln>
            <a:noFill/>
          </a:ln>
        </p:spPr>
        <p:txBody>
          <a:bodyPr lIns="91425" tIns="45700" rIns="91425" bIns="45700" anchor="b" anchorCtr="0">
            <a:noAutofit/>
          </a:bodyPr>
          <a:lstStyle/>
          <a:p>
            <a:pPr marL="0" marR="0" lvl="0" indent="0" algn="ctr" rtl="0">
              <a:spcBef>
                <a:spcPts val="0"/>
              </a:spcBef>
              <a:buClr>
                <a:schemeClr val="dk1"/>
              </a:buClr>
              <a:buSzPct val="25000"/>
              <a:buFont typeface="Calibri"/>
              <a:buNone/>
            </a:pPr>
            <a:r>
              <a:rPr lang="en-US" sz="4800"/>
              <a:t>Call Restrictions</a:t>
            </a:r>
          </a:p>
        </p:txBody>
      </p:sp>
      <p:sp>
        <p:nvSpPr>
          <p:cNvPr id="134" name="Shape 134"/>
          <p:cNvSpPr txBox="1">
            <a:spLocks noGrp="1"/>
          </p:cNvSpPr>
          <p:nvPr>
            <p:ph type="sldNum" idx="12"/>
          </p:nvPr>
        </p:nvSpPr>
        <p:spPr>
          <a:xfrm>
            <a:off x="929158" y="6506971"/>
            <a:ext cx="2133599" cy="260634"/>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D20025"/>
              </a:buClr>
              <a:buSzPct val="25000"/>
              <a:buFont typeface="Calibri"/>
              <a:buNone/>
            </a:pPr>
            <a:fld id="{00000000-1234-1234-1234-123412341234}" type="slidenum">
              <a:rPr lang="en-US" sz="1200" b="0" i="0" u="none" strike="noStrike" cap="none">
                <a:solidFill>
                  <a:srgbClr val="D20025"/>
                </a:solidFill>
                <a:latin typeface="Calibri"/>
                <a:ea typeface="Calibri"/>
                <a:cs typeface="Calibri"/>
                <a:sym typeface="Calibri"/>
              </a:rPr>
              <a:pPr marL="0" marR="0" lvl="0" indent="0" algn="l" rtl="0">
                <a:lnSpc>
                  <a:spcPct val="100000"/>
                </a:lnSpc>
                <a:spcBef>
                  <a:spcPts val="0"/>
                </a:spcBef>
                <a:spcAft>
                  <a:spcPts val="0"/>
                </a:spcAft>
                <a:buClr>
                  <a:srgbClr val="D20025"/>
                </a:buClr>
                <a:buSzPct val="25000"/>
                <a:buFont typeface="Calibri"/>
                <a:buNone/>
              </a:pPr>
              <a:t>9</a:t>
            </a:fld>
            <a:endParaRPr lang="en-US" sz="1200" b="0" i="0" u="none" strike="noStrike" cap="none">
              <a:solidFill>
                <a:srgbClr val="D20025"/>
              </a:solidFill>
              <a:latin typeface="Calibri"/>
              <a:ea typeface="Calibri"/>
              <a:cs typeface="Calibri"/>
              <a:sym typeface="Calibri"/>
            </a:endParaRPr>
          </a:p>
        </p:txBody>
      </p:sp>
      <p:sp>
        <p:nvSpPr>
          <p:cNvPr id="135" name="Shape 135"/>
          <p:cNvSpPr txBox="1">
            <a:spLocks noGrp="1"/>
          </p:cNvSpPr>
          <p:nvPr>
            <p:ph type="body" idx="1"/>
          </p:nvPr>
        </p:nvSpPr>
        <p:spPr>
          <a:xfrm>
            <a:off x="457200" y="1600200"/>
            <a:ext cx="8229600" cy="45132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9C0000"/>
              </a:buClr>
              <a:buSzPct val="100000"/>
              <a:buFont typeface="Arial"/>
              <a:buChar char="-"/>
            </a:pPr>
            <a:r>
              <a:rPr lang="en-US" sz="2400" b="1" i="0" u="none" strike="noStrike" cap="none">
                <a:solidFill>
                  <a:schemeClr val="dk1"/>
                </a:solidFill>
                <a:latin typeface="Calibri"/>
                <a:ea typeface="Calibri"/>
                <a:cs typeface="Calibri"/>
                <a:sym typeface="Calibri"/>
              </a:rPr>
              <a:t>Running in </a:t>
            </a:r>
            <a:r>
              <a:rPr lang="en-US" sz="2400" b="1" i="0" strike="noStrike" cap="none">
                <a:solidFill>
                  <a:schemeClr val="dk1"/>
                </a:solidFill>
                <a:latin typeface="Calibri"/>
                <a:ea typeface="Calibri"/>
                <a:cs typeface="Calibri"/>
                <a:sym typeface="Calibri"/>
              </a:rPr>
              <a:t>Medium Integrity Level</a:t>
            </a:r>
          </a:p>
          <a:p>
            <a:pPr marL="1085850" marR="0" lvl="1" indent="-349250" algn="l" rtl="0">
              <a:spcBef>
                <a:spcPts val="400"/>
              </a:spcBef>
              <a:spcAft>
                <a:spcPts val="0"/>
              </a:spcAft>
              <a:buClr>
                <a:srgbClr val="9C0000"/>
              </a:buClr>
              <a:buSzPct val="100000"/>
              <a:buFont typeface="Arial"/>
              <a:buChar char="-"/>
            </a:pPr>
            <a:r>
              <a:rPr lang="en-US" sz="2000" i="0" u="none" strike="noStrike" cap="none">
                <a:solidFill>
                  <a:schemeClr val="tx1"/>
                </a:solidFill>
                <a:latin typeface="Calibri"/>
                <a:ea typeface="Calibri"/>
                <a:cs typeface="Calibri"/>
                <a:sym typeface="Calibri"/>
              </a:rPr>
              <a:t>You know where the kernel base is, process tokens, some kernel structs, etc</a:t>
            </a:r>
          </a:p>
          <a:p>
            <a:pPr marL="1085850" marR="0" lvl="1" indent="-349250" algn="l" rtl="0">
              <a:spcBef>
                <a:spcPts val="400"/>
              </a:spcBef>
              <a:spcAft>
                <a:spcPts val="0"/>
              </a:spcAft>
              <a:buClr>
                <a:srgbClr val="9C0000"/>
              </a:buClr>
              <a:buSzPct val="100000"/>
              <a:buFont typeface="Arial"/>
              <a:buChar char="-"/>
            </a:pPr>
            <a:r>
              <a:rPr lang="en-US" sz="2000" i="0" u="none" strike="noStrike" cap="none">
                <a:solidFill>
                  <a:schemeClr val="tx1"/>
                </a:solidFill>
                <a:latin typeface="Calibri"/>
                <a:ea typeface="Calibri"/>
                <a:cs typeface="Calibri"/>
                <a:sym typeface="Calibri"/>
              </a:rPr>
              <a:t>Exploitation tends to be “</a:t>
            </a:r>
            <a:r>
              <a:rPr lang="en-US" sz="2000" i="0" u="none" strike="noStrike" cap="none">
                <a:solidFill>
                  <a:srgbClr val="FF0000"/>
                </a:solidFill>
                <a:latin typeface="Calibri"/>
                <a:ea typeface="Calibri"/>
                <a:cs typeface="Calibri"/>
                <a:sym typeface="Calibri"/>
              </a:rPr>
              <a:t>trivial</a:t>
            </a:r>
            <a:r>
              <a:rPr lang="en-US" sz="2000" i="0" u="none" strike="noStrike" cap="none">
                <a:solidFill>
                  <a:schemeClr val="tx1"/>
                </a:solidFill>
                <a:latin typeface="Calibri"/>
                <a:ea typeface="Calibri"/>
                <a:cs typeface="Calibri"/>
                <a:sym typeface="Calibri"/>
              </a:rPr>
              <a:t>”</a:t>
            </a:r>
          </a:p>
          <a:p>
            <a:pPr marL="342900" marR="0" lvl="0" indent="-342900" algn="l" rtl="0">
              <a:spcBef>
                <a:spcPts val="480"/>
              </a:spcBef>
              <a:spcAft>
                <a:spcPts val="0"/>
              </a:spcAft>
              <a:buClr>
                <a:srgbClr val="9C0000"/>
              </a:buClr>
              <a:buSzPct val="100000"/>
              <a:buFont typeface="Arial"/>
              <a:buNone/>
            </a:pPr>
            <a:endParaRPr sz="2400" b="1"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rgbClr val="9C0000"/>
              </a:buClr>
              <a:buSzPct val="100000"/>
              <a:buFont typeface="Arial"/>
              <a:buChar char="-"/>
            </a:pPr>
            <a:r>
              <a:rPr lang="en-US" sz="2400" b="1" i="0" u="none" strike="noStrike" cap="none">
                <a:solidFill>
                  <a:schemeClr val="dk1"/>
                </a:solidFill>
                <a:latin typeface="Calibri"/>
                <a:ea typeface="Calibri"/>
                <a:cs typeface="Calibri"/>
                <a:sym typeface="Calibri"/>
              </a:rPr>
              <a:t>Running in </a:t>
            </a:r>
            <a:r>
              <a:rPr lang="en-US" sz="2400" b="1" i="0" strike="noStrike" cap="none">
                <a:solidFill>
                  <a:schemeClr val="dk1"/>
                </a:solidFill>
                <a:latin typeface="Calibri"/>
                <a:ea typeface="Calibri"/>
                <a:cs typeface="Calibri"/>
                <a:sym typeface="Calibri"/>
              </a:rPr>
              <a:t>Low Integrity Level</a:t>
            </a:r>
          </a:p>
          <a:p>
            <a:pPr marL="1085850" marR="0" lvl="1" indent="-349250" algn="l" rtl="0">
              <a:spcBef>
                <a:spcPts val="400"/>
              </a:spcBef>
              <a:spcAft>
                <a:spcPts val="0"/>
              </a:spcAft>
              <a:buClr>
                <a:srgbClr val="9C0000"/>
              </a:buClr>
              <a:buSzPct val="100000"/>
              <a:buFont typeface="Arial"/>
              <a:buChar char="-"/>
            </a:pPr>
            <a:r>
              <a:rPr lang="en-US" sz="2000" i="0" u="none" strike="noStrike" cap="none">
                <a:solidFill>
                  <a:schemeClr val="tx1"/>
                </a:solidFill>
                <a:latin typeface="Calibri"/>
                <a:ea typeface="Calibri"/>
                <a:cs typeface="Calibri"/>
                <a:sym typeface="Calibri"/>
              </a:rPr>
              <a:t>You </a:t>
            </a:r>
            <a:r>
              <a:rPr lang="en-US" sz="2000" i="0" u="none" strike="noStrike" cap="none">
                <a:solidFill>
                  <a:srgbClr val="FF0000"/>
                </a:solidFill>
                <a:latin typeface="Calibri"/>
                <a:ea typeface="Calibri"/>
                <a:cs typeface="Calibri"/>
                <a:sym typeface="Calibri"/>
              </a:rPr>
              <a:t>DON</a:t>
            </a:r>
            <a:r>
              <a:rPr lang="en-US">
                <a:solidFill>
                  <a:srgbClr val="FF0000"/>
                </a:solidFill>
              </a:rPr>
              <a:t>’</a:t>
            </a:r>
            <a:r>
              <a:rPr lang="en-US" sz="2000" i="0" u="none" strike="noStrike" cap="none">
                <a:solidFill>
                  <a:srgbClr val="FF0000"/>
                </a:solidFill>
                <a:latin typeface="Calibri"/>
                <a:ea typeface="Calibri"/>
                <a:cs typeface="Calibri"/>
                <a:sym typeface="Calibri"/>
              </a:rPr>
              <a:t>T</a:t>
            </a:r>
            <a:r>
              <a:rPr lang="en-US" sz="2000" i="0" u="none" strike="noStrike" cap="none">
                <a:solidFill>
                  <a:schemeClr val="tx1"/>
                </a:solidFill>
                <a:latin typeface="Calibri"/>
                <a:ea typeface="Calibri"/>
                <a:cs typeface="Calibri"/>
                <a:sym typeface="Calibri"/>
              </a:rPr>
              <a:t> know where the kernel base is, process tokens, some kernel structs, etc</a:t>
            </a:r>
          </a:p>
          <a:p>
            <a:pPr marL="1085850" marR="0" lvl="1" indent="-349250" algn="l" rtl="0">
              <a:spcBef>
                <a:spcPts val="400"/>
              </a:spcBef>
              <a:spcAft>
                <a:spcPts val="0"/>
              </a:spcAft>
              <a:buClr>
                <a:srgbClr val="9C0000"/>
              </a:buClr>
              <a:buSzPct val="100000"/>
              <a:buFont typeface="Arial"/>
              <a:buChar char="-"/>
            </a:pPr>
            <a:r>
              <a:rPr lang="en-US" sz="2000" i="0" u="none" strike="noStrike" cap="none">
                <a:solidFill>
                  <a:schemeClr val="tx1"/>
                </a:solidFill>
                <a:latin typeface="Calibri"/>
                <a:ea typeface="Calibri"/>
                <a:cs typeface="Calibri"/>
                <a:sym typeface="Calibri"/>
              </a:rPr>
              <a:t>You need a </a:t>
            </a:r>
            <a:r>
              <a:rPr lang="en-US" sz="2000" i="0" u="none" strike="noStrike" cap="none">
                <a:solidFill>
                  <a:srgbClr val="FF0000"/>
                </a:solidFill>
                <a:latin typeface="Calibri"/>
                <a:ea typeface="Calibri"/>
                <a:cs typeface="Calibri"/>
                <a:sym typeface="Calibri"/>
              </a:rPr>
              <a:t>memory leak</a:t>
            </a:r>
            <a:r>
              <a:rPr lang="en-US" sz="2000" i="0" u="none" strike="noStrike" cap="none">
                <a:solidFill>
                  <a:schemeClr val="tx1"/>
                </a:solidFill>
                <a:latin typeface="Calibri"/>
                <a:ea typeface="Calibri"/>
                <a:cs typeface="Calibri"/>
                <a:sym typeface="Calibri"/>
              </a:rPr>
              <a:t> (</a:t>
            </a:r>
            <a:r>
              <a:rPr lang="en-US" sz="2000" b="1" i="0" u="none" strike="noStrike" cap="none">
                <a:solidFill>
                  <a:schemeClr val="tx1"/>
                </a:solidFill>
                <a:latin typeface="Calibri"/>
                <a:ea typeface="Calibri"/>
                <a:cs typeface="Calibri"/>
                <a:sym typeface="Calibri"/>
              </a:rPr>
              <a:t>second vulnerability</a:t>
            </a:r>
            <a:r>
              <a:rPr lang="en-US" sz="2000" i="0" u="none" strike="noStrike" cap="none">
                <a:solidFill>
                  <a:schemeClr val="tx1"/>
                </a:solidFill>
                <a:latin typeface="Calibri"/>
                <a:ea typeface="Calibri"/>
                <a:cs typeface="Calibri"/>
                <a:sym typeface="Calibri"/>
              </a:rPr>
              <a:t>) to get some predictable kernel address</a:t>
            </a:r>
          </a:p>
          <a:p>
            <a:pPr marL="1085850" marR="0" lvl="1" indent="-349250" algn="l" rtl="0">
              <a:spcBef>
                <a:spcPts val="400"/>
              </a:spcBef>
              <a:spcAft>
                <a:spcPts val="0"/>
              </a:spcAft>
              <a:buClr>
                <a:srgbClr val="9C0000"/>
              </a:buClr>
              <a:buSzPct val="100000"/>
              <a:buFont typeface="Arial"/>
              <a:buChar char="-"/>
            </a:pPr>
            <a:r>
              <a:rPr lang="en-US" sz="2000" i="0" u="none" strike="noStrike" cap="none">
                <a:solidFill>
                  <a:schemeClr val="tx1"/>
                </a:solidFill>
                <a:latin typeface="Calibri"/>
                <a:ea typeface="Calibri"/>
                <a:cs typeface="Calibri"/>
                <a:sym typeface="Calibri"/>
              </a:rPr>
              <a:t>Without </a:t>
            </a:r>
            <a:r>
              <a:rPr lang="en-US">
                <a:solidFill>
                  <a:schemeClr val="tx1"/>
                </a:solidFill>
              </a:rPr>
              <a:t>memory leaks</a:t>
            </a:r>
            <a:r>
              <a:rPr lang="en-US" sz="2000" i="0" u="none" strike="noStrike" cap="none">
                <a:solidFill>
                  <a:schemeClr val="tx1"/>
                </a:solidFill>
                <a:latin typeface="Calibri"/>
                <a:ea typeface="Calibri"/>
                <a:cs typeface="Calibri"/>
                <a:sym typeface="Calibri"/>
              </a:rPr>
              <a:t> exploitation tends to b</a:t>
            </a:r>
            <a:r>
              <a:rPr lang="en-US">
                <a:solidFill>
                  <a:schemeClr val="tx1"/>
                </a:solidFill>
              </a:rPr>
              <a:t>e much harder.</a:t>
            </a:r>
          </a:p>
          <a:p>
            <a:pPr marL="1085850" marR="0" lvl="1" indent="-349250" algn="l" rtl="0">
              <a:spcBef>
                <a:spcPts val="400"/>
              </a:spcBef>
              <a:spcAft>
                <a:spcPts val="0"/>
              </a:spcAft>
              <a:buClr>
                <a:srgbClr val="9C0000"/>
              </a:buClr>
              <a:buSzPct val="100000"/>
              <a:buFont typeface="Arial"/>
              <a:buNone/>
            </a:pPr>
            <a:endParaRPr sz="2000" b="1" i="0" u="none" strike="noStrike" cap="none">
              <a:solidFill>
                <a:srgbClr val="7F7F7F"/>
              </a:solidFill>
              <a:latin typeface="Calibri"/>
              <a:ea typeface="Calibri"/>
              <a:cs typeface="Calibri"/>
              <a:sym typeface="Calibri"/>
            </a:endParaRPr>
          </a:p>
          <a:p>
            <a:pPr marL="342900" marR="0" lvl="0" indent="-342900" algn="l" rtl="0">
              <a:spcBef>
                <a:spcPts val="480"/>
              </a:spcBef>
              <a:buClr>
                <a:srgbClr val="9C0000"/>
              </a:buClr>
              <a:buSzPct val="100000"/>
              <a:buFont typeface="Arial"/>
              <a:buNone/>
            </a:pPr>
            <a:endParaRPr sz="2400" b="1" i="0" u="sng" strike="noStrike" cap="none">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3666</TotalTime>
  <Words>3215</Words>
  <Application>Microsoft Office PowerPoint</Application>
  <PresentationFormat>Presentación en pantalla (4:3)</PresentationFormat>
  <Paragraphs>756</Paragraphs>
  <Slides>85</Slides>
  <Notes>83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85</vt:i4>
      </vt:variant>
    </vt:vector>
  </HeadingPairs>
  <TitlesOfParts>
    <vt:vector size="92" baseType="lpstr">
      <vt:lpstr>Arial</vt:lpstr>
      <vt:lpstr>Calibri</vt:lpstr>
      <vt:lpstr>Montserrat</vt:lpstr>
      <vt:lpstr>Courier New</vt:lpstr>
      <vt:lpstr>Wingdings</vt:lpstr>
      <vt:lpstr>Helvetica Neue</vt:lpstr>
      <vt:lpstr>Office Theme</vt:lpstr>
      <vt:lpstr>Getting Physical Extreme abuse of Intel based Paging Systems</vt:lpstr>
      <vt:lpstr>About us</vt:lpstr>
      <vt:lpstr>Agenda</vt:lpstr>
      <vt:lpstr>What is an arbitrary write?</vt:lpstr>
      <vt:lpstr>Reviewing Modern Protections</vt:lpstr>
      <vt:lpstr>Reviewing Modern Protections</vt:lpstr>
      <vt:lpstr>Current techniques</vt:lpstr>
      <vt:lpstr>Current techniques</vt:lpstr>
      <vt:lpstr>Call Restrictions</vt:lpstr>
      <vt:lpstr>What can be done?</vt:lpstr>
      <vt:lpstr>What about…</vt:lpstr>
      <vt:lpstr>Intel Paging Mechanism</vt:lpstr>
      <vt:lpstr>Paging 101</vt:lpstr>
      <vt:lpstr>PAE Paging</vt:lpstr>
      <vt:lpstr>x64 Paging</vt:lpstr>
      <vt:lpstr>PxE Structure (entry)</vt:lpstr>
      <vt:lpstr>Paging Implications</vt:lpstr>
      <vt:lpstr>Windows Paging Implementation</vt:lpstr>
      <vt:lpstr>Windows Implementation</vt:lpstr>
      <vt:lpstr>Windows Implementation</vt:lpstr>
      <vt:lpstr>Quick Formula</vt:lpstr>
      <vt:lpstr>Quick Formula</vt:lpstr>
      <vt:lpstr>Strengths and Weaknesses</vt:lpstr>
      <vt:lpstr>Windows Paging Attacks some clarifications</vt:lpstr>
      <vt:lpstr>Techniques Overview</vt:lpstr>
      <vt:lpstr>Windows Paging Attacks “HAL’s heap”</vt:lpstr>
      <vt:lpstr>HAL’s Heap</vt:lpstr>
      <vt:lpstr>HAL’s Heap</vt:lpstr>
      <vt:lpstr>HAL’s Heap</vt:lpstr>
      <vt:lpstr>HAL’s Heap</vt:lpstr>
      <vt:lpstr>HAL’s Heap</vt:lpstr>
      <vt:lpstr>HAL’s Heap</vt:lpstr>
      <vt:lpstr>Some days before Cansec…</vt:lpstr>
      <vt:lpstr>Improving the Technique</vt:lpstr>
      <vt:lpstr>Improving -= 1</vt:lpstr>
      <vt:lpstr>Windows Paging Attacks  “Heap Spraying Page Directories”</vt:lpstr>
      <vt:lpstr>Heap spraying Page Directories</vt:lpstr>
      <vt:lpstr>Heap spraying Page Directories</vt:lpstr>
      <vt:lpstr>Heap spraying Page Directories</vt:lpstr>
      <vt:lpstr>Heap spraying Page Directories</vt:lpstr>
      <vt:lpstr>Heap spraying Page Directories</vt:lpstr>
      <vt:lpstr>Heap spraying Page Directories</vt:lpstr>
      <vt:lpstr>Heap spraying Page Directories</vt:lpstr>
      <vt:lpstr>Windows Paging Attacks ”Self-ref of death”</vt:lpstr>
      <vt:lpstr>Self-ref of Death</vt:lpstr>
      <vt:lpstr>Self-ref of Death</vt:lpstr>
      <vt:lpstr>Self-ref of Death</vt:lpstr>
      <vt:lpstr>Self-ref of Death</vt:lpstr>
      <vt:lpstr>Self-ref of Death</vt:lpstr>
      <vt:lpstr>Windows Live Demo</vt:lpstr>
      <vt:lpstr>Windows Demo</vt:lpstr>
      <vt:lpstr>Linux Paging Implementation</vt:lpstr>
      <vt:lpstr>Linux Implementation</vt:lpstr>
      <vt:lpstr>Linux Implementation</vt:lpstr>
      <vt:lpstr>Linux Implementation</vt:lpstr>
      <vt:lpstr>Linux Implementation</vt:lpstr>
      <vt:lpstr>Strengths and Weaknesses</vt:lpstr>
      <vt:lpstr>Linux Paging Attacks  “Setting the vDSO as rwx”</vt:lpstr>
      <vt:lpstr>What is the vDSO?</vt:lpstr>
      <vt:lpstr>vDSO Page Entry</vt:lpstr>
      <vt:lpstr>Setting the vDSO as “rwx”</vt:lpstr>
      <vt:lpstr>Setting the vDSO as “rwx”</vt:lpstr>
      <vt:lpstr>Setting the vDSO as “rwx”</vt:lpstr>
      <vt:lpstr>Setting the vDSO as “rwx”</vt:lpstr>
      <vt:lpstr>Setting the vDSO as “rwx”</vt:lpstr>
      <vt:lpstr>Linux Paging Attacks  “Creating self-ref entries”</vt:lpstr>
      <vt:lpstr>Creating self-ref entries</vt:lpstr>
      <vt:lpstr>Creating self-ref entries</vt:lpstr>
      <vt:lpstr>Creating self-ref entries</vt:lpstr>
      <vt:lpstr>Creating self-ref entries</vt:lpstr>
      <vt:lpstr>Creating self-ref entries</vt:lpstr>
      <vt:lpstr>Creating self-ref entries</vt:lpstr>
      <vt:lpstr>Creating self-ref entries</vt:lpstr>
      <vt:lpstr>Linux Live Demo</vt:lpstr>
      <vt:lpstr>Linux Demo</vt:lpstr>
      <vt:lpstr>Linux Paging Attacks(bonus track): ”PaX/Grsec notes”</vt:lpstr>
      <vt:lpstr>Pax/Grsec notes</vt:lpstr>
      <vt:lpstr>Pax/Grsec notes</vt:lpstr>
      <vt:lpstr>Pax/Grsec notes</vt:lpstr>
      <vt:lpstr>Pax/Grsec notes</vt:lpstr>
      <vt:lpstr>Pax/Grsec notes</vt:lpstr>
      <vt:lpstr>Conclusions</vt:lpstr>
      <vt:lpstr>Windows conclusions</vt:lpstr>
      <vt:lpstr>Linux conclusions</vt:lpstr>
      <vt:lpstr>Diapositiva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Physical: Extreme abuse of Intel based Paging Systems</dc:title>
  <dc:creator>admin</dc:creator>
  <cp:lastModifiedBy>www.intercambiosvirtuales.org</cp:lastModifiedBy>
  <cp:revision>436</cp:revision>
  <dcterms:modified xsi:type="dcterms:W3CDTF">2016-03-22T06:50:53Z</dcterms:modified>
</cp:coreProperties>
</file>