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hQi5lDo9IUt0+NfQ8wcD6HBCF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yperez/work/eubic-2020/preliminary-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GB"/>
              <a:t>Some original results</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93992332591079E-2"/>
          <c:y val="8.2917636580774431E-2"/>
          <c:w val="0.93202509125134869"/>
          <c:h val="0.41732910956824482"/>
        </c:manualLayout>
      </c:layout>
      <c:barChart>
        <c:barDir val="col"/>
        <c:grouping val="clustered"/>
        <c:varyColors val="0"/>
        <c:ser>
          <c:idx val="0"/>
          <c:order val="0"/>
          <c:spPr>
            <a:solidFill>
              <a:schemeClr val="accent1"/>
            </a:solidFill>
            <a:ln>
              <a:noFill/>
            </a:ln>
            <a:effectLst/>
          </c:spPr>
          <c:invertIfNegative val="0"/>
          <c:cat>
            <c:multiLvlStrRef>
              <c:f>Sheet1!$A$1:$B$38</c:f>
              <c:multiLvlStrCache>
                <c:ptCount val="38"/>
                <c:lvl>
                  <c:pt idx="0">
                    <c:v>Best Spectrum</c:v>
                  </c:pt>
                  <c:pt idx="1">
                    <c:v>Most Similar (CityBlock)</c:v>
                  </c:pt>
                  <c:pt idx="2">
                    <c:v>Most Similar (Correlation)</c:v>
                  </c:pt>
                  <c:pt idx="3">
                    <c:v>Most Similar (Euclidean)</c:v>
                  </c:pt>
                  <c:pt idx="4">
                    <c:v>Most Similar (ABS intensity)</c:v>
                  </c:pt>
                  <c:pt idx="5">
                    <c:v>Most Similar (Dot Product)</c:v>
                  </c:pt>
                  <c:pt idx="6">
                    <c:v>Representative (NoQuorum_NoEdgeMerging)</c:v>
                  </c:pt>
                  <c:pt idx="7">
                    <c:v>Representative (NoQuorum_WithEdgeMerging)</c:v>
                  </c:pt>
                  <c:pt idx="8">
                    <c:v>Representative (WithQuorum_NoEdgeMerging)</c:v>
                  </c:pt>
                  <c:pt idx="9">
                    <c:v>Representative (WithQuorum_WithEdgeMerging)</c:v>
                  </c:pt>
                  <c:pt idx="10">
                    <c:v>Best Spectrum</c:v>
                  </c:pt>
                  <c:pt idx="11">
                    <c:v>Most Similar (CityBlock)</c:v>
                  </c:pt>
                  <c:pt idx="12">
                    <c:v>Most Similar (Correlation)</c:v>
                  </c:pt>
                  <c:pt idx="13">
                    <c:v>Most Similar (Euclidean)</c:v>
                  </c:pt>
                  <c:pt idx="14">
                    <c:v>Most Similar (ABS intensity)</c:v>
                  </c:pt>
                  <c:pt idx="15">
                    <c:v>Most Similar (Dot Product)</c:v>
                  </c:pt>
                  <c:pt idx="16">
                    <c:v>Representative (NoQuorum_NoEdgeMerging)</c:v>
                  </c:pt>
                  <c:pt idx="17">
                    <c:v>Representative (NoQuorum_WithEdgeMerging)</c:v>
                  </c:pt>
                  <c:pt idx="18">
                    <c:v>Representative (WithQuorum_NoEdgeMerging)</c:v>
                  </c:pt>
                  <c:pt idx="19">
                    <c:v>Representative (WithQuorum_WithEdgeMerging)</c:v>
                  </c:pt>
                  <c:pt idx="20">
                    <c:v>Best Spectrum</c:v>
                  </c:pt>
                  <c:pt idx="21">
                    <c:v>Most Similar (CityBlock)</c:v>
                  </c:pt>
                  <c:pt idx="22">
                    <c:v>Most Similar (Correlation)</c:v>
                  </c:pt>
                  <c:pt idx="23">
                    <c:v>Most Similar (Euclidean)</c:v>
                  </c:pt>
                  <c:pt idx="24">
                    <c:v>Most Similar (ABS intensity)</c:v>
                  </c:pt>
                  <c:pt idx="25">
                    <c:v>Most Similar (Dot Product)</c:v>
                  </c:pt>
                  <c:pt idx="26">
                    <c:v>Representative (NoQuorum_NoEdgeMerging)</c:v>
                  </c:pt>
                  <c:pt idx="27">
                    <c:v>Representative (NoQuorum_WithEdgeMerging)</c:v>
                  </c:pt>
                  <c:pt idx="28">
                    <c:v>Representative (WithQuorum_NoEdgeMerging)</c:v>
                  </c:pt>
                  <c:pt idx="29">
                    <c:v>Best Spectrum</c:v>
                  </c:pt>
                  <c:pt idx="30">
                    <c:v>Most Similar (CityBlock)</c:v>
                  </c:pt>
                  <c:pt idx="31">
                    <c:v>Most Similar (Correlation)</c:v>
                  </c:pt>
                  <c:pt idx="32">
                    <c:v>Most Similar (Euclidean)</c:v>
                  </c:pt>
                  <c:pt idx="33">
                    <c:v>Most Similar (ABS intensity)</c:v>
                  </c:pt>
                  <c:pt idx="34">
                    <c:v>Most Similar (Dot Product)</c:v>
                  </c:pt>
                  <c:pt idx="35">
                    <c:v>Representative (NoQuorum_NoEdgeMerging)</c:v>
                  </c:pt>
                  <c:pt idx="36">
                    <c:v>Representative (NoQuorum_WithEdgeMerging)</c:v>
                  </c:pt>
                  <c:pt idx="37">
                    <c:v>Representative (WithQuorum_NoEdgeMerging)</c:v>
                  </c:pt>
                </c:lvl>
                <c:lvl>
                  <c:pt idx="0">
                    <c:v>Comet</c:v>
                  </c:pt>
                  <c:pt idx="10">
                    <c:v>msgf+</c:v>
                  </c:pt>
                  <c:pt idx="20">
                    <c:v>xtandem</c:v>
                  </c:pt>
                  <c:pt idx="29">
                    <c:v>msgf+ - percolator </c:v>
                  </c:pt>
                </c:lvl>
              </c:multiLvlStrCache>
            </c:multiLvlStrRef>
          </c:cat>
          <c:val>
            <c:numRef>
              <c:f>Sheet1!$C$1:$C$38</c:f>
              <c:numCache>
                <c:formatCode>General</c:formatCode>
                <c:ptCount val="38"/>
                <c:pt idx="0">
                  <c:v>8132</c:v>
                </c:pt>
                <c:pt idx="1">
                  <c:v>9261</c:v>
                </c:pt>
                <c:pt idx="2">
                  <c:v>9261</c:v>
                </c:pt>
                <c:pt idx="3">
                  <c:v>9261</c:v>
                </c:pt>
                <c:pt idx="4">
                  <c:v>8981</c:v>
                </c:pt>
                <c:pt idx="5">
                  <c:v>9284</c:v>
                </c:pt>
                <c:pt idx="6">
                  <c:v>9311</c:v>
                </c:pt>
                <c:pt idx="7">
                  <c:v>9321</c:v>
                </c:pt>
                <c:pt idx="8">
                  <c:v>9322</c:v>
                </c:pt>
                <c:pt idx="9">
                  <c:v>9341</c:v>
                </c:pt>
                <c:pt idx="10">
                  <c:v>10722</c:v>
                </c:pt>
                <c:pt idx="11">
                  <c:v>11655</c:v>
                </c:pt>
                <c:pt idx="12">
                  <c:v>11655</c:v>
                </c:pt>
                <c:pt idx="13">
                  <c:v>11655</c:v>
                </c:pt>
                <c:pt idx="14">
                  <c:v>11818</c:v>
                </c:pt>
                <c:pt idx="15">
                  <c:v>11847</c:v>
                </c:pt>
                <c:pt idx="16">
                  <c:v>11865</c:v>
                </c:pt>
                <c:pt idx="17">
                  <c:v>11882</c:v>
                </c:pt>
                <c:pt idx="18">
                  <c:v>11863</c:v>
                </c:pt>
                <c:pt idx="19">
                  <c:v>11878</c:v>
                </c:pt>
                <c:pt idx="20">
                  <c:v>9868</c:v>
                </c:pt>
                <c:pt idx="21">
                  <c:v>10539</c:v>
                </c:pt>
                <c:pt idx="22">
                  <c:v>10539</c:v>
                </c:pt>
                <c:pt idx="23">
                  <c:v>10539</c:v>
                </c:pt>
                <c:pt idx="24">
                  <c:v>10225</c:v>
                </c:pt>
                <c:pt idx="25">
                  <c:v>10306</c:v>
                </c:pt>
                <c:pt idx="26">
                  <c:v>10093</c:v>
                </c:pt>
                <c:pt idx="27">
                  <c:v>10047</c:v>
                </c:pt>
                <c:pt idx="28">
                  <c:v>10246</c:v>
                </c:pt>
                <c:pt idx="29">
                  <c:v>11175</c:v>
                </c:pt>
                <c:pt idx="30">
                  <c:v>13176</c:v>
                </c:pt>
                <c:pt idx="31">
                  <c:v>13176</c:v>
                </c:pt>
                <c:pt idx="32">
                  <c:v>13176</c:v>
                </c:pt>
                <c:pt idx="33">
                  <c:v>13241</c:v>
                </c:pt>
                <c:pt idx="34">
                  <c:v>13323</c:v>
                </c:pt>
                <c:pt idx="35">
                  <c:v>13317</c:v>
                </c:pt>
                <c:pt idx="36">
                  <c:v>13327</c:v>
                </c:pt>
                <c:pt idx="37">
                  <c:v>13336</c:v>
                </c:pt>
              </c:numCache>
            </c:numRef>
          </c:val>
          <c:extLst>
            <c:ext xmlns:c16="http://schemas.microsoft.com/office/drawing/2014/chart" uri="{C3380CC4-5D6E-409C-BE32-E72D297353CC}">
              <c16:uniqueId val="{00000000-F745-A247-9A8B-C6A050DCA057}"/>
            </c:ext>
          </c:extLst>
        </c:ser>
        <c:dLbls>
          <c:showLegendKey val="0"/>
          <c:showVal val="0"/>
          <c:showCatName val="0"/>
          <c:showSerName val="0"/>
          <c:showPercent val="0"/>
          <c:showBubbleSize val="0"/>
        </c:dLbls>
        <c:gapWidth val="219"/>
        <c:overlap val="-27"/>
        <c:axId val="889321504"/>
        <c:axId val="867956128"/>
      </c:barChart>
      <c:catAx>
        <c:axId val="8893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67956128"/>
        <c:crosses val="autoZero"/>
        <c:auto val="1"/>
        <c:lblAlgn val="ctr"/>
        <c:lblOffset val="100"/>
        <c:noMultiLvlLbl val="0"/>
      </c:catAx>
      <c:valAx>
        <c:axId val="86795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89321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Preliminary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Sheet1!$A$2:$B$41</c:f>
              <c:multiLvlStrCache>
                <c:ptCount val="40"/>
                <c:lvl>
                  <c:pt idx="0">
                    <c:v>comet</c:v>
                  </c:pt>
                  <c:pt idx="1">
                    <c:v>xTandem</c:v>
                  </c:pt>
                  <c:pt idx="2">
                    <c:v>msgf+</c:v>
                  </c:pt>
                  <c:pt idx="3">
                    <c:v>msgf+ - percolator</c:v>
                  </c:pt>
                  <c:pt idx="4">
                    <c:v>comet</c:v>
                  </c:pt>
                  <c:pt idx="5">
                    <c:v>xTandem</c:v>
                  </c:pt>
                  <c:pt idx="6">
                    <c:v>msgf+</c:v>
                  </c:pt>
                  <c:pt idx="7">
                    <c:v>msgf+ - percolator</c:v>
                  </c:pt>
                  <c:pt idx="8">
                    <c:v>comet</c:v>
                  </c:pt>
                  <c:pt idx="9">
                    <c:v>xTandem</c:v>
                  </c:pt>
                  <c:pt idx="10">
                    <c:v>msgf+</c:v>
                  </c:pt>
                  <c:pt idx="11">
                    <c:v>msgf+ - percolator</c:v>
                  </c:pt>
                  <c:pt idx="12">
                    <c:v>comet</c:v>
                  </c:pt>
                  <c:pt idx="13">
                    <c:v>xTandem</c:v>
                  </c:pt>
                  <c:pt idx="14">
                    <c:v>msgf+</c:v>
                  </c:pt>
                  <c:pt idx="15">
                    <c:v>msgf+ - percolator</c:v>
                  </c:pt>
                  <c:pt idx="16">
                    <c:v>comet</c:v>
                  </c:pt>
                  <c:pt idx="17">
                    <c:v>xTandem</c:v>
                  </c:pt>
                  <c:pt idx="18">
                    <c:v>msgf+</c:v>
                  </c:pt>
                  <c:pt idx="19">
                    <c:v>msgf+ - percolator</c:v>
                  </c:pt>
                  <c:pt idx="20">
                    <c:v>comet</c:v>
                  </c:pt>
                  <c:pt idx="21">
                    <c:v>xTandem</c:v>
                  </c:pt>
                  <c:pt idx="22">
                    <c:v>msgf+</c:v>
                  </c:pt>
                  <c:pt idx="23">
                    <c:v>msgf+ - percolator</c:v>
                  </c:pt>
                  <c:pt idx="24">
                    <c:v>comet</c:v>
                  </c:pt>
                  <c:pt idx="25">
                    <c:v>xTandem</c:v>
                  </c:pt>
                  <c:pt idx="26">
                    <c:v>msgf+</c:v>
                  </c:pt>
                  <c:pt idx="27">
                    <c:v>msgf+ - percolator</c:v>
                  </c:pt>
                  <c:pt idx="28">
                    <c:v>comet</c:v>
                  </c:pt>
                  <c:pt idx="29">
                    <c:v>xTandem</c:v>
                  </c:pt>
                  <c:pt idx="30">
                    <c:v>msgf+</c:v>
                  </c:pt>
                  <c:pt idx="31">
                    <c:v>msgf+ - percolator</c:v>
                  </c:pt>
                  <c:pt idx="32">
                    <c:v>comet</c:v>
                  </c:pt>
                  <c:pt idx="33">
                    <c:v>xTandem</c:v>
                  </c:pt>
                  <c:pt idx="34">
                    <c:v>msgf+</c:v>
                  </c:pt>
                  <c:pt idx="35">
                    <c:v>msgf+ - percolator</c:v>
                  </c:pt>
                  <c:pt idx="36">
                    <c:v>comet</c:v>
                  </c:pt>
                  <c:pt idx="37">
                    <c:v>xTandem</c:v>
                  </c:pt>
                  <c:pt idx="38">
                    <c:v>msgf+</c:v>
                  </c:pt>
                  <c:pt idx="39">
                    <c:v>msgf+ - percolator</c:v>
                  </c:pt>
                </c:lvl>
                <c:lvl>
                  <c:pt idx="0">
                    <c:v>Best Spectrum</c:v>
                  </c:pt>
                  <c:pt idx="4">
                    <c:v>Most Similar (1)</c:v>
                  </c:pt>
                  <c:pt idx="8">
                    <c:v>Most Similar (2)</c:v>
                  </c:pt>
                  <c:pt idx="12">
                    <c:v>Most Similar (3)</c:v>
                  </c:pt>
                  <c:pt idx="16">
                    <c:v>Most Similar (4)</c:v>
                  </c:pt>
                  <c:pt idx="20">
                    <c:v>Most Similar (5)</c:v>
                  </c:pt>
                  <c:pt idx="24">
                    <c:v>Representative (1)</c:v>
                  </c:pt>
                  <c:pt idx="28">
                    <c:v>Representative (2)</c:v>
                  </c:pt>
                  <c:pt idx="32">
                    <c:v>Representative (3)</c:v>
                  </c:pt>
                  <c:pt idx="36">
                    <c:v>Representative (4)</c:v>
                  </c:pt>
                </c:lvl>
              </c:multiLvlStrCache>
            </c:multiLvlStrRef>
          </c:cat>
          <c:val>
            <c:numRef>
              <c:f>Sheet1!$C$2:$C$41</c:f>
              <c:numCache>
                <c:formatCode>General</c:formatCode>
                <c:ptCount val="40"/>
                <c:pt idx="0">
                  <c:v>8132</c:v>
                </c:pt>
                <c:pt idx="1">
                  <c:v>9868</c:v>
                </c:pt>
                <c:pt idx="2">
                  <c:v>10722</c:v>
                </c:pt>
                <c:pt idx="3">
                  <c:v>11175</c:v>
                </c:pt>
                <c:pt idx="4">
                  <c:v>9261</c:v>
                </c:pt>
                <c:pt idx="5">
                  <c:v>10539</c:v>
                </c:pt>
                <c:pt idx="6">
                  <c:v>11655</c:v>
                </c:pt>
                <c:pt idx="7">
                  <c:v>13176</c:v>
                </c:pt>
                <c:pt idx="8">
                  <c:v>9261</c:v>
                </c:pt>
                <c:pt idx="9">
                  <c:v>10539</c:v>
                </c:pt>
                <c:pt idx="10">
                  <c:v>11655</c:v>
                </c:pt>
                <c:pt idx="11">
                  <c:v>13176</c:v>
                </c:pt>
                <c:pt idx="12">
                  <c:v>9261</c:v>
                </c:pt>
                <c:pt idx="13">
                  <c:v>10539</c:v>
                </c:pt>
                <c:pt idx="14">
                  <c:v>11655</c:v>
                </c:pt>
                <c:pt idx="15">
                  <c:v>13176</c:v>
                </c:pt>
                <c:pt idx="16">
                  <c:v>8981</c:v>
                </c:pt>
                <c:pt idx="17">
                  <c:v>10225</c:v>
                </c:pt>
                <c:pt idx="18">
                  <c:v>11818</c:v>
                </c:pt>
                <c:pt idx="19">
                  <c:v>13241</c:v>
                </c:pt>
                <c:pt idx="20">
                  <c:v>9284</c:v>
                </c:pt>
                <c:pt idx="21">
                  <c:v>10306</c:v>
                </c:pt>
                <c:pt idx="22">
                  <c:v>11847</c:v>
                </c:pt>
                <c:pt idx="23">
                  <c:v>13323</c:v>
                </c:pt>
                <c:pt idx="24">
                  <c:v>9311</c:v>
                </c:pt>
                <c:pt idx="25">
                  <c:v>10093</c:v>
                </c:pt>
                <c:pt idx="26">
                  <c:v>11865</c:v>
                </c:pt>
                <c:pt idx="27">
                  <c:v>13317</c:v>
                </c:pt>
                <c:pt idx="28">
                  <c:v>9321</c:v>
                </c:pt>
                <c:pt idx="29">
                  <c:v>10047</c:v>
                </c:pt>
                <c:pt idx="30">
                  <c:v>11882</c:v>
                </c:pt>
                <c:pt idx="31">
                  <c:v>13327</c:v>
                </c:pt>
                <c:pt idx="32">
                  <c:v>9322</c:v>
                </c:pt>
                <c:pt idx="33">
                  <c:v>10246</c:v>
                </c:pt>
                <c:pt idx="34">
                  <c:v>11863</c:v>
                </c:pt>
                <c:pt idx="35">
                  <c:v>13336</c:v>
                </c:pt>
                <c:pt idx="36">
                  <c:v>9341</c:v>
                </c:pt>
                <c:pt idx="38">
                  <c:v>11878</c:v>
                </c:pt>
                <c:pt idx="39">
                  <c:v>13364</c:v>
                </c:pt>
              </c:numCache>
            </c:numRef>
          </c:val>
          <c:extLst>
            <c:ext xmlns:c16="http://schemas.microsoft.com/office/drawing/2014/chart" uri="{C3380CC4-5D6E-409C-BE32-E72D297353CC}">
              <c16:uniqueId val="{00000000-4490-3A42-9674-B92443471FA3}"/>
            </c:ext>
          </c:extLst>
        </c:ser>
        <c:dLbls>
          <c:showLegendKey val="0"/>
          <c:showVal val="0"/>
          <c:showCatName val="0"/>
          <c:showSerName val="0"/>
          <c:showPercent val="0"/>
          <c:showBubbleSize val="0"/>
        </c:dLbls>
        <c:gapWidth val="150"/>
        <c:axId val="13192207"/>
        <c:axId val="9611759"/>
      </c:barChart>
      <c:catAx>
        <c:axId val="13192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Method - Search</a:t>
                </a:r>
                <a:r>
                  <a:rPr lang="en-GB" baseline="0"/>
                  <a:t> engine</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11759"/>
        <c:crosses val="autoZero"/>
        <c:auto val="1"/>
        <c:lblAlgn val="ctr"/>
        <c:lblOffset val="100"/>
        <c:noMultiLvlLbl val="0"/>
      </c:catAx>
      <c:valAx>
        <c:axId val="96117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PSMs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138810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mailto:sander.willems@ugent.be" TargetMode="External"/><Relationship Id="rId10" Type="http://schemas.openxmlformats.org/officeDocument/2006/relationships/hyperlink" Target="mailto:lev.levitsky@phystech.edu" TargetMode="External"/><Relationship Id="rId13" Type="http://schemas.openxmlformats.org/officeDocument/2006/relationships/hyperlink" Target="mailto:yperez@ebi.ac.uk" TargetMode="External"/><Relationship Id="rId12" Type="http://schemas.openxmlformats.org/officeDocument/2006/relationships/hyperlink" Target="mailto:henry.webel@sund.ku.dk"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out.bittremieux@health.ucsd.edu" TargetMode="External"/><Relationship Id="rId4" Type="http://schemas.openxmlformats.org/officeDocument/2006/relationships/hyperlink" Target="mailto:michael.turewicz@rub.de" TargetMode="External"/><Relationship Id="rId9" Type="http://schemas.openxmlformats.org/officeDocument/2006/relationships/hyperlink" Target="mailto:markmipt@gmail.com" TargetMode="External"/><Relationship Id="rId15" Type="http://schemas.openxmlformats.org/officeDocument/2006/relationships/hyperlink" Target="https://github.com/statisticalbiotechnology/specpride" TargetMode="External"/><Relationship Id="rId14" Type="http://schemas.openxmlformats.org/officeDocument/2006/relationships/hyperlink" Target="mailto:lukas.kall@scilifelab.se" TargetMode="External"/><Relationship Id="rId5" Type="http://schemas.openxmlformats.org/officeDocument/2006/relationships/hyperlink" Target="mailto:ralf.gabriels@ugent.be" TargetMode="External"/><Relationship Id="rId6" Type="http://schemas.openxmlformats.org/officeDocument/2006/relationships/hyperlink" Target="mailto:sachsenb@informatik.uni-tuebingen.de" TargetMode="External"/><Relationship Id="rId7" Type="http://schemas.openxmlformats.org/officeDocument/2006/relationships/hyperlink" Target="mailto:edeutsch@systemsbiology.org" TargetMode="External"/><Relationship Id="rId8" Type="http://schemas.openxmlformats.org/officeDocument/2006/relationships/hyperlink" Target="mailto:juliabub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u/1/folders/1VO9VXTsfacZB7yna_3yw77a7AegRu34G"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91439"/>
            <a:ext cx="8520600" cy="181788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How do we best represent clusters of spectra?</a:t>
            </a:r>
            <a:endParaRPr/>
          </a:p>
        </p:txBody>
      </p:sp>
      <p:sp>
        <p:nvSpPr>
          <p:cNvPr id="55" name="Google Shape;55;p1"/>
          <p:cNvSpPr txBox="1"/>
          <p:nvPr>
            <p:ph idx="1" type="subTitle"/>
          </p:nvPr>
        </p:nvSpPr>
        <p:spPr>
          <a:xfrm>
            <a:off x="311700" y="2252225"/>
            <a:ext cx="8520600" cy="2891275"/>
          </a:xfrm>
          <a:prstGeom prst="rect">
            <a:avLst/>
          </a:prstGeom>
          <a:noFill/>
          <a:ln>
            <a:noFill/>
          </a:ln>
        </p:spPr>
        <p:txBody>
          <a:bodyPr anchorCtr="0" anchor="t" bIns="91425" lIns="91425" spcFirstLastPara="1" rIns="91425" wrap="square" tIns="91425">
            <a:noAutofit/>
          </a:bodyPr>
          <a:lstStyle/>
          <a:p>
            <a:pPr indent="-342900" lvl="0" marL="457200" rtl="0" algn="r">
              <a:lnSpc>
                <a:spcPct val="100000"/>
              </a:lnSpc>
              <a:spcBef>
                <a:spcPts val="0"/>
              </a:spcBef>
              <a:spcAft>
                <a:spcPts val="0"/>
              </a:spcAft>
              <a:buSzPts val="2800"/>
              <a:buNone/>
            </a:pPr>
            <a:r>
              <a:rPr lang="en-GB" sz="1200" u="sng">
                <a:solidFill>
                  <a:schemeClr val="hlink"/>
                </a:solidFill>
                <a:hlinkClick r:id="rId3"/>
              </a:rPr>
              <a:t>Wout Bittremieux</a:t>
            </a:r>
            <a:r>
              <a:rPr lang="en-GB" sz="1200"/>
              <a:t>, UCSD, USA</a:t>
            </a:r>
            <a:endParaRPr/>
          </a:p>
          <a:p>
            <a:pPr indent="-342900" lvl="0" marL="457200" rtl="0" algn="r">
              <a:lnSpc>
                <a:spcPct val="100000"/>
              </a:lnSpc>
              <a:spcBef>
                <a:spcPts val="0"/>
              </a:spcBef>
              <a:spcAft>
                <a:spcPts val="0"/>
              </a:spcAft>
              <a:buSzPts val="2800"/>
              <a:buNone/>
            </a:pPr>
            <a:r>
              <a:rPr lang="en-GB" sz="1200" u="sng">
                <a:solidFill>
                  <a:schemeClr val="hlink"/>
                </a:solidFill>
                <a:hlinkClick r:id="rId4"/>
              </a:rPr>
              <a:t>Michael Turewicz</a:t>
            </a:r>
            <a:r>
              <a:rPr lang="en-GB" sz="1200"/>
              <a:t>, Ruhr-University Bochum, Germany</a:t>
            </a:r>
            <a:endParaRPr/>
          </a:p>
          <a:p>
            <a:pPr indent="-342900" lvl="0" marL="457200" rtl="0" algn="r">
              <a:lnSpc>
                <a:spcPct val="100000"/>
              </a:lnSpc>
              <a:spcBef>
                <a:spcPts val="0"/>
              </a:spcBef>
              <a:spcAft>
                <a:spcPts val="0"/>
              </a:spcAft>
              <a:buSzPts val="2800"/>
              <a:buNone/>
            </a:pPr>
            <a:r>
              <a:rPr lang="en-GB" sz="1200" u="sng">
                <a:solidFill>
                  <a:schemeClr val="hlink"/>
                </a:solidFill>
                <a:hlinkClick r:id="rId5"/>
              </a:rPr>
              <a:t>Ralf Gabriels</a:t>
            </a:r>
            <a:r>
              <a:rPr lang="en-GB" sz="1200"/>
              <a:t>, VIB-UGent Center for Medical Biotechnology, Belgium</a:t>
            </a:r>
            <a:endParaRPr/>
          </a:p>
          <a:p>
            <a:pPr indent="-342900" lvl="0" marL="457200" rtl="0" algn="r">
              <a:lnSpc>
                <a:spcPct val="100000"/>
              </a:lnSpc>
              <a:spcBef>
                <a:spcPts val="0"/>
              </a:spcBef>
              <a:spcAft>
                <a:spcPts val="0"/>
              </a:spcAft>
              <a:buSzPts val="2800"/>
              <a:buNone/>
            </a:pPr>
            <a:r>
              <a:rPr lang="en-GB" sz="1200" u="sng">
                <a:solidFill>
                  <a:schemeClr val="hlink"/>
                </a:solidFill>
                <a:hlinkClick r:id="rId6"/>
              </a:rPr>
              <a:t>Timo Sachsenberg</a:t>
            </a:r>
            <a:r>
              <a:rPr lang="en-GB" sz="1200"/>
              <a:t>, Univ. of Tübingen, Germany</a:t>
            </a:r>
            <a:endParaRPr/>
          </a:p>
          <a:p>
            <a:pPr indent="-342900" lvl="0" marL="457200" rtl="0" algn="r">
              <a:lnSpc>
                <a:spcPct val="100000"/>
              </a:lnSpc>
              <a:spcBef>
                <a:spcPts val="0"/>
              </a:spcBef>
              <a:spcAft>
                <a:spcPts val="0"/>
              </a:spcAft>
              <a:buSzPts val="2800"/>
              <a:buNone/>
            </a:pPr>
            <a:r>
              <a:rPr lang="en-GB" sz="1200" u="sng">
                <a:solidFill>
                  <a:schemeClr val="hlink"/>
                </a:solidFill>
                <a:hlinkClick r:id="rId7"/>
              </a:rPr>
              <a:t>Eric Deutsch</a:t>
            </a:r>
            <a:r>
              <a:rPr lang="en-GB" sz="1200"/>
              <a:t>, ISB, USA</a:t>
            </a:r>
            <a:endParaRPr/>
          </a:p>
          <a:p>
            <a:pPr indent="-342900" lvl="0" marL="457200" rtl="0" algn="r">
              <a:lnSpc>
                <a:spcPct val="100000"/>
              </a:lnSpc>
              <a:spcBef>
                <a:spcPts val="0"/>
              </a:spcBef>
              <a:spcAft>
                <a:spcPts val="0"/>
              </a:spcAft>
              <a:buSzPts val="2800"/>
              <a:buNone/>
            </a:pPr>
            <a:r>
              <a:rPr lang="en-GB" sz="1200" u="sng">
                <a:solidFill>
                  <a:schemeClr val="hlink"/>
                </a:solidFill>
                <a:hlinkClick r:id="rId8"/>
              </a:rPr>
              <a:t>Julia Bubis</a:t>
            </a:r>
            <a:r>
              <a:rPr lang="en-GB" sz="1200"/>
              <a:t>, INEPCP RAS, Russia</a:t>
            </a:r>
            <a:endParaRPr/>
          </a:p>
          <a:p>
            <a:pPr indent="-342900" lvl="0" marL="457200" rtl="0" algn="r">
              <a:lnSpc>
                <a:spcPct val="100000"/>
              </a:lnSpc>
              <a:spcBef>
                <a:spcPts val="0"/>
              </a:spcBef>
              <a:spcAft>
                <a:spcPts val="0"/>
              </a:spcAft>
              <a:buSzPts val="2800"/>
              <a:buNone/>
            </a:pPr>
            <a:r>
              <a:rPr lang="en-GB" sz="1200" u="sng">
                <a:solidFill>
                  <a:schemeClr val="hlink"/>
                </a:solidFill>
                <a:hlinkClick r:id="rId9"/>
              </a:rPr>
              <a:t>Mark Ivanov</a:t>
            </a:r>
            <a:r>
              <a:rPr lang="en-GB" sz="1200"/>
              <a:t>, INEPCP RAS, Russia</a:t>
            </a:r>
            <a:endParaRPr/>
          </a:p>
          <a:p>
            <a:pPr indent="-342900" lvl="0" marL="457200" rtl="0" algn="r">
              <a:lnSpc>
                <a:spcPct val="100000"/>
              </a:lnSpc>
              <a:spcBef>
                <a:spcPts val="0"/>
              </a:spcBef>
              <a:spcAft>
                <a:spcPts val="0"/>
              </a:spcAft>
              <a:buSzPts val="2800"/>
              <a:buNone/>
            </a:pPr>
            <a:r>
              <a:rPr lang="en-GB" sz="1200" u="sng">
                <a:solidFill>
                  <a:schemeClr val="hlink"/>
                </a:solidFill>
                <a:hlinkClick r:id="rId10"/>
              </a:rPr>
              <a:t>Lev Levitsky</a:t>
            </a:r>
            <a:r>
              <a:rPr lang="en-GB" sz="1200"/>
              <a:t>, INEPCP RAS, Russia</a:t>
            </a:r>
            <a:endParaRPr/>
          </a:p>
          <a:p>
            <a:pPr indent="-342900" lvl="0" marL="457200" rtl="0" algn="r">
              <a:lnSpc>
                <a:spcPct val="100000"/>
              </a:lnSpc>
              <a:spcBef>
                <a:spcPts val="0"/>
              </a:spcBef>
              <a:spcAft>
                <a:spcPts val="0"/>
              </a:spcAft>
              <a:buSzPts val="2800"/>
              <a:buNone/>
            </a:pPr>
            <a:r>
              <a:rPr lang="en-GB" sz="1200" u="sng">
                <a:solidFill>
                  <a:schemeClr val="hlink"/>
                </a:solidFill>
                <a:hlinkClick r:id="rId11"/>
              </a:rPr>
              <a:t>Sander Willems</a:t>
            </a:r>
            <a:r>
              <a:rPr lang="en-GB" sz="1200"/>
              <a:t>, Laboratory of Pharmaceutical Biotechnology, Ghent University, Belgium</a:t>
            </a:r>
            <a:endParaRPr/>
          </a:p>
          <a:p>
            <a:pPr indent="-342900" lvl="0" marL="457200" rtl="0" algn="r">
              <a:lnSpc>
                <a:spcPct val="100000"/>
              </a:lnSpc>
              <a:spcBef>
                <a:spcPts val="0"/>
              </a:spcBef>
              <a:spcAft>
                <a:spcPts val="0"/>
              </a:spcAft>
              <a:buSzPts val="2800"/>
              <a:buNone/>
            </a:pPr>
            <a:r>
              <a:rPr lang="en-GB" sz="1200" u="sng">
                <a:solidFill>
                  <a:schemeClr val="hlink"/>
                </a:solidFill>
                <a:hlinkClick r:id="rId12"/>
              </a:rPr>
              <a:t>Henry Webel</a:t>
            </a:r>
            <a:r>
              <a:rPr lang="en-GB" sz="1200"/>
              <a:t>, Novo Nordisk Center for Protein Research, Copenhagen University, Denmark</a:t>
            </a:r>
            <a:endParaRPr/>
          </a:p>
          <a:p>
            <a:pPr indent="-342900" lvl="0" marL="457200" rtl="0" algn="r">
              <a:lnSpc>
                <a:spcPct val="100000"/>
              </a:lnSpc>
              <a:spcBef>
                <a:spcPts val="0"/>
              </a:spcBef>
              <a:spcAft>
                <a:spcPts val="0"/>
              </a:spcAft>
              <a:buSzPts val="2800"/>
              <a:buNone/>
            </a:pPr>
            <a:r>
              <a:rPr lang="en-GB" sz="1200" u="sng">
                <a:solidFill>
                  <a:schemeClr val="hlink"/>
                </a:solidFill>
                <a:hlinkClick r:id="rId13"/>
              </a:rPr>
              <a:t>Yasset Perez-Riverol</a:t>
            </a:r>
            <a:r>
              <a:rPr lang="en-GB" sz="1200"/>
              <a:t>, EBI, UK</a:t>
            </a:r>
            <a:endParaRPr/>
          </a:p>
          <a:p>
            <a:pPr indent="-342900" lvl="0" marL="457200" rtl="0" algn="r">
              <a:lnSpc>
                <a:spcPct val="100000"/>
              </a:lnSpc>
              <a:spcBef>
                <a:spcPts val="0"/>
              </a:spcBef>
              <a:spcAft>
                <a:spcPts val="0"/>
              </a:spcAft>
              <a:buSzPts val="2800"/>
              <a:buNone/>
            </a:pPr>
            <a:r>
              <a:rPr lang="en-GB" sz="1200" u="sng">
                <a:solidFill>
                  <a:schemeClr val="hlink"/>
                </a:solidFill>
                <a:hlinkClick r:id="rId14"/>
              </a:rPr>
              <a:t>Lukas Käll</a:t>
            </a:r>
            <a:r>
              <a:rPr lang="en-GB" sz="1200"/>
              <a:t>, KTH, Sweden</a:t>
            </a:r>
            <a:endParaRPr/>
          </a:p>
          <a:p>
            <a:pPr indent="-342900" lvl="0" marL="457200" rtl="0" algn="r">
              <a:lnSpc>
                <a:spcPct val="100000"/>
              </a:lnSpc>
              <a:spcBef>
                <a:spcPts val="0"/>
              </a:spcBef>
              <a:spcAft>
                <a:spcPts val="0"/>
              </a:spcAft>
              <a:buSzPts val="2800"/>
              <a:buNone/>
            </a:pPr>
            <a:r>
              <a:t/>
            </a:r>
            <a:endParaRPr sz="1200"/>
          </a:p>
          <a:p>
            <a:pPr indent="0" lvl="0" marL="0" rtl="0" algn="r">
              <a:lnSpc>
                <a:spcPct val="100000"/>
              </a:lnSpc>
              <a:spcBef>
                <a:spcPts val="0"/>
              </a:spcBef>
              <a:spcAft>
                <a:spcPts val="0"/>
              </a:spcAft>
              <a:buSzPts val="2800"/>
              <a:buNone/>
            </a:pPr>
            <a:r>
              <a:rPr lang="en-GB" sz="1400" u="sng">
                <a:solidFill>
                  <a:schemeClr val="hlink"/>
                </a:solidFill>
                <a:hlinkClick r:id="rId15"/>
              </a:rPr>
              <a:t>https://github.com/statisticalbiotechnology/specpride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graphicFrame>
        <p:nvGraphicFramePr>
          <p:cNvPr id="308" name="Google Shape;308;p10"/>
          <p:cNvGraphicFramePr/>
          <p:nvPr/>
        </p:nvGraphicFramePr>
        <p:xfrm>
          <a:off x="139700" y="114299"/>
          <a:ext cx="8712200" cy="4607123"/>
        </p:xfrm>
        <a:graphic>
          <a:graphicData uri="http://schemas.openxmlformats.org/drawingml/2006/chart">
            <c:chart r:id="rId3"/>
          </a:graphicData>
        </a:graphic>
      </p:graphicFrame>
      <p:sp>
        <p:nvSpPr>
          <p:cNvPr id="309" name="Google Shape;309;p10"/>
          <p:cNvSpPr/>
          <p:nvPr/>
        </p:nvSpPr>
        <p:spPr>
          <a:xfrm>
            <a:off x="4951827" y="4721423"/>
            <a:ext cx="41921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Representative (WithQuorum_NoEdgeMerging)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aphicFrame>
        <p:nvGraphicFramePr>
          <p:cNvPr id="314" name="Google Shape;314;p11"/>
          <p:cNvGraphicFramePr/>
          <p:nvPr/>
        </p:nvGraphicFramePr>
        <p:xfrm>
          <a:off x="148590" y="497840"/>
          <a:ext cx="8652510" cy="3987800"/>
        </p:xfrm>
        <a:graphic>
          <a:graphicData uri="http://schemas.openxmlformats.org/drawingml/2006/chart">
            <c:chart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Where we are going</a:t>
            </a:r>
            <a:endParaRPr/>
          </a:p>
        </p:txBody>
      </p:sp>
      <p:sp>
        <p:nvSpPr>
          <p:cNvPr id="320" name="Google Shape;32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Test the b and y ion metrics</a:t>
            </a:r>
            <a:endParaRPr/>
          </a:p>
          <a:p>
            <a:pPr indent="-342900" lvl="0" marL="457200" rtl="0" algn="l">
              <a:lnSpc>
                <a:spcPct val="115000"/>
              </a:lnSpc>
              <a:spcBef>
                <a:spcPts val="0"/>
              </a:spcBef>
              <a:spcAft>
                <a:spcPts val="0"/>
              </a:spcAft>
              <a:buSzPts val="1800"/>
              <a:buChar char="●"/>
            </a:pPr>
            <a:r>
              <a:rPr lang="en-GB"/>
              <a:t>Test with a more real dataset </a:t>
            </a:r>
            <a:endParaRPr/>
          </a:p>
          <a:p>
            <a:pPr indent="-342900" lvl="0" marL="457200" rtl="0" algn="l">
              <a:lnSpc>
                <a:spcPct val="115000"/>
              </a:lnSpc>
              <a:spcBef>
                <a:spcPts val="0"/>
              </a:spcBef>
              <a:spcAft>
                <a:spcPts val="0"/>
              </a:spcAft>
              <a:buSzPts val="1800"/>
              <a:buChar char="●"/>
            </a:pPr>
            <a:r>
              <a:rPr lang="en-GB"/>
              <a:t>Test with a phospho-proteomics dataset </a:t>
            </a:r>
            <a:endParaRPr/>
          </a:p>
          <a:p>
            <a:pPr indent="-342900" lvl="0" marL="457200" rtl="0" algn="l">
              <a:lnSpc>
                <a:spcPct val="115000"/>
              </a:lnSpc>
              <a:spcBef>
                <a:spcPts val="0"/>
              </a:spcBef>
              <a:spcAft>
                <a:spcPts val="0"/>
              </a:spcAft>
              <a:buSzPts val="1800"/>
              <a:buChar char="●"/>
            </a:pPr>
            <a:r>
              <a:rPr lang="en-GB"/>
              <a:t>Optimize the re-identification pipeline with OpenMS </a:t>
            </a:r>
            <a:endParaRPr/>
          </a:p>
          <a:p>
            <a:pPr indent="-342900" lvl="0" marL="457200" rtl="0" algn="l">
              <a:lnSpc>
                <a:spcPct val="115000"/>
              </a:lnSpc>
              <a:spcBef>
                <a:spcPts val="0"/>
              </a:spcBef>
              <a:spcAft>
                <a:spcPts val="0"/>
              </a:spcAft>
              <a:buSzPts val="1800"/>
              <a:buChar char="●"/>
            </a:pPr>
            <a:r>
              <a:rPr lang="en-GB"/>
              <a:t>Test spectral library search using the different methods</a:t>
            </a:r>
            <a:endParaRPr/>
          </a:p>
          <a:p>
            <a:pPr indent="0" lvl="0" marL="114300" rtl="0" algn="l">
              <a:lnSpc>
                <a:spcPct val="115000"/>
              </a:lnSpc>
              <a:spcBef>
                <a:spcPts val="0"/>
              </a:spcBef>
              <a:spcAft>
                <a:spcPts val="0"/>
              </a:spcAft>
              <a:buSzPts val="1800"/>
              <a:buNone/>
            </a:pPr>
            <a:r>
              <a:t/>
            </a:r>
            <a:endParaRPr/>
          </a:p>
        </p:txBody>
      </p:sp>
      <p:pic>
        <p:nvPicPr>
          <p:cNvPr id="321" name="Google Shape;321;p12"/>
          <p:cNvPicPr preferRelativeResize="0"/>
          <p:nvPr/>
        </p:nvPicPr>
        <p:blipFill rotWithShape="1">
          <a:blip r:embed="rId3">
            <a:alphaModFix/>
          </a:blip>
          <a:srcRect b="0" l="0" r="0" t="0"/>
          <a:stretch/>
        </p:blipFill>
        <p:spPr>
          <a:xfrm>
            <a:off x="5648410" y="2770841"/>
            <a:ext cx="3355340" cy="22697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Merged spectra, Representative spectrum</a:t>
            </a:r>
            <a:endParaRPr/>
          </a:p>
        </p:txBody>
      </p:sp>
      <p:cxnSp>
        <p:nvCxnSpPr>
          <p:cNvPr id="61" name="Google Shape;61;p2"/>
          <p:cNvCxnSpPr/>
          <p:nvPr/>
        </p:nvCxnSpPr>
        <p:spPr>
          <a:xfrm>
            <a:off x="3466350" y="2084300"/>
            <a:ext cx="2211300" cy="0"/>
          </a:xfrm>
          <a:prstGeom prst="straightConnector1">
            <a:avLst/>
          </a:prstGeom>
          <a:noFill/>
          <a:ln cap="flat" cmpd="sng" w="38100">
            <a:solidFill>
              <a:schemeClr val="dk2"/>
            </a:solidFill>
            <a:prstDash val="solid"/>
            <a:round/>
            <a:headEnd len="sm" w="sm" type="none"/>
            <a:tailEnd len="sm" w="sm" type="none"/>
          </a:ln>
        </p:spPr>
      </p:cxnSp>
      <p:cxnSp>
        <p:nvCxnSpPr>
          <p:cNvPr id="62" name="Google Shape;62;p2"/>
          <p:cNvCxnSpPr/>
          <p:nvPr/>
        </p:nvCxnSpPr>
        <p:spPr>
          <a:xfrm>
            <a:off x="3675525" y="1509075"/>
            <a:ext cx="0" cy="575100"/>
          </a:xfrm>
          <a:prstGeom prst="straightConnector1">
            <a:avLst/>
          </a:prstGeom>
          <a:noFill/>
          <a:ln cap="flat" cmpd="sng" w="38100">
            <a:solidFill>
              <a:schemeClr val="dk2"/>
            </a:solidFill>
            <a:prstDash val="solid"/>
            <a:round/>
            <a:headEnd len="sm" w="sm" type="none"/>
            <a:tailEnd len="sm" w="sm" type="none"/>
          </a:ln>
        </p:spPr>
      </p:cxnSp>
      <p:cxnSp>
        <p:nvCxnSpPr>
          <p:cNvPr id="63" name="Google Shape;63;p2"/>
          <p:cNvCxnSpPr/>
          <p:nvPr/>
        </p:nvCxnSpPr>
        <p:spPr>
          <a:xfrm>
            <a:off x="3951950"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64" name="Google Shape;64;p2"/>
          <p:cNvCxnSpPr/>
          <p:nvPr/>
        </p:nvCxnSpPr>
        <p:spPr>
          <a:xfrm>
            <a:off x="4232875"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65" name="Google Shape;65;p2"/>
          <p:cNvCxnSpPr/>
          <p:nvPr/>
        </p:nvCxnSpPr>
        <p:spPr>
          <a:xfrm>
            <a:off x="4461475"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66" name="Google Shape;66;p2"/>
          <p:cNvCxnSpPr/>
          <p:nvPr/>
        </p:nvCxnSpPr>
        <p:spPr>
          <a:xfrm flipH="1">
            <a:off x="5151700" y="17257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67" name="Google Shape;67;p2"/>
          <p:cNvCxnSpPr/>
          <p:nvPr/>
        </p:nvCxnSpPr>
        <p:spPr>
          <a:xfrm>
            <a:off x="5299675"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2"/>
          <p:cNvCxnSpPr/>
          <p:nvPr/>
        </p:nvCxnSpPr>
        <p:spPr>
          <a:xfrm>
            <a:off x="3466350" y="2998700"/>
            <a:ext cx="2211300" cy="0"/>
          </a:xfrm>
          <a:prstGeom prst="straightConnector1">
            <a:avLst/>
          </a:prstGeom>
          <a:noFill/>
          <a:ln cap="flat" cmpd="sng" w="38100">
            <a:solidFill>
              <a:schemeClr val="dk2"/>
            </a:solidFill>
            <a:prstDash val="solid"/>
            <a:round/>
            <a:headEnd len="sm" w="sm" type="none"/>
            <a:tailEnd len="sm" w="sm" type="none"/>
          </a:ln>
        </p:spPr>
      </p:cxnSp>
      <p:cxnSp>
        <p:nvCxnSpPr>
          <p:cNvPr id="69" name="Google Shape;69;p2"/>
          <p:cNvCxnSpPr/>
          <p:nvPr/>
        </p:nvCxnSpPr>
        <p:spPr>
          <a:xfrm>
            <a:off x="3675525" y="2423475"/>
            <a:ext cx="0" cy="575100"/>
          </a:xfrm>
          <a:prstGeom prst="straightConnector1">
            <a:avLst/>
          </a:prstGeom>
          <a:noFill/>
          <a:ln cap="flat" cmpd="sng" w="38100">
            <a:solidFill>
              <a:schemeClr val="dk2"/>
            </a:solidFill>
            <a:prstDash val="solid"/>
            <a:round/>
            <a:headEnd len="sm" w="sm" type="none"/>
            <a:tailEnd len="sm" w="sm" type="none"/>
          </a:ln>
        </p:spPr>
      </p:cxnSp>
      <p:cxnSp>
        <p:nvCxnSpPr>
          <p:cNvPr id="70" name="Google Shape;70;p2"/>
          <p:cNvCxnSpPr/>
          <p:nvPr/>
        </p:nvCxnSpPr>
        <p:spPr>
          <a:xfrm>
            <a:off x="3951950"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71" name="Google Shape;71;p2"/>
          <p:cNvCxnSpPr/>
          <p:nvPr/>
        </p:nvCxnSpPr>
        <p:spPr>
          <a:xfrm>
            <a:off x="4232875"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72" name="Google Shape;72;p2"/>
          <p:cNvCxnSpPr/>
          <p:nvPr/>
        </p:nvCxnSpPr>
        <p:spPr>
          <a:xfrm flipH="1">
            <a:off x="4465900" y="2801475"/>
            <a:ext cx="1500" cy="197100"/>
          </a:xfrm>
          <a:prstGeom prst="straightConnector1">
            <a:avLst/>
          </a:prstGeom>
          <a:noFill/>
          <a:ln cap="flat" cmpd="sng" w="38100">
            <a:solidFill>
              <a:schemeClr val="dk2"/>
            </a:solidFill>
            <a:prstDash val="solid"/>
            <a:round/>
            <a:headEnd len="sm" w="sm" type="none"/>
            <a:tailEnd len="sm" w="sm" type="none"/>
          </a:ln>
        </p:spPr>
      </p:cxnSp>
      <p:cxnSp>
        <p:nvCxnSpPr>
          <p:cNvPr id="73" name="Google Shape;73;p2"/>
          <p:cNvCxnSpPr/>
          <p:nvPr/>
        </p:nvCxnSpPr>
        <p:spPr>
          <a:xfrm flipH="1">
            <a:off x="5151700" y="26401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74" name="Google Shape;74;p2"/>
          <p:cNvCxnSpPr/>
          <p:nvPr/>
        </p:nvCxnSpPr>
        <p:spPr>
          <a:xfrm>
            <a:off x="5299675" y="2587825"/>
            <a:ext cx="4500" cy="410700"/>
          </a:xfrm>
          <a:prstGeom prst="straightConnector1">
            <a:avLst/>
          </a:prstGeom>
          <a:noFill/>
          <a:ln cap="flat" cmpd="sng" w="38100">
            <a:solidFill>
              <a:schemeClr val="dk2"/>
            </a:solidFill>
            <a:prstDash val="solid"/>
            <a:round/>
            <a:headEnd len="sm" w="sm" type="none"/>
            <a:tailEnd len="sm" w="sm" type="none"/>
          </a:ln>
        </p:spPr>
      </p:cxnSp>
      <p:sp>
        <p:nvSpPr>
          <p:cNvPr id="75" name="Google Shape;75;p2"/>
          <p:cNvSpPr txBox="1"/>
          <p:nvPr/>
        </p:nvSpPr>
        <p:spPr>
          <a:xfrm>
            <a:off x="4392750" y="2173950"/>
            <a:ext cx="3585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sp>
        <p:nvSpPr>
          <p:cNvPr id="76" name="Google Shape;76;p2"/>
          <p:cNvSpPr txBox="1"/>
          <p:nvPr/>
        </p:nvSpPr>
        <p:spPr>
          <a:xfrm>
            <a:off x="4392750" y="3012150"/>
            <a:ext cx="3585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sp>
        <p:nvSpPr>
          <p:cNvPr id="77" name="Google Shape;77;p2"/>
          <p:cNvSpPr/>
          <p:nvPr/>
        </p:nvSpPr>
        <p:spPr>
          <a:xfrm>
            <a:off x="4315035" y="3715752"/>
            <a:ext cx="513925" cy="7384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3"/>
          <p:cNvSpPr txBox="1"/>
          <p:nvPr>
            <p:ph type="title"/>
          </p:nvPr>
        </p:nvSpPr>
        <p:spPr>
          <a:xfrm>
            <a:off x="228600" y="8875"/>
            <a:ext cx="244602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1400"/>
              <a:t>Label-free quantification</a:t>
            </a:r>
            <a:endParaRPr sz="1400"/>
          </a:p>
        </p:txBody>
      </p:sp>
      <p:sp>
        <p:nvSpPr>
          <p:cNvPr id="83" name="Google Shape;83;p3"/>
          <p:cNvSpPr txBox="1"/>
          <p:nvPr>
            <p:ph idx="1" type="body"/>
          </p:nvPr>
        </p:nvSpPr>
        <p:spPr>
          <a:xfrm>
            <a:off x="114300" y="443815"/>
            <a:ext cx="3028198" cy="160821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sz="1200"/>
              <a:t>In label-free quantification, virtually the same set of MS</a:t>
            </a:r>
            <a:r>
              <a:rPr baseline="30000" lang="en-GB" sz="1200"/>
              <a:t>2</a:t>
            </a:r>
            <a:r>
              <a:rPr lang="en-GB" sz="1200"/>
              <a:t> spectra are recorded for each sample. Rather than searching all spectra, we would like to search one representative spectrum for each peptide-species.</a:t>
            </a:r>
            <a:endParaRPr sz="1200"/>
          </a:p>
        </p:txBody>
      </p:sp>
      <p:pic>
        <p:nvPicPr>
          <p:cNvPr id="84" name="Google Shape;84;p3"/>
          <p:cNvPicPr preferRelativeResize="0"/>
          <p:nvPr/>
        </p:nvPicPr>
        <p:blipFill rotWithShape="1">
          <a:blip r:embed="rId3">
            <a:alphaModFix/>
          </a:blip>
          <a:srcRect b="0" l="0" r="0" t="0"/>
          <a:stretch/>
        </p:blipFill>
        <p:spPr>
          <a:xfrm>
            <a:off x="114300" y="2074886"/>
            <a:ext cx="3028198" cy="1608211"/>
          </a:xfrm>
          <a:prstGeom prst="rect">
            <a:avLst/>
          </a:prstGeom>
          <a:noFill/>
          <a:ln>
            <a:noFill/>
          </a:ln>
        </p:spPr>
      </p:pic>
      <p:grpSp>
        <p:nvGrpSpPr>
          <p:cNvPr id="85" name="Google Shape;85;p3"/>
          <p:cNvGrpSpPr/>
          <p:nvPr/>
        </p:nvGrpSpPr>
        <p:grpSpPr>
          <a:xfrm>
            <a:off x="4024648" y="2165519"/>
            <a:ext cx="5005052" cy="1426943"/>
            <a:chOff x="759398" y="2434566"/>
            <a:chExt cx="8246153" cy="2679009"/>
          </a:xfrm>
        </p:grpSpPr>
        <p:grpSp>
          <p:nvGrpSpPr>
            <p:cNvPr id="86" name="Google Shape;86;p3"/>
            <p:cNvGrpSpPr/>
            <p:nvPr/>
          </p:nvGrpSpPr>
          <p:grpSpPr>
            <a:xfrm>
              <a:off x="842200" y="2692125"/>
              <a:ext cx="766800" cy="766800"/>
              <a:chOff x="842200" y="2692125"/>
              <a:chExt cx="766800" cy="766800"/>
            </a:xfrm>
          </p:grpSpPr>
          <p:sp>
            <p:nvSpPr>
              <p:cNvPr id="87" name="Google Shape;87;p3"/>
              <p:cNvSpPr/>
              <p:nvPr/>
            </p:nvSpPr>
            <p:spPr>
              <a:xfrm>
                <a:off x="842200" y="2947725"/>
                <a:ext cx="255600" cy="25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88" name="Google Shape;88;p3"/>
              <p:cNvSpPr/>
              <p:nvPr/>
            </p:nvSpPr>
            <p:spPr>
              <a:xfrm>
                <a:off x="1097800" y="3203325"/>
                <a:ext cx="255600" cy="255600"/>
              </a:xfrm>
              <a:prstGeom prst="ellipse">
                <a:avLst/>
              </a:prstGeom>
              <a:no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89" name="Google Shape;89;p3"/>
              <p:cNvSpPr/>
              <p:nvPr/>
            </p:nvSpPr>
            <p:spPr>
              <a:xfrm>
                <a:off x="1353400" y="2947725"/>
                <a:ext cx="255600" cy="2556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0" name="Google Shape;90;p3"/>
              <p:cNvSpPr/>
              <p:nvPr/>
            </p:nvSpPr>
            <p:spPr>
              <a:xfrm>
                <a:off x="1097800" y="2692125"/>
                <a:ext cx="255600" cy="2556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grpSp>
        <p:grpSp>
          <p:nvGrpSpPr>
            <p:cNvPr id="91" name="Google Shape;91;p3"/>
            <p:cNvGrpSpPr/>
            <p:nvPr/>
          </p:nvGrpSpPr>
          <p:grpSpPr>
            <a:xfrm>
              <a:off x="842200" y="3936825"/>
              <a:ext cx="766800" cy="766800"/>
              <a:chOff x="842200" y="2692125"/>
              <a:chExt cx="766800" cy="766800"/>
            </a:xfrm>
          </p:grpSpPr>
          <p:sp>
            <p:nvSpPr>
              <p:cNvPr id="92" name="Google Shape;92;p3"/>
              <p:cNvSpPr/>
              <p:nvPr/>
            </p:nvSpPr>
            <p:spPr>
              <a:xfrm>
                <a:off x="842200" y="2947725"/>
                <a:ext cx="255600" cy="25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3" name="Google Shape;93;p3"/>
              <p:cNvSpPr/>
              <p:nvPr/>
            </p:nvSpPr>
            <p:spPr>
              <a:xfrm>
                <a:off x="1097800" y="3203325"/>
                <a:ext cx="255600" cy="255600"/>
              </a:xfrm>
              <a:prstGeom prst="ellipse">
                <a:avLst/>
              </a:prstGeom>
              <a:no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4" name="Google Shape;94;p3"/>
              <p:cNvSpPr/>
              <p:nvPr/>
            </p:nvSpPr>
            <p:spPr>
              <a:xfrm>
                <a:off x="1353400" y="2947725"/>
                <a:ext cx="255600" cy="2556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5" name="Google Shape;95;p3"/>
              <p:cNvSpPr/>
              <p:nvPr/>
            </p:nvSpPr>
            <p:spPr>
              <a:xfrm>
                <a:off x="1097800" y="2692125"/>
                <a:ext cx="255600" cy="2556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grpSp>
        <p:grpSp>
          <p:nvGrpSpPr>
            <p:cNvPr id="96" name="Google Shape;96;p3"/>
            <p:cNvGrpSpPr/>
            <p:nvPr/>
          </p:nvGrpSpPr>
          <p:grpSpPr>
            <a:xfrm>
              <a:off x="2939950" y="2692125"/>
              <a:ext cx="2211300" cy="575225"/>
              <a:chOff x="3466350" y="2423475"/>
              <a:chExt cx="2211300" cy="575225"/>
            </a:xfrm>
          </p:grpSpPr>
          <p:cxnSp>
            <p:nvCxnSpPr>
              <p:cNvPr id="97" name="Google Shape;97;p3"/>
              <p:cNvCxnSpPr/>
              <p:nvPr/>
            </p:nvCxnSpPr>
            <p:spPr>
              <a:xfrm>
                <a:off x="3466350" y="2998700"/>
                <a:ext cx="2211300" cy="0"/>
              </a:xfrm>
              <a:prstGeom prst="straightConnector1">
                <a:avLst/>
              </a:prstGeom>
              <a:noFill/>
              <a:ln cap="flat" cmpd="sng" w="38100">
                <a:solidFill>
                  <a:schemeClr val="dk2"/>
                </a:solidFill>
                <a:prstDash val="solid"/>
                <a:round/>
                <a:headEnd len="sm" w="sm" type="none"/>
                <a:tailEnd len="sm" w="sm" type="none"/>
              </a:ln>
            </p:spPr>
          </p:cxnSp>
          <p:cxnSp>
            <p:nvCxnSpPr>
              <p:cNvPr id="98" name="Google Shape;98;p3"/>
              <p:cNvCxnSpPr/>
              <p:nvPr/>
            </p:nvCxnSpPr>
            <p:spPr>
              <a:xfrm>
                <a:off x="3675525" y="2423475"/>
                <a:ext cx="0" cy="575100"/>
              </a:xfrm>
              <a:prstGeom prst="straightConnector1">
                <a:avLst/>
              </a:prstGeom>
              <a:noFill/>
              <a:ln cap="flat" cmpd="sng" w="38100">
                <a:solidFill>
                  <a:schemeClr val="dk2"/>
                </a:solidFill>
                <a:prstDash val="solid"/>
                <a:round/>
                <a:headEnd len="sm" w="sm" type="none"/>
                <a:tailEnd len="sm" w="sm" type="none"/>
              </a:ln>
            </p:spPr>
          </p:cxnSp>
          <p:cxnSp>
            <p:nvCxnSpPr>
              <p:cNvPr id="99" name="Google Shape;99;p3"/>
              <p:cNvCxnSpPr/>
              <p:nvPr/>
            </p:nvCxnSpPr>
            <p:spPr>
              <a:xfrm>
                <a:off x="3951950"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00" name="Google Shape;100;p3"/>
              <p:cNvCxnSpPr/>
              <p:nvPr/>
            </p:nvCxnSpPr>
            <p:spPr>
              <a:xfrm>
                <a:off x="4232875"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01" name="Google Shape;101;p3"/>
              <p:cNvCxnSpPr/>
              <p:nvPr/>
            </p:nvCxnSpPr>
            <p:spPr>
              <a:xfrm flipH="1">
                <a:off x="4465900" y="2801475"/>
                <a:ext cx="1500" cy="197100"/>
              </a:xfrm>
              <a:prstGeom prst="straightConnector1">
                <a:avLst/>
              </a:prstGeom>
              <a:noFill/>
              <a:ln cap="flat" cmpd="sng" w="38100">
                <a:solidFill>
                  <a:schemeClr val="dk2"/>
                </a:solidFill>
                <a:prstDash val="solid"/>
                <a:round/>
                <a:headEnd len="sm" w="sm" type="none"/>
                <a:tailEnd len="sm" w="sm" type="none"/>
              </a:ln>
            </p:spPr>
          </p:cxnSp>
          <p:cxnSp>
            <p:nvCxnSpPr>
              <p:cNvPr id="102" name="Google Shape;102;p3"/>
              <p:cNvCxnSpPr/>
              <p:nvPr/>
            </p:nvCxnSpPr>
            <p:spPr>
              <a:xfrm flipH="1">
                <a:off x="5151700" y="26401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103" name="Google Shape;103;p3"/>
              <p:cNvCxnSpPr/>
              <p:nvPr/>
            </p:nvCxnSpPr>
            <p:spPr>
              <a:xfrm>
                <a:off x="5299675" y="2587825"/>
                <a:ext cx="4500" cy="410700"/>
              </a:xfrm>
              <a:prstGeom prst="straightConnector1">
                <a:avLst/>
              </a:prstGeom>
              <a:noFill/>
              <a:ln cap="flat" cmpd="sng" w="38100">
                <a:solidFill>
                  <a:schemeClr val="dk2"/>
                </a:solidFill>
                <a:prstDash val="solid"/>
                <a:round/>
                <a:headEnd len="sm" w="sm" type="none"/>
                <a:tailEnd len="sm" w="sm" type="none"/>
              </a:ln>
            </p:spPr>
          </p:cxnSp>
        </p:grpSp>
        <p:sp>
          <p:nvSpPr>
            <p:cNvPr id="104" name="Google Shape;104;p3"/>
            <p:cNvSpPr txBox="1"/>
            <p:nvPr/>
          </p:nvSpPr>
          <p:spPr>
            <a:xfrm>
              <a:off x="759398" y="3458927"/>
              <a:ext cx="1105475" cy="4099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Cluster 1</a:t>
              </a:r>
              <a:endParaRPr b="0" i="0" sz="800" u="none" cap="none" strike="noStrike">
                <a:solidFill>
                  <a:srgbClr val="000000"/>
                </a:solidFill>
                <a:latin typeface="Arial"/>
                <a:ea typeface="Arial"/>
                <a:cs typeface="Arial"/>
                <a:sym typeface="Arial"/>
              </a:endParaRPr>
            </a:p>
          </p:txBody>
        </p:sp>
        <p:sp>
          <p:nvSpPr>
            <p:cNvPr id="105" name="Google Shape;105;p3"/>
            <p:cNvSpPr txBox="1"/>
            <p:nvPr/>
          </p:nvSpPr>
          <p:spPr>
            <a:xfrm>
              <a:off x="759400" y="4703625"/>
              <a:ext cx="1105474" cy="4099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Cluster 2</a:t>
              </a:r>
              <a:endParaRPr b="0" i="0" sz="800" u="none" cap="none" strike="noStrike">
                <a:solidFill>
                  <a:srgbClr val="000000"/>
                </a:solidFill>
                <a:latin typeface="Arial"/>
                <a:ea typeface="Arial"/>
                <a:cs typeface="Arial"/>
                <a:sym typeface="Arial"/>
              </a:endParaRPr>
            </a:p>
          </p:txBody>
        </p:sp>
        <p:cxnSp>
          <p:nvCxnSpPr>
            <p:cNvPr id="106" name="Google Shape;106;p3"/>
            <p:cNvCxnSpPr/>
            <p:nvPr/>
          </p:nvCxnSpPr>
          <p:spPr>
            <a:xfrm flipH="1" rot="10800000">
              <a:off x="1864875" y="3069975"/>
              <a:ext cx="962700" cy="11100"/>
            </a:xfrm>
            <a:prstGeom prst="straightConnector1">
              <a:avLst/>
            </a:prstGeom>
            <a:noFill/>
            <a:ln cap="flat" cmpd="sng" w="9525">
              <a:solidFill>
                <a:schemeClr val="dk2"/>
              </a:solidFill>
              <a:prstDash val="solid"/>
              <a:round/>
              <a:headEnd len="sm" w="sm" type="none"/>
              <a:tailEnd len="med" w="med" type="triangle"/>
            </a:ln>
          </p:spPr>
        </p:cxnSp>
        <p:cxnSp>
          <p:nvCxnSpPr>
            <p:cNvPr id="107" name="Google Shape;107;p3"/>
            <p:cNvCxnSpPr/>
            <p:nvPr/>
          </p:nvCxnSpPr>
          <p:spPr>
            <a:xfrm>
              <a:off x="2939950" y="4607838"/>
              <a:ext cx="2211300" cy="0"/>
            </a:xfrm>
            <a:prstGeom prst="straightConnector1">
              <a:avLst/>
            </a:prstGeom>
            <a:noFill/>
            <a:ln cap="flat" cmpd="sng" w="38100">
              <a:solidFill>
                <a:schemeClr val="dk2"/>
              </a:solidFill>
              <a:prstDash val="solid"/>
              <a:round/>
              <a:headEnd len="sm" w="sm" type="none"/>
              <a:tailEnd len="sm" w="sm" type="none"/>
            </a:ln>
          </p:spPr>
        </p:cxnSp>
        <p:cxnSp>
          <p:nvCxnSpPr>
            <p:cNvPr id="108" name="Google Shape;108;p3"/>
            <p:cNvCxnSpPr/>
            <p:nvPr/>
          </p:nvCxnSpPr>
          <p:spPr>
            <a:xfrm>
              <a:off x="3149125" y="4032613"/>
              <a:ext cx="0" cy="575100"/>
            </a:xfrm>
            <a:prstGeom prst="straightConnector1">
              <a:avLst/>
            </a:prstGeom>
            <a:noFill/>
            <a:ln cap="flat" cmpd="sng" w="38100">
              <a:solidFill>
                <a:schemeClr val="dk2"/>
              </a:solidFill>
              <a:prstDash val="solid"/>
              <a:round/>
              <a:headEnd len="sm" w="sm" type="none"/>
              <a:tailEnd len="sm" w="sm" type="none"/>
            </a:ln>
          </p:spPr>
        </p:cxnSp>
        <p:cxnSp>
          <p:nvCxnSpPr>
            <p:cNvPr id="109" name="Google Shape;109;p3"/>
            <p:cNvCxnSpPr/>
            <p:nvPr/>
          </p:nvCxnSpPr>
          <p:spPr>
            <a:xfrm>
              <a:off x="3425550" y="419696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10" name="Google Shape;110;p3"/>
            <p:cNvCxnSpPr/>
            <p:nvPr/>
          </p:nvCxnSpPr>
          <p:spPr>
            <a:xfrm>
              <a:off x="4011275" y="419696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11" name="Google Shape;111;p3"/>
            <p:cNvCxnSpPr/>
            <p:nvPr/>
          </p:nvCxnSpPr>
          <p:spPr>
            <a:xfrm flipH="1">
              <a:off x="4244300" y="4249263"/>
              <a:ext cx="3000" cy="358500"/>
            </a:xfrm>
            <a:prstGeom prst="straightConnector1">
              <a:avLst/>
            </a:prstGeom>
            <a:noFill/>
            <a:ln cap="flat" cmpd="sng" w="38100">
              <a:solidFill>
                <a:schemeClr val="dk2"/>
              </a:solidFill>
              <a:prstDash val="solid"/>
              <a:round/>
              <a:headEnd len="sm" w="sm" type="none"/>
              <a:tailEnd len="sm" w="sm" type="none"/>
            </a:ln>
          </p:spPr>
        </p:cxnSp>
        <p:cxnSp>
          <p:nvCxnSpPr>
            <p:cNvPr id="112" name="Google Shape;112;p3"/>
            <p:cNvCxnSpPr/>
            <p:nvPr/>
          </p:nvCxnSpPr>
          <p:spPr>
            <a:xfrm>
              <a:off x="4925675" y="419696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13" name="Google Shape;113;p3"/>
            <p:cNvCxnSpPr/>
            <p:nvPr/>
          </p:nvCxnSpPr>
          <p:spPr>
            <a:xfrm flipH="1" rot="10800000">
              <a:off x="1864875" y="4410463"/>
              <a:ext cx="962700" cy="11100"/>
            </a:xfrm>
            <a:prstGeom prst="straightConnector1">
              <a:avLst/>
            </a:prstGeom>
            <a:noFill/>
            <a:ln cap="flat" cmpd="sng" w="9525">
              <a:solidFill>
                <a:schemeClr val="dk2"/>
              </a:solidFill>
              <a:prstDash val="solid"/>
              <a:round/>
              <a:headEnd len="sm" w="sm" type="none"/>
              <a:tailEnd len="med" w="med" type="triangle"/>
            </a:ln>
          </p:spPr>
        </p:cxnSp>
        <p:sp>
          <p:nvSpPr>
            <p:cNvPr id="114" name="Google Shape;114;p3"/>
            <p:cNvSpPr/>
            <p:nvPr/>
          </p:nvSpPr>
          <p:spPr>
            <a:xfrm>
              <a:off x="5639800" y="3233475"/>
              <a:ext cx="1533900" cy="6465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Reanalysis</a:t>
              </a:r>
              <a:endParaRPr b="0" i="0" sz="800" u="none" cap="none" strike="noStrike">
                <a:solidFill>
                  <a:srgbClr val="000000"/>
                </a:solidFill>
                <a:latin typeface="Arial"/>
                <a:ea typeface="Arial"/>
                <a:cs typeface="Arial"/>
                <a:sym typeface="Arial"/>
              </a:endParaRPr>
            </a:p>
          </p:txBody>
        </p:sp>
        <p:cxnSp>
          <p:nvCxnSpPr>
            <p:cNvPr id="115" name="Google Shape;115;p3"/>
            <p:cNvCxnSpPr>
              <a:endCxn id="114" idx="4"/>
            </p:cNvCxnSpPr>
            <p:nvPr/>
          </p:nvCxnSpPr>
          <p:spPr>
            <a:xfrm>
              <a:off x="5259335" y="3007575"/>
              <a:ext cx="522300" cy="225900"/>
            </a:xfrm>
            <a:prstGeom prst="bentConnector2">
              <a:avLst/>
            </a:prstGeom>
            <a:noFill/>
            <a:ln cap="flat" cmpd="sng" w="9525">
              <a:solidFill>
                <a:schemeClr val="dk2"/>
              </a:solidFill>
              <a:prstDash val="solid"/>
              <a:round/>
              <a:headEnd len="sm" w="sm" type="none"/>
              <a:tailEnd len="med" w="med" type="triangle"/>
            </a:ln>
          </p:spPr>
        </p:cxnSp>
        <p:cxnSp>
          <p:nvCxnSpPr>
            <p:cNvPr id="116" name="Google Shape;116;p3"/>
            <p:cNvCxnSpPr>
              <a:endCxn id="114" idx="2"/>
            </p:cNvCxnSpPr>
            <p:nvPr/>
          </p:nvCxnSpPr>
          <p:spPr>
            <a:xfrm flipH="1" rot="10800000">
              <a:off x="5199035" y="3879975"/>
              <a:ext cx="582600" cy="496800"/>
            </a:xfrm>
            <a:prstGeom prst="bentConnector2">
              <a:avLst/>
            </a:prstGeom>
            <a:noFill/>
            <a:ln cap="flat" cmpd="sng" w="9525">
              <a:solidFill>
                <a:schemeClr val="dk2"/>
              </a:solidFill>
              <a:prstDash val="solid"/>
              <a:round/>
              <a:headEnd len="sm" w="sm" type="none"/>
              <a:tailEnd len="med" w="med" type="triangle"/>
            </a:ln>
          </p:spPr>
        </p:cxnSp>
        <p:pic>
          <p:nvPicPr>
            <p:cNvPr id="117" name="Google Shape;117;p3"/>
            <p:cNvPicPr preferRelativeResize="0"/>
            <p:nvPr/>
          </p:nvPicPr>
          <p:blipFill rotWithShape="1">
            <a:blip r:embed="rId4">
              <a:alphaModFix/>
            </a:blip>
            <a:srcRect b="0" l="0" r="0" t="0"/>
            <a:stretch/>
          </p:blipFill>
          <p:spPr>
            <a:xfrm>
              <a:off x="8054091" y="2434566"/>
              <a:ext cx="646500" cy="646500"/>
            </a:xfrm>
            <a:prstGeom prst="rect">
              <a:avLst/>
            </a:prstGeom>
            <a:noFill/>
            <a:ln>
              <a:noFill/>
            </a:ln>
          </p:spPr>
        </p:pic>
        <p:pic>
          <p:nvPicPr>
            <p:cNvPr id="118" name="Google Shape;118;p3"/>
            <p:cNvPicPr preferRelativeResize="0"/>
            <p:nvPr/>
          </p:nvPicPr>
          <p:blipFill rotWithShape="1">
            <a:blip r:embed="rId5">
              <a:alphaModFix/>
            </a:blip>
            <a:srcRect b="0" l="0" r="0" t="0"/>
            <a:stretch/>
          </p:blipFill>
          <p:spPr>
            <a:xfrm>
              <a:off x="7749138" y="4032613"/>
              <a:ext cx="1256413" cy="575225"/>
            </a:xfrm>
            <a:prstGeom prst="rect">
              <a:avLst/>
            </a:prstGeom>
            <a:noFill/>
            <a:ln>
              <a:noFill/>
            </a:ln>
          </p:spPr>
        </p:pic>
        <p:cxnSp>
          <p:nvCxnSpPr>
            <p:cNvPr id="119" name="Google Shape;119;p3"/>
            <p:cNvCxnSpPr>
              <a:stCxn id="114" idx="0"/>
              <a:endCxn id="117" idx="1"/>
            </p:cNvCxnSpPr>
            <p:nvPr/>
          </p:nvCxnSpPr>
          <p:spPr>
            <a:xfrm flipH="1" rot="10800000">
              <a:off x="7173700" y="2758125"/>
              <a:ext cx="880200" cy="798600"/>
            </a:xfrm>
            <a:prstGeom prst="bentConnector3">
              <a:avLst>
                <a:gd fmla="val -82934" name="adj1"/>
              </a:avLst>
            </a:prstGeom>
            <a:noFill/>
            <a:ln cap="flat" cmpd="sng" w="9525">
              <a:solidFill>
                <a:schemeClr val="dk2"/>
              </a:solidFill>
              <a:prstDash val="solid"/>
              <a:round/>
              <a:headEnd len="sm" w="sm" type="none"/>
              <a:tailEnd len="med" w="med" type="triangle"/>
            </a:ln>
          </p:spPr>
        </p:cxnSp>
        <p:cxnSp>
          <p:nvCxnSpPr>
            <p:cNvPr id="120" name="Google Shape;120;p3"/>
            <p:cNvCxnSpPr>
              <a:stCxn id="114" idx="0"/>
              <a:endCxn id="118" idx="1"/>
            </p:cNvCxnSpPr>
            <p:nvPr/>
          </p:nvCxnSpPr>
          <p:spPr>
            <a:xfrm>
              <a:off x="7173700" y="3556725"/>
              <a:ext cx="575400" cy="763800"/>
            </a:xfrm>
            <a:prstGeom prst="bentConnector3">
              <a:avLst>
                <a:gd fmla="val -130691" name="adj1"/>
              </a:avLst>
            </a:prstGeom>
            <a:noFill/>
            <a:ln cap="flat" cmpd="sng" w="9525">
              <a:solidFill>
                <a:schemeClr val="dk2"/>
              </a:solidFill>
              <a:prstDash val="solid"/>
              <a:round/>
              <a:headEnd len="sm" w="sm" type="none"/>
              <a:tailEnd len="med" w="med" type="triangle"/>
            </a:ln>
          </p:spPr>
        </p:cxnSp>
      </p:grpSp>
      <p:sp>
        <p:nvSpPr>
          <p:cNvPr id="121" name="Google Shape;121;p3"/>
          <p:cNvSpPr txBox="1"/>
          <p:nvPr/>
        </p:nvSpPr>
        <p:spPr>
          <a:xfrm>
            <a:off x="4071632" y="581575"/>
            <a:ext cx="4843768"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1200" u="none" cap="none" strike="noStrike">
                <a:solidFill>
                  <a:schemeClr val="dk2"/>
                </a:solidFill>
                <a:latin typeface="Arial"/>
                <a:ea typeface="Arial"/>
                <a:cs typeface="Arial"/>
                <a:sym typeface="Arial"/>
              </a:rPr>
              <a:t>The overwhelming majority of all MS</a:t>
            </a:r>
            <a:r>
              <a:rPr b="0" baseline="30000" i="0" lang="en-GB" sz="1200" u="none" cap="none" strike="noStrike">
                <a:solidFill>
                  <a:schemeClr val="dk2"/>
                </a:solidFill>
                <a:latin typeface="Arial"/>
                <a:ea typeface="Arial"/>
                <a:cs typeface="Arial"/>
                <a:sym typeface="Arial"/>
              </a:rPr>
              <a:t>2</a:t>
            </a:r>
            <a:r>
              <a:rPr b="0" i="0" lang="en-GB" sz="1200" u="none" cap="none" strike="noStrike">
                <a:solidFill>
                  <a:schemeClr val="dk2"/>
                </a:solidFill>
                <a:latin typeface="Arial"/>
                <a:ea typeface="Arial"/>
                <a:cs typeface="Arial"/>
                <a:sym typeface="Arial"/>
              </a:rPr>
              <a:t> spectra in PRIDE stem from peptides that are recorded in multiple experiments. Rather than searching all spectra from each run, we would like to search one representative spectrum for each peptide-species across multiple experiments. </a:t>
            </a:r>
            <a:endParaRPr/>
          </a:p>
        </p:txBody>
      </p:sp>
      <p:sp>
        <p:nvSpPr>
          <p:cNvPr id="122" name="Google Shape;122;p3"/>
          <p:cNvSpPr txBox="1"/>
          <p:nvPr/>
        </p:nvSpPr>
        <p:spPr>
          <a:xfrm>
            <a:off x="4428402" y="9475"/>
            <a:ext cx="4020269"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0" i="0" lang="en-GB" sz="1400" u="none" cap="none" strike="noStrike">
                <a:solidFill>
                  <a:schemeClr val="dk1"/>
                </a:solidFill>
                <a:latin typeface="Arial"/>
                <a:ea typeface="Arial"/>
                <a:cs typeface="Arial"/>
                <a:sym typeface="Arial"/>
              </a:rPr>
              <a:t>Repositories (PRIDE)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t>Benefits of searching consensus spectra instead of individual spectra</a:t>
            </a:r>
            <a:endParaRPr sz="2000"/>
          </a:p>
        </p:txBody>
      </p:sp>
      <p:sp>
        <p:nvSpPr>
          <p:cNvPr id="128" name="Google Shape;12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It’s often faster to cluster than to search data.</a:t>
            </a:r>
            <a:endParaRPr/>
          </a:p>
          <a:p>
            <a:pPr indent="0" lvl="0" marL="0" rtl="0" algn="l">
              <a:lnSpc>
                <a:spcPct val="115000"/>
              </a:lnSpc>
              <a:spcBef>
                <a:spcPts val="1600"/>
              </a:spcBef>
              <a:spcAft>
                <a:spcPts val="0"/>
              </a:spcAft>
              <a:buSzPts val="1800"/>
              <a:buNone/>
            </a:pPr>
            <a:r>
              <a:rPr lang="en-GB"/>
              <a:t>Its generally better to model and integrate on the level of the data rather than integration after inferences.</a:t>
            </a:r>
            <a:endParaRPr/>
          </a:p>
          <a:p>
            <a:pPr indent="0" lvl="0" marL="0" rtl="0" algn="l">
              <a:lnSpc>
                <a:spcPct val="115000"/>
              </a:lnSpc>
              <a:spcBef>
                <a:spcPts val="1600"/>
              </a:spcBef>
              <a:spcAft>
                <a:spcPts val="0"/>
              </a:spcAft>
              <a:buSzPts val="1800"/>
              <a:buNone/>
            </a:pPr>
            <a:r>
              <a:rPr lang="en-GB"/>
              <a:t>The statistical properties are nicer. A lower number of inferences naturally lowers the burden of multiple testing corrections.</a:t>
            </a:r>
            <a:endParaRPr/>
          </a:p>
          <a:p>
            <a:pPr indent="0" lvl="0" marL="0" rtl="0" algn="l">
              <a:lnSpc>
                <a:spcPct val="115000"/>
              </a:lnSpc>
              <a:spcBef>
                <a:spcPts val="1600"/>
              </a:spcBef>
              <a:spcAft>
                <a:spcPts val="1600"/>
              </a:spcAft>
              <a:buSzPts val="1800"/>
              <a:buNone/>
            </a:pPr>
            <a:r>
              <a:t/>
            </a:r>
            <a:endParaRPr/>
          </a:p>
        </p:txBody>
      </p:sp>
      <p:pic>
        <p:nvPicPr>
          <p:cNvPr id="129" name="Google Shape;129;p4"/>
          <p:cNvPicPr preferRelativeResize="0"/>
          <p:nvPr/>
        </p:nvPicPr>
        <p:blipFill rotWithShape="1">
          <a:blip r:embed="rId3">
            <a:alphaModFix/>
          </a:blip>
          <a:srcRect b="0" l="0" r="0" t="0"/>
          <a:stretch/>
        </p:blipFill>
        <p:spPr>
          <a:xfrm>
            <a:off x="6053451" y="3027675"/>
            <a:ext cx="2596825" cy="2070725"/>
          </a:xfrm>
          <a:prstGeom prst="rect">
            <a:avLst/>
          </a:prstGeom>
          <a:noFill/>
          <a:ln>
            <a:noFill/>
          </a:ln>
        </p:spPr>
      </p:pic>
      <p:sp>
        <p:nvSpPr>
          <p:cNvPr id="130" name="Google Shape;130;p4"/>
          <p:cNvSpPr txBox="1"/>
          <p:nvPr/>
        </p:nvSpPr>
        <p:spPr>
          <a:xfrm>
            <a:off x="3077050" y="4568875"/>
            <a:ext cx="2762700" cy="3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[Granholm&amp;Käll, Proteomics, 2011]</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5"/>
          <p:cNvSpPr txBox="1"/>
          <p:nvPr>
            <p:ph type="title"/>
          </p:nvPr>
        </p:nvSpPr>
        <p:spPr>
          <a:xfrm>
            <a:off x="766369" y="-40250"/>
            <a:ext cx="183967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1200"/>
              <a:t>Best spectrum</a:t>
            </a:r>
            <a:endParaRPr b="1" sz="1200"/>
          </a:p>
        </p:txBody>
      </p:sp>
      <p:sp>
        <p:nvSpPr>
          <p:cNvPr id="136" name="Google Shape;136;p5"/>
          <p:cNvSpPr txBox="1"/>
          <p:nvPr>
            <p:ph idx="2" type="body"/>
          </p:nvPr>
        </p:nvSpPr>
        <p:spPr>
          <a:xfrm>
            <a:off x="2734670" y="31480"/>
            <a:ext cx="1930658" cy="1503942"/>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100">
                <a:solidFill>
                  <a:srgbClr val="24292E"/>
                </a:solidFill>
                <a:highlight>
                  <a:srgbClr val="FFFFFF"/>
                </a:highlight>
              </a:rPr>
              <a:t>A virtual spectrum constructed by selecting the highest scoring that maximizes a certain score.</a:t>
            </a:r>
            <a:endParaRPr sz="1100">
              <a:solidFill>
                <a:srgbClr val="24292E"/>
              </a:solidFill>
              <a:highlight>
                <a:srgbClr val="FFFFFF"/>
              </a:highlight>
            </a:endParaRPr>
          </a:p>
          <a:p>
            <a:pPr indent="0" lvl="0" marL="0" rtl="0" algn="l">
              <a:lnSpc>
                <a:spcPct val="115000"/>
              </a:lnSpc>
              <a:spcBef>
                <a:spcPts val="0"/>
              </a:spcBef>
              <a:spcAft>
                <a:spcPts val="0"/>
              </a:spcAft>
              <a:buSzPts val="1400"/>
              <a:buNone/>
            </a:pPr>
            <a:r>
              <a:t/>
            </a:r>
            <a:endParaRPr sz="1100">
              <a:solidFill>
                <a:srgbClr val="24292E"/>
              </a:solidFill>
              <a:highlight>
                <a:srgbClr val="FFFFFF"/>
              </a:highlight>
            </a:endParaRPr>
          </a:p>
          <a:p>
            <a:pPr indent="0" lvl="0" marL="0" rtl="0" algn="l">
              <a:lnSpc>
                <a:spcPct val="115000"/>
              </a:lnSpc>
              <a:spcBef>
                <a:spcPts val="0"/>
              </a:spcBef>
              <a:spcAft>
                <a:spcPts val="0"/>
              </a:spcAft>
              <a:buSzPts val="1400"/>
              <a:buNone/>
            </a:pPr>
            <a:r>
              <a:rPr lang="en-GB" sz="1100">
                <a:solidFill>
                  <a:srgbClr val="24292E"/>
                </a:solidFill>
                <a:highlight>
                  <a:srgbClr val="FFFFFF"/>
                </a:highlight>
              </a:rPr>
              <a:t>Peptide annotations required. </a:t>
            </a:r>
            <a:endParaRPr/>
          </a:p>
        </p:txBody>
      </p:sp>
      <p:grpSp>
        <p:nvGrpSpPr>
          <p:cNvPr id="137" name="Google Shape;137;p5"/>
          <p:cNvGrpSpPr/>
          <p:nvPr/>
        </p:nvGrpSpPr>
        <p:grpSpPr>
          <a:xfrm>
            <a:off x="225480" y="645291"/>
            <a:ext cx="2380559" cy="1371285"/>
            <a:chOff x="225480" y="880425"/>
            <a:chExt cx="2380559" cy="1371285"/>
          </a:xfrm>
        </p:grpSpPr>
        <p:cxnSp>
          <p:nvCxnSpPr>
            <p:cNvPr id="138" name="Google Shape;138;p5"/>
            <p:cNvCxnSpPr/>
            <p:nvPr/>
          </p:nvCxnSpPr>
          <p:spPr>
            <a:xfrm>
              <a:off x="1011597" y="1188980"/>
              <a:ext cx="1291439" cy="0"/>
            </a:xfrm>
            <a:prstGeom prst="straightConnector1">
              <a:avLst/>
            </a:prstGeom>
            <a:noFill/>
            <a:ln cap="flat" cmpd="sng" w="38100">
              <a:solidFill>
                <a:schemeClr val="dk2"/>
              </a:solidFill>
              <a:prstDash val="solid"/>
              <a:round/>
              <a:headEnd len="sm" w="sm" type="none"/>
              <a:tailEnd len="sm" w="sm" type="none"/>
            </a:ln>
          </p:spPr>
        </p:cxnSp>
        <p:cxnSp>
          <p:nvCxnSpPr>
            <p:cNvPr id="139" name="Google Shape;139;p5"/>
            <p:cNvCxnSpPr/>
            <p:nvPr/>
          </p:nvCxnSpPr>
          <p:spPr>
            <a:xfrm>
              <a:off x="1133759" y="880425"/>
              <a:ext cx="0" cy="308488"/>
            </a:xfrm>
            <a:prstGeom prst="straightConnector1">
              <a:avLst/>
            </a:prstGeom>
            <a:noFill/>
            <a:ln cap="flat" cmpd="sng" w="38100">
              <a:solidFill>
                <a:schemeClr val="dk2"/>
              </a:solidFill>
              <a:prstDash val="solid"/>
              <a:round/>
              <a:headEnd len="sm" w="sm" type="none"/>
              <a:tailEnd len="sm" w="sm" type="none"/>
            </a:ln>
          </p:spPr>
        </p:cxnSp>
        <p:cxnSp>
          <p:nvCxnSpPr>
            <p:cNvPr id="140" name="Google Shape;140;p5"/>
            <p:cNvCxnSpPr/>
            <p:nvPr/>
          </p:nvCxnSpPr>
          <p:spPr>
            <a:xfrm>
              <a:off x="1295196" y="96858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41" name="Google Shape;141;p5"/>
            <p:cNvCxnSpPr/>
            <p:nvPr/>
          </p:nvCxnSpPr>
          <p:spPr>
            <a:xfrm>
              <a:off x="1459262" y="96858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42" name="Google Shape;142;p5"/>
            <p:cNvCxnSpPr/>
            <p:nvPr/>
          </p:nvCxnSpPr>
          <p:spPr>
            <a:xfrm>
              <a:off x="1592768" y="968584"/>
              <a:ext cx="2628" cy="220302"/>
            </a:xfrm>
            <a:prstGeom prst="straightConnector1">
              <a:avLst/>
            </a:prstGeom>
            <a:noFill/>
            <a:ln cap="flat" cmpd="sng" w="38100">
              <a:solidFill>
                <a:srgbClr val="FF0000"/>
              </a:solidFill>
              <a:prstDash val="solid"/>
              <a:round/>
              <a:headEnd len="sm" w="sm" type="none"/>
              <a:tailEnd len="sm" w="sm" type="none"/>
            </a:ln>
          </p:spPr>
        </p:cxnSp>
        <p:cxnSp>
          <p:nvCxnSpPr>
            <p:cNvPr id="143" name="Google Shape;143;p5"/>
            <p:cNvCxnSpPr/>
            <p:nvPr/>
          </p:nvCxnSpPr>
          <p:spPr>
            <a:xfrm flipH="1">
              <a:off x="1995872" y="996638"/>
              <a:ext cx="1752" cy="192302"/>
            </a:xfrm>
            <a:prstGeom prst="straightConnector1">
              <a:avLst/>
            </a:prstGeom>
            <a:noFill/>
            <a:ln cap="flat" cmpd="sng" w="38100">
              <a:solidFill>
                <a:schemeClr val="dk2"/>
              </a:solidFill>
              <a:prstDash val="solid"/>
              <a:round/>
              <a:headEnd len="sm" w="sm" type="none"/>
              <a:tailEnd len="sm" w="sm" type="none"/>
            </a:ln>
          </p:spPr>
        </p:cxnSp>
        <p:cxnSp>
          <p:nvCxnSpPr>
            <p:cNvPr id="144" name="Google Shape;144;p5"/>
            <p:cNvCxnSpPr/>
            <p:nvPr/>
          </p:nvCxnSpPr>
          <p:spPr>
            <a:xfrm>
              <a:off x="2082292" y="96858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45" name="Google Shape;145;p5"/>
            <p:cNvCxnSpPr/>
            <p:nvPr/>
          </p:nvCxnSpPr>
          <p:spPr>
            <a:xfrm>
              <a:off x="1011597" y="1679471"/>
              <a:ext cx="1291439" cy="0"/>
            </a:xfrm>
            <a:prstGeom prst="straightConnector1">
              <a:avLst/>
            </a:prstGeom>
            <a:noFill/>
            <a:ln cap="flat" cmpd="sng" w="38100">
              <a:solidFill>
                <a:schemeClr val="dk2"/>
              </a:solidFill>
              <a:prstDash val="solid"/>
              <a:round/>
              <a:headEnd len="sm" w="sm" type="none"/>
              <a:tailEnd len="sm" w="sm" type="none"/>
            </a:ln>
          </p:spPr>
        </p:cxnSp>
        <p:cxnSp>
          <p:nvCxnSpPr>
            <p:cNvPr id="146" name="Google Shape;146;p5"/>
            <p:cNvCxnSpPr/>
            <p:nvPr/>
          </p:nvCxnSpPr>
          <p:spPr>
            <a:xfrm>
              <a:off x="1133759" y="1370916"/>
              <a:ext cx="0" cy="308488"/>
            </a:xfrm>
            <a:prstGeom prst="straightConnector1">
              <a:avLst/>
            </a:prstGeom>
            <a:noFill/>
            <a:ln cap="flat" cmpd="sng" w="38100">
              <a:solidFill>
                <a:schemeClr val="dk2"/>
              </a:solidFill>
              <a:prstDash val="solid"/>
              <a:round/>
              <a:headEnd len="sm" w="sm" type="none"/>
              <a:tailEnd len="sm" w="sm" type="none"/>
            </a:ln>
          </p:spPr>
        </p:cxnSp>
        <p:cxnSp>
          <p:nvCxnSpPr>
            <p:cNvPr id="147" name="Google Shape;147;p5"/>
            <p:cNvCxnSpPr/>
            <p:nvPr/>
          </p:nvCxnSpPr>
          <p:spPr>
            <a:xfrm>
              <a:off x="1295196" y="145907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48" name="Google Shape;148;p5"/>
            <p:cNvCxnSpPr/>
            <p:nvPr/>
          </p:nvCxnSpPr>
          <p:spPr>
            <a:xfrm>
              <a:off x="1459262" y="145907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49" name="Google Shape;149;p5"/>
            <p:cNvCxnSpPr/>
            <p:nvPr/>
          </p:nvCxnSpPr>
          <p:spPr>
            <a:xfrm flipH="1">
              <a:off x="1595352" y="1573678"/>
              <a:ext cx="876" cy="105726"/>
            </a:xfrm>
            <a:prstGeom prst="straightConnector1">
              <a:avLst/>
            </a:prstGeom>
            <a:noFill/>
            <a:ln cap="flat" cmpd="sng" w="38100">
              <a:solidFill>
                <a:srgbClr val="FF0000"/>
              </a:solidFill>
              <a:prstDash val="solid"/>
              <a:round/>
              <a:headEnd len="sm" w="sm" type="none"/>
              <a:tailEnd len="sm" w="sm" type="none"/>
            </a:ln>
          </p:spPr>
        </p:cxnSp>
        <p:cxnSp>
          <p:nvCxnSpPr>
            <p:cNvPr id="150" name="Google Shape;150;p5"/>
            <p:cNvCxnSpPr/>
            <p:nvPr/>
          </p:nvCxnSpPr>
          <p:spPr>
            <a:xfrm flipH="1">
              <a:off x="1995872" y="1487128"/>
              <a:ext cx="1752" cy="192302"/>
            </a:xfrm>
            <a:prstGeom prst="straightConnector1">
              <a:avLst/>
            </a:prstGeom>
            <a:noFill/>
            <a:ln cap="flat" cmpd="sng" w="38100">
              <a:solidFill>
                <a:schemeClr val="dk2"/>
              </a:solidFill>
              <a:prstDash val="solid"/>
              <a:round/>
              <a:headEnd len="sm" w="sm" type="none"/>
              <a:tailEnd len="sm" w="sm" type="none"/>
            </a:ln>
          </p:spPr>
        </p:cxnSp>
        <p:cxnSp>
          <p:nvCxnSpPr>
            <p:cNvPr id="151" name="Google Shape;151;p5"/>
            <p:cNvCxnSpPr/>
            <p:nvPr/>
          </p:nvCxnSpPr>
          <p:spPr>
            <a:xfrm>
              <a:off x="2082292" y="1459074"/>
              <a:ext cx="2628" cy="220302"/>
            </a:xfrm>
            <a:prstGeom prst="straightConnector1">
              <a:avLst/>
            </a:prstGeom>
            <a:noFill/>
            <a:ln cap="flat" cmpd="sng" w="38100">
              <a:solidFill>
                <a:schemeClr val="dk2"/>
              </a:solidFill>
              <a:prstDash val="solid"/>
              <a:round/>
              <a:headEnd len="sm" w="sm" type="none"/>
              <a:tailEnd len="sm" w="sm" type="none"/>
            </a:ln>
          </p:spPr>
        </p:cxnSp>
        <p:sp>
          <p:nvSpPr>
            <p:cNvPr id="152" name="Google Shape;152;p5"/>
            <p:cNvSpPr txBox="1"/>
            <p:nvPr/>
          </p:nvSpPr>
          <p:spPr>
            <a:xfrm>
              <a:off x="1552631" y="1237069"/>
              <a:ext cx="209370" cy="1923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a:t>
              </a:r>
              <a:endParaRPr b="1" i="0" sz="800" u="none" cap="none" strike="noStrike">
                <a:solidFill>
                  <a:srgbClr val="000000"/>
                </a:solidFill>
                <a:latin typeface="Arial"/>
                <a:ea typeface="Arial"/>
                <a:cs typeface="Arial"/>
                <a:sym typeface="Arial"/>
              </a:endParaRPr>
            </a:p>
          </p:txBody>
        </p:sp>
        <p:sp>
          <p:nvSpPr>
            <p:cNvPr id="153" name="Google Shape;153;p5"/>
            <p:cNvSpPr txBox="1"/>
            <p:nvPr/>
          </p:nvSpPr>
          <p:spPr>
            <a:xfrm>
              <a:off x="1552631" y="1686685"/>
              <a:ext cx="209370" cy="1923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GB" sz="800" u="none" cap="none" strike="noStrike">
                  <a:solidFill>
                    <a:srgbClr val="000000"/>
                  </a:solidFill>
                  <a:latin typeface="Arial"/>
                  <a:ea typeface="Arial"/>
                  <a:cs typeface="Arial"/>
                  <a:sym typeface="Arial"/>
                </a:rPr>
                <a:t>=</a:t>
              </a:r>
              <a:endParaRPr b="1" i="0" sz="800" u="none" cap="none" strike="noStrike">
                <a:solidFill>
                  <a:srgbClr val="000000"/>
                </a:solidFill>
                <a:latin typeface="Arial"/>
                <a:ea typeface="Arial"/>
                <a:cs typeface="Arial"/>
                <a:sym typeface="Arial"/>
              </a:endParaRPr>
            </a:p>
          </p:txBody>
        </p:sp>
        <p:cxnSp>
          <p:nvCxnSpPr>
            <p:cNvPr id="154" name="Google Shape;154;p5"/>
            <p:cNvCxnSpPr/>
            <p:nvPr/>
          </p:nvCxnSpPr>
          <p:spPr>
            <a:xfrm>
              <a:off x="1011597" y="2251710"/>
              <a:ext cx="1291439" cy="0"/>
            </a:xfrm>
            <a:prstGeom prst="straightConnector1">
              <a:avLst/>
            </a:prstGeom>
            <a:noFill/>
            <a:ln cap="flat" cmpd="sng" w="38100">
              <a:solidFill>
                <a:schemeClr val="dk2"/>
              </a:solidFill>
              <a:prstDash val="solid"/>
              <a:round/>
              <a:headEnd len="sm" w="sm" type="none"/>
              <a:tailEnd len="sm" w="sm" type="none"/>
            </a:ln>
          </p:spPr>
        </p:cxnSp>
        <p:cxnSp>
          <p:nvCxnSpPr>
            <p:cNvPr id="155" name="Google Shape;155;p5"/>
            <p:cNvCxnSpPr/>
            <p:nvPr/>
          </p:nvCxnSpPr>
          <p:spPr>
            <a:xfrm>
              <a:off x="1133759" y="1943155"/>
              <a:ext cx="0" cy="308488"/>
            </a:xfrm>
            <a:prstGeom prst="straightConnector1">
              <a:avLst/>
            </a:prstGeom>
            <a:noFill/>
            <a:ln cap="flat" cmpd="sng" w="38100">
              <a:solidFill>
                <a:schemeClr val="dk2"/>
              </a:solidFill>
              <a:prstDash val="solid"/>
              <a:round/>
              <a:headEnd len="sm" w="sm" type="none"/>
              <a:tailEnd len="sm" w="sm" type="none"/>
            </a:ln>
          </p:spPr>
        </p:cxnSp>
        <p:cxnSp>
          <p:nvCxnSpPr>
            <p:cNvPr id="156" name="Google Shape;156;p5"/>
            <p:cNvCxnSpPr/>
            <p:nvPr/>
          </p:nvCxnSpPr>
          <p:spPr>
            <a:xfrm>
              <a:off x="1295196" y="203131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57" name="Google Shape;157;p5"/>
            <p:cNvCxnSpPr/>
            <p:nvPr/>
          </p:nvCxnSpPr>
          <p:spPr>
            <a:xfrm>
              <a:off x="1459262" y="203131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58" name="Google Shape;158;p5"/>
            <p:cNvCxnSpPr/>
            <p:nvPr/>
          </p:nvCxnSpPr>
          <p:spPr>
            <a:xfrm flipH="1">
              <a:off x="1995872" y="2059368"/>
              <a:ext cx="1752" cy="192302"/>
            </a:xfrm>
            <a:prstGeom prst="straightConnector1">
              <a:avLst/>
            </a:prstGeom>
            <a:noFill/>
            <a:ln cap="flat" cmpd="sng" w="38100">
              <a:solidFill>
                <a:schemeClr val="dk2"/>
              </a:solidFill>
              <a:prstDash val="solid"/>
              <a:round/>
              <a:headEnd len="sm" w="sm" type="none"/>
              <a:tailEnd len="sm" w="sm" type="none"/>
            </a:ln>
          </p:spPr>
        </p:cxnSp>
        <p:cxnSp>
          <p:nvCxnSpPr>
            <p:cNvPr id="159" name="Google Shape;159;p5"/>
            <p:cNvCxnSpPr/>
            <p:nvPr/>
          </p:nvCxnSpPr>
          <p:spPr>
            <a:xfrm>
              <a:off x="2082292" y="2031314"/>
              <a:ext cx="2628" cy="220302"/>
            </a:xfrm>
            <a:prstGeom prst="straightConnector1">
              <a:avLst/>
            </a:prstGeom>
            <a:noFill/>
            <a:ln cap="flat" cmpd="sng" w="38100">
              <a:solidFill>
                <a:schemeClr val="dk2"/>
              </a:solidFill>
              <a:prstDash val="solid"/>
              <a:round/>
              <a:headEnd len="sm" w="sm" type="none"/>
              <a:tailEnd len="sm" w="sm" type="none"/>
            </a:ln>
          </p:spPr>
        </p:cxnSp>
        <p:cxnSp>
          <p:nvCxnSpPr>
            <p:cNvPr id="160" name="Google Shape;160;p5"/>
            <p:cNvCxnSpPr/>
            <p:nvPr/>
          </p:nvCxnSpPr>
          <p:spPr>
            <a:xfrm>
              <a:off x="1592768" y="2031314"/>
              <a:ext cx="2628" cy="220302"/>
            </a:xfrm>
            <a:prstGeom prst="straightConnector1">
              <a:avLst/>
            </a:prstGeom>
            <a:noFill/>
            <a:ln cap="flat" cmpd="sng" w="38100">
              <a:solidFill>
                <a:srgbClr val="FF0000"/>
              </a:solidFill>
              <a:prstDash val="solid"/>
              <a:round/>
              <a:headEnd len="sm" w="sm" type="none"/>
              <a:tailEnd len="sm" w="sm" type="none"/>
            </a:ln>
          </p:spPr>
        </p:cxnSp>
        <p:sp>
          <p:nvSpPr>
            <p:cNvPr id="161" name="Google Shape;161;p5"/>
            <p:cNvSpPr txBox="1"/>
            <p:nvPr/>
          </p:nvSpPr>
          <p:spPr>
            <a:xfrm>
              <a:off x="225480" y="1044767"/>
              <a:ext cx="641952" cy="19230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Xcorr=3.1</a:t>
              </a:r>
              <a:endParaRPr b="0" i="0" sz="800" u="none" cap="none" strike="noStrike">
                <a:solidFill>
                  <a:srgbClr val="000000"/>
                </a:solidFill>
                <a:latin typeface="Arial"/>
                <a:ea typeface="Arial"/>
                <a:cs typeface="Arial"/>
                <a:sym typeface="Arial"/>
              </a:endParaRPr>
            </a:p>
          </p:txBody>
        </p:sp>
        <p:sp>
          <p:nvSpPr>
            <p:cNvPr id="162" name="Google Shape;162;p5"/>
            <p:cNvSpPr txBox="1"/>
            <p:nvPr/>
          </p:nvSpPr>
          <p:spPr>
            <a:xfrm>
              <a:off x="225480" y="1494383"/>
              <a:ext cx="641952" cy="19230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Xcorr=2.7</a:t>
              </a:r>
              <a:endParaRPr b="0" i="0" sz="800" u="none" cap="none" strike="noStrike">
                <a:solidFill>
                  <a:srgbClr val="000000"/>
                </a:solidFill>
                <a:latin typeface="Arial"/>
                <a:ea typeface="Arial"/>
                <a:cs typeface="Arial"/>
                <a:sym typeface="Arial"/>
              </a:endParaRPr>
            </a:p>
          </p:txBody>
        </p:sp>
        <p:sp>
          <p:nvSpPr>
            <p:cNvPr id="163" name="Google Shape;163;p5"/>
            <p:cNvSpPr/>
            <p:nvPr/>
          </p:nvSpPr>
          <p:spPr>
            <a:xfrm>
              <a:off x="2411751" y="1142983"/>
              <a:ext cx="194288" cy="1066606"/>
            </a:xfrm>
            <a:custGeom>
              <a:rect b="b" l="l" r="r" t="t"/>
              <a:pathLst>
                <a:path extrusionOk="0" h="79537" w="13307">
                  <a:moveTo>
                    <a:pt x="812" y="0"/>
                  </a:moveTo>
                  <a:cubicBezTo>
                    <a:pt x="5194" y="7670"/>
                    <a:pt x="10924" y="15197"/>
                    <a:pt x="12174" y="23942"/>
                  </a:cubicBezTo>
                  <a:cubicBezTo>
                    <a:pt x="14858" y="42722"/>
                    <a:pt x="13414" y="66123"/>
                    <a:pt x="0" y="79537"/>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5"/>
          <p:cNvSpPr txBox="1"/>
          <p:nvPr/>
        </p:nvSpPr>
        <p:spPr>
          <a:xfrm>
            <a:off x="5134343" y="-60082"/>
            <a:ext cx="190545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GB" sz="1200" u="none" cap="none" strike="noStrike">
                <a:solidFill>
                  <a:schemeClr val="dk1"/>
                </a:solidFill>
                <a:latin typeface="Arial"/>
                <a:ea typeface="Arial"/>
                <a:cs typeface="Arial"/>
                <a:sym typeface="Arial"/>
              </a:rPr>
              <a:t>Consensus spectrum</a:t>
            </a:r>
            <a:endParaRPr b="1" i="0" sz="1200" u="none" cap="none" strike="noStrike">
              <a:solidFill>
                <a:schemeClr val="dk1"/>
              </a:solidFill>
              <a:latin typeface="Arial"/>
              <a:ea typeface="Arial"/>
              <a:cs typeface="Arial"/>
              <a:sym typeface="Arial"/>
            </a:endParaRPr>
          </a:p>
        </p:txBody>
      </p:sp>
      <p:grpSp>
        <p:nvGrpSpPr>
          <p:cNvPr id="165" name="Google Shape;165;p5"/>
          <p:cNvGrpSpPr/>
          <p:nvPr/>
        </p:nvGrpSpPr>
        <p:grpSpPr>
          <a:xfrm>
            <a:off x="5134343" y="459299"/>
            <a:ext cx="1905450" cy="1728260"/>
            <a:chOff x="1731550" y="1509075"/>
            <a:chExt cx="2211300" cy="2556425"/>
          </a:xfrm>
        </p:grpSpPr>
        <p:cxnSp>
          <p:nvCxnSpPr>
            <p:cNvPr id="166" name="Google Shape;166;p5"/>
            <p:cNvCxnSpPr/>
            <p:nvPr/>
          </p:nvCxnSpPr>
          <p:spPr>
            <a:xfrm>
              <a:off x="1731550" y="2084300"/>
              <a:ext cx="2211300" cy="0"/>
            </a:xfrm>
            <a:prstGeom prst="straightConnector1">
              <a:avLst/>
            </a:prstGeom>
            <a:noFill/>
            <a:ln cap="flat" cmpd="sng" w="38100">
              <a:solidFill>
                <a:schemeClr val="dk2"/>
              </a:solidFill>
              <a:prstDash val="solid"/>
              <a:round/>
              <a:headEnd len="sm" w="sm" type="none"/>
              <a:tailEnd len="sm" w="sm" type="none"/>
            </a:ln>
          </p:spPr>
        </p:cxnSp>
        <p:cxnSp>
          <p:nvCxnSpPr>
            <p:cNvPr id="167" name="Google Shape;167;p5"/>
            <p:cNvCxnSpPr/>
            <p:nvPr/>
          </p:nvCxnSpPr>
          <p:spPr>
            <a:xfrm>
              <a:off x="1940725" y="1509075"/>
              <a:ext cx="0" cy="575100"/>
            </a:xfrm>
            <a:prstGeom prst="straightConnector1">
              <a:avLst/>
            </a:prstGeom>
            <a:noFill/>
            <a:ln cap="flat" cmpd="sng" w="38100">
              <a:solidFill>
                <a:schemeClr val="dk2"/>
              </a:solidFill>
              <a:prstDash val="solid"/>
              <a:round/>
              <a:headEnd len="sm" w="sm" type="none"/>
              <a:tailEnd len="sm" w="sm" type="none"/>
            </a:ln>
          </p:spPr>
        </p:cxnSp>
        <p:cxnSp>
          <p:nvCxnSpPr>
            <p:cNvPr id="168" name="Google Shape;168;p5"/>
            <p:cNvCxnSpPr/>
            <p:nvPr/>
          </p:nvCxnSpPr>
          <p:spPr>
            <a:xfrm>
              <a:off x="2217150"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69" name="Google Shape;169;p5"/>
            <p:cNvCxnSpPr/>
            <p:nvPr/>
          </p:nvCxnSpPr>
          <p:spPr>
            <a:xfrm>
              <a:off x="2498075"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70" name="Google Shape;170;p5"/>
            <p:cNvCxnSpPr/>
            <p:nvPr/>
          </p:nvCxnSpPr>
          <p:spPr>
            <a:xfrm>
              <a:off x="2726675" y="1673425"/>
              <a:ext cx="4500" cy="410700"/>
            </a:xfrm>
            <a:prstGeom prst="straightConnector1">
              <a:avLst/>
            </a:prstGeom>
            <a:noFill/>
            <a:ln cap="flat" cmpd="sng" w="38100">
              <a:solidFill>
                <a:srgbClr val="FF0000"/>
              </a:solidFill>
              <a:prstDash val="solid"/>
              <a:round/>
              <a:headEnd len="sm" w="sm" type="none"/>
              <a:tailEnd len="sm" w="sm" type="none"/>
            </a:ln>
          </p:spPr>
        </p:cxnSp>
        <p:cxnSp>
          <p:nvCxnSpPr>
            <p:cNvPr id="171" name="Google Shape;171;p5"/>
            <p:cNvCxnSpPr/>
            <p:nvPr/>
          </p:nvCxnSpPr>
          <p:spPr>
            <a:xfrm flipH="1">
              <a:off x="3416900" y="17257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172" name="Google Shape;172;p5"/>
            <p:cNvCxnSpPr/>
            <p:nvPr/>
          </p:nvCxnSpPr>
          <p:spPr>
            <a:xfrm>
              <a:off x="3564875"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73" name="Google Shape;173;p5"/>
            <p:cNvCxnSpPr/>
            <p:nvPr/>
          </p:nvCxnSpPr>
          <p:spPr>
            <a:xfrm>
              <a:off x="1731550" y="2998700"/>
              <a:ext cx="2211300" cy="0"/>
            </a:xfrm>
            <a:prstGeom prst="straightConnector1">
              <a:avLst/>
            </a:prstGeom>
            <a:noFill/>
            <a:ln cap="flat" cmpd="sng" w="38100">
              <a:solidFill>
                <a:schemeClr val="dk2"/>
              </a:solidFill>
              <a:prstDash val="solid"/>
              <a:round/>
              <a:headEnd len="sm" w="sm" type="none"/>
              <a:tailEnd len="sm" w="sm" type="none"/>
            </a:ln>
          </p:spPr>
        </p:cxnSp>
        <p:cxnSp>
          <p:nvCxnSpPr>
            <p:cNvPr id="174" name="Google Shape;174;p5"/>
            <p:cNvCxnSpPr/>
            <p:nvPr/>
          </p:nvCxnSpPr>
          <p:spPr>
            <a:xfrm>
              <a:off x="1940725" y="2423475"/>
              <a:ext cx="0" cy="575100"/>
            </a:xfrm>
            <a:prstGeom prst="straightConnector1">
              <a:avLst/>
            </a:prstGeom>
            <a:noFill/>
            <a:ln cap="flat" cmpd="sng" w="38100">
              <a:solidFill>
                <a:schemeClr val="dk2"/>
              </a:solidFill>
              <a:prstDash val="solid"/>
              <a:round/>
              <a:headEnd len="sm" w="sm" type="none"/>
              <a:tailEnd len="sm" w="sm" type="none"/>
            </a:ln>
          </p:spPr>
        </p:cxnSp>
        <p:cxnSp>
          <p:nvCxnSpPr>
            <p:cNvPr id="175" name="Google Shape;175;p5"/>
            <p:cNvCxnSpPr/>
            <p:nvPr/>
          </p:nvCxnSpPr>
          <p:spPr>
            <a:xfrm>
              <a:off x="2217150"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76" name="Google Shape;176;p5"/>
            <p:cNvCxnSpPr/>
            <p:nvPr/>
          </p:nvCxnSpPr>
          <p:spPr>
            <a:xfrm>
              <a:off x="2498075" y="25878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77" name="Google Shape;177;p5"/>
            <p:cNvCxnSpPr/>
            <p:nvPr/>
          </p:nvCxnSpPr>
          <p:spPr>
            <a:xfrm flipH="1">
              <a:off x="2731100" y="2801475"/>
              <a:ext cx="1500" cy="197100"/>
            </a:xfrm>
            <a:prstGeom prst="straightConnector1">
              <a:avLst/>
            </a:prstGeom>
            <a:noFill/>
            <a:ln cap="flat" cmpd="sng" w="38100">
              <a:solidFill>
                <a:srgbClr val="FF0000"/>
              </a:solidFill>
              <a:prstDash val="solid"/>
              <a:round/>
              <a:headEnd len="sm" w="sm" type="none"/>
              <a:tailEnd len="sm" w="sm" type="none"/>
            </a:ln>
          </p:spPr>
        </p:cxnSp>
        <p:cxnSp>
          <p:nvCxnSpPr>
            <p:cNvPr id="178" name="Google Shape;178;p5"/>
            <p:cNvCxnSpPr/>
            <p:nvPr/>
          </p:nvCxnSpPr>
          <p:spPr>
            <a:xfrm flipH="1">
              <a:off x="3416900" y="26401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179" name="Google Shape;179;p5"/>
            <p:cNvCxnSpPr/>
            <p:nvPr/>
          </p:nvCxnSpPr>
          <p:spPr>
            <a:xfrm>
              <a:off x="3564875" y="2587825"/>
              <a:ext cx="4500" cy="410700"/>
            </a:xfrm>
            <a:prstGeom prst="straightConnector1">
              <a:avLst/>
            </a:prstGeom>
            <a:noFill/>
            <a:ln cap="flat" cmpd="sng" w="38100">
              <a:solidFill>
                <a:schemeClr val="dk2"/>
              </a:solidFill>
              <a:prstDash val="solid"/>
              <a:round/>
              <a:headEnd len="sm" w="sm" type="none"/>
              <a:tailEnd len="sm" w="sm" type="none"/>
            </a:ln>
          </p:spPr>
        </p:cxnSp>
        <p:sp>
          <p:nvSpPr>
            <p:cNvPr id="180" name="Google Shape;180;p5"/>
            <p:cNvSpPr txBox="1"/>
            <p:nvPr/>
          </p:nvSpPr>
          <p:spPr>
            <a:xfrm>
              <a:off x="2657950" y="2173950"/>
              <a:ext cx="3585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sp>
          <p:nvSpPr>
            <p:cNvPr id="181" name="Google Shape;181;p5"/>
            <p:cNvSpPr txBox="1"/>
            <p:nvPr/>
          </p:nvSpPr>
          <p:spPr>
            <a:xfrm>
              <a:off x="2657950" y="3012150"/>
              <a:ext cx="3585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p:txBody>
        </p:sp>
        <p:cxnSp>
          <p:nvCxnSpPr>
            <p:cNvPr id="182" name="Google Shape;182;p5"/>
            <p:cNvCxnSpPr/>
            <p:nvPr/>
          </p:nvCxnSpPr>
          <p:spPr>
            <a:xfrm>
              <a:off x="1731550" y="4065500"/>
              <a:ext cx="2211300" cy="0"/>
            </a:xfrm>
            <a:prstGeom prst="straightConnector1">
              <a:avLst/>
            </a:prstGeom>
            <a:noFill/>
            <a:ln cap="flat" cmpd="sng" w="38100">
              <a:solidFill>
                <a:schemeClr val="dk2"/>
              </a:solidFill>
              <a:prstDash val="solid"/>
              <a:round/>
              <a:headEnd len="sm" w="sm" type="none"/>
              <a:tailEnd len="sm" w="sm" type="none"/>
            </a:ln>
          </p:spPr>
        </p:cxnSp>
        <p:cxnSp>
          <p:nvCxnSpPr>
            <p:cNvPr id="183" name="Google Shape;183;p5"/>
            <p:cNvCxnSpPr/>
            <p:nvPr/>
          </p:nvCxnSpPr>
          <p:spPr>
            <a:xfrm>
              <a:off x="1940725" y="3490275"/>
              <a:ext cx="0" cy="575100"/>
            </a:xfrm>
            <a:prstGeom prst="straightConnector1">
              <a:avLst/>
            </a:prstGeom>
            <a:noFill/>
            <a:ln cap="flat" cmpd="sng" w="38100">
              <a:solidFill>
                <a:schemeClr val="dk2"/>
              </a:solidFill>
              <a:prstDash val="solid"/>
              <a:round/>
              <a:headEnd len="sm" w="sm" type="none"/>
              <a:tailEnd len="sm" w="sm" type="none"/>
            </a:ln>
          </p:spPr>
        </p:cxnSp>
        <p:cxnSp>
          <p:nvCxnSpPr>
            <p:cNvPr id="184" name="Google Shape;184;p5"/>
            <p:cNvCxnSpPr/>
            <p:nvPr/>
          </p:nvCxnSpPr>
          <p:spPr>
            <a:xfrm>
              <a:off x="2217150" y="36546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85" name="Google Shape;185;p5"/>
            <p:cNvCxnSpPr/>
            <p:nvPr/>
          </p:nvCxnSpPr>
          <p:spPr>
            <a:xfrm>
              <a:off x="2498075" y="36546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86" name="Google Shape;186;p5"/>
            <p:cNvCxnSpPr/>
            <p:nvPr/>
          </p:nvCxnSpPr>
          <p:spPr>
            <a:xfrm>
              <a:off x="2731025" y="3784075"/>
              <a:ext cx="0" cy="281400"/>
            </a:xfrm>
            <a:prstGeom prst="straightConnector1">
              <a:avLst/>
            </a:prstGeom>
            <a:noFill/>
            <a:ln cap="flat" cmpd="sng" w="38100">
              <a:solidFill>
                <a:srgbClr val="FF0000"/>
              </a:solidFill>
              <a:prstDash val="solid"/>
              <a:round/>
              <a:headEnd len="sm" w="sm" type="none"/>
              <a:tailEnd len="sm" w="sm" type="none"/>
            </a:ln>
          </p:spPr>
        </p:cxnSp>
        <p:cxnSp>
          <p:nvCxnSpPr>
            <p:cNvPr id="187" name="Google Shape;187;p5"/>
            <p:cNvCxnSpPr/>
            <p:nvPr/>
          </p:nvCxnSpPr>
          <p:spPr>
            <a:xfrm flipH="1">
              <a:off x="3416900" y="37069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188" name="Google Shape;188;p5"/>
            <p:cNvCxnSpPr/>
            <p:nvPr/>
          </p:nvCxnSpPr>
          <p:spPr>
            <a:xfrm>
              <a:off x="3564875" y="3654625"/>
              <a:ext cx="4500" cy="410700"/>
            </a:xfrm>
            <a:prstGeom prst="straightConnector1">
              <a:avLst/>
            </a:prstGeom>
            <a:noFill/>
            <a:ln cap="flat" cmpd="sng" w="38100">
              <a:solidFill>
                <a:schemeClr val="dk2"/>
              </a:solidFill>
              <a:prstDash val="solid"/>
              <a:round/>
              <a:headEnd len="sm" w="sm" type="none"/>
              <a:tailEnd len="sm" w="sm" type="none"/>
            </a:ln>
          </p:spPr>
        </p:cxnSp>
      </p:grpSp>
      <p:sp>
        <p:nvSpPr>
          <p:cNvPr id="189" name="Google Shape;189;p5"/>
          <p:cNvSpPr txBox="1"/>
          <p:nvPr/>
        </p:nvSpPr>
        <p:spPr>
          <a:xfrm>
            <a:off x="7377035" y="1140"/>
            <a:ext cx="1766965" cy="13318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400"/>
              <a:buFont typeface="Arial"/>
              <a:buNone/>
            </a:pPr>
            <a:r>
              <a:rPr b="0" i="0" lang="en-GB" sz="1100" u="none" cap="none" strike="noStrike">
                <a:solidFill>
                  <a:srgbClr val="24292E"/>
                </a:solidFill>
                <a:highlight>
                  <a:srgbClr val="FFFFFF"/>
                </a:highlight>
                <a:latin typeface="Arial"/>
                <a:ea typeface="Arial"/>
                <a:cs typeface="Arial"/>
                <a:sym typeface="Arial"/>
              </a:rPr>
              <a:t>A virtual spectrum constructed by averaging all spectra in the cluster. </a:t>
            </a:r>
            <a:endParaRPr/>
          </a:p>
          <a:p>
            <a:pPr indent="0" lvl="0" marL="0" marR="0" rtl="0" algn="l">
              <a:lnSpc>
                <a:spcPct val="115000"/>
              </a:lnSpc>
              <a:spcBef>
                <a:spcPts val="0"/>
              </a:spcBef>
              <a:spcAft>
                <a:spcPts val="0"/>
              </a:spcAft>
              <a:buClr>
                <a:schemeClr val="dk2"/>
              </a:buClr>
              <a:buSzPts val="1400"/>
              <a:buFont typeface="Arial"/>
              <a:buNone/>
            </a:pPr>
            <a:r>
              <a:t/>
            </a:r>
            <a:endParaRPr b="0" i="0" sz="1100" u="none" cap="none" strike="noStrike">
              <a:solidFill>
                <a:srgbClr val="24292E"/>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2"/>
              </a:buClr>
              <a:buSzPts val="1400"/>
              <a:buFont typeface="Arial"/>
              <a:buNone/>
            </a:pPr>
            <a:r>
              <a:rPr b="0" i="0" lang="en-GB" sz="1100" u="none" cap="none" strike="noStrike">
                <a:solidFill>
                  <a:srgbClr val="24292E"/>
                </a:solidFill>
                <a:highlight>
                  <a:srgbClr val="FFFFFF"/>
                </a:highlight>
                <a:latin typeface="Arial"/>
                <a:ea typeface="Arial"/>
                <a:cs typeface="Arial"/>
                <a:sym typeface="Arial"/>
              </a:rPr>
              <a:t>Not peptide annotations required. </a:t>
            </a:r>
            <a:endParaRPr/>
          </a:p>
        </p:txBody>
      </p:sp>
      <p:sp>
        <p:nvSpPr>
          <p:cNvPr id="190" name="Google Shape;190;p5"/>
          <p:cNvSpPr txBox="1"/>
          <p:nvPr/>
        </p:nvSpPr>
        <p:spPr>
          <a:xfrm>
            <a:off x="2229621" y="2456498"/>
            <a:ext cx="2310939"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GB" sz="1100" u="none" cap="none" strike="noStrike">
                <a:solidFill>
                  <a:schemeClr val="dk1"/>
                </a:solidFill>
                <a:latin typeface="Arial"/>
                <a:ea typeface="Arial"/>
                <a:cs typeface="Arial"/>
                <a:sym typeface="Arial"/>
              </a:rPr>
              <a:t>“Most similar” spectrum</a:t>
            </a:r>
            <a:endParaRPr b="1" i="0" sz="1100" u="none" cap="none" strike="noStrike">
              <a:solidFill>
                <a:schemeClr val="dk1"/>
              </a:solidFill>
              <a:latin typeface="Arial"/>
              <a:ea typeface="Arial"/>
              <a:cs typeface="Arial"/>
              <a:sym typeface="Arial"/>
            </a:endParaRPr>
          </a:p>
        </p:txBody>
      </p:sp>
      <p:sp>
        <p:nvSpPr>
          <p:cNvPr id="191" name="Google Shape;191;p5"/>
          <p:cNvSpPr txBox="1"/>
          <p:nvPr/>
        </p:nvSpPr>
        <p:spPr>
          <a:xfrm>
            <a:off x="5115976" y="3109460"/>
            <a:ext cx="3447851" cy="133189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400"/>
              <a:buFont typeface="Arial"/>
              <a:buNone/>
            </a:pPr>
            <a:r>
              <a:rPr b="0" i="0" lang="en-GB" sz="1100" u="none" cap="none" strike="noStrike">
                <a:solidFill>
                  <a:srgbClr val="24292E"/>
                </a:solidFill>
                <a:highlight>
                  <a:srgbClr val="FFFFFF"/>
                </a:highlight>
                <a:latin typeface="Arial"/>
                <a:ea typeface="Arial"/>
                <a:cs typeface="Arial"/>
                <a:sym typeface="Arial"/>
              </a:rPr>
              <a:t>A virtual spectrum constructed by selecting the most “central” spectrum, i.e. the spectrum with the shortest average distance to the other spectra.</a:t>
            </a:r>
            <a:endParaRPr/>
          </a:p>
          <a:p>
            <a:pPr indent="0" lvl="0" marL="0" marR="0" rtl="0" algn="l">
              <a:lnSpc>
                <a:spcPct val="115000"/>
              </a:lnSpc>
              <a:spcBef>
                <a:spcPts val="0"/>
              </a:spcBef>
              <a:spcAft>
                <a:spcPts val="0"/>
              </a:spcAft>
              <a:buClr>
                <a:schemeClr val="dk2"/>
              </a:buClr>
              <a:buSzPts val="1400"/>
              <a:buFont typeface="Arial"/>
              <a:buNone/>
            </a:pPr>
            <a:r>
              <a:t/>
            </a:r>
            <a:endParaRPr b="0" i="0" sz="1100" u="none" cap="none" strike="noStrike">
              <a:solidFill>
                <a:srgbClr val="24292E"/>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chemeClr val="dk2"/>
              </a:buClr>
              <a:buSzPts val="1400"/>
              <a:buFont typeface="Arial"/>
              <a:buNone/>
            </a:pPr>
            <a:r>
              <a:rPr b="0" i="0" lang="en-GB" sz="1100" u="none" cap="none" strike="noStrike">
                <a:solidFill>
                  <a:srgbClr val="24292E"/>
                </a:solidFill>
                <a:highlight>
                  <a:schemeClr val="lt1"/>
                </a:highlight>
                <a:latin typeface="Arial"/>
                <a:ea typeface="Arial"/>
                <a:cs typeface="Arial"/>
                <a:sym typeface="Arial"/>
              </a:rPr>
              <a:t>Not peptide annotations required. </a:t>
            </a:r>
            <a:endParaRPr/>
          </a:p>
          <a:p>
            <a:pPr indent="0" lvl="0" marL="0" marR="0" rtl="0" algn="l">
              <a:lnSpc>
                <a:spcPct val="115000"/>
              </a:lnSpc>
              <a:spcBef>
                <a:spcPts val="1600"/>
              </a:spcBef>
              <a:spcAft>
                <a:spcPts val="1600"/>
              </a:spcAft>
              <a:buClr>
                <a:schemeClr val="dk2"/>
              </a:buClr>
              <a:buSzPts val="1400"/>
              <a:buFont typeface="Arial"/>
              <a:buNone/>
            </a:pPr>
            <a:r>
              <a:t/>
            </a:r>
            <a:endParaRPr b="0" i="0" sz="1100" u="none" cap="none" strike="noStrike">
              <a:solidFill>
                <a:srgbClr val="24292E"/>
              </a:solidFill>
              <a:highlight>
                <a:srgbClr val="FFFFFF"/>
              </a:highlight>
              <a:latin typeface="Arial"/>
              <a:ea typeface="Arial"/>
              <a:cs typeface="Arial"/>
              <a:sym typeface="Arial"/>
            </a:endParaRPr>
          </a:p>
        </p:txBody>
      </p:sp>
      <p:grpSp>
        <p:nvGrpSpPr>
          <p:cNvPr id="192" name="Google Shape;192;p5"/>
          <p:cNvGrpSpPr/>
          <p:nvPr/>
        </p:nvGrpSpPr>
        <p:grpSpPr>
          <a:xfrm>
            <a:off x="1588600" y="3089538"/>
            <a:ext cx="3398103" cy="1939519"/>
            <a:chOff x="272560" y="1509075"/>
            <a:chExt cx="5861140" cy="2894794"/>
          </a:xfrm>
        </p:grpSpPr>
        <p:sp>
          <p:nvSpPr>
            <p:cNvPr id="193" name="Google Shape;193;p5"/>
            <p:cNvSpPr/>
            <p:nvPr/>
          </p:nvSpPr>
          <p:spPr>
            <a:xfrm>
              <a:off x="3907700" y="2485175"/>
              <a:ext cx="2226000" cy="999000"/>
            </a:xfrm>
            <a:prstGeom prst="rect">
              <a:avLst/>
            </a:prstGeom>
            <a:solidFill>
              <a:schemeClr val="lt2"/>
            </a:solidFill>
            <a:ln cap="flat" cmpd="sng" w="28575">
              <a:solidFill>
                <a:srgbClr val="00FF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194" name="Google Shape;194;p5"/>
            <p:cNvCxnSpPr/>
            <p:nvPr/>
          </p:nvCxnSpPr>
          <p:spPr>
            <a:xfrm>
              <a:off x="703497" y="2084300"/>
              <a:ext cx="2211300" cy="0"/>
            </a:xfrm>
            <a:prstGeom prst="straightConnector1">
              <a:avLst/>
            </a:prstGeom>
            <a:noFill/>
            <a:ln cap="flat" cmpd="sng" w="38100">
              <a:solidFill>
                <a:schemeClr val="dk2"/>
              </a:solidFill>
              <a:prstDash val="solid"/>
              <a:round/>
              <a:headEnd len="sm" w="sm" type="none"/>
              <a:tailEnd len="sm" w="sm" type="none"/>
            </a:ln>
          </p:spPr>
        </p:cxnSp>
        <p:cxnSp>
          <p:nvCxnSpPr>
            <p:cNvPr id="195" name="Google Shape;195;p5"/>
            <p:cNvCxnSpPr/>
            <p:nvPr/>
          </p:nvCxnSpPr>
          <p:spPr>
            <a:xfrm>
              <a:off x="912672" y="1509075"/>
              <a:ext cx="0" cy="575100"/>
            </a:xfrm>
            <a:prstGeom prst="straightConnector1">
              <a:avLst/>
            </a:prstGeom>
            <a:noFill/>
            <a:ln cap="flat" cmpd="sng" w="38100">
              <a:solidFill>
                <a:schemeClr val="dk2"/>
              </a:solidFill>
              <a:prstDash val="solid"/>
              <a:round/>
              <a:headEnd len="sm" w="sm" type="none"/>
              <a:tailEnd len="sm" w="sm" type="none"/>
            </a:ln>
          </p:spPr>
        </p:cxnSp>
        <p:cxnSp>
          <p:nvCxnSpPr>
            <p:cNvPr id="196" name="Google Shape;196;p5"/>
            <p:cNvCxnSpPr/>
            <p:nvPr/>
          </p:nvCxnSpPr>
          <p:spPr>
            <a:xfrm>
              <a:off x="1189097"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97" name="Google Shape;197;p5"/>
            <p:cNvCxnSpPr/>
            <p:nvPr/>
          </p:nvCxnSpPr>
          <p:spPr>
            <a:xfrm>
              <a:off x="1470022"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198" name="Google Shape;198;p5"/>
            <p:cNvCxnSpPr/>
            <p:nvPr/>
          </p:nvCxnSpPr>
          <p:spPr>
            <a:xfrm>
              <a:off x="1698622" y="1673425"/>
              <a:ext cx="4500" cy="410700"/>
            </a:xfrm>
            <a:prstGeom prst="straightConnector1">
              <a:avLst/>
            </a:prstGeom>
            <a:noFill/>
            <a:ln cap="flat" cmpd="sng" w="38100">
              <a:solidFill>
                <a:srgbClr val="FF0000"/>
              </a:solidFill>
              <a:prstDash val="solid"/>
              <a:round/>
              <a:headEnd len="sm" w="sm" type="none"/>
              <a:tailEnd len="sm" w="sm" type="none"/>
            </a:ln>
          </p:spPr>
        </p:cxnSp>
        <p:cxnSp>
          <p:nvCxnSpPr>
            <p:cNvPr id="199" name="Google Shape;199;p5"/>
            <p:cNvCxnSpPr/>
            <p:nvPr/>
          </p:nvCxnSpPr>
          <p:spPr>
            <a:xfrm flipH="1">
              <a:off x="2388847" y="17257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200" name="Google Shape;200;p5"/>
            <p:cNvCxnSpPr/>
            <p:nvPr/>
          </p:nvCxnSpPr>
          <p:spPr>
            <a:xfrm>
              <a:off x="2536822"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01" name="Google Shape;201;p5"/>
            <p:cNvCxnSpPr/>
            <p:nvPr/>
          </p:nvCxnSpPr>
          <p:spPr>
            <a:xfrm>
              <a:off x="272560" y="3252268"/>
              <a:ext cx="2211300" cy="0"/>
            </a:xfrm>
            <a:prstGeom prst="straightConnector1">
              <a:avLst/>
            </a:prstGeom>
            <a:noFill/>
            <a:ln cap="flat" cmpd="sng" w="38100">
              <a:solidFill>
                <a:schemeClr val="dk2"/>
              </a:solidFill>
              <a:prstDash val="solid"/>
              <a:round/>
              <a:headEnd len="sm" w="sm" type="none"/>
              <a:tailEnd len="sm" w="sm" type="none"/>
            </a:ln>
          </p:spPr>
        </p:cxnSp>
        <p:cxnSp>
          <p:nvCxnSpPr>
            <p:cNvPr id="202" name="Google Shape;202;p5"/>
            <p:cNvCxnSpPr/>
            <p:nvPr/>
          </p:nvCxnSpPr>
          <p:spPr>
            <a:xfrm>
              <a:off x="481735" y="2677043"/>
              <a:ext cx="0" cy="575100"/>
            </a:xfrm>
            <a:prstGeom prst="straightConnector1">
              <a:avLst/>
            </a:prstGeom>
            <a:noFill/>
            <a:ln cap="flat" cmpd="sng" w="38100">
              <a:solidFill>
                <a:schemeClr val="dk2"/>
              </a:solidFill>
              <a:prstDash val="solid"/>
              <a:round/>
              <a:headEnd len="sm" w="sm" type="none"/>
              <a:tailEnd len="sm" w="sm" type="none"/>
            </a:ln>
          </p:spPr>
        </p:cxnSp>
        <p:cxnSp>
          <p:nvCxnSpPr>
            <p:cNvPr id="203" name="Google Shape;203;p5"/>
            <p:cNvCxnSpPr/>
            <p:nvPr/>
          </p:nvCxnSpPr>
          <p:spPr>
            <a:xfrm>
              <a:off x="758160" y="284139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04" name="Google Shape;204;p5"/>
            <p:cNvCxnSpPr/>
            <p:nvPr/>
          </p:nvCxnSpPr>
          <p:spPr>
            <a:xfrm>
              <a:off x="1039085" y="284139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05" name="Google Shape;205;p5"/>
            <p:cNvCxnSpPr/>
            <p:nvPr/>
          </p:nvCxnSpPr>
          <p:spPr>
            <a:xfrm flipH="1">
              <a:off x="1272110" y="3055043"/>
              <a:ext cx="1500" cy="197100"/>
            </a:xfrm>
            <a:prstGeom prst="straightConnector1">
              <a:avLst/>
            </a:prstGeom>
            <a:noFill/>
            <a:ln cap="flat" cmpd="sng" w="38100">
              <a:solidFill>
                <a:srgbClr val="FF0000"/>
              </a:solidFill>
              <a:prstDash val="solid"/>
              <a:round/>
              <a:headEnd len="sm" w="sm" type="none"/>
              <a:tailEnd len="sm" w="sm" type="none"/>
            </a:ln>
          </p:spPr>
        </p:cxnSp>
        <p:cxnSp>
          <p:nvCxnSpPr>
            <p:cNvPr id="206" name="Google Shape;206;p5"/>
            <p:cNvCxnSpPr/>
            <p:nvPr/>
          </p:nvCxnSpPr>
          <p:spPr>
            <a:xfrm flipH="1">
              <a:off x="1957910" y="2893693"/>
              <a:ext cx="3000" cy="358500"/>
            </a:xfrm>
            <a:prstGeom prst="straightConnector1">
              <a:avLst/>
            </a:prstGeom>
            <a:noFill/>
            <a:ln cap="flat" cmpd="sng" w="38100">
              <a:solidFill>
                <a:schemeClr val="dk2"/>
              </a:solidFill>
              <a:prstDash val="solid"/>
              <a:round/>
              <a:headEnd len="sm" w="sm" type="none"/>
              <a:tailEnd len="sm" w="sm" type="none"/>
            </a:ln>
          </p:spPr>
        </p:cxnSp>
        <p:cxnSp>
          <p:nvCxnSpPr>
            <p:cNvPr id="207" name="Google Shape;207;p5"/>
            <p:cNvCxnSpPr/>
            <p:nvPr/>
          </p:nvCxnSpPr>
          <p:spPr>
            <a:xfrm>
              <a:off x="2105885" y="2841393"/>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08" name="Google Shape;208;p5"/>
            <p:cNvCxnSpPr/>
            <p:nvPr/>
          </p:nvCxnSpPr>
          <p:spPr>
            <a:xfrm>
              <a:off x="3269329" y="2084300"/>
              <a:ext cx="2211300" cy="0"/>
            </a:xfrm>
            <a:prstGeom prst="straightConnector1">
              <a:avLst/>
            </a:prstGeom>
            <a:noFill/>
            <a:ln cap="flat" cmpd="sng" w="38100">
              <a:solidFill>
                <a:schemeClr val="dk2"/>
              </a:solidFill>
              <a:prstDash val="solid"/>
              <a:round/>
              <a:headEnd len="sm" w="sm" type="none"/>
              <a:tailEnd len="sm" w="sm" type="none"/>
            </a:ln>
          </p:spPr>
        </p:cxnSp>
        <p:cxnSp>
          <p:nvCxnSpPr>
            <p:cNvPr id="209" name="Google Shape;209;p5"/>
            <p:cNvCxnSpPr/>
            <p:nvPr/>
          </p:nvCxnSpPr>
          <p:spPr>
            <a:xfrm>
              <a:off x="3478504" y="1509075"/>
              <a:ext cx="0" cy="575100"/>
            </a:xfrm>
            <a:prstGeom prst="straightConnector1">
              <a:avLst/>
            </a:prstGeom>
            <a:noFill/>
            <a:ln cap="flat" cmpd="sng" w="38100">
              <a:solidFill>
                <a:schemeClr val="dk2"/>
              </a:solidFill>
              <a:prstDash val="solid"/>
              <a:round/>
              <a:headEnd len="sm" w="sm" type="none"/>
              <a:tailEnd len="sm" w="sm" type="none"/>
            </a:ln>
          </p:spPr>
        </p:cxnSp>
        <p:cxnSp>
          <p:nvCxnSpPr>
            <p:cNvPr id="210" name="Google Shape;210;p5"/>
            <p:cNvCxnSpPr/>
            <p:nvPr/>
          </p:nvCxnSpPr>
          <p:spPr>
            <a:xfrm>
              <a:off x="3754929"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11" name="Google Shape;211;p5"/>
            <p:cNvCxnSpPr/>
            <p:nvPr/>
          </p:nvCxnSpPr>
          <p:spPr>
            <a:xfrm>
              <a:off x="4035854"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12" name="Google Shape;212;p5"/>
            <p:cNvCxnSpPr/>
            <p:nvPr/>
          </p:nvCxnSpPr>
          <p:spPr>
            <a:xfrm>
              <a:off x="4264454" y="1673425"/>
              <a:ext cx="4500" cy="410700"/>
            </a:xfrm>
            <a:prstGeom prst="straightConnector1">
              <a:avLst/>
            </a:prstGeom>
            <a:noFill/>
            <a:ln cap="flat" cmpd="sng" w="38100">
              <a:solidFill>
                <a:srgbClr val="FF0000"/>
              </a:solidFill>
              <a:prstDash val="solid"/>
              <a:round/>
              <a:headEnd len="sm" w="sm" type="none"/>
              <a:tailEnd len="sm" w="sm" type="none"/>
            </a:ln>
          </p:spPr>
        </p:cxnSp>
        <p:cxnSp>
          <p:nvCxnSpPr>
            <p:cNvPr id="213" name="Google Shape;213;p5"/>
            <p:cNvCxnSpPr/>
            <p:nvPr/>
          </p:nvCxnSpPr>
          <p:spPr>
            <a:xfrm flipH="1">
              <a:off x="4954679" y="1725725"/>
              <a:ext cx="3000" cy="358500"/>
            </a:xfrm>
            <a:prstGeom prst="straightConnector1">
              <a:avLst/>
            </a:prstGeom>
            <a:noFill/>
            <a:ln cap="flat" cmpd="sng" w="38100">
              <a:solidFill>
                <a:schemeClr val="dk2"/>
              </a:solidFill>
              <a:prstDash val="solid"/>
              <a:round/>
              <a:headEnd len="sm" w="sm" type="none"/>
              <a:tailEnd len="sm" w="sm" type="none"/>
            </a:ln>
          </p:spPr>
        </p:cxnSp>
        <p:cxnSp>
          <p:nvCxnSpPr>
            <p:cNvPr id="214" name="Google Shape;214;p5"/>
            <p:cNvCxnSpPr/>
            <p:nvPr/>
          </p:nvCxnSpPr>
          <p:spPr>
            <a:xfrm>
              <a:off x="5102654" y="1673425"/>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15" name="Google Shape;215;p5"/>
            <p:cNvCxnSpPr/>
            <p:nvPr/>
          </p:nvCxnSpPr>
          <p:spPr>
            <a:xfrm>
              <a:off x="3922392" y="3260869"/>
              <a:ext cx="2211300" cy="0"/>
            </a:xfrm>
            <a:prstGeom prst="straightConnector1">
              <a:avLst/>
            </a:prstGeom>
            <a:noFill/>
            <a:ln cap="flat" cmpd="sng" w="38100">
              <a:solidFill>
                <a:schemeClr val="dk2"/>
              </a:solidFill>
              <a:prstDash val="solid"/>
              <a:round/>
              <a:headEnd len="sm" w="sm" type="none"/>
              <a:tailEnd len="sm" w="sm" type="none"/>
            </a:ln>
          </p:spPr>
        </p:cxnSp>
        <p:cxnSp>
          <p:nvCxnSpPr>
            <p:cNvPr id="216" name="Google Shape;216;p5"/>
            <p:cNvCxnSpPr/>
            <p:nvPr/>
          </p:nvCxnSpPr>
          <p:spPr>
            <a:xfrm>
              <a:off x="4131567" y="2685644"/>
              <a:ext cx="0" cy="575100"/>
            </a:xfrm>
            <a:prstGeom prst="straightConnector1">
              <a:avLst/>
            </a:prstGeom>
            <a:noFill/>
            <a:ln cap="flat" cmpd="sng" w="38100">
              <a:solidFill>
                <a:schemeClr val="dk2"/>
              </a:solidFill>
              <a:prstDash val="solid"/>
              <a:round/>
              <a:headEnd len="sm" w="sm" type="none"/>
              <a:tailEnd len="sm" w="sm" type="none"/>
            </a:ln>
          </p:spPr>
        </p:cxnSp>
        <p:cxnSp>
          <p:nvCxnSpPr>
            <p:cNvPr id="217" name="Google Shape;217;p5"/>
            <p:cNvCxnSpPr/>
            <p:nvPr/>
          </p:nvCxnSpPr>
          <p:spPr>
            <a:xfrm>
              <a:off x="4407992" y="2849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18" name="Google Shape;218;p5"/>
            <p:cNvCxnSpPr/>
            <p:nvPr/>
          </p:nvCxnSpPr>
          <p:spPr>
            <a:xfrm>
              <a:off x="4688917" y="2849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19" name="Google Shape;219;p5"/>
            <p:cNvCxnSpPr/>
            <p:nvPr/>
          </p:nvCxnSpPr>
          <p:spPr>
            <a:xfrm>
              <a:off x="4906449" y="2934600"/>
              <a:ext cx="0" cy="326100"/>
            </a:xfrm>
            <a:prstGeom prst="straightConnector1">
              <a:avLst/>
            </a:prstGeom>
            <a:noFill/>
            <a:ln cap="flat" cmpd="sng" w="38100">
              <a:solidFill>
                <a:srgbClr val="FF0000"/>
              </a:solidFill>
              <a:prstDash val="solid"/>
              <a:round/>
              <a:headEnd len="sm" w="sm" type="none"/>
              <a:tailEnd len="sm" w="sm" type="none"/>
            </a:ln>
          </p:spPr>
        </p:cxnSp>
        <p:cxnSp>
          <p:nvCxnSpPr>
            <p:cNvPr id="220" name="Google Shape;220;p5"/>
            <p:cNvCxnSpPr/>
            <p:nvPr/>
          </p:nvCxnSpPr>
          <p:spPr>
            <a:xfrm flipH="1">
              <a:off x="5607742" y="2902294"/>
              <a:ext cx="3000" cy="358500"/>
            </a:xfrm>
            <a:prstGeom prst="straightConnector1">
              <a:avLst/>
            </a:prstGeom>
            <a:noFill/>
            <a:ln cap="flat" cmpd="sng" w="38100">
              <a:solidFill>
                <a:schemeClr val="dk2"/>
              </a:solidFill>
              <a:prstDash val="solid"/>
              <a:round/>
              <a:headEnd len="sm" w="sm" type="none"/>
              <a:tailEnd len="sm" w="sm" type="none"/>
            </a:ln>
          </p:spPr>
        </p:cxnSp>
        <p:cxnSp>
          <p:nvCxnSpPr>
            <p:cNvPr id="221" name="Google Shape;221;p5"/>
            <p:cNvCxnSpPr/>
            <p:nvPr/>
          </p:nvCxnSpPr>
          <p:spPr>
            <a:xfrm>
              <a:off x="5755717" y="2849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22" name="Google Shape;222;p5"/>
            <p:cNvCxnSpPr/>
            <p:nvPr/>
          </p:nvCxnSpPr>
          <p:spPr>
            <a:xfrm>
              <a:off x="2123740" y="4403869"/>
              <a:ext cx="2211300" cy="0"/>
            </a:xfrm>
            <a:prstGeom prst="straightConnector1">
              <a:avLst/>
            </a:prstGeom>
            <a:noFill/>
            <a:ln cap="flat" cmpd="sng" w="38100">
              <a:solidFill>
                <a:schemeClr val="dk2"/>
              </a:solidFill>
              <a:prstDash val="solid"/>
              <a:round/>
              <a:headEnd len="sm" w="sm" type="none"/>
              <a:tailEnd len="sm" w="sm" type="none"/>
            </a:ln>
          </p:spPr>
        </p:cxnSp>
        <p:cxnSp>
          <p:nvCxnSpPr>
            <p:cNvPr id="223" name="Google Shape;223;p5"/>
            <p:cNvCxnSpPr/>
            <p:nvPr/>
          </p:nvCxnSpPr>
          <p:spPr>
            <a:xfrm>
              <a:off x="2332915" y="3828644"/>
              <a:ext cx="0" cy="575100"/>
            </a:xfrm>
            <a:prstGeom prst="straightConnector1">
              <a:avLst/>
            </a:prstGeom>
            <a:noFill/>
            <a:ln cap="flat" cmpd="sng" w="38100">
              <a:solidFill>
                <a:schemeClr val="dk2"/>
              </a:solidFill>
              <a:prstDash val="solid"/>
              <a:round/>
              <a:headEnd len="sm" w="sm" type="none"/>
              <a:tailEnd len="sm" w="sm" type="none"/>
            </a:ln>
          </p:spPr>
        </p:cxnSp>
        <p:cxnSp>
          <p:nvCxnSpPr>
            <p:cNvPr id="224" name="Google Shape;224;p5"/>
            <p:cNvCxnSpPr/>
            <p:nvPr/>
          </p:nvCxnSpPr>
          <p:spPr>
            <a:xfrm>
              <a:off x="2609340" y="3992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25" name="Google Shape;225;p5"/>
            <p:cNvCxnSpPr/>
            <p:nvPr/>
          </p:nvCxnSpPr>
          <p:spPr>
            <a:xfrm>
              <a:off x="2890265" y="3992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26" name="Google Shape;226;p5"/>
            <p:cNvCxnSpPr/>
            <p:nvPr/>
          </p:nvCxnSpPr>
          <p:spPr>
            <a:xfrm flipH="1">
              <a:off x="3123290" y="4206644"/>
              <a:ext cx="1500" cy="197100"/>
            </a:xfrm>
            <a:prstGeom prst="straightConnector1">
              <a:avLst/>
            </a:prstGeom>
            <a:noFill/>
            <a:ln cap="flat" cmpd="sng" w="38100">
              <a:solidFill>
                <a:srgbClr val="FF0000"/>
              </a:solidFill>
              <a:prstDash val="solid"/>
              <a:round/>
              <a:headEnd len="sm" w="sm" type="none"/>
              <a:tailEnd len="sm" w="sm" type="none"/>
            </a:ln>
          </p:spPr>
        </p:cxnSp>
        <p:cxnSp>
          <p:nvCxnSpPr>
            <p:cNvPr id="227" name="Google Shape;227;p5"/>
            <p:cNvCxnSpPr/>
            <p:nvPr/>
          </p:nvCxnSpPr>
          <p:spPr>
            <a:xfrm flipH="1">
              <a:off x="3809090" y="4045294"/>
              <a:ext cx="3000" cy="358500"/>
            </a:xfrm>
            <a:prstGeom prst="straightConnector1">
              <a:avLst/>
            </a:prstGeom>
            <a:noFill/>
            <a:ln cap="flat" cmpd="sng" w="38100">
              <a:solidFill>
                <a:schemeClr val="dk2"/>
              </a:solidFill>
              <a:prstDash val="solid"/>
              <a:round/>
              <a:headEnd len="sm" w="sm" type="none"/>
              <a:tailEnd len="sm" w="sm" type="none"/>
            </a:ln>
          </p:spPr>
        </p:cxnSp>
        <p:cxnSp>
          <p:nvCxnSpPr>
            <p:cNvPr id="228" name="Google Shape;228;p5"/>
            <p:cNvCxnSpPr/>
            <p:nvPr/>
          </p:nvCxnSpPr>
          <p:spPr>
            <a:xfrm>
              <a:off x="3957065" y="3992994"/>
              <a:ext cx="4500" cy="410700"/>
            </a:xfrm>
            <a:prstGeom prst="straightConnector1">
              <a:avLst/>
            </a:prstGeom>
            <a:noFill/>
            <a:ln cap="flat" cmpd="sng" w="38100">
              <a:solidFill>
                <a:schemeClr val="dk2"/>
              </a:solidFill>
              <a:prstDash val="solid"/>
              <a:round/>
              <a:headEnd len="sm" w="sm" type="none"/>
              <a:tailEnd len="sm" w="sm" type="none"/>
            </a:ln>
          </p:spPr>
        </p:cxnSp>
        <p:cxnSp>
          <p:nvCxnSpPr>
            <p:cNvPr id="229" name="Google Shape;229;p5"/>
            <p:cNvCxnSpPr/>
            <p:nvPr/>
          </p:nvCxnSpPr>
          <p:spPr>
            <a:xfrm flipH="1">
              <a:off x="2728750" y="2276925"/>
              <a:ext cx="146400" cy="918300"/>
            </a:xfrm>
            <a:prstGeom prst="straightConnector1">
              <a:avLst/>
            </a:prstGeom>
            <a:noFill/>
            <a:ln cap="flat" cmpd="sng" w="19050">
              <a:solidFill>
                <a:schemeClr val="dk2"/>
              </a:solidFill>
              <a:prstDash val="solid"/>
              <a:round/>
              <a:headEnd len="med" w="med" type="triangle"/>
              <a:tailEnd len="med" w="med" type="triangle"/>
            </a:ln>
          </p:spPr>
        </p:cxnSp>
        <p:cxnSp>
          <p:nvCxnSpPr>
            <p:cNvPr id="230" name="Google Shape;230;p5"/>
            <p:cNvCxnSpPr/>
            <p:nvPr/>
          </p:nvCxnSpPr>
          <p:spPr>
            <a:xfrm flipH="1">
              <a:off x="2702225" y="2223000"/>
              <a:ext cx="793500" cy="999000"/>
            </a:xfrm>
            <a:prstGeom prst="straightConnector1">
              <a:avLst/>
            </a:prstGeom>
            <a:noFill/>
            <a:ln cap="flat" cmpd="sng" w="19050">
              <a:solidFill>
                <a:schemeClr val="dk2"/>
              </a:solidFill>
              <a:prstDash val="solid"/>
              <a:round/>
              <a:headEnd len="med" w="med" type="triangle"/>
              <a:tailEnd len="med" w="med" type="triangle"/>
            </a:ln>
          </p:spPr>
        </p:cxnSp>
        <p:cxnSp>
          <p:nvCxnSpPr>
            <p:cNvPr id="231" name="Google Shape;231;p5"/>
            <p:cNvCxnSpPr/>
            <p:nvPr/>
          </p:nvCxnSpPr>
          <p:spPr>
            <a:xfrm rot="10800000">
              <a:off x="3495075" y="2174025"/>
              <a:ext cx="362700" cy="1060200"/>
            </a:xfrm>
            <a:prstGeom prst="straightConnector1">
              <a:avLst/>
            </a:prstGeom>
            <a:noFill/>
            <a:ln cap="flat" cmpd="sng" w="28575">
              <a:solidFill>
                <a:schemeClr val="dk2"/>
              </a:solidFill>
              <a:prstDash val="solid"/>
              <a:round/>
              <a:headEnd len="med" w="med" type="triangle"/>
              <a:tailEnd len="med" w="med" type="triangle"/>
            </a:ln>
          </p:spPr>
        </p:cxnSp>
        <p:cxnSp>
          <p:nvCxnSpPr>
            <p:cNvPr id="232" name="Google Shape;232;p5"/>
            <p:cNvCxnSpPr/>
            <p:nvPr/>
          </p:nvCxnSpPr>
          <p:spPr>
            <a:xfrm flipH="1">
              <a:off x="3483075" y="3221750"/>
              <a:ext cx="374700" cy="537000"/>
            </a:xfrm>
            <a:prstGeom prst="straightConnector1">
              <a:avLst/>
            </a:prstGeom>
            <a:noFill/>
            <a:ln cap="flat" cmpd="sng" w="28575">
              <a:solidFill>
                <a:schemeClr val="dk2"/>
              </a:solidFill>
              <a:prstDash val="solid"/>
              <a:round/>
              <a:headEnd len="med" w="med" type="triangle"/>
              <a:tailEnd len="med" w="med" type="triangle"/>
            </a:ln>
          </p:spPr>
        </p:cxnSp>
        <p:cxnSp>
          <p:nvCxnSpPr>
            <p:cNvPr id="233" name="Google Shape;233;p5"/>
            <p:cNvCxnSpPr/>
            <p:nvPr/>
          </p:nvCxnSpPr>
          <p:spPr>
            <a:xfrm flipH="1">
              <a:off x="2672950" y="3221750"/>
              <a:ext cx="1197300" cy="24900"/>
            </a:xfrm>
            <a:prstGeom prst="straightConnector1">
              <a:avLst/>
            </a:prstGeom>
            <a:noFill/>
            <a:ln cap="flat" cmpd="sng" w="28575">
              <a:solidFill>
                <a:schemeClr val="dk2"/>
              </a:solidFill>
              <a:prstDash val="solid"/>
              <a:round/>
              <a:headEnd len="med" w="med" type="triangle"/>
              <a:tailEnd len="med" w="med" type="triangle"/>
            </a:ln>
          </p:spPr>
        </p:cxnSp>
        <p:cxnSp>
          <p:nvCxnSpPr>
            <p:cNvPr id="234" name="Google Shape;234;p5"/>
            <p:cNvCxnSpPr/>
            <p:nvPr/>
          </p:nvCxnSpPr>
          <p:spPr>
            <a:xfrm rot="10800000">
              <a:off x="2901650" y="2210500"/>
              <a:ext cx="893700" cy="973800"/>
            </a:xfrm>
            <a:prstGeom prst="straightConnector1">
              <a:avLst/>
            </a:prstGeom>
            <a:noFill/>
            <a:ln cap="flat" cmpd="sng" w="28575">
              <a:solidFill>
                <a:schemeClr val="dk2"/>
              </a:solidFill>
              <a:prstDash val="solid"/>
              <a:round/>
              <a:headEnd len="med" w="med" type="triangle"/>
              <a:tailEnd len="med" w="med" type="triangle"/>
            </a:ln>
          </p:spPr>
        </p:cxnSp>
        <p:cxnSp>
          <p:nvCxnSpPr>
            <p:cNvPr id="235" name="Google Shape;235;p5"/>
            <p:cNvCxnSpPr/>
            <p:nvPr/>
          </p:nvCxnSpPr>
          <p:spPr>
            <a:xfrm>
              <a:off x="2901775" y="2250300"/>
              <a:ext cx="593700" cy="1520700"/>
            </a:xfrm>
            <a:prstGeom prst="straightConnector1">
              <a:avLst/>
            </a:prstGeom>
            <a:noFill/>
            <a:ln cap="flat" cmpd="sng" w="19050">
              <a:solidFill>
                <a:schemeClr val="dk2"/>
              </a:solidFill>
              <a:prstDash val="solid"/>
              <a:round/>
              <a:headEnd len="med" w="med" type="triangle"/>
              <a:tailEnd len="med" w="med" type="triangle"/>
            </a:ln>
          </p:spPr>
        </p:cxnSp>
        <p:cxnSp>
          <p:nvCxnSpPr>
            <p:cNvPr id="236" name="Google Shape;236;p5"/>
            <p:cNvCxnSpPr/>
            <p:nvPr/>
          </p:nvCxnSpPr>
          <p:spPr>
            <a:xfrm>
              <a:off x="2734175" y="3246725"/>
              <a:ext cx="661800" cy="499500"/>
            </a:xfrm>
            <a:prstGeom prst="straightConnector1">
              <a:avLst/>
            </a:prstGeom>
            <a:noFill/>
            <a:ln cap="flat" cmpd="sng" w="28575">
              <a:solidFill>
                <a:schemeClr val="dk2"/>
              </a:solidFill>
              <a:prstDash val="solid"/>
              <a:round/>
              <a:headEnd len="med" w="med" type="triangle"/>
              <a:tailEnd len="med" w="med" type="triangle"/>
            </a:ln>
          </p:spPr>
        </p:cxnSp>
        <p:cxnSp>
          <p:nvCxnSpPr>
            <p:cNvPr id="237" name="Google Shape;237;p5"/>
            <p:cNvCxnSpPr/>
            <p:nvPr/>
          </p:nvCxnSpPr>
          <p:spPr>
            <a:xfrm flipH="1" rot="10800000">
              <a:off x="2835225" y="2196875"/>
              <a:ext cx="705600" cy="13500"/>
            </a:xfrm>
            <a:prstGeom prst="straightConnector1">
              <a:avLst/>
            </a:prstGeom>
            <a:noFill/>
            <a:ln cap="flat" cmpd="sng" w="28575">
              <a:solidFill>
                <a:schemeClr val="dk2"/>
              </a:solidFill>
              <a:prstDash val="solid"/>
              <a:round/>
              <a:headEnd len="med" w="med" type="triangle"/>
              <a:tailEnd len="med" w="med" type="triangle"/>
            </a:ln>
          </p:spPr>
        </p:cxnSp>
        <p:cxnSp>
          <p:nvCxnSpPr>
            <p:cNvPr id="238" name="Google Shape;238;p5"/>
            <p:cNvCxnSpPr/>
            <p:nvPr/>
          </p:nvCxnSpPr>
          <p:spPr>
            <a:xfrm flipH="1">
              <a:off x="3380925" y="2197075"/>
              <a:ext cx="106500" cy="1530600"/>
            </a:xfrm>
            <a:prstGeom prst="straightConnector1">
              <a:avLst/>
            </a:prstGeom>
            <a:noFill/>
            <a:ln cap="flat" cmpd="sng" w="19050">
              <a:solidFill>
                <a:schemeClr val="dk2"/>
              </a:solidFill>
              <a:prstDash val="solid"/>
              <a:round/>
              <a:headEnd len="med" w="med" type="triangl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Benchmarking</a:t>
            </a:r>
            <a:endParaRPr/>
          </a:p>
        </p:txBody>
      </p:sp>
      <p:sp>
        <p:nvSpPr>
          <p:cNvPr id="244" name="Google Shape;24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GB"/>
              <a:t>We aim at investigating each merging method’s performance by:  </a:t>
            </a:r>
            <a:endParaRPr/>
          </a:p>
          <a:p>
            <a:pPr indent="-342900" lvl="0" marL="457200" rtl="0" algn="l">
              <a:lnSpc>
                <a:spcPct val="115000"/>
              </a:lnSpc>
              <a:spcBef>
                <a:spcPts val="1600"/>
              </a:spcBef>
              <a:spcAft>
                <a:spcPts val="0"/>
              </a:spcAft>
              <a:buSzPts val="1800"/>
              <a:buAutoNum type="arabicPeriod"/>
            </a:pPr>
            <a:r>
              <a:rPr lang="en-GB"/>
              <a:t>Comparing consensus spectrum with each group member, and calculate average spectral distance (e.g. cosine distance) using leave-one out.</a:t>
            </a:r>
            <a:endParaRPr/>
          </a:p>
          <a:p>
            <a:pPr indent="-342900" lvl="0" marL="457200" rtl="0" algn="l">
              <a:lnSpc>
                <a:spcPct val="115000"/>
              </a:lnSpc>
              <a:spcBef>
                <a:spcPts val="0"/>
              </a:spcBef>
              <a:spcAft>
                <a:spcPts val="0"/>
              </a:spcAft>
              <a:buSzPts val="1800"/>
              <a:buAutoNum type="arabicPeriod"/>
            </a:pPr>
            <a:r>
              <a:rPr lang="en-GB"/>
              <a:t>Research consensus spectra, and see how frequent the library annotation and search engine result disagree</a:t>
            </a:r>
            <a:endParaRPr/>
          </a:p>
          <a:p>
            <a:pPr indent="-342900" lvl="0" marL="457200" rtl="0" algn="l">
              <a:lnSpc>
                <a:spcPct val="115000"/>
              </a:lnSpc>
              <a:spcBef>
                <a:spcPts val="0"/>
              </a:spcBef>
              <a:spcAft>
                <a:spcPts val="0"/>
              </a:spcAft>
              <a:buSzPts val="1800"/>
              <a:buAutoNum type="arabicPeriod"/>
            </a:pPr>
            <a:r>
              <a:rPr lang="en-GB"/>
              <a:t>Research the consensus spectra and investigate the fraction of the  ion-intensity that is explained by b- and y-ions.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Test data</a:t>
            </a:r>
            <a:endParaRPr/>
          </a:p>
        </p:txBody>
      </p:sp>
      <p:sp>
        <p:nvSpPr>
          <p:cNvPr id="250" name="Google Shape;25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We will use a subset of Proteome tools, consisting of spectra from synthesised peptides, available from </a:t>
            </a:r>
            <a:r>
              <a:rPr lang="en-GB" sz="1100" u="sng">
                <a:solidFill>
                  <a:schemeClr val="hlink"/>
                </a:solidFill>
                <a:hlinkClick r:id="rId3"/>
              </a:rPr>
              <a:t>https://drive.google.com/drive/u/1/folders/1VO9VXTsfacZB7yna_3yw77a7AegRu34G</a:t>
            </a:r>
            <a:endParaRPr sz="1200"/>
          </a:p>
        </p:txBody>
      </p:sp>
      <p:pic>
        <p:nvPicPr>
          <p:cNvPr id="251" name="Google Shape;251;p7"/>
          <p:cNvPicPr preferRelativeResize="0"/>
          <p:nvPr/>
        </p:nvPicPr>
        <p:blipFill rotWithShape="1">
          <a:blip r:embed="rId4">
            <a:alphaModFix/>
          </a:blip>
          <a:srcRect b="31853" l="0" r="0" t="0"/>
          <a:stretch/>
        </p:blipFill>
        <p:spPr>
          <a:xfrm>
            <a:off x="499742" y="1929084"/>
            <a:ext cx="6018535" cy="310011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Google Shape;256;p8"/>
          <p:cNvGrpSpPr/>
          <p:nvPr/>
        </p:nvGrpSpPr>
        <p:grpSpPr>
          <a:xfrm>
            <a:off x="102103" y="770709"/>
            <a:ext cx="8859017" cy="4335078"/>
            <a:chOff x="102103" y="770709"/>
            <a:chExt cx="8859017" cy="4335078"/>
          </a:xfrm>
        </p:grpSpPr>
        <p:sp>
          <p:nvSpPr>
            <p:cNvPr id="257" name="Google Shape;257;p8"/>
            <p:cNvSpPr/>
            <p:nvPr/>
          </p:nvSpPr>
          <p:spPr>
            <a:xfrm>
              <a:off x="311700" y="2947310"/>
              <a:ext cx="1531620" cy="572700"/>
            </a:xfrm>
            <a:prstGeom prst="rect">
              <a:avLst/>
            </a:prstGeom>
            <a:solidFill>
              <a:schemeClr val="accent1">
                <a:alpha val="3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Identification pipeline (crux) </a:t>
              </a:r>
              <a:endParaRPr/>
            </a:p>
          </p:txBody>
        </p:sp>
        <p:sp>
          <p:nvSpPr>
            <p:cNvPr id="258" name="Google Shape;258;p8"/>
            <p:cNvSpPr/>
            <p:nvPr/>
          </p:nvSpPr>
          <p:spPr>
            <a:xfrm>
              <a:off x="2037630" y="2947310"/>
              <a:ext cx="1531620" cy="572700"/>
            </a:xfrm>
            <a:prstGeom prst="rect">
              <a:avLst/>
            </a:prstGeom>
            <a:solidFill>
              <a:srgbClr val="00B05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Identification pipeline (MSgf+)</a:t>
              </a:r>
              <a:endParaRPr/>
            </a:p>
          </p:txBody>
        </p:sp>
        <p:sp>
          <p:nvSpPr>
            <p:cNvPr id="259" name="Google Shape;259;p8"/>
            <p:cNvSpPr/>
            <p:nvPr/>
          </p:nvSpPr>
          <p:spPr>
            <a:xfrm>
              <a:off x="311699" y="3758982"/>
              <a:ext cx="3252647" cy="572700"/>
            </a:xfrm>
            <a:prstGeom prst="rect">
              <a:avLst/>
            </a:prstGeom>
            <a:solidFill>
              <a:schemeClr val="accent5">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ProteomeTools synthetic peptides</a:t>
              </a:r>
              <a:endParaRPr/>
            </a:p>
          </p:txBody>
        </p:sp>
        <p:cxnSp>
          <p:nvCxnSpPr>
            <p:cNvPr id="260" name="Google Shape;260;p8"/>
            <p:cNvCxnSpPr>
              <a:endCxn id="257" idx="2"/>
            </p:cNvCxnSpPr>
            <p:nvPr/>
          </p:nvCxnSpPr>
          <p:spPr>
            <a:xfrm rot="10800000">
              <a:off x="1077510" y="3520010"/>
              <a:ext cx="0" cy="239100"/>
            </a:xfrm>
            <a:prstGeom prst="straightConnector1">
              <a:avLst/>
            </a:prstGeom>
            <a:noFill/>
            <a:ln cap="flat" cmpd="sng" w="9525">
              <a:solidFill>
                <a:schemeClr val="dk1"/>
              </a:solidFill>
              <a:prstDash val="solid"/>
              <a:round/>
              <a:headEnd len="sm" w="sm" type="none"/>
              <a:tailEnd len="med" w="med" type="triangle"/>
            </a:ln>
          </p:spPr>
        </p:cxnSp>
        <p:cxnSp>
          <p:nvCxnSpPr>
            <p:cNvPr id="261" name="Google Shape;261;p8"/>
            <p:cNvCxnSpPr>
              <a:endCxn id="258" idx="2"/>
            </p:cNvCxnSpPr>
            <p:nvPr/>
          </p:nvCxnSpPr>
          <p:spPr>
            <a:xfrm rot="10800000">
              <a:off x="2803440" y="3520010"/>
              <a:ext cx="0" cy="239100"/>
            </a:xfrm>
            <a:prstGeom prst="straightConnector1">
              <a:avLst/>
            </a:prstGeom>
            <a:noFill/>
            <a:ln cap="flat" cmpd="sng" w="9525">
              <a:solidFill>
                <a:schemeClr val="dk1"/>
              </a:solidFill>
              <a:prstDash val="solid"/>
              <a:round/>
              <a:headEnd len="sm" w="sm" type="none"/>
              <a:tailEnd len="med" w="med" type="triangle"/>
            </a:ln>
          </p:spPr>
        </p:cxnSp>
        <p:sp>
          <p:nvSpPr>
            <p:cNvPr id="262" name="Google Shape;262;p8"/>
            <p:cNvSpPr/>
            <p:nvPr/>
          </p:nvSpPr>
          <p:spPr>
            <a:xfrm>
              <a:off x="311700" y="2115588"/>
              <a:ext cx="1531620" cy="572700"/>
            </a:xfrm>
            <a:prstGeom prst="rect">
              <a:avLst/>
            </a:prstGeom>
            <a:solidFill>
              <a:schemeClr val="accent1">
                <a:alpha val="3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MaRaCluster Clustering</a:t>
              </a:r>
              <a:endParaRPr/>
            </a:p>
          </p:txBody>
        </p:sp>
        <p:sp>
          <p:nvSpPr>
            <p:cNvPr id="263" name="Google Shape;263;p8"/>
            <p:cNvSpPr/>
            <p:nvPr/>
          </p:nvSpPr>
          <p:spPr>
            <a:xfrm>
              <a:off x="2032731" y="2115588"/>
              <a:ext cx="1531620" cy="572700"/>
            </a:xfrm>
            <a:prstGeom prst="rect">
              <a:avLst/>
            </a:prstGeom>
            <a:solidFill>
              <a:srgbClr val="00B05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Spectra-Cluster</a:t>
              </a:r>
              <a:endParaRPr/>
            </a:p>
          </p:txBody>
        </p:sp>
        <p:cxnSp>
          <p:nvCxnSpPr>
            <p:cNvPr id="264" name="Google Shape;264;p8"/>
            <p:cNvCxnSpPr>
              <a:stCxn id="257" idx="0"/>
              <a:endCxn id="262" idx="2"/>
            </p:cNvCxnSpPr>
            <p:nvPr/>
          </p:nvCxnSpPr>
          <p:spPr>
            <a:xfrm rot="10800000">
              <a:off x="1077510" y="2688410"/>
              <a:ext cx="0" cy="258900"/>
            </a:xfrm>
            <a:prstGeom prst="straightConnector1">
              <a:avLst/>
            </a:prstGeom>
            <a:noFill/>
            <a:ln cap="flat" cmpd="sng" w="9525">
              <a:solidFill>
                <a:schemeClr val="dk1"/>
              </a:solidFill>
              <a:prstDash val="solid"/>
              <a:round/>
              <a:headEnd len="sm" w="sm" type="none"/>
              <a:tailEnd len="med" w="med" type="triangle"/>
            </a:ln>
          </p:spPr>
        </p:cxnSp>
        <p:cxnSp>
          <p:nvCxnSpPr>
            <p:cNvPr id="265" name="Google Shape;265;p8"/>
            <p:cNvCxnSpPr>
              <a:stCxn id="258" idx="0"/>
              <a:endCxn id="263" idx="2"/>
            </p:cNvCxnSpPr>
            <p:nvPr/>
          </p:nvCxnSpPr>
          <p:spPr>
            <a:xfrm rot="10800000">
              <a:off x="2798640" y="2688410"/>
              <a:ext cx="4800" cy="258900"/>
            </a:xfrm>
            <a:prstGeom prst="straightConnector1">
              <a:avLst/>
            </a:prstGeom>
            <a:noFill/>
            <a:ln cap="flat" cmpd="sng" w="9525">
              <a:solidFill>
                <a:schemeClr val="dk1"/>
              </a:solidFill>
              <a:prstDash val="solid"/>
              <a:round/>
              <a:headEnd len="sm" w="sm" type="none"/>
              <a:tailEnd len="med" w="med" type="triangle"/>
            </a:ln>
          </p:spPr>
        </p:cxnSp>
        <p:sp>
          <p:nvSpPr>
            <p:cNvPr id="266" name="Google Shape;266;p8"/>
            <p:cNvSpPr/>
            <p:nvPr/>
          </p:nvSpPr>
          <p:spPr>
            <a:xfrm>
              <a:off x="4572000" y="913710"/>
              <a:ext cx="809898" cy="572701"/>
            </a:xfrm>
            <a:prstGeom prst="flowChartDocument">
              <a:avLst/>
            </a:prstGeom>
            <a:solidFill>
              <a:schemeClr val="accent4">
                <a:alpha val="3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Enriched MGF</a:t>
              </a:r>
              <a:endParaRPr/>
            </a:p>
          </p:txBody>
        </p:sp>
        <p:cxnSp>
          <p:nvCxnSpPr>
            <p:cNvPr id="267" name="Google Shape;267;p8"/>
            <p:cNvCxnSpPr>
              <a:stCxn id="262" idx="0"/>
              <a:endCxn id="268" idx="2"/>
            </p:cNvCxnSpPr>
            <p:nvPr/>
          </p:nvCxnSpPr>
          <p:spPr>
            <a:xfrm rot="-5400000">
              <a:off x="1361160" y="1489038"/>
              <a:ext cx="342900" cy="910200"/>
            </a:xfrm>
            <a:prstGeom prst="bentConnector3">
              <a:avLst>
                <a:gd fmla="val 49989" name="adj1"/>
              </a:avLst>
            </a:prstGeom>
            <a:noFill/>
            <a:ln cap="flat" cmpd="sng" w="9525">
              <a:solidFill>
                <a:schemeClr val="dk1"/>
              </a:solidFill>
              <a:prstDash val="solid"/>
              <a:round/>
              <a:headEnd len="sm" w="sm" type="none"/>
              <a:tailEnd len="med" w="med" type="triangle"/>
            </a:ln>
          </p:spPr>
        </p:cxnSp>
        <p:cxnSp>
          <p:nvCxnSpPr>
            <p:cNvPr id="269" name="Google Shape;269;p8"/>
            <p:cNvCxnSpPr>
              <a:stCxn id="263" idx="0"/>
              <a:endCxn id="268" idx="2"/>
            </p:cNvCxnSpPr>
            <p:nvPr/>
          </p:nvCxnSpPr>
          <p:spPr>
            <a:xfrm flipH="1" rot="5400000">
              <a:off x="2221791" y="1538838"/>
              <a:ext cx="342900" cy="810600"/>
            </a:xfrm>
            <a:prstGeom prst="bentConnector3">
              <a:avLst>
                <a:gd fmla="val 49989" name="adj1"/>
              </a:avLst>
            </a:prstGeom>
            <a:noFill/>
            <a:ln cap="flat" cmpd="sng" w="9525">
              <a:solidFill>
                <a:schemeClr val="dk1"/>
              </a:solidFill>
              <a:prstDash val="solid"/>
              <a:round/>
              <a:headEnd len="sm" w="sm" type="none"/>
              <a:tailEnd len="med" w="med" type="triangle"/>
            </a:ln>
          </p:spPr>
        </p:cxnSp>
        <p:cxnSp>
          <p:nvCxnSpPr>
            <p:cNvPr id="270" name="Google Shape;270;p8"/>
            <p:cNvCxnSpPr>
              <a:stCxn id="259" idx="3"/>
              <a:endCxn id="268" idx="2"/>
            </p:cNvCxnSpPr>
            <p:nvPr/>
          </p:nvCxnSpPr>
          <p:spPr>
            <a:xfrm rot="10800000">
              <a:off x="1987846" y="1772832"/>
              <a:ext cx="1576500" cy="2272500"/>
            </a:xfrm>
            <a:prstGeom prst="bentConnector4">
              <a:avLst>
                <a:gd fmla="val -14500" name="adj1"/>
                <a:gd fmla="val 92627" name="adj2"/>
              </a:avLst>
            </a:prstGeom>
            <a:noFill/>
            <a:ln cap="flat" cmpd="sng" w="9525">
              <a:solidFill>
                <a:schemeClr val="dk1"/>
              </a:solidFill>
              <a:prstDash val="solid"/>
              <a:round/>
              <a:headEnd len="sm" w="sm" type="none"/>
              <a:tailEnd len="med" w="med" type="triangle"/>
            </a:ln>
          </p:spPr>
        </p:cxnSp>
        <p:sp>
          <p:nvSpPr>
            <p:cNvPr id="268" name="Google Shape;268;p8"/>
            <p:cNvSpPr/>
            <p:nvPr/>
          </p:nvSpPr>
          <p:spPr>
            <a:xfrm>
              <a:off x="311700" y="1200061"/>
              <a:ext cx="3352243"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cluster-conversion-tool</a:t>
              </a:r>
              <a:endParaRPr/>
            </a:p>
          </p:txBody>
        </p:sp>
        <p:cxnSp>
          <p:nvCxnSpPr>
            <p:cNvPr id="271" name="Google Shape;271;p8"/>
            <p:cNvCxnSpPr>
              <a:stCxn id="259" idx="1"/>
              <a:endCxn id="268" idx="2"/>
            </p:cNvCxnSpPr>
            <p:nvPr/>
          </p:nvCxnSpPr>
          <p:spPr>
            <a:xfrm flipH="1" rot="10800000">
              <a:off x="311699" y="1772832"/>
              <a:ext cx="1676100" cy="2272500"/>
            </a:xfrm>
            <a:prstGeom prst="bentConnector4">
              <a:avLst>
                <a:gd fmla="val -13639" name="adj1"/>
                <a:gd fmla="val 92627" name="adj2"/>
              </a:avLst>
            </a:prstGeom>
            <a:noFill/>
            <a:ln cap="flat" cmpd="sng" w="9525">
              <a:solidFill>
                <a:schemeClr val="dk1"/>
              </a:solidFill>
              <a:prstDash val="solid"/>
              <a:round/>
              <a:headEnd len="sm" w="sm" type="none"/>
              <a:tailEnd len="med" w="med" type="triangle"/>
            </a:ln>
          </p:spPr>
        </p:cxnSp>
        <p:sp>
          <p:nvSpPr>
            <p:cNvPr id="272" name="Google Shape;272;p8"/>
            <p:cNvSpPr/>
            <p:nvPr/>
          </p:nvSpPr>
          <p:spPr>
            <a:xfrm>
              <a:off x="4572000" y="1550689"/>
              <a:ext cx="809898" cy="572701"/>
            </a:xfrm>
            <a:prstGeom prst="flowChartDocument">
              <a:avLst/>
            </a:prstGeom>
            <a:solidFill>
              <a:srgbClr val="00B05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Enriched MGF</a:t>
              </a:r>
              <a:endParaRPr/>
            </a:p>
          </p:txBody>
        </p:sp>
        <p:cxnSp>
          <p:nvCxnSpPr>
            <p:cNvPr id="273" name="Google Shape;273;p8"/>
            <p:cNvCxnSpPr>
              <a:stCxn id="268" idx="3"/>
              <a:endCxn id="266" idx="1"/>
            </p:cNvCxnSpPr>
            <p:nvPr/>
          </p:nvCxnSpPr>
          <p:spPr>
            <a:xfrm flipH="1" rot="10800000">
              <a:off x="3663943" y="1199911"/>
              <a:ext cx="908100" cy="286500"/>
            </a:xfrm>
            <a:prstGeom prst="bentConnector3">
              <a:avLst>
                <a:gd fmla="val 49998" name="adj1"/>
              </a:avLst>
            </a:prstGeom>
            <a:noFill/>
            <a:ln cap="flat" cmpd="sng" w="9525">
              <a:solidFill>
                <a:schemeClr val="dk1"/>
              </a:solidFill>
              <a:prstDash val="solid"/>
              <a:round/>
              <a:headEnd len="sm" w="sm" type="none"/>
              <a:tailEnd len="med" w="med" type="triangle"/>
            </a:ln>
          </p:spPr>
        </p:cxnSp>
        <p:cxnSp>
          <p:nvCxnSpPr>
            <p:cNvPr id="274" name="Google Shape;274;p8"/>
            <p:cNvCxnSpPr>
              <a:stCxn id="268" idx="3"/>
              <a:endCxn id="272" idx="1"/>
            </p:cNvCxnSpPr>
            <p:nvPr/>
          </p:nvCxnSpPr>
          <p:spPr>
            <a:xfrm>
              <a:off x="3663943" y="1486411"/>
              <a:ext cx="908100" cy="350700"/>
            </a:xfrm>
            <a:prstGeom prst="bentConnector3">
              <a:avLst>
                <a:gd fmla="val 49998" name="adj1"/>
              </a:avLst>
            </a:prstGeom>
            <a:noFill/>
            <a:ln cap="flat" cmpd="sng" w="9525">
              <a:solidFill>
                <a:schemeClr val="dk1"/>
              </a:solidFill>
              <a:prstDash val="solid"/>
              <a:round/>
              <a:headEnd len="sm" w="sm" type="none"/>
              <a:tailEnd len="med" w="med" type="triangle"/>
            </a:ln>
          </p:spPr>
        </p:cxnSp>
        <p:sp>
          <p:nvSpPr>
            <p:cNvPr id="275" name="Google Shape;275;p8"/>
            <p:cNvSpPr/>
            <p:nvPr/>
          </p:nvSpPr>
          <p:spPr>
            <a:xfrm>
              <a:off x="6111490" y="876587"/>
              <a:ext cx="1340501"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Best-spectrum</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method</a:t>
              </a:r>
              <a:endParaRPr/>
            </a:p>
          </p:txBody>
        </p:sp>
        <p:sp>
          <p:nvSpPr>
            <p:cNvPr id="276" name="Google Shape;276;p8"/>
            <p:cNvSpPr/>
            <p:nvPr/>
          </p:nvSpPr>
          <p:spPr>
            <a:xfrm>
              <a:off x="7491799" y="876587"/>
              <a:ext cx="1340501"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Binning-spectrum</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method</a:t>
              </a:r>
              <a:endParaRPr/>
            </a:p>
          </p:txBody>
        </p:sp>
        <p:sp>
          <p:nvSpPr>
            <p:cNvPr id="277" name="Google Shape;277;p8"/>
            <p:cNvSpPr/>
            <p:nvPr/>
          </p:nvSpPr>
          <p:spPr>
            <a:xfrm>
              <a:off x="7491799" y="1542888"/>
              <a:ext cx="1340501"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Clustering-spectrum</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method</a:t>
              </a:r>
              <a:endParaRPr/>
            </a:p>
          </p:txBody>
        </p:sp>
        <p:sp>
          <p:nvSpPr>
            <p:cNvPr id="278" name="Google Shape;278;p8"/>
            <p:cNvSpPr/>
            <p:nvPr/>
          </p:nvSpPr>
          <p:spPr>
            <a:xfrm>
              <a:off x="6111490" y="1551002"/>
              <a:ext cx="1340501"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MostSimilar-spectrum</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method</a:t>
              </a:r>
              <a:endParaRPr/>
            </a:p>
          </p:txBody>
        </p:sp>
        <p:sp>
          <p:nvSpPr>
            <p:cNvPr id="279" name="Google Shape;279;p8"/>
            <p:cNvSpPr/>
            <p:nvPr/>
          </p:nvSpPr>
          <p:spPr>
            <a:xfrm>
              <a:off x="5956663" y="770709"/>
              <a:ext cx="3004457" cy="1476102"/>
            </a:xfrm>
            <a:prstGeom prst="rect">
              <a:avLst/>
            </a:prstGeom>
            <a:noFill/>
            <a:ln cap="flat" cmpd="sng" w="25400">
              <a:solidFill>
                <a:schemeClr val="dk1"/>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80" name="Google Shape;280;p8"/>
            <p:cNvCxnSpPr>
              <a:stCxn id="266" idx="3"/>
            </p:cNvCxnSpPr>
            <p:nvPr/>
          </p:nvCxnSpPr>
          <p:spPr>
            <a:xfrm>
              <a:off x="5381898" y="1200060"/>
              <a:ext cx="574800" cy="0"/>
            </a:xfrm>
            <a:prstGeom prst="straightConnector1">
              <a:avLst/>
            </a:prstGeom>
            <a:noFill/>
            <a:ln cap="flat" cmpd="sng" w="9525">
              <a:solidFill>
                <a:schemeClr val="dk1"/>
              </a:solidFill>
              <a:prstDash val="solid"/>
              <a:round/>
              <a:headEnd len="sm" w="sm" type="none"/>
              <a:tailEnd len="med" w="med" type="triangle"/>
            </a:ln>
          </p:spPr>
        </p:cxnSp>
        <p:cxnSp>
          <p:nvCxnSpPr>
            <p:cNvPr id="281" name="Google Shape;281;p8"/>
            <p:cNvCxnSpPr>
              <a:stCxn id="272" idx="3"/>
            </p:cNvCxnSpPr>
            <p:nvPr/>
          </p:nvCxnSpPr>
          <p:spPr>
            <a:xfrm>
              <a:off x="5381898" y="1837039"/>
              <a:ext cx="574800" cy="0"/>
            </a:xfrm>
            <a:prstGeom prst="straightConnector1">
              <a:avLst/>
            </a:prstGeom>
            <a:noFill/>
            <a:ln cap="flat" cmpd="sng" w="9525">
              <a:solidFill>
                <a:schemeClr val="dk1"/>
              </a:solidFill>
              <a:prstDash val="solid"/>
              <a:round/>
              <a:headEnd len="sm" w="sm" type="none"/>
              <a:tailEnd len="med" w="med" type="triangle"/>
            </a:ln>
          </p:spPr>
        </p:cxnSp>
        <p:sp>
          <p:nvSpPr>
            <p:cNvPr id="282" name="Google Shape;282;p8"/>
            <p:cNvSpPr/>
            <p:nvPr/>
          </p:nvSpPr>
          <p:spPr>
            <a:xfrm>
              <a:off x="4812353" y="3851999"/>
              <a:ext cx="2343814"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Benchmark</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Identification</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Pipeline (OpenMS &amp; OpenSearch) </a:t>
              </a:r>
              <a:endParaRPr/>
            </a:p>
          </p:txBody>
        </p:sp>
        <p:sp>
          <p:nvSpPr>
            <p:cNvPr id="283" name="Google Shape;283;p8"/>
            <p:cNvSpPr/>
            <p:nvPr/>
          </p:nvSpPr>
          <p:spPr>
            <a:xfrm>
              <a:off x="5956663" y="2583621"/>
              <a:ext cx="1278527" cy="818749"/>
            </a:xfrm>
            <a:prstGeom prst="flowChartMultidocument">
              <a:avLst/>
            </a:prstGeom>
            <a:solidFill>
              <a:schemeClr val="accent4">
                <a:alpha val="3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900" u="none" cap="none" strike="noStrike">
                  <a:solidFill>
                    <a:schemeClr val="dk1"/>
                  </a:solidFill>
                  <a:latin typeface="Arial"/>
                  <a:ea typeface="Arial"/>
                  <a:cs typeface="Arial"/>
                  <a:sym typeface="Arial"/>
                </a:rPr>
                <a:t>Representative Spectrum MGF</a:t>
              </a:r>
              <a:endParaRPr/>
            </a:p>
          </p:txBody>
        </p:sp>
        <p:sp>
          <p:nvSpPr>
            <p:cNvPr id="284" name="Google Shape;284;p8"/>
            <p:cNvSpPr/>
            <p:nvPr/>
          </p:nvSpPr>
          <p:spPr>
            <a:xfrm>
              <a:off x="7553773" y="2591952"/>
              <a:ext cx="1278527" cy="818749"/>
            </a:xfrm>
            <a:prstGeom prst="flowChartMultidocument">
              <a:avLst/>
            </a:prstGeom>
            <a:solidFill>
              <a:srgbClr val="00B05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900" u="none" cap="none" strike="noStrike">
                  <a:solidFill>
                    <a:schemeClr val="dk1"/>
                  </a:solidFill>
                  <a:latin typeface="Arial"/>
                  <a:ea typeface="Arial"/>
                  <a:cs typeface="Arial"/>
                  <a:sym typeface="Arial"/>
                </a:rPr>
                <a:t>Representative Spectrum MGF</a:t>
              </a:r>
              <a:endParaRPr/>
            </a:p>
          </p:txBody>
        </p:sp>
        <p:cxnSp>
          <p:nvCxnSpPr>
            <p:cNvPr id="285" name="Google Shape;285;p8"/>
            <p:cNvCxnSpPr/>
            <p:nvPr/>
          </p:nvCxnSpPr>
          <p:spPr>
            <a:xfrm flipH="1">
              <a:off x="6490314" y="2277669"/>
              <a:ext cx="1" cy="305952"/>
            </a:xfrm>
            <a:prstGeom prst="straightConnector1">
              <a:avLst/>
            </a:prstGeom>
            <a:noFill/>
            <a:ln cap="flat" cmpd="sng" w="9525">
              <a:solidFill>
                <a:schemeClr val="dk1"/>
              </a:solidFill>
              <a:prstDash val="solid"/>
              <a:round/>
              <a:headEnd len="sm" w="sm" type="none"/>
              <a:tailEnd len="med" w="med" type="triangle"/>
            </a:ln>
          </p:spPr>
        </p:cxnSp>
        <p:cxnSp>
          <p:nvCxnSpPr>
            <p:cNvPr id="286" name="Google Shape;286;p8"/>
            <p:cNvCxnSpPr>
              <a:endCxn id="284" idx="0"/>
            </p:cNvCxnSpPr>
            <p:nvPr/>
          </p:nvCxnSpPr>
          <p:spPr>
            <a:xfrm>
              <a:off x="8280994" y="2277552"/>
              <a:ext cx="0" cy="314400"/>
            </a:xfrm>
            <a:prstGeom prst="straightConnector1">
              <a:avLst/>
            </a:prstGeom>
            <a:noFill/>
            <a:ln cap="flat" cmpd="sng" w="9525">
              <a:solidFill>
                <a:schemeClr val="dk1"/>
              </a:solidFill>
              <a:prstDash val="solid"/>
              <a:round/>
              <a:headEnd len="sm" w="sm" type="none"/>
              <a:tailEnd len="med" w="med" type="triangle"/>
            </a:ln>
          </p:spPr>
        </p:cxnSp>
        <p:cxnSp>
          <p:nvCxnSpPr>
            <p:cNvPr id="287" name="Google Shape;287;p8"/>
            <p:cNvCxnSpPr>
              <a:stCxn id="283" idx="2"/>
              <a:endCxn id="282" idx="0"/>
            </p:cNvCxnSpPr>
            <p:nvPr/>
          </p:nvCxnSpPr>
          <p:spPr>
            <a:xfrm rot="5400000">
              <a:off x="6005271" y="3350214"/>
              <a:ext cx="480600" cy="522900"/>
            </a:xfrm>
            <a:prstGeom prst="bentConnector3">
              <a:avLst>
                <a:gd fmla="val 50004" name="adj1"/>
              </a:avLst>
            </a:prstGeom>
            <a:noFill/>
            <a:ln cap="flat" cmpd="sng" w="9525">
              <a:solidFill>
                <a:schemeClr val="dk1"/>
              </a:solidFill>
              <a:prstDash val="solid"/>
              <a:round/>
              <a:headEnd len="sm" w="sm" type="none"/>
              <a:tailEnd len="med" w="med" type="triangle"/>
            </a:ln>
          </p:spPr>
        </p:cxnSp>
        <p:sp>
          <p:nvSpPr>
            <p:cNvPr id="288" name="Google Shape;288;p8"/>
            <p:cNvSpPr/>
            <p:nvPr/>
          </p:nvSpPr>
          <p:spPr>
            <a:xfrm>
              <a:off x="7320349" y="3817123"/>
              <a:ext cx="1576695" cy="572700"/>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Metrics</a:t>
              </a:r>
              <a:endParaRPr/>
            </a:p>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(b &amp; y ions) &amp; cosine similarity</a:t>
              </a:r>
              <a:endParaRPr/>
            </a:p>
          </p:txBody>
        </p:sp>
        <p:cxnSp>
          <p:nvCxnSpPr>
            <p:cNvPr id="289" name="Google Shape;289;p8"/>
            <p:cNvCxnSpPr>
              <a:stCxn id="284" idx="2"/>
              <a:endCxn id="288" idx="0"/>
            </p:cNvCxnSpPr>
            <p:nvPr/>
          </p:nvCxnSpPr>
          <p:spPr>
            <a:xfrm>
              <a:off x="8104131" y="3379695"/>
              <a:ext cx="4500" cy="437400"/>
            </a:xfrm>
            <a:prstGeom prst="straightConnector1">
              <a:avLst/>
            </a:prstGeom>
            <a:noFill/>
            <a:ln cap="flat" cmpd="sng" w="9525">
              <a:solidFill>
                <a:schemeClr val="dk1"/>
              </a:solidFill>
              <a:prstDash val="solid"/>
              <a:round/>
              <a:headEnd len="sm" w="sm" type="none"/>
              <a:tailEnd len="med" w="med" type="triangle"/>
            </a:ln>
          </p:spPr>
        </p:cxnSp>
        <p:cxnSp>
          <p:nvCxnSpPr>
            <p:cNvPr id="290" name="Google Shape;290;p8"/>
            <p:cNvCxnSpPr>
              <a:stCxn id="283" idx="2"/>
              <a:endCxn id="288" idx="0"/>
            </p:cNvCxnSpPr>
            <p:nvPr/>
          </p:nvCxnSpPr>
          <p:spPr>
            <a:xfrm flipH="1" rot="-5400000">
              <a:off x="7084971" y="2793414"/>
              <a:ext cx="445800" cy="1601700"/>
            </a:xfrm>
            <a:prstGeom prst="bentConnector3">
              <a:avLst>
                <a:gd fmla="val 49995" name="adj1"/>
              </a:avLst>
            </a:prstGeom>
            <a:noFill/>
            <a:ln cap="flat" cmpd="sng" w="9525">
              <a:solidFill>
                <a:schemeClr val="dk1"/>
              </a:solidFill>
              <a:prstDash val="solid"/>
              <a:round/>
              <a:headEnd len="sm" w="sm" type="none"/>
              <a:tailEnd len="med" w="med" type="triangle"/>
            </a:ln>
          </p:spPr>
        </p:cxnSp>
        <p:cxnSp>
          <p:nvCxnSpPr>
            <p:cNvPr id="291" name="Google Shape;291;p8"/>
            <p:cNvCxnSpPr>
              <a:stCxn id="284" idx="2"/>
              <a:endCxn id="282" idx="0"/>
            </p:cNvCxnSpPr>
            <p:nvPr/>
          </p:nvCxnSpPr>
          <p:spPr>
            <a:xfrm rot="5400000">
              <a:off x="6808131" y="2555895"/>
              <a:ext cx="472200" cy="2119800"/>
            </a:xfrm>
            <a:prstGeom prst="bentConnector3">
              <a:avLst>
                <a:gd fmla="val 50011" name="adj1"/>
              </a:avLst>
            </a:prstGeom>
            <a:noFill/>
            <a:ln cap="flat" cmpd="sng" w="9525">
              <a:solidFill>
                <a:schemeClr val="dk1"/>
              </a:solidFill>
              <a:prstDash val="solid"/>
              <a:round/>
              <a:headEnd len="sm" w="sm" type="none"/>
              <a:tailEnd len="med" w="med" type="triangle"/>
            </a:ln>
          </p:spPr>
        </p:cxnSp>
        <p:sp>
          <p:nvSpPr>
            <p:cNvPr id="292" name="Google Shape;292;p8"/>
            <p:cNvSpPr/>
            <p:nvPr/>
          </p:nvSpPr>
          <p:spPr>
            <a:xfrm>
              <a:off x="4773163" y="4718539"/>
              <a:ext cx="4163070" cy="387248"/>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100" u="none" cap="none" strike="noStrike">
                  <a:solidFill>
                    <a:schemeClr val="dk1"/>
                  </a:solidFill>
                  <a:latin typeface="Arial"/>
                  <a:ea typeface="Arial"/>
                  <a:cs typeface="Arial"/>
                  <a:sym typeface="Arial"/>
                </a:rPr>
                <a:t>Benchmark metrics matrix and plots</a:t>
              </a:r>
              <a:endParaRPr/>
            </a:p>
          </p:txBody>
        </p:sp>
        <p:cxnSp>
          <p:nvCxnSpPr>
            <p:cNvPr id="293" name="Google Shape;293;p8"/>
            <p:cNvCxnSpPr/>
            <p:nvPr/>
          </p:nvCxnSpPr>
          <p:spPr>
            <a:xfrm flipH="1">
              <a:off x="5607484" y="4440394"/>
              <a:ext cx="1" cy="199348"/>
            </a:xfrm>
            <a:prstGeom prst="straightConnector1">
              <a:avLst/>
            </a:prstGeom>
            <a:noFill/>
            <a:ln cap="flat" cmpd="sng" w="9525">
              <a:solidFill>
                <a:schemeClr val="dk1"/>
              </a:solidFill>
              <a:prstDash val="solid"/>
              <a:round/>
              <a:headEnd len="sm" w="sm" type="none"/>
              <a:tailEnd len="med" w="med" type="triangle"/>
            </a:ln>
          </p:spPr>
        </p:cxnSp>
        <p:cxnSp>
          <p:nvCxnSpPr>
            <p:cNvPr id="294" name="Google Shape;294;p8"/>
            <p:cNvCxnSpPr/>
            <p:nvPr/>
          </p:nvCxnSpPr>
          <p:spPr>
            <a:xfrm flipH="1">
              <a:off x="8104131" y="4424699"/>
              <a:ext cx="1" cy="199348"/>
            </a:xfrm>
            <a:prstGeom prst="straightConnector1">
              <a:avLst/>
            </a:prstGeom>
            <a:noFill/>
            <a:ln cap="flat" cmpd="sng" w="9525">
              <a:solidFill>
                <a:schemeClr val="dk1"/>
              </a:solidFill>
              <a:prstDash val="solid"/>
              <a:round/>
              <a:headEnd len="sm" w="sm" type="none"/>
              <a:tailEnd len="med" w="med" type="triangle"/>
            </a:ln>
          </p:spPr>
        </p:cxnSp>
        <p:sp>
          <p:nvSpPr>
            <p:cNvPr id="295" name="Google Shape;295;p8"/>
            <p:cNvSpPr/>
            <p:nvPr/>
          </p:nvSpPr>
          <p:spPr>
            <a:xfrm>
              <a:off x="102103" y="4832839"/>
              <a:ext cx="105664" cy="150641"/>
            </a:xfrm>
            <a:prstGeom prst="rect">
              <a:avLst/>
            </a:prstGeom>
            <a:solidFill>
              <a:srgbClr val="0070C0">
                <a:alpha val="3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296" name="Google Shape;296;p8"/>
            <p:cNvSpPr/>
            <p:nvPr/>
          </p:nvSpPr>
          <p:spPr>
            <a:xfrm>
              <a:off x="154935" y="4769659"/>
              <a:ext cx="331533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200" u="none" cap="none" strike="noStrike">
                  <a:solidFill>
                    <a:schemeClr val="dk1"/>
                  </a:solidFill>
                  <a:latin typeface="Arial"/>
                  <a:ea typeface="Arial"/>
                  <a:cs typeface="Arial"/>
                  <a:sym typeface="Arial"/>
                </a:rPr>
                <a:t>Representative Spectrum benchmark platform</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9"/>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Contributions </a:t>
            </a:r>
            <a:endParaRPr/>
          </a:p>
        </p:txBody>
      </p:sp>
      <p:pic>
        <p:nvPicPr>
          <p:cNvPr descr="A screenshot of a computer&#10;&#10;Description automatically generated" id="302" name="Google Shape;302;p9"/>
          <p:cNvPicPr preferRelativeResize="0"/>
          <p:nvPr/>
        </p:nvPicPr>
        <p:blipFill rotWithShape="1">
          <a:blip r:embed="rId3">
            <a:alphaModFix/>
          </a:blip>
          <a:srcRect b="0" l="0" r="0" t="0"/>
          <a:stretch/>
        </p:blipFill>
        <p:spPr>
          <a:xfrm>
            <a:off x="108499" y="736599"/>
            <a:ext cx="4463501" cy="4370511"/>
          </a:xfrm>
          <a:prstGeom prst="rect">
            <a:avLst/>
          </a:prstGeom>
          <a:noFill/>
          <a:ln>
            <a:noFill/>
          </a:ln>
        </p:spPr>
      </p:pic>
      <p:pic>
        <p:nvPicPr>
          <p:cNvPr descr="A screenshot of a social media post&#10;&#10;Description automatically generated" id="303" name="Google Shape;303;p9"/>
          <p:cNvPicPr preferRelativeResize="0"/>
          <p:nvPr/>
        </p:nvPicPr>
        <p:blipFill rotWithShape="1">
          <a:blip r:embed="rId4">
            <a:alphaModFix/>
          </a:blip>
          <a:srcRect b="0" l="0" r="0" t="0"/>
          <a:stretch/>
        </p:blipFill>
        <p:spPr>
          <a:xfrm>
            <a:off x="4127500" y="736599"/>
            <a:ext cx="4571999" cy="1923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