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92" r:id="rId6"/>
    <p:sldId id="293" r:id="rId7"/>
    <p:sldId id="295" r:id="rId8"/>
    <p:sldId id="283" r:id="rId9"/>
    <p:sldId id="299" r:id="rId10"/>
    <p:sldId id="26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86F7E-A97E-4D2D-976A-22B76595B778}" v="1" dt="2025-04-15T21:36:39.697"/>
    <p1510:client id="{ACAB9047-008B-427F-9F22-60A2E4266174}" v="88" dt="2025-04-15T01:51:53.745"/>
    <p1510:client id="{C95F75A4-528A-468A-80C0-B53A76C06A1B}" v="3" dt="2025-04-15T21:17:44.177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5388" autoAdjust="0"/>
  </p:normalViewPr>
  <p:slideViewPr>
    <p:cSldViewPr snapToGrid="0" showGuides="1">
      <p:cViewPr>
        <p:scale>
          <a:sx n="62" d="100"/>
          <a:sy n="62" d="100"/>
        </p:scale>
        <p:origin x="964" y="216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kumar katta" userId="0f24f81354f856aa" providerId="LiveId" clId="{17586F7E-A97E-4D2D-976A-22B76595B778}"/>
    <pc:docChg chg="custSel addSld modSld">
      <pc:chgData name="santhosh kumar katta" userId="0f24f81354f856aa" providerId="LiveId" clId="{17586F7E-A97E-4D2D-976A-22B76595B778}" dt="2025-04-15T21:38:33.936" v="26" actId="26606"/>
      <pc:docMkLst>
        <pc:docMk/>
      </pc:docMkLst>
      <pc:sldChg chg="addSp delSp modSp mod">
        <pc:chgData name="santhosh kumar katta" userId="0f24f81354f856aa" providerId="LiveId" clId="{17586F7E-A97E-4D2D-976A-22B76595B778}" dt="2025-04-15T21:38:33.936" v="26" actId="26606"/>
        <pc:sldMkLst>
          <pc:docMk/>
          <pc:sldMk cId="435195399" sldId="283"/>
        </pc:sldMkLst>
        <pc:spChg chg="mod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20" creationId="{826664CC-F0B7-D2E1-A321-E97944F52EA3}"/>
          </ac:spMkLst>
        </pc:spChg>
        <pc:spChg chg="del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25" creationId="{DD651B61-325E-4E73-8445-38B0DE8AAAB6}"/>
          </ac:spMkLst>
        </pc:spChg>
        <pc:spChg chg="del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27" creationId="{B42E5253-D3AC-4AC2-B766-8B34F13C2F5E}"/>
          </ac:spMkLst>
        </pc:spChg>
        <pc:spChg chg="del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29" creationId="{10AE8D57-436A-4073-9A75-15BB5949F8B4}"/>
          </ac:spMkLst>
        </pc:spChg>
        <pc:spChg chg="del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33" creationId="{E536F3B4-50F6-4C52-8F76-4EB1214719DC}"/>
          </ac:spMkLst>
        </pc:spChg>
        <pc:spChg chg="add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40" creationId="{9514EC6E-A557-42A2-BCDC-3ABFFC5E564D}"/>
          </ac:spMkLst>
        </pc:spChg>
        <pc:spChg chg="add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42" creationId="{905482C9-EB42-4BFE-95BF-7FD661F07657}"/>
          </ac:spMkLst>
        </pc:spChg>
        <pc:spChg chg="add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44" creationId="{F858DF7D-C2D0-4B03-A7A0-2F06B789EE35}"/>
          </ac:spMkLst>
        </pc:spChg>
        <pc:spChg chg="add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48" creationId="{645C4D3D-ABBA-4B4E-93E5-01E343719849}"/>
          </ac:spMkLst>
        </pc:spChg>
        <pc:spChg chg="add">
          <ac:chgData name="santhosh kumar katta" userId="0f24f81354f856aa" providerId="LiveId" clId="{17586F7E-A97E-4D2D-976A-22B76595B778}" dt="2025-04-15T21:38:33.936" v="26" actId="26606"/>
          <ac:spMkLst>
            <pc:docMk/>
            <pc:sldMk cId="435195399" sldId="283"/>
            <ac:spMk id="52" creationId="{8952EF87-C74F-4D3F-9CAD-EEA1733C9BD0}"/>
          </ac:spMkLst>
        </pc:spChg>
        <pc:picChg chg="del mod">
          <ac:chgData name="santhosh kumar katta" userId="0f24f81354f856aa" providerId="LiveId" clId="{17586F7E-A97E-4D2D-976A-22B76595B778}" dt="2025-04-15T21:38:25.125" v="25" actId="21"/>
          <ac:picMkLst>
            <pc:docMk/>
            <pc:sldMk cId="435195399" sldId="283"/>
            <ac:picMk id="3" creationId="{7528DDE3-F529-28F5-79E8-910FF0F17C56}"/>
          </ac:picMkLst>
        </pc:picChg>
      </pc:sldChg>
      <pc:sldChg chg="addSp delSp modSp new mod setBg">
        <pc:chgData name="santhosh kumar katta" userId="0f24f81354f856aa" providerId="LiveId" clId="{17586F7E-A97E-4D2D-976A-22B76595B778}" dt="2025-04-15T21:38:07.016" v="24" actId="14100"/>
        <pc:sldMkLst>
          <pc:docMk/>
          <pc:sldMk cId="3054729685" sldId="299"/>
        </pc:sldMkLst>
        <pc:spChg chg="mod">
          <ac:chgData name="santhosh kumar katta" userId="0f24f81354f856aa" providerId="LiveId" clId="{17586F7E-A97E-4D2D-976A-22B76595B778}" dt="2025-04-15T21:37:09.803" v="18" actId="14100"/>
          <ac:spMkLst>
            <pc:docMk/>
            <pc:sldMk cId="3054729685" sldId="299"/>
            <ac:spMk id="2" creationId="{E7200ABB-756A-7C8D-B111-4B4571933262}"/>
          </ac:spMkLst>
        </pc:spChg>
        <pc:spChg chg="del mod">
          <ac:chgData name="santhosh kumar katta" userId="0f24f81354f856aa" providerId="LiveId" clId="{17586F7E-A97E-4D2D-976A-22B76595B778}" dt="2025-04-15T21:37:28.641" v="20" actId="21"/>
          <ac:spMkLst>
            <pc:docMk/>
            <pc:sldMk cId="3054729685" sldId="299"/>
            <ac:spMk id="3" creationId="{31ED0EF6-9786-2BA4-6755-BB488BB491BE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11" creationId="{910015B9-6046-41B8-83BD-71778D2F9798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13" creationId="{53908232-52E2-4794-A6C1-54300FB98919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15" creationId="{D2B9299F-BED7-44C5-9CC5-E542F9193C2F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17" creationId="{E9DDF273-E040-4765-AD05-872458E1370A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19" creationId="{D6D7A0BC-0046-4CAA-8E7F-DCAFE511EA0E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21" creationId="{E7C6334F-6411-41EC-AD7D-179EDD8B58CB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23" creationId="{E6B02CEE-3AF8-4349-9B3E-8970E6DF62B3}"/>
          </ac:spMkLst>
        </pc:spChg>
        <pc:spChg chg="add">
          <ac:chgData name="santhosh kumar katta" userId="0f24f81354f856aa" providerId="LiveId" clId="{17586F7E-A97E-4D2D-976A-22B76595B778}" dt="2025-04-15T21:36:47.126" v="10" actId="26606"/>
          <ac:spMkLst>
            <pc:docMk/>
            <pc:sldMk cId="3054729685" sldId="299"/>
            <ac:spMk id="25" creationId="{AAA01CF0-3FB5-44EB-B7DE-F2E86374C2FB}"/>
          </ac:spMkLst>
        </pc:spChg>
        <pc:picChg chg="add mod">
          <ac:chgData name="santhosh kumar katta" userId="0f24f81354f856aa" providerId="LiveId" clId="{17586F7E-A97E-4D2D-976A-22B76595B778}" dt="2025-04-15T21:38:07.016" v="24" actId="14100"/>
          <ac:picMkLst>
            <pc:docMk/>
            <pc:sldMk cId="3054729685" sldId="299"/>
            <ac:picMk id="5" creationId="{3D1CA93B-B1DE-7573-50FA-5FAD1074783C}"/>
          </ac:picMkLst>
        </pc:picChg>
        <pc:picChg chg="add mod">
          <ac:chgData name="santhosh kumar katta" userId="0f24f81354f856aa" providerId="LiveId" clId="{17586F7E-A97E-4D2D-976A-22B76595B778}" dt="2025-04-15T21:37:57.882" v="22" actId="14100"/>
          <ac:picMkLst>
            <pc:docMk/>
            <pc:sldMk cId="3054729685" sldId="299"/>
            <ac:picMk id="6" creationId="{13DE8C69-3001-FB38-B530-DAA60C9574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9215087" TargetMode="External"/><Relationship Id="rId3" Type="http://schemas.openxmlformats.org/officeDocument/2006/relationships/hyperlink" Target="https://ieeexplore.ieee.org/document/10302290" TargetMode="External"/><Relationship Id="rId7" Type="http://schemas.openxmlformats.org/officeDocument/2006/relationships/hyperlink" Target="https://ieeexplore.ieee.org/author/37088448268" TargetMode="External"/><Relationship Id="rId12" Type="http://schemas.openxmlformats.org/officeDocument/2006/relationships/hyperlink" Target="https://github.com/bittuo7/heart_desease_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eeexplore.ieee.org/author/37089003393" TargetMode="External"/><Relationship Id="rId11" Type="http://schemas.openxmlformats.org/officeDocument/2006/relationships/hyperlink" Target="https://ieeexplore.ieee.org/xpl/RecentIssue.jsp?punumber=6287639" TargetMode="External"/><Relationship Id="rId5" Type="http://schemas.openxmlformats.org/officeDocument/2006/relationships/hyperlink" Target="https://ieeexplore.ieee.org/author/37088539549" TargetMode="External"/><Relationship Id="rId10" Type="http://schemas.openxmlformats.org/officeDocument/2006/relationships/hyperlink" Target="https://ieeexplore.ieee.org/author/37085793082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ieeexplore.ieee.org/author/3708635797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28" y="1103083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1"/>
                </a:solidFill>
                <a:hlinkClick r:id="rId3" tooltip="Published Paper"/>
              </a:rPr>
              <a:t>A Robust Heart Disease Prediction System Using Hybrid Deep Neural Networks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13317" r="13316" b="-1"/>
          <a:stretch/>
        </p:blipFill>
        <p:spPr>
          <a:xfrm>
            <a:off x="4654295" y="0"/>
            <a:ext cx="7537705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451BA-0154-5CBB-90D7-EB55980406A7}"/>
              </a:ext>
            </a:extLst>
          </p:cNvPr>
          <p:cNvSpPr txBox="1"/>
          <p:nvPr/>
        </p:nvSpPr>
        <p:spPr>
          <a:xfrm>
            <a:off x="1980056" y="5017771"/>
            <a:ext cx="247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Santhosh kumar Katta  	700757502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5D03B-3B9F-1185-5409-0D252AF404B4}"/>
              </a:ext>
            </a:extLst>
          </p:cNvPr>
          <p:cNvSpPr txBox="1"/>
          <p:nvPr/>
        </p:nvSpPr>
        <p:spPr>
          <a:xfrm>
            <a:off x="4892040" y="502919"/>
            <a:ext cx="739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  <a:t>Authors: </a:t>
            </a:r>
            <a:r>
              <a:rPr lang="en-US" dirty="0">
                <a:solidFill>
                  <a:srgbClr val="006699"/>
                </a:solidFill>
                <a:latin typeface="HelveticaNeue Regular"/>
                <a:hlinkClick r:id="rId5"/>
              </a:rPr>
              <a:t>Muhammad Ali Zeb </a:t>
            </a:r>
            <a:r>
              <a:rPr lang="en-US" dirty="0">
                <a:solidFill>
                  <a:srgbClr val="006699"/>
                </a:solidFill>
                <a:latin typeface="HelveticaNeue Regular"/>
              </a:rPr>
              <a:t>,</a:t>
            </a:r>
            <a:r>
              <a:rPr lang="en-US" dirty="0">
                <a:solidFill>
                  <a:srgbClr val="006699"/>
                </a:solidFill>
                <a:latin typeface="HelveticaNeue Regular"/>
                <a:hlinkClick r:id="rId6"/>
              </a:rPr>
              <a:t>Mana Saleh Al </a:t>
            </a:r>
            <a:r>
              <a:rPr lang="en-US" dirty="0" err="1">
                <a:solidFill>
                  <a:srgbClr val="006699"/>
                </a:solidFill>
                <a:latin typeface="HelveticaNeue Regular"/>
                <a:hlinkClick r:id="rId6"/>
              </a:rPr>
              <a:t>Reshan</a:t>
            </a:r>
            <a:r>
              <a:rPr lang="en-US" dirty="0">
                <a:solidFill>
                  <a:srgbClr val="333333"/>
                </a:solidFill>
                <a:latin typeface="HelveticaNeue Regular"/>
              </a:rPr>
              <a:t>,</a:t>
            </a:r>
            <a:r>
              <a:rPr lang="en-US" b="0" i="0">
                <a:solidFill>
                  <a:srgbClr val="333333"/>
                </a:solidFill>
                <a:effectLst/>
                <a:latin typeface="HelveticaNeue Regular"/>
              </a:rPr>
              <a:t>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7"/>
              </a:rPr>
              <a:t>Samina Amin</a:t>
            </a:r>
            <a:r>
              <a:rPr lang="en-US" u="none" strike="noStrike" dirty="0">
                <a:solidFill>
                  <a:srgbClr val="333333"/>
                </a:solidFill>
                <a:latin typeface="HelveticaNeue Regular"/>
              </a:rPr>
              <a:t>,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8"/>
              </a:rPr>
              <a:t>Adel Sulaiman</a:t>
            </a:r>
            <a:r>
              <a:rPr lang="en-US" u="none" strike="noStrike" dirty="0">
                <a:solidFill>
                  <a:srgbClr val="333333"/>
                </a:solidFill>
                <a:latin typeface="HelveticaNeue Regular"/>
              </a:rPr>
              <a:t>,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9"/>
              </a:rPr>
              <a:t>Hani </a:t>
            </a:r>
            <a:r>
              <a:rPr lang="en-US" b="0" i="0" u="none" strike="noStrike" dirty="0" err="1">
                <a:solidFill>
                  <a:srgbClr val="006699"/>
                </a:solidFill>
                <a:effectLst/>
                <a:latin typeface="HelveticaNeue Regular"/>
                <a:hlinkClick r:id="rId9"/>
              </a:rPr>
              <a:t>Alshahrani</a:t>
            </a:r>
            <a:r>
              <a:rPr lang="en-US" u="none" strike="noStrike" dirty="0">
                <a:solidFill>
                  <a:srgbClr val="333333"/>
                </a:solidFill>
                <a:latin typeface="HelveticaNeue Regular"/>
              </a:rPr>
              <a:t>,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0"/>
              </a:rPr>
              <a:t>Asadullah Shaikh</a:t>
            </a:r>
            <a:endParaRPr lang="en-US" b="0" i="0" u="none" strike="noStrike" dirty="0">
              <a:solidFill>
                <a:srgbClr val="006699"/>
              </a:solidFill>
              <a:effectLst/>
              <a:latin typeface="HelveticaNeue 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  <a:t>Published in: </a:t>
            </a:r>
            <a:r>
              <a:rPr lang="en-US" b="0" i="0" u="none" strike="noStrike" dirty="0">
                <a:solidFill>
                  <a:srgbClr val="006699"/>
                </a:solidFill>
                <a:effectLst/>
                <a:latin typeface="HelveticaNeue Regular"/>
                <a:hlinkClick r:id="rId11"/>
              </a:rPr>
              <a:t>IEEE Access</a:t>
            </a:r>
            <a:r>
              <a:rPr lang="en-US" dirty="0">
                <a:solidFill>
                  <a:srgbClr val="006699"/>
                </a:solidFill>
                <a:latin typeface="HelveticaNeue Regular"/>
              </a:rPr>
              <a:t>,</a:t>
            </a:r>
            <a:endParaRPr lang="en-US" b="1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HelveticaNeue Regular"/>
              </a:rPr>
              <a:t>Date of Publication: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 31 October 2023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E84DC-B134-25E9-26E2-AF9E152C0F25}"/>
              </a:ext>
            </a:extLst>
          </p:cNvPr>
          <p:cNvSpPr txBox="1"/>
          <p:nvPr/>
        </p:nvSpPr>
        <p:spPr>
          <a:xfrm>
            <a:off x="996696" y="6086953"/>
            <a:ext cx="266090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to open </a:t>
            </a:r>
            <a:r>
              <a:rPr lang="en-US" dirty="0" err="1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1641303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en-US" b="1" dirty="0">
                <a:solidFill>
                  <a:srgbClr val="141414"/>
                </a:solidFill>
                <a:latin typeface="Source Sans Pro" panose="020F0502020204030204" pitchFamily="34" charset="0"/>
              </a:rPr>
              <a:t>introduction</a:t>
            </a:r>
            <a:endParaRPr lang="en-US" b="1" i="0" dirty="0">
              <a:solidFill>
                <a:srgbClr val="141414"/>
              </a:solidFill>
              <a:effectLst/>
              <a:latin typeface="Source Sans Pro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Goal: Reproduce the IEEE experiment on </a:t>
            </a:r>
            <a:r>
              <a:rPr lang="en-US" sz="1800" dirty="0">
                <a:solidFill>
                  <a:schemeClr val="tx1"/>
                </a:solidFill>
              </a:rPr>
              <a:t>A Robust Heart Disease Prediction System Using Hybrid Deep Neural Networks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Motivation: Early detection improves patient outcomes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Tools Used: Python,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Pytorch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Jupyter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Notebook.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Noto Sans Symbols"/>
            </a:endParaRP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summary</a:t>
            </a:r>
            <a:endParaRPr lang="en-US" dirty="0"/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Layers: Convolutional + LSTM Layer + Dense Blocks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Dataset Used: Publicly available dataset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1830" y="702156"/>
            <a:ext cx="7368978" cy="17118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Code Implementation Overview</a:t>
            </a:r>
            <a:b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15D22F11-7994-6172-5036-A102AA111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829" y="2340864"/>
            <a:ext cx="7019005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Environment: </a:t>
            </a:r>
            <a:r>
              <a:rPr lang="en-US" sz="1800" b="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Jupyter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Notebbok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Framework: </a:t>
            </a:r>
            <a:r>
              <a:rPr lang="en-US" sz="1800" b="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Pytorch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Key Functions: Preprocessing, Model definition, training, evaluation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Challenges: Dataset matching, environment setup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148" y="1037967"/>
            <a:ext cx="3054091" cy="47091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600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ResUlts/Findings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4935" y="1037968"/>
            <a:ext cx="6725899" cy="48208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Wingdings 2" panose="05020102010507070707" pitchFamily="18" charset="2"/>
              <a:buChar char=""/>
            </a:pPr>
            <a:r>
              <a:rPr lang="en-US"/>
              <a:t>Enhancing The hybrid DNN model achieved:</a:t>
            </a:r>
          </a:p>
          <a:p>
            <a:pPr marL="800100" lvl="1" indent="-342900" algn="l">
              <a:buFont typeface="Wingdings 2" panose="05020102010507070707" pitchFamily="18" charset="2"/>
              <a:buChar char=""/>
            </a:pPr>
            <a:r>
              <a:rPr lang="en-US" dirty="0"/>
              <a:t>Higher accuracy compared to traditional models.</a:t>
            </a:r>
            <a:endParaRPr lang="en-US"/>
          </a:p>
          <a:p>
            <a:pPr marL="800100" lvl="1" indent="-342900" algn="l">
              <a:buFont typeface="Wingdings 2" panose="05020102010507070707" pitchFamily="18" charset="2"/>
              <a:buChar char=""/>
            </a:pPr>
            <a:r>
              <a:rPr lang="en-US" dirty="0"/>
              <a:t>Lower false positive rates.</a:t>
            </a:r>
            <a:endParaRPr lang="en-US"/>
          </a:p>
          <a:p>
            <a:pPr marL="800100" lvl="1" indent="-342900" algn="l">
              <a:buFont typeface="Wingdings 2" panose="05020102010507070707" pitchFamily="18" charset="2"/>
              <a:buChar char=""/>
            </a:pPr>
            <a:r>
              <a:rPr lang="en-US" dirty="0"/>
              <a:t>Better feature representation and classification performance.</a:t>
            </a:r>
            <a:endParaRPr lang="en-US"/>
          </a:p>
          <a:p>
            <a:pPr marL="285750" indent="-285750" algn="l">
              <a:buFont typeface="Wingdings 2" panose="05020102010507070707" pitchFamily="18" charset="2"/>
              <a:buChar char=""/>
            </a:pPr>
            <a:r>
              <a:rPr lang="en-US"/>
              <a:t>Demonstrated robustness across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00ABB-756A-7C8D-B111-4B4571933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7672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GRAPHS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13DE8C69-3001-FB38-B530-DAA60C95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55" y="1952090"/>
            <a:ext cx="4851779" cy="4440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CA93B-B1DE-7573-50FA-5FAD1074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7" y="1682314"/>
            <a:ext cx="5486400" cy="49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4" y="581891"/>
            <a:ext cx="5646420" cy="1006764"/>
          </a:xfrm>
        </p:spPr>
        <p:txBody>
          <a:bodyPr>
            <a:normAutofit/>
          </a:bodyPr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IMPROVEMENTS MADE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A802-C27A-1747-6BC6-40EE95F25B30}"/>
              </a:ext>
            </a:extLst>
          </p:cNvPr>
          <p:cNvSpPr txBox="1"/>
          <p:nvPr/>
        </p:nvSpPr>
        <p:spPr>
          <a:xfrm>
            <a:off x="1348510" y="2013527"/>
            <a:ext cx="533862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Fine-tuned hyperparameter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F3F3F"/>
              </a:solidFill>
              <a:latin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Added machine learning models to get desired outcome.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Adjusted training epochs and batch size</a:t>
            </a: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Used </a:t>
            </a:r>
            <a:r>
              <a:rPr lang="en-US" dirty="0" err="1">
                <a:solidFill>
                  <a:srgbClr val="3F3F3F"/>
                </a:solidFill>
                <a:latin typeface="Times New Roman" panose="02020603050405020304" pitchFamily="18" charset="0"/>
              </a:rPr>
              <a:t>Pytorch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. It is a flexible and powerful framework. 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C1CB9C-73C0-2BBE-A49A-E72CDA0B728A}"/>
              </a:ext>
            </a:extLst>
          </p:cNvPr>
          <p:cNvSpPr txBox="1"/>
          <p:nvPr/>
        </p:nvSpPr>
        <p:spPr>
          <a:xfrm>
            <a:off x="249382" y="1847273"/>
            <a:ext cx="11333018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Dataset </a:t>
            </a:r>
            <a:r>
              <a:rPr lang="en-US" dirty="0">
                <a:solidFill>
                  <a:srgbClr val="3F3F3F"/>
                </a:solidFill>
                <a:latin typeface="Times New Roman" panose="02020603050405020304" pitchFamily="18" charset="0"/>
              </a:rPr>
              <a:t>finding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3F3F3F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Compatibility issues with TensorFlow Addons so I have used </a:t>
            </a:r>
            <a:r>
              <a:rPr lang="en-US" sz="1800" b="0" i="0" u="none" strike="noStrike" dirty="0" err="1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Pytorch</a:t>
            </a: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  <a:p>
            <a:pPr rtl="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Times New Roman" panose="02020603050405020304" pitchFamily="18" charset="0"/>
              </a:rPr>
              <a:t>Workaround: Switched to supported versions</a:t>
            </a:r>
            <a:endParaRPr lang="en-US" sz="1800" b="0" i="0" u="none" strike="noStrike" dirty="0">
              <a:solidFill>
                <a:srgbClr val="B31166"/>
              </a:solidFill>
              <a:effectLst/>
              <a:latin typeface="Noto Sans Symbol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7AA85E-7CE6-D684-B8DF-349A4AA25A38}"/>
              </a:ext>
            </a:extLst>
          </p:cNvPr>
          <p:cNvSpPr txBox="1">
            <a:spLocks/>
          </p:cNvSpPr>
          <p:nvPr/>
        </p:nvSpPr>
        <p:spPr>
          <a:xfrm>
            <a:off x="1450109" y="921328"/>
            <a:ext cx="9144000" cy="658091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84585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313B0-A7A0-D7BE-B9E1-944347E5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A45F08E-715F-C4AD-0465-0694AF45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0" y="2107693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133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{0146A2DC-B519-4150-A0B7-0445F4D47C7E}tf45205285_win32</Template>
  <TotalTime>467</TotalTime>
  <Words>234</Words>
  <Application>Microsoft Office PowerPoint</Application>
  <PresentationFormat>Widescreen</PresentationFormat>
  <Paragraphs>44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Gill Sans MT</vt:lpstr>
      <vt:lpstr>HelveticaNeue Regular</vt:lpstr>
      <vt:lpstr>Noto Sans Symbols</vt:lpstr>
      <vt:lpstr>Source Sans Pro</vt:lpstr>
      <vt:lpstr>Times New Roman</vt:lpstr>
      <vt:lpstr>Wingdings 2</vt:lpstr>
      <vt:lpstr>DividendVTI</vt:lpstr>
      <vt:lpstr>A Robust Heart Disease Prediction System Using Hybrid Deep Neural Networks</vt:lpstr>
      <vt:lpstr>introduction</vt:lpstr>
      <vt:lpstr>architecture summary</vt:lpstr>
      <vt:lpstr>Code Implementation Overview </vt:lpstr>
      <vt:lpstr>ResUlts/Findings</vt:lpstr>
      <vt:lpstr>GRAPHS</vt:lpstr>
      <vt:lpstr>IMPROVEMENTS MADE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kumar katta</dc:creator>
  <cp:lastModifiedBy>santhosh kumar katta</cp:lastModifiedBy>
  <cp:revision>2</cp:revision>
  <dcterms:created xsi:type="dcterms:W3CDTF">2025-03-18T00:15:31Z</dcterms:created>
  <dcterms:modified xsi:type="dcterms:W3CDTF">2025-04-15T21:38:43Z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