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0.xml"/>
  <Override ContentType="application/vnd.openxmlformats-officedocument.presentationml.slide+xml" PartName="/ppt/slides/slide37.xml"/>
  <Override ContentType="application/vnd.openxmlformats-officedocument.presentationml.slide+xml" PartName="/ppt/slides/slide94.xml"/>
  <Override ContentType="application/vnd.openxmlformats-officedocument.presentationml.slide+xml" PartName="/ppt/slides/slide92.xml"/>
  <Override ContentType="application/vnd.openxmlformats-officedocument.presentationml.slide+xml" PartName="/ppt/slides/slide47.xml"/>
  <Override ContentType="application/vnd.openxmlformats-officedocument.presentationml.slide+xml" PartName="/ppt/slides/slide7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96.xml"/>
  <Override ContentType="application/vnd.openxmlformats-officedocument.presentationml.slide+xml" PartName="/ppt/slides/slide90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68.xml"/>
  <Override ContentType="application/vnd.openxmlformats-officedocument.presentationml.slide+xml" PartName="/ppt/slides/slide85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39.xml"/>
  <Override ContentType="application/vnd.openxmlformats-officedocument.presentationml.slide+xml" PartName="/ppt/slides/slide80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74.xml"/>
  <Override ContentType="application/vnd.openxmlformats-officedocument.presentationml.slide+xml" PartName="/ppt/slides/slide79.xml"/>
  <Override ContentType="application/vnd.openxmlformats-officedocument.presentationml.slide+xml" PartName="/ppt/slides/slide89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73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75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91.xml"/>
  <Override ContentType="application/vnd.openxmlformats-officedocument.presentationml.slide+xml" PartName="/ppt/slides/slide6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6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67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87.xml"/>
  <Override ContentType="application/vnd.openxmlformats-officedocument.presentationml.slide+xml" PartName="/ppt/slides/slide93.xml"/>
  <Override ContentType="application/vnd.openxmlformats-officedocument.presentationml.slide+xml" PartName="/ppt/slides/slide86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88.xml"/>
  <Override ContentType="application/vnd.openxmlformats-officedocument.presentationml.slide+xml" PartName="/ppt/slides/slide8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66.xml"/>
  <Override ContentType="application/vnd.openxmlformats-officedocument.presentationml.slide+xml" PartName="/ppt/slides/slide84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76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83.xml"/>
  <Override ContentType="application/vnd.openxmlformats-officedocument.presentationml.slide+xml" PartName="/ppt/slides/slide82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D61CB05-327E-48FE-B066-AC59462100E1}">
  <a:tblStyle styleName="Table_0" styleId="{AD61CB05-327E-48FE-B066-AC59462100E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1" styleId="{4E003BB3-52D2-4B68-B27C-FE1C57E9F38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2" styleId="{3E695973-C1FA-4D8B-947C-B5D4E035ABE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3" styleId="{DB64790E-9793-47DD-B0BB-9CDBB6E9BBD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4" styleId="{1B7C2087-EF38-4F33-94F5-813203B6C68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5" styleId="{CD42C14F-9DD2-4223-B573-6173480F0BD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3.xml"/><Relationship Type="http://schemas.openxmlformats.org/officeDocument/2006/relationships/slide" Id="rId38" Target="slides/slide32.xml"/><Relationship Type="http://schemas.openxmlformats.org/officeDocument/2006/relationships/slide" Id="rId37" Target="slides/slide31.xml"/><Relationship Type="http://schemas.openxmlformats.org/officeDocument/2006/relationships/slide" Id="rId36" Target="slides/slide30.xml"/><Relationship Type="http://schemas.openxmlformats.org/officeDocument/2006/relationships/slide" Id="rId30" Target="slides/slide24.xml"/><Relationship Type="http://schemas.openxmlformats.org/officeDocument/2006/relationships/slide" Id="rId31" Target="slides/slide25.xml"/><Relationship Type="http://schemas.openxmlformats.org/officeDocument/2006/relationships/slide" Id="rId34" Target="slides/slide28.xml"/><Relationship Type="http://schemas.openxmlformats.org/officeDocument/2006/relationships/slide" Id="rId35" Target="slides/slide29.xml"/><Relationship Type="http://schemas.openxmlformats.org/officeDocument/2006/relationships/slide" Id="rId32" Target="slides/slide26.xml"/><Relationship Type="http://schemas.openxmlformats.org/officeDocument/2006/relationships/slide" Id="rId33" Target="slides/slide27.xml"/><Relationship Type="http://schemas.openxmlformats.org/officeDocument/2006/relationships/slide" Id="rId48" Target="slides/slide42.xml"/><Relationship Type="http://schemas.openxmlformats.org/officeDocument/2006/relationships/slide" Id="rId47" Target="slides/slide41.xml"/><Relationship Type="http://schemas.openxmlformats.org/officeDocument/2006/relationships/slide" Id="rId49" Target="slides/slide43.xml"/><Relationship Type="http://schemas.openxmlformats.org/officeDocument/2006/relationships/presProps" Id="rId2" Target="presProps.xml"/><Relationship Type="http://schemas.openxmlformats.org/officeDocument/2006/relationships/slide" Id="rId40" Target="slides/slide34.xml"/><Relationship Type="http://schemas.openxmlformats.org/officeDocument/2006/relationships/theme" Id="rId1" Target="theme/theme3.xml"/><Relationship Type="http://schemas.openxmlformats.org/officeDocument/2006/relationships/slide" Id="rId41" Target="slides/slide35.xml"/><Relationship Type="http://schemas.openxmlformats.org/officeDocument/2006/relationships/slideMaster" Id="rId4" Target="slideMasters/slideMaster1.xml"/><Relationship Type="http://schemas.openxmlformats.org/officeDocument/2006/relationships/slide" Id="rId42" Target="slides/slide36.xml"/><Relationship Type="http://schemas.openxmlformats.org/officeDocument/2006/relationships/tableStyles" Id="rId3" Target="tableStyles.xml"/><Relationship Type="http://schemas.openxmlformats.org/officeDocument/2006/relationships/slide" Id="rId43" Target="slides/slide37.xml"/><Relationship Type="http://schemas.openxmlformats.org/officeDocument/2006/relationships/slide" Id="rId44" Target="slides/slide38.xml"/><Relationship Type="http://schemas.openxmlformats.org/officeDocument/2006/relationships/slide" Id="rId45" Target="slides/slide39.xml"/><Relationship Type="http://schemas.openxmlformats.org/officeDocument/2006/relationships/slide" Id="rId46" Target="slides/slide40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Relationship Type="http://schemas.openxmlformats.org/officeDocument/2006/relationships/slide" Id="rId98" Target="slides/slide92.xml"/><Relationship Type="http://schemas.openxmlformats.org/officeDocument/2006/relationships/slide" Id="rId99" Target="slides/slide93.xml"/><Relationship Type="http://schemas.openxmlformats.org/officeDocument/2006/relationships/slide" Id="rId94" Target="slides/slide88.xml"/><Relationship Type="http://schemas.openxmlformats.org/officeDocument/2006/relationships/slide" Id="rId95" Target="slides/slide89.xml"/><Relationship Type="http://schemas.openxmlformats.org/officeDocument/2006/relationships/slide" Id="rId96" Target="slides/slide90.xml"/><Relationship Type="http://schemas.openxmlformats.org/officeDocument/2006/relationships/slide" Id="rId97" Target="slides/slide91.xml"/><Relationship Type="http://schemas.openxmlformats.org/officeDocument/2006/relationships/slide" Id="rId90" Target="slides/slide84.xml"/><Relationship Type="http://schemas.openxmlformats.org/officeDocument/2006/relationships/slide" Id="rId91" Target="slides/slide85.xml"/><Relationship Type="http://schemas.openxmlformats.org/officeDocument/2006/relationships/slide" Id="rId19" Target="slides/slide13.xml"/><Relationship Type="http://schemas.openxmlformats.org/officeDocument/2006/relationships/slide" Id="rId92" Target="slides/slide86.xml"/><Relationship Type="http://schemas.openxmlformats.org/officeDocument/2006/relationships/slide" Id="rId18" Target="slides/slide12.xml"/><Relationship Type="http://schemas.openxmlformats.org/officeDocument/2006/relationships/slide" Id="rId93" Target="slides/slide87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slide" Id="rId21" Target="slides/slide15.xml"/><Relationship Type="http://schemas.openxmlformats.org/officeDocument/2006/relationships/slide" Id="rId22" Target="slides/slide16.xml"/><Relationship Type="http://schemas.openxmlformats.org/officeDocument/2006/relationships/slide" Id="rId23" Target="slides/slide17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71" Target="slides/slide65.xml"/><Relationship Type="http://schemas.openxmlformats.org/officeDocument/2006/relationships/slide" Id="rId70" Target="slides/slide64.xml"/><Relationship Type="http://schemas.openxmlformats.org/officeDocument/2006/relationships/slide" Id="rId75" Target="slides/slide69.xml"/><Relationship Type="http://schemas.openxmlformats.org/officeDocument/2006/relationships/slide" Id="rId74" Target="slides/slide68.xml"/><Relationship Type="http://schemas.openxmlformats.org/officeDocument/2006/relationships/slide" Id="rId73" Target="slides/slide67.xml"/><Relationship Type="http://schemas.openxmlformats.org/officeDocument/2006/relationships/slide" Id="rId72" Target="slides/slide66.xml"/><Relationship Type="http://schemas.openxmlformats.org/officeDocument/2006/relationships/slide" Id="rId79" Target="slides/slide73.xml"/><Relationship Type="http://schemas.openxmlformats.org/officeDocument/2006/relationships/slide" Id="rId78" Target="slides/slide72.xml"/><Relationship Type="http://schemas.openxmlformats.org/officeDocument/2006/relationships/slide" Id="rId77" Target="slides/slide71.xml"/><Relationship Type="http://schemas.openxmlformats.org/officeDocument/2006/relationships/slide" Id="rId76" Target="slides/slide70.xml"/><Relationship Type="http://schemas.openxmlformats.org/officeDocument/2006/relationships/slide" Id="rId101" Target="slides/slide95.xml"/><Relationship Type="http://schemas.openxmlformats.org/officeDocument/2006/relationships/slide" Id="rId100" Target="slides/slide94.xml"/><Relationship Type="http://schemas.openxmlformats.org/officeDocument/2006/relationships/slide" Id="rId102" Target="slides/slide96.xml"/><Relationship Type="http://schemas.openxmlformats.org/officeDocument/2006/relationships/slide" Id="rId80" Target="slides/slide74.xml"/><Relationship Type="http://schemas.openxmlformats.org/officeDocument/2006/relationships/slide" Id="rId82" Target="slides/slide76.xml"/><Relationship Type="http://schemas.openxmlformats.org/officeDocument/2006/relationships/slide" Id="rId81" Target="slides/slide75.xml"/><Relationship Type="http://schemas.openxmlformats.org/officeDocument/2006/relationships/slide" Id="rId84" Target="slides/slide78.xml"/><Relationship Type="http://schemas.openxmlformats.org/officeDocument/2006/relationships/slide" Id="rId83" Target="slides/slide77.xml"/><Relationship Type="http://schemas.openxmlformats.org/officeDocument/2006/relationships/slide" Id="rId86" Target="slides/slide80.xml"/><Relationship Type="http://schemas.openxmlformats.org/officeDocument/2006/relationships/slide" Id="rId85" Target="slides/slide79.xml"/><Relationship Type="http://schemas.openxmlformats.org/officeDocument/2006/relationships/slide" Id="rId88" Target="slides/slide82.xml"/><Relationship Type="http://schemas.openxmlformats.org/officeDocument/2006/relationships/slide" Id="rId87" Target="slides/slide81.xml"/><Relationship Type="http://schemas.openxmlformats.org/officeDocument/2006/relationships/slide" Id="rId89" Target="slides/slide83.xml"/><Relationship Type="http://schemas.openxmlformats.org/officeDocument/2006/relationships/slide" Id="rId58" Target="slides/slide52.xml"/><Relationship Type="http://schemas.openxmlformats.org/officeDocument/2006/relationships/slide" Id="rId59" Target="slides/slide53.xml"/><Relationship Type="http://schemas.openxmlformats.org/officeDocument/2006/relationships/slide" Id="rId57" Target="slides/slide51.xml"/><Relationship Type="http://schemas.openxmlformats.org/officeDocument/2006/relationships/slide" Id="rId56" Target="slides/slide50.xml"/><Relationship Type="http://schemas.openxmlformats.org/officeDocument/2006/relationships/slide" Id="rId55" Target="slides/slide49.xml"/><Relationship Type="http://schemas.openxmlformats.org/officeDocument/2006/relationships/slide" Id="rId54" Target="slides/slide48.xml"/><Relationship Type="http://schemas.openxmlformats.org/officeDocument/2006/relationships/slide" Id="rId53" Target="slides/slide47.xml"/><Relationship Type="http://schemas.openxmlformats.org/officeDocument/2006/relationships/slide" Id="rId52" Target="slides/slide46.xml"/><Relationship Type="http://schemas.openxmlformats.org/officeDocument/2006/relationships/slide" Id="rId51" Target="slides/slide45.xml"/><Relationship Type="http://schemas.openxmlformats.org/officeDocument/2006/relationships/slide" Id="rId50" Target="slides/slide44.xml"/><Relationship Type="http://schemas.openxmlformats.org/officeDocument/2006/relationships/slide" Id="rId69" Target="slides/slide63.xml"/><Relationship Type="http://schemas.openxmlformats.org/officeDocument/2006/relationships/slide" Id="rId60" Target="slides/slide54.xml"/><Relationship Type="http://schemas.openxmlformats.org/officeDocument/2006/relationships/slide" Id="rId66" Target="slides/slide60.xml"/><Relationship Type="http://schemas.openxmlformats.org/officeDocument/2006/relationships/slide" Id="rId65" Target="slides/slide59.xml"/><Relationship Type="http://schemas.openxmlformats.org/officeDocument/2006/relationships/slide" Id="rId68" Target="slides/slide62.xml"/><Relationship Type="http://schemas.openxmlformats.org/officeDocument/2006/relationships/slide" Id="rId67" Target="slides/slide61.xml"/><Relationship Type="http://schemas.openxmlformats.org/officeDocument/2006/relationships/slide" Id="rId62" Target="slides/slide56.xml"/><Relationship Type="http://schemas.openxmlformats.org/officeDocument/2006/relationships/slide" Id="rId61" Target="slides/slide55.xml"/><Relationship Type="http://schemas.openxmlformats.org/officeDocument/2006/relationships/slide" Id="rId64" Target="slides/slide58.xml"/><Relationship Type="http://schemas.openxmlformats.org/officeDocument/2006/relationships/slide" Id="rId63" Target="slides/slide57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3" id="1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9" id="1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4" id="1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9" id="2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4" id="2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7" id="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8" id="2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9" id="2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2" id="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3" id="2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4" id="2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7" id="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8" id="2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9" id="2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3" id="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4" id="2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5" id="2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1" id="2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5" id="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6" id="2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7" id="2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1" id="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2" id="2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3" id="2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7" id="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8" id="2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9" id="2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3" id="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4" id="3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5" id="3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2" id="3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6" id="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7" id="3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8" id="3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2" id="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3" id="3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4" id="3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7" id="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8" id="3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9" id="3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3" id="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4" id="3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5" id="3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9" id="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0" id="4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1" id="4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4" id="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5" id="4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6" id="4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9" id="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0" id="4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1" id="4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5" id="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6" id="4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7" id="4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0" id="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1" id="4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2" id="4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6" id="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7" id="4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8" id="4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2" id="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3" id="5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4" id="5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8" id="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9" id="5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0" id="5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4" id="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5" id="5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6" id="5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0" id="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1" id="5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2" id="5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6" id="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7" id="5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8" id="5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2" id="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3" id="5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4" id="5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8" id="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9" id="5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40" id="5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4" id="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5" id="5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46" id="5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0" id="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1" id="5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2" id="5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6" id="5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7" id="5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8" id="5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2" id="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3" id="5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4" id="5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8" id="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9" id="5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0" id="5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4" id="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5" id="5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6" id="5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0" id="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1" id="5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2" id="5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6" id="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7" id="5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8" id="5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9" id="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0" id="6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01" id="6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5" id="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6" id="6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7" id="6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1" id="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2" id="6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3" id="6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8" id="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9" id="6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0" id="6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0" id="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1" id="6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2" id="6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6" id="6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7" id="6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8" id="6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6" id="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7" id="6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8" id="6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8" id="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9" id="6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0" id="7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3" id="7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4" id="7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5" id="7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7" id="8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8" id="8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9" id="8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3" id="8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4" id="8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5" id="8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9" id="8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0" id="8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1" id="8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5" id="8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6" id="8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7" id="8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1" id="8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2" id="8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3" id="8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7" id="8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8" id="8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9" id="8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3" id="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4" id="8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5" id="8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9" id="8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0" id="8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1" id="8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5" id="8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6" id="8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7" id="8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1" id="8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2" id="8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3" id="8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7" id="8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8" id="8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9" id="8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3" id="9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4" id="9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5" id="9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9" id="9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0" id="9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1" id="9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5" id="9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6" id="9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7" id="9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1" id="9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2" id="9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3" id="9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7" id="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8" id="9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9" id="9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3" id="9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4" id="9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35" id="9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5" id="9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6" id="9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7" id="9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1" id="9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2" id="9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3" id="9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7" id="9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8" id="9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9" id="9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3" id="9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4" id="9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5" id="9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9" id="9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0" id="9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1" id="9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5" id="9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6" id="9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7" id="9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1" id="10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2" id="10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3" id="10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7" id="10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8" id="10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9" id="10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3" id="10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4" id="10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5" id="10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9" id="10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0" id="10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1" id="10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5" id="10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6" id="10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7" id="10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1" id="10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2" id="10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3" id="10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7" id="10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8" id="10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9" id="10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3" id="10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4" id="10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5" id="10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9" id="10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0" id="10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1" id="10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3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4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4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4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4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4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4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4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4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4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4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4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4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4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4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4.xml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4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4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4.xml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4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4.xml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4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jpg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2.xml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2.xml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2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3.xml"/><Relationship Type="http://schemas.openxmlformats.org/officeDocument/2006/relationships/image" Id="rId3" Target="../media/image00.gif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2.xml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2.xml"/></Relationships>
</file>

<file path=ppt/slides/_rels/slide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2.xml"/><Relationship Type="http://schemas.openxmlformats.org/officeDocument/2006/relationships/slideLayout" Id="rId1" Target="../slideLayouts/slideLayout2.xml"/></Relationships>
</file>

<file path=ppt/slides/_rels/slide5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3.xml"/><Relationship Type="http://schemas.openxmlformats.org/officeDocument/2006/relationships/slideLayout" Id="rId1" Target="../slideLayouts/slideLayout2.xml"/></Relationships>
</file>

<file path=ppt/slides/_rels/slide5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4.xml"/><Relationship Type="http://schemas.openxmlformats.org/officeDocument/2006/relationships/slideLayout" Id="rId1" Target="../slideLayouts/slideLayout2.xml"/></Relationships>
</file>

<file path=ppt/slides/_rels/slide5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5.xml"/><Relationship Type="http://schemas.openxmlformats.org/officeDocument/2006/relationships/slideLayout" Id="rId1" Target="../slideLayouts/slideLayout2.xml"/></Relationships>
</file>

<file path=ppt/slides/_rels/slide5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6.xml"/><Relationship Type="http://schemas.openxmlformats.org/officeDocument/2006/relationships/slideLayout" Id="rId1" Target="../slideLayouts/slideLayout2.xml"/></Relationships>
</file>

<file path=ppt/slides/_rels/slide5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7.xml"/><Relationship Type="http://schemas.openxmlformats.org/officeDocument/2006/relationships/slideLayout" Id="rId1" Target="../slideLayouts/slideLayout2.xml"/></Relationships>
</file>

<file path=ppt/slides/_rels/slide5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8.xml"/><Relationship Type="http://schemas.openxmlformats.org/officeDocument/2006/relationships/slideLayout" Id="rId1" Target="../slideLayouts/slideLayout2.xml"/></Relationships>
</file>

<file path=ppt/slides/_rels/slide5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9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3.xml"/><Relationship Type="http://schemas.openxmlformats.org/officeDocument/2006/relationships/image" Id="rId3" Target="../media/image04.png"/></Relationships>
</file>

<file path=ppt/slides/_rels/slide6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0.xml"/><Relationship Type="http://schemas.openxmlformats.org/officeDocument/2006/relationships/slideLayout" Id="rId1" Target="../slideLayouts/slideLayout2.xml"/></Relationships>
</file>

<file path=ppt/slides/_rels/slide6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1.xml"/><Relationship Type="http://schemas.openxmlformats.org/officeDocument/2006/relationships/slideLayout" Id="rId1" Target="../slideLayouts/slideLayout2.xml"/></Relationships>
</file>

<file path=ppt/slides/_rels/slide6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2.xml"/><Relationship Type="http://schemas.openxmlformats.org/officeDocument/2006/relationships/slideLayout" Id="rId1" Target="../slideLayouts/slideLayout2.xml"/></Relationships>
</file>

<file path=ppt/slides/_rels/slide6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3.xml"/><Relationship Type="http://schemas.openxmlformats.org/officeDocument/2006/relationships/slideLayout" Id="rId1" Target="../slideLayouts/slideLayout2.xml"/></Relationships>
</file>

<file path=ppt/slides/_rels/slide6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4.xml"/><Relationship Type="http://schemas.openxmlformats.org/officeDocument/2006/relationships/slideLayout" Id="rId1" Target="../slideLayouts/slideLayout2.xml"/></Relationships>
</file>

<file path=ppt/slides/_rels/slide6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5.xml"/><Relationship Type="http://schemas.openxmlformats.org/officeDocument/2006/relationships/slideLayout" Id="rId1" Target="../slideLayouts/slideLayout2.xml"/></Relationships>
</file>

<file path=ppt/slides/_rels/slide6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6.xml"/><Relationship Type="http://schemas.openxmlformats.org/officeDocument/2006/relationships/slideLayout" Id="rId1" Target="../slideLayouts/slideLayout2.xml"/></Relationships>
</file>

<file path=ppt/slides/_rels/slide6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7.xml"/><Relationship Type="http://schemas.openxmlformats.org/officeDocument/2006/relationships/slideLayout" Id="rId1" Target="../slideLayouts/slideLayout2.xml"/></Relationships>
</file>

<file path=ppt/slides/_rels/slide6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6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9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3.xml"/></Relationships>
</file>

<file path=ppt/slides/_rels/slide7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0.xml"/><Relationship Type="http://schemas.openxmlformats.org/officeDocument/2006/relationships/slideLayout" Id="rId1" Target="../slideLayouts/slideLayout2.xml"/></Relationships>
</file>

<file path=ppt/slides/_rels/slide7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1.xml"/><Relationship Type="http://schemas.openxmlformats.org/officeDocument/2006/relationships/slideLayout" Id="rId1" Target="../slideLayouts/slideLayout2.xml"/></Relationships>
</file>

<file path=ppt/slides/_rels/slide7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2.xml"/><Relationship Type="http://schemas.openxmlformats.org/officeDocument/2006/relationships/slideLayout" Id="rId1" Target="../slideLayouts/slideLayout2.xml"/></Relationships>
</file>

<file path=ppt/slides/_rels/slide7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3.xml"/><Relationship Type="http://schemas.openxmlformats.org/officeDocument/2006/relationships/slideLayout" Id="rId1" Target="../slideLayouts/slideLayout2.xml"/></Relationships>
</file>

<file path=ppt/slides/_rels/slide7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4.xml"/><Relationship Type="http://schemas.openxmlformats.org/officeDocument/2006/relationships/slideLayout" Id="rId1" Target="../slideLayouts/slideLayout2.xml"/></Relationships>
</file>

<file path=ppt/slides/_rels/slide7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5.xml"/><Relationship Type="http://schemas.openxmlformats.org/officeDocument/2006/relationships/slideLayout" Id="rId1" Target="../slideLayouts/slideLayout2.xml"/></Relationships>
</file>

<file path=ppt/slides/_rels/slide7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6.xml"/><Relationship Type="http://schemas.openxmlformats.org/officeDocument/2006/relationships/slideLayout" Id="rId1" Target="../slideLayouts/slideLayout2.xml"/></Relationships>
</file>

<file path=ppt/slides/_rels/slide7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7.xml"/><Relationship Type="http://schemas.openxmlformats.org/officeDocument/2006/relationships/slideLayout" Id="rId1" Target="../slideLayouts/slideLayout2.xml"/></Relationships>
</file>

<file path=ppt/slides/_rels/slide7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8.xml"/><Relationship Type="http://schemas.openxmlformats.org/officeDocument/2006/relationships/slideLayout" Id="rId1" Target="../slideLayouts/slideLayout2.xml"/></Relationships>
</file>

<file path=ppt/slides/_rels/slide7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9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3.xml"/><Relationship Type="http://schemas.openxmlformats.org/officeDocument/2006/relationships/image" Id="rId3" Target="../media/image01.gif"/></Relationships>
</file>

<file path=ppt/slides/_rels/slide8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0.xml"/><Relationship Type="http://schemas.openxmlformats.org/officeDocument/2006/relationships/slideLayout" Id="rId1" Target="../slideLayouts/slideLayout2.xml"/></Relationships>
</file>

<file path=ppt/slides/_rels/slide8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1.xml"/><Relationship Type="http://schemas.openxmlformats.org/officeDocument/2006/relationships/slideLayout" Id="rId1" Target="../slideLayouts/slideLayout2.xml"/></Relationships>
</file>

<file path=ppt/slides/_rels/slide8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2.xml"/><Relationship Type="http://schemas.openxmlformats.org/officeDocument/2006/relationships/slideLayout" Id="rId1" Target="../slideLayouts/slideLayout2.xml"/></Relationships>
</file>

<file path=ppt/slides/_rels/slide8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3.xml"/><Relationship Type="http://schemas.openxmlformats.org/officeDocument/2006/relationships/slideLayout" Id="rId1" Target="../slideLayouts/slideLayout2.xml"/></Relationships>
</file>

<file path=ppt/slides/_rels/slide8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4.xml"/><Relationship Type="http://schemas.openxmlformats.org/officeDocument/2006/relationships/slideLayout" Id="rId1" Target="../slideLayouts/slideLayout3.xml"/></Relationships>
</file>

<file path=ppt/slides/_rels/slide8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5.xml"/><Relationship Type="http://schemas.openxmlformats.org/officeDocument/2006/relationships/slideLayout" Id="rId1" Target="../slideLayouts/slideLayout3.xml"/></Relationships>
</file>

<file path=ppt/slides/_rels/slide8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6.xml"/><Relationship Type="http://schemas.openxmlformats.org/officeDocument/2006/relationships/slideLayout" Id="rId1" Target="../slideLayouts/slideLayout2.xml"/></Relationships>
</file>

<file path=ppt/slides/_rels/slide8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7.xml"/><Relationship Type="http://schemas.openxmlformats.org/officeDocument/2006/relationships/slideLayout" Id="rId1" Target="../slideLayouts/slideLayout3.xml"/></Relationships>
</file>

<file path=ppt/slides/_rels/slide8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8.xml"/><Relationship Type="http://schemas.openxmlformats.org/officeDocument/2006/relationships/slideLayout" Id="rId1" Target="../slideLayouts/slideLayout2.xml"/></Relationships>
</file>

<file path=ppt/slides/_rels/slide8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9.xml"/><Relationship Type="http://schemas.openxmlformats.org/officeDocument/2006/relationships/slideLayout" Id="rId1" Target="../slideLayouts/slideLayout3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3.xml"/></Relationships>
</file>

<file path=ppt/slides/_rels/slide9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0.xml"/><Relationship Type="http://schemas.openxmlformats.org/officeDocument/2006/relationships/slideLayout" Id="rId1" Target="../slideLayouts/slideLayout2.xml"/></Relationships>
</file>

<file path=ppt/slides/_rels/slide9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1.xml"/><Relationship Type="http://schemas.openxmlformats.org/officeDocument/2006/relationships/slideLayout" Id="rId1" Target="../slideLayouts/slideLayout3.xml"/></Relationships>
</file>

<file path=ppt/slides/_rels/slide9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2.xml"/><Relationship Type="http://schemas.openxmlformats.org/officeDocument/2006/relationships/slideLayout" Id="rId1" Target="../slideLayouts/slideLayout2.xml"/></Relationships>
</file>

<file path=ppt/slides/_rels/slide9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3.xml"/><Relationship Type="http://schemas.openxmlformats.org/officeDocument/2006/relationships/slideLayout" Id="rId1" Target="../slideLayouts/slideLayout2.xml"/></Relationships>
</file>

<file path=ppt/slides/_rels/slide9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gif"/></Relationships>
</file>

<file path=ppt/slides/_rels/slide9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5.xml"/><Relationship Type="http://schemas.openxmlformats.org/officeDocument/2006/relationships/slideLayout" Id="rId1" Target="../slideLayouts/slideLayout2.xml"/></Relationships>
</file>

<file path=ppt/slides/_rels/slide9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6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subTitle" idx="1"/>
          </p:nvPr>
        </p:nvSpPr>
        <p:spPr>
          <a:xfrm>
            <a:off y="1546867" x="685800"/>
            <a:ext cy="4626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&lt;^&gt; TRIFORCE &lt;^&gt;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CMPS 335</a:t>
            </a:r>
          </a:p>
          <a:p>
            <a:pPr rtl="0" lvl="0">
              <a:buNone/>
            </a:pPr>
            <a:r>
              <a:rPr lang="en"/>
              <a:t>Spring 2012</a:t>
            </a:r>
          </a:p>
          <a:p>
            <a:pPr rtl="0" lvl="0">
              <a:buNone/>
            </a:pPr>
            <a:r>
              <a:rPr lang="en"/>
              <a:t>Gabe Pike</a:t>
            </a:r>
          </a:p>
          <a:p>
            <a:pPr rtl="0" lvl="0">
              <a:buNone/>
            </a:pPr>
            <a:r>
              <a:rPr lang="en"/>
              <a:t>Team 10</a:t>
            </a:r>
          </a:p>
          <a:p>
            <a:pPr rtl="0" lvl="0">
              <a:buNone/>
            </a:pPr>
            <a:r>
              <a:rPr lang="en"/>
              <a:t>Other Team Member: Brandon Hinesley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Menu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600200" x="457200"/>
            <a:ext cy="4967700" cx="8242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The player must initially be presented with a menu that has the following buttons:</a:t>
            </a:r>
          </a:p>
          <a:p>
            <a:pPr indent="457200" rtl="0" lvl="0">
              <a:buNone/>
            </a:pPr>
            <a:r>
              <a:rPr lang="en"/>
              <a:t>- Play</a:t>
            </a:r>
          </a:p>
          <a:p>
            <a:pPr indent="457200" rtl="0" lvl="0">
              <a:buNone/>
            </a:pPr>
            <a:r>
              <a:rPr lang="en"/>
              <a:t>- Help</a:t>
            </a:r>
          </a:p>
          <a:p>
            <a:pPr indent="457200">
              <a:buNone/>
            </a:pPr>
            <a:r>
              <a:rPr lang="en"/>
              <a:t>- Quit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Non-functional Requirements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Run on a Windows OS</a:t>
            </a:r>
          </a:p>
          <a:p>
            <a:pPr rtl="0" lvl="0">
              <a:buNone/>
            </a:pPr>
            <a:r>
              <a:rPr lang="en"/>
              <a:t>- Programmed in C++</a:t>
            </a:r>
          </a:p>
          <a:p>
            <a:pPr rtl="0" lvl="0">
              <a:buNone/>
            </a:pPr>
            <a:r>
              <a:rPr lang="en"/>
              <a:t>- Use OpenGL, GLUT, and 2DGraphics library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Glossary</a:t>
            </a:r>
          </a:p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Tetris Attack: An SNES game released in 1996, which Triforce is based off of.</a:t>
            </a:r>
          </a:p>
          <a:p>
            <a:pPr rtl="0" lvl="0">
              <a:buNone/>
            </a:pPr>
            <a:r>
              <a:rPr lang="en"/>
              <a:t>Combo: Occurs when a player aligns three or more matching blocks.</a:t>
            </a:r>
          </a:p>
          <a:p>
            <a:pPr rtl="0" lvl="0">
              <a:buNone/>
            </a:pPr>
            <a:r>
              <a:rPr lang="en"/>
              <a:t>Chain: Occurs when blocks that fell because of a cleared combo land into another combo.</a:t>
            </a:r>
          </a:p>
          <a:p>
            <a:pPr rtl="0" lvl="0">
              <a:buNone/>
            </a:pPr>
            <a:r>
              <a:rPr lang="en"/>
              <a:t>Grid/Play Area: The collection of blocks, empty spaces, and cursor for a single player.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1.1.2 Initial Business Model</a:t>
            </a:r>
          </a:p>
        </p:txBody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buNone/>
            </a:pPr>
            <a:r>
              <a:rPr lang="en"/>
              <a:t>- The game will be a remake of the original Tetris Attack with updated graphics and sounds.</a:t>
            </a:r>
          </a:p>
          <a:p>
            <a:pPr indent="0" marL="0" rtl="0" lvl="0">
              <a:buNone/>
            </a:pPr>
            <a:r>
              <a:rPr lang="en"/>
              <a:t>- It will support multiple input devices.</a:t>
            </a:r>
          </a:p>
          <a:p>
            <a:pPr indent="0" marL="0" rtl="0" lvl="0">
              <a:buNone/>
            </a:pPr>
            <a:r>
              <a:rPr lang="en"/>
              <a:t>- Has a main menu.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21" id="121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22" id="12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3" id="12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4" id="12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5" id="12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6" id="12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27" id="12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128" id="128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Main Menu</a:t>
            </a:r>
          </a:p>
        </p:txBody>
      </p:sp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 Case Diagrams</a:t>
            </a:r>
          </a:p>
        </p:txBody>
      </p:sp>
      <p:sp>
        <p:nvSpPr>
          <p:cNvPr name="Shape 130" id="130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User selects Play</a:t>
            </a:r>
          </a:p>
        </p:txBody>
      </p:sp>
      <p:sp>
        <p:nvSpPr>
          <p:cNvPr name="Shape 131" id="131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Brief Description: When the user selects Play, the game objects are loaded and gameplay begins.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36" id="136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37" id="13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38" id="13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39" id="13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40" id="14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41" id="14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42" id="14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143" id="143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Main Menu</a:t>
            </a:r>
          </a:p>
        </p:txBody>
      </p:sp>
      <p:sp>
        <p:nvSpPr>
          <p:cNvPr name="Shape 144" id="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145" id="145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selects Help</a:t>
            </a:r>
          </a:p>
        </p:txBody>
      </p:sp>
      <p:sp>
        <p:nvSpPr>
          <p:cNvPr name="Shape 146" id="146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selects Help, instructions on how to play are displayed.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51" id="151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52" id="15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53" id="15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54" id="15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55" id="15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56" id="15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57" id="15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158" id="158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Main Menu</a:t>
            </a:r>
          </a:p>
        </p:txBody>
      </p:sp>
      <p:sp>
        <p:nvSpPr>
          <p:cNvPr name="Shape 159" id="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160" id="160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selects Quit</a:t>
            </a:r>
          </a:p>
        </p:txBody>
      </p:sp>
      <p:sp>
        <p:nvSpPr>
          <p:cNvPr name="Shape 161" id="161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selects Quit, the game immediately exits.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66" id="166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67" id="16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68" id="16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69" id="16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70" id="17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71" id="17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72" id="17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173" id="173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Anywhere in the game</a:t>
            </a:r>
          </a:p>
        </p:txBody>
      </p:sp>
      <p:sp>
        <p:nvSpPr>
          <p:cNvPr name="Shape 174" id="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175" id="175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activates a registered input binding (keyboard, mouse, controller)</a:t>
            </a:r>
          </a:p>
        </p:txBody>
      </p:sp>
      <p:sp>
        <p:nvSpPr>
          <p:cNvPr name="Shape 176" id="176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activates a registered input binding, such as pressing/holding a key, clicking the mouse, or pressing a button on an xbox controller, its registered callback function is called.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81" id="181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82" id="18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83" id="18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84" id="18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85" id="18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86" id="18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87" id="18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188" id="188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189" id="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190" id="190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moves the cursor</a:t>
            </a:r>
          </a:p>
        </p:txBody>
      </p:sp>
      <p:sp>
        <p:nvSpPr>
          <p:cNvPr name="Shape 191" id="191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moves the cursor, the cursor's position is updated one block in the direction the user requests, and the graphic is redrawn.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96" id="196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197" id="19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98" id="19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99" id="19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00" id="20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01" id="20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202" id="20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03" id="203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204" id="2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205" id="205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swaps blocks</a:t>
            </a:r>
          </a:p>
        </p:txBody>
      </p:sp>
      <p:sp>
        <p:nvSpPr>
          <p:cNvPr name="Shape 206" id="206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swaps the two blocks, the graphics and states of the selected blocks are swapped with each other.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Remake of Tetris Attack (SNES/1996) </a:t>
            </a:r>
          </a:p>
          <a:p>
            <a:pPr rtl="0" lvl="0">
              <a:buNone/>
            </a:pPr>
            <a:r>
              <a:rPr lang="en"/>
              <a:t>- "Trifoce" (reference to game mechanic)</a:t>
            </a:r>
          </a:p>
          <a:p>
            <a:pPr rtl="0" lvl="0">
              <a:buNone/>
            </a:pPr>
            <a:r>
              <a:rPr lang="en"/>
              <a:t>- Division of work</a:t>
            </a:r>
          </a:p>
        </p:txBody>
      </p:sp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Overview (What even is Triforce?)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11" id="211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212" id="21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13" id="21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14" id="21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15" id="21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16" id="21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217" id="21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18" id="218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219" id="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220" id="220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gets a combo</a:t>
            </a:r>
          </a:p>
        </p:txBody>
      </p:sp>
      <p:sp>
        <p:nvSpPr>
          <p:cNvPr name="Shape 221" id="221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gets a combo, blocks will temporarily stop rising. An animation is played, and then the blocks break. The blocks above the cleared combo will fall down.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26" id="226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227" id="22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28" id="22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29" id="22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30" id="23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31" id="23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232" id="23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33" id="233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234" id="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235" id="235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gets a chain</a:t>
            </a:r>
          </a:p>
        </p:txBody>
      </p:sp>
      <p:sp>
        <p:nvSpPr>
          <p:cNvPr name="Shape 236" id="236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When the user gets a chain, it will act just like a regular combo. However, a bonus will be displayed to indicate that a chain occurred.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0" id="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41" id="241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242" id="24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43" id="24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44" id="24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45" id="24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46" id="24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247" id="24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48" id="248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249" id="2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250" id="250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increases the speed of blocks rising</a:t>
            </a:r>
          </a:p>
        </p:txBody>
      </p:sp>
      <p:sp>
        <p:nvSpPr>
          <p:cNvPr name="Shape 251" id="251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Brief Description: The user can activate a key binding that forces blocks to rise at a faster rate. This rate will be constant, and the current speed will be temporarily replaced with this constant while the binding is activated.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5" id="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56" id="256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257" id="25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58" id="25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59" id="25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60" id="26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261" id="26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262" id="26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63" id="263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264" id="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 Case Diagrams</a:t>
            </a:r>
          </a:p>
        </p:txBody>
      </p:sp>
      <p:sp>
        <p:nvSpPr>
          <p:cNvPr name="Shape 265" id="265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loses the game</a:t>
            </a:r>
          </a:p>
        </p:txBody>
      </p:sp>
      <p:sp>
        <p:nvSpPr>
          <p:cNvPr name="Shape 266" id="266"/>
          <p:cNvSpPr txBox="1"/>
          <p:nvPr/>
        </p:nvSpPr>
        <p:spPr>
          <a:xfrm>
            <a:off y="4880500" x="586800"/>
            <a:ext cy="12881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Brief Description: The user loses the game when a block hits the top of the grid.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0" id="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1" id="2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1.1.3 Obtain Initial Requirements</a:t>
            </a:r>
          </a:p>
        </p:txBody>
      </p:sp>
      <p:sp>
        <p:nvSpPr>
          <p:cNvPr name="Shape 272" id="27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 user begins the game and is presented with the main menu. The options are Play, Help, and Quit. The user begins the game by selecting Play. A tutorial is displayed if he selects Help. The game exits if he selects Quit. The game must support multiple input devices, so multiple bindings must map to a single action.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 user has a limited amount of actions. While in game, the user can:</a:t>
            </a:r>
          </a:p>
          <a:p>
            <a:pPr indent="457200"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- move in the cursor up, down, left, and right</a:t>
            </a:r>
          </a:p>
          <a:p>
            <a:pPr indent="457200"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- temporarily increase the speed that blocks rise into the play area</a:t>
            </a:r>
          </a:p>
          <a:p>
            <a:pPr indent="457200"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- swap blocks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When the user swaps blocks, it has a possibility of causing a combo, thus changing the state of the game.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6" id="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7" id="2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1.1.4 Obtain Detailed Requirements</a:t>
            </a:r>
          </a:p>
        </p:txBody>
      </p:sp>
      <p:sp>
        <p:nvSpPr>
          <p:cNvPr name="Shape 278" id="27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Input:</a:t>
            </a:r>
          </a:p>
          <a:p>
            <a:pPr rtl="0" lvl="0">
              <a:buNone/>
            </a:pPr>
            <a:r>
              <a:rPr lang="en"/>
              <a:t>	- Since multiple input devices must be supported, a generic interface must be able to handle all of them.</a:t>
            </a:r>
          </a:p>
          <a:p>
            <a:pPr rtl="0" lvl="0">
              <a:buNone/>
            </a:pPr>
            <a:r>
              <a:rPr lang="en"/>
              <a:t>	- Different states must be recognized, such as when a binding is pressed, held down, and released.</a:t>
            </a:r>
          </a:p>
          <a:p>
            <a:pPr rtl="0" lvl="0">
              <a:buNone/>
            </a:pPr>
            <a:r>
              <a:rPr lang="en"/>
              <a:t>	- More details in Brandon's presentation.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2" id="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3" id="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1.1.4 Obtain Detailed Requirements</a:t>
            </a:r>
          </a:p>
        </p:txBody>
      </p:sp>
      <p:sp>
        <p:nvSpPr>
          <p:cNvPr name="Shape 284" id="28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Game Mechanics:</a:t>
            </a:r>
          </a:p>
          <a:p>
            <a:pPr indent="457200" rtl="0" lvl="0">
              <a:buNone/>
            </a:pPr>
            <a:r>
              <a:rPr lang="en"/>
              <a:t>- The cursor moves one space at a time.</a:t>
            </a:r>
          </a:p>
          <a:p>
            <a:pPr indent="457200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The cursor cannot move outside of the grid.</a:t>
            </a:r>
          </a:p>
          <a:p>
            <a:pPr indent="457200" rtl="0" lvl="0">
              <a:buNone/>
            </a:pPr>
            <a:r>
              <a:rPr lang="en"/>
              <a:t>- When a block comes into contact with the top of the grid, the player loses the game.</a:t>
            </a:r>
          </a:p>
          <a:p>
            <a:pPr indent="457200" rtl="0" lvl="0">
              <a:buNone/>
            </a:pPr>
            <a:r>
              <a:rPr lang="en"/>
              <a:t>- A timer will keep track of the time played and be displayed on the screen.</a:t>
            </a:r>
          </a:p>
          <a:p>
            <a:pPr indent="457200" rtl="0" lvl="0">
              <a:buNone/>
            </a:pPr>
            <a:r>
              <a:rPr lang="en"/>
              <a:t>- The score will be displayed on the screen.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8" id="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9" id="2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1.1.4 Obtain Detailed Requirements</a:t>
            </a:r>
          </a:p>
        </p:txBody>
      </p:sp>
      <p:sp>
        <p:nvSpPr>
          <p:cNvPr name="Shape 290" id="29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Game Mechanics:</a:t>
            </a:r>
          </a:p>
          <a:p>
            <a:pPr indent="457200" rtl="0" lvl="0">
              <a:buNone/>
            </a:pPr>
            <a:r>
              <a:rPr lang="en"/>
              <a:t>- Chains must be kept track of between combos and fall events.	</a:t>
            </a:r>
          </a:p>
          <a:p>
            <a:pPr indent="457200" rtl="0" lvl="0">
              <a:buNone/>
            </a:pPr>
            <a:r>
              <a:rPr lang="en"/>
              <a:t>- At least 3 blocks form a combo, but it is possible to have up to 14 in a single combo.</a:t>
            </a:r>
          </a:p>
          <a:p>
            <a:pPr indent="457200" rtl="0" lvl="0">
              <a:buNone/>
            </a:pPr>
            <a:r>
              <a:rPr lang="en"/>
              <a:t>- After a combo clears, an algorithm must detect which blocks need to fall down.</a:t>
            </a:r>
          </a:p>
          <a:p>
            <a:pPr rtl="0" lvl="0">
              <a:buNone/>
            </a:pPr>
            <a:r>
              <a:rPr lang="en"/>
              <a:t>	- When a falling block lands, an algorithm must detect if a combo occurs.</a:t>
            </a:r>
          </a:p>
          <a:p>
            <a:pPr rtl="0" lv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4" id="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5" id="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1.1.4 Obtain Detailed Requirements</a:t>
            </a:r>
          </a:p>
        </p:txBody>
      </p:sp>
      <p:sp>
        <p:nvSpPr>
          <p:cNvPr name="Shape 296" id="29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Game Mechanics:</a:t>
            </a:r>
          </a:p>
          <a:p>
            <a:pPr rtl="0" lvl="0">
              <a:buNone/>
            </a:pPr>
            <a:r>
              <a:rPr lang="en"/>
              <a:t>	- When a combo &gt;=4 or a chain occurs, it shall display an animated bonus where the event happened.</a:t>
            </a:r>
          </a:p>
          <a:p>
            <a:pPr rtl="0" lvl="0">
              <a:buNone/>
            </a:pPr>
            <a:r>
              <a:rPr lang="en"/>
              <a:t>	- Combos will multiply the number of blocks in the combo by a constant and add it to the score.</a:t>
            </a:r>
          </a:p>
          <a:p>
            <a:pPr rtl="0" lvl="0">
              <a:buNone/>
            </a:pPr>
            <a:r>
              <a:rPr lang="en"/>
              <a:t>	- Chains will act as multipliers to the combo that occurs and drastically increase the score.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0" id="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01" id="301"/>
          <p:cNvGrpSpPr/>
          <p:nvPr/>
        </p:nvGrpSpPr>
        <p:grpSpPr>
          <a:xfrm>
            <a:off y="1440700" x="1612500"/>
            <a:ext cy="2285150" cx="870675"/>
            <a:chOff y="2286425" x="2125375"/>
            <a:chExt cy="2285150" cx="870675"/>
          </a:xfrm>
        </p:grpSpPr>
        <p:cxnSp>
          <p:nvCxnSpPr>
            <p:cNvPr name="Shape 302" id="302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03" id="303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04" id="304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05" id="305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06" id="306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307" id="307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308" id="3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09" id="309"/>
          <p:cNvGrpSpPr/>
          <p:nvPr/>
        </p:nvGrpSpPr>
        <p:grpSpPr>
          <a:xfrm>
            <a:off y="1426325" x="3330000"/>
            <a:ext cy="2313900" cx="3244200"/>
            <a:chOff y="1426325" x="3330000"/>
            <a:chExt cy="2313900" cx="3244200"/>
          </a:xfrm>
        </p:grpSpPr>
        <p:sp>
          <p:nvSpPr>
            <p:cNvPr name="Shape 310" id="310"/>
            <p:cNvSpPr/>
            <p:nvPr/>
          </p:nvSpPr>
          <p:spPr>
            <a:xfrm>
              <a:off y="14263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Main Menu</a:t>
              </a:r>
            </a:p>
          </p:txBody>
        </p:sp>
        <p:sp>
          <p:nvSpPr>
            <p:cNvPr name="Shape 311" id="311"/>
            <p:cNvSpPr/>
            <p:nvPr/>
          </p:nvSpPr>
          <p:spPr>
            <a:xfrm>
              <a:off y="17746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selects Play</a:t>
              </a:r>
            </a:p>
          </p:txBody>
        </p:sp>
      </p:grpSp>
      <p:sp>
        <p:nvSpPr>
          <p:cNvPr name="Shape 312" id="312"/>
          <p:cNvSpPr txBox="1"/>
          <p:nvPr/>
        </p:nvSpPr>
        <p:spPr>
          <a:xfrm>
            <a:off y="4081375" x="642000"/>
            <a:ext cy="23759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selects Play, the game state is changed. The grid, cursor, blocks, timer, and score are initialized.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1. User selects Play</a:t>
            </a:r>
          </a:p>
          <a:p>
            <a:pPr rtl="0" lvl="0">
              <a:buNone/>
            </a:pPr>
            <a:r>
              <a:rPr lang="en"/>
              <a:t>2. Change game state to PLAY</a:t>
            </a:r>
          </a:p>
          <a:p>
            <a:pPr rtl="0" lvl="0">
              <a:buNone/>
            </a:pPr>
            <a:r>
              <a:rPr lang="en"/>
              <a:t>3. Initialize grid, cursor, blocks, timer, and score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1.1 Requirements Workflow</a:t>
            </a:r>
          </a:p>
        </p:txBody>
      </p:sp>
      <p:sp>
        <p:nvSpPr>
          <p:cNvPr name="Shape 53" id="53"/>
          <p:cNvSpPr/>
          <p:nvPr/>
        </p:nvSpPr>
        <p:spPr>
          <a:xfrm>
            <a:off y="1729750" x="1922366"/>
            <a:ext cy="4368799" cx="50969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6" id="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7" id="3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18" id="318"/>
          <p:cNvGrpSpPr/>
          <p:nvPr/>
        </p:nvGrpSpPr>
        <p:grpSpPr>
          <a:xfrm>
            <a:off y="1307750" x="1600550"/>
            <a:ext cy="2313900" cx="4961700"/>
            <a:chOff y="2053825" x="1612500"/>
            <a:chExt cy="2313900" cx="4961700"/>
          </a:xfrm>
        </p:grpSpPr>
        <p:grpSp>
          <p:nvGrpSpPr>
            <p:cNvPr name="Shape 319" id="319"/>
            <p:cNvGrpSpPr/>
            <p:nvPr/>
          </p:nvGrpSpPr>
          <p:grpSpPr>
            <a:xfrm>
              <a:off y="20682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320" id="320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21" id="321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22" id="322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23" id="323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24" id="324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325" id="325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grpSp>
          <p:nvGrpSpPr>
            <p:cNvPr name="Shape 326" id="326"/>
            <p:cNvGrpSpPr/>
            <p:nvPr/>
          </p:nvGrpSpPr>
          <p:grpSpPr>
            <a:xfrm>
              <a:off y="2053825" x="3330000"/>
              <a:ext cy="2313900" cx="3244200"/>
              <a:chOff y="2053825" x="3330000"/>
              <a:chExt cy="2313900" cx="3244200"/>
            </a:xfrm>
          </p:grpSpPr>
          <p:sp>
            <p:nvSpPr>
              <p:cNvPr name="Shape 327" id="327"/>
              <p:cNvSpPr/>
              <p:nvPr/>
            </p:nvSpPr>
            <p:spPr>
              <a:xfrm>
                <a:off y="2053825" x="3330000"/>
                <a:ext cy="2313900" cx="32442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t" anchorCtr="0" rIns="91425">
                <a:spAutoFit/>
              </a:bodyPr>
              <a:lstStyle/>
              <a:p>
                <a:pPr rtl="0" lvl="0">
                  <a:buClr>
                    <a:srgbClr val="000000"/>
                  </a:buClr>
                  <a:buSzPct val="78571"/>
                  <a:buFont typeface="Arial"/>
                  <a:buNone/>
                </a:pPr>
                <a:r>
                  <a:rPr lang="en"/>
                  <a:t>Main Menu</a:t>
                </a:r>
              </a:p>
            </p:txBody>
          </p:sp>
          <p:sp>
            <p:nvSpPr>
              <p:cNvPr name="Shape 328" id="328"/>
              <p:cNvSpPr/>
              <p:nvPr/>
            </p:nvSpPr>
            <p:spPr>
              <a:xfrm>
                <a:off y="2402153" x="3628200"/>
                <a:ext cy="1681500" cx="2647800"/>
              </a:xfrm>
              <a:prstGeom prst="ellipse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78571"/>
                  <a:buFont typeface="Arial"/>
                  <a:buNone/>
                </a:pPr>
                <a:r>
                  <a:rPr lang="en"/>
                  <a:t>User selects Help</a:t>
                </a:r>
              </a:p>
            </p:txBody>
          </p:sp>
        </p:grpSp>
      </p:grpSp>
      <p:sp>
        <p:nvSpPr>
          <p:cNvPr name="Shape 329" id="329"/>
          <p:cNvSpPr txBox="1"/>
          <p:nvPr/>
        </p:nvSpPr>
        <p:spPr>
          <a:xfrm>
            <a:off y="3966100" x="586800"/>
            <a:ext cy="2435700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selects Help, instructions on how to play are displayed.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1. User selects Help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2. Display text/graphics at the correct position that explain how to play.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3" id="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4" id="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35" id="335"/>
          <p:cNvGrpSpPr/>
          <p:nvPr/>
        </p:nvGrpSpPr>
        <p:grpSpPr>
          <a:xfrm>
            <a:off y="1362075" x="1588650"/>
            <a:ext cy="2313900" cx="4961700"/>
            <a:chOff y="2053825" x="1612500"/>
            <a:chExt cy="2313900" cx="4961700"/>
          </a:xfrm>
        </p:grpSpPr>
        <p:grpSp>
          <p:nvGrpSpPr>
            <p:cNvPr name="Shape 336" id="336"/>
            <p:cNvGrpSpPr/>
            <p:nvPr/>
          </p:nvGrpSpPr>
          <p:grpSpPr>
            <a:xfrm>
              <a:off y="20682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337" id="337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38" id="338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39" id="339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40" id="340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41" id="341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342" id="342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343" id="343"/>
            <p:cNvSpPr/>
            <p:nvPr/>
          </p:nvSpPr>
          <p:spPr>
            <a:xfrm>
              <a:off y="20538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Main Menu</a:t>
              </a:r>
            </a:p>
          </p:txBody>
        </p:sp>
        <p:sp>
          <p:nvSpPr>
            <p:cNvPr name="Shape 344" id="344"/>
            <p:cNvSpPr/>
            <p:nvPr/>
          </p:nvSpPr>
          <p:spPr>
            <a:xfrm>
              <a:off y="24021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selects Quit</a:t>
              </a:r>
            </a:p>
          </p:txBody>
        </p:sp>
      </p:grpSp>
      <p:sp>
        <p:nvSpPr>
          <p:cNvPr name="Shape 345" id="345"/>
          <p:cNvSpPr txBox="1"/>
          <p:nvPr/>
        </p:nvSpPr>
        <p:spPr>
          <a:xfrm>
            <a:off y="4118500" x="586800"/>
            <a:ext cy="2232900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selects Quit, the game immediately exits.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1. User selects Quit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2. Game exits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9" id="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0" id="3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51" id="351"/>
          <p:cNvGrpSpPr/>
          <p:nvPr/>
        </p:nvGrpSpPr>
        <p:grpSpPr>
          <a:xfrm>
            <a:off y="1215625" x="1612500"/>
            <a:ext cy="2313900" cx="4961700"/>
            <a:chOff y="1215625" x="1612500"/>
            <a:chExt cy="2313900" cx="4961700"/>
          </a:xfrm>
        </p:grpSpPr>
        <p:grpSp>
          <p:nvGrpSpPr>
            <p:cNvPr name="Shape 352" id="352"/>
            <p:cNvGrpSpPr/>
            <p:nvPr/>
          </p:nvGrpSpPr>
          <p:grpSpPr>
            <a:xfrm>
              <a:off y="12300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353" id="353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54" id="354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55" id="355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56" id="356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57" id="357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358" id="358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359" id="359"/>
            <p:cNvSpPr/>
            <p:nvPr/>
          </p:nvSpPr>
          <p:spPr>
            <a:xfrm>
              <a:off y="12156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Anywhere in the game</a:t>
              </a:r>
            </a:p>
          </p:txBody>
        </p:sp>
        <p:sp>
          <p:nvSpPr>
            <p:cNvPr name="Shape 360" id="360"/>
            <p:cNvSpPr/>
            <p:nvPr/>
          </p:nvSpPr>
          <p:spPr>
            <a:xfrm>
              <a:off y="15639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activates a registered input binding (keyboard, mouse, controller)</a:t>
              </a:r>
            </a:p>
          </p:txBody>
        </p:sp>
      </p:grpSp>
      <p:sp>
        <p:nvSpPr>
          <p:cNvPr name="Shape 361" id="361"/>
          <p:cNvSpPr txBox="1"/>
          <p:nvPr/>
        </p:nvSpPr>
        <p:spPr>
          <a:xfrm>
            <a:off y="3902475" x="729900"/>
            <a:ext cy="2447400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activates a registered input binding, and the binding is in a registered state (e.g. on_press, is_down, _on_release), its registered callback method is invoked.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1. Map a keybinding to an action and an input state</a:t>
            </a:r>
          </a:p>
          <a:p>
            <a:pPr rtl="0" lvl="0">
              <a:buNone/>
            </a:pPr>
            <a:r>
              <a:rPr lang="en"/>
              <a:t>2. User activates keybinding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3. Callback method is invoked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5" id="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66" id="366"/>
          <p:cNvGrpSpPr/>
          <p:nvPr/>
        </p:nvGrpSpPr>
        <p:grpSpPr>
          <a:xfrm>
            <a:off y="1382400" x="1612500"/>
            <a:ext cy="2285150" cx="870675"/>
            <a:chOff y="2286425" x="2125375"/>
            <a:chExt cy="2285150" cx="870675"/>
          </a:xfrm>
        </p:grpSpPr>
        <p:cxnSp>
          <p:nvCxnSpPr>
            <p:cNvPr name="Shape 367" id="367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68" id="368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69" id="369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70" id="370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371" id="371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372" id="372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373" id="373"/>
          <p:cNvSpPr/>
          <p:nvPr/>
        </p:nvSpPr>
        <p:spPr>
          <a:xfrm>
            <a:off y="13680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374" id="3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sp>
        <p:nvSpPr>
          <p:cNvPr name="Shape 375" id="375"/>
          <p:cNvSpPr/>
          <p:nvPr/>
        </p:nvSpPr>
        <p:spPr>
          <a:xfrm>
            <a:off y="17163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moves the cursor</a:t>
            </a:r>
          </a:p>
        </p:txBody>
      </p:sp>
      <p:sp>
        <p:nvSpPr>
          <p:cNvPr name="Shape 376" id="376"/>
          <p:cNvSpPr txBox="1"/>
          <p:nvPr/>
        </p:nvSpPr>
        <p:spPr>
          <a:xfrm>
            <a:off y="4044300" x="586800"/>
            <a:ext cy="23402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moves the cursor, the cursor's position is updated one block in the direction the user requests, and the graphic is redrawn.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1. User input calls cursor move method.</a:t>
            </a:r>
          </a:p>
          <a:p>
            <a:pPr rtl="0" lvl="0">
              <a:buNone/>
            </a:pPr>
            <a:r>
              <a:rPr lang="en"/>
              <a:t>2. Calculate cursor's new coordinates based on the direction it is moved.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3. Do not let cursor escape bounds of grid.</a:t>
            </a:r>
          </a:p>
          <a:p>
            <a:pPr rtl="0" lvl="0">
              <a:buNone/>
            </a:pPr>
            <a:r>
              <a:rPr lang="en"/>
              <a:t>4. Redraw the cursor.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0" id="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1" id="3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82" id="382"/>
          <p:cNvGrpSpPr/>
          <p:nvPr/>
        </p:nvGrpSpPr>
        <p:grpSpPr>
          <a:xfrm>
            <a:off y="1291825" x="1612500"/>
            <a:ext cy="2313900" cx="4961700"/>
            <a:chOff y="1291825" x="1612500"/>
            <a:chExt cy="2313900" cx="4961700"/>
          </a:xfrm>
        </p:grpSpPr>
        <p:grpSp>
          <p:nvGrpSpPr>
            <p:cNvPr name="Shape 383" id="383"/>
            <p:cNvGrpSpPr/>
            <p:nvPr/>
          </p:nvGrpSpPr>
          <p:grpSpPr>
            <a:xfrm>
              <a:off y="13062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384" id="384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85" id="385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86" id="386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87" id="387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388" id="388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389" id="389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390" id="390"/>
            <p:cNvSpPr/>
            <p:nvPr/>
          </p:nvSpPr>
          <p:spPr>
            <a:xfrm>
              <a:off y="12918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Gameplay Area</a:t>
              </a:r>
            </a:p>
          </p:txBody>
        </p:sp>
        <p:sp>
          <p:nvSpPr>
            <p:cNvPr name="Shape 391" id="391"/>
            <p:cNvSpPr/>
            <p:nvPr/>
          </p:nvSpPr>
          <p:spPr>
            <a:xfrm>
              <a:off y="16401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swaps blocks</a:t>
              </a:r>
            </a:p>
          </p:txBody>
        </p:sp>
      </p:grpSp>
      <p:sp>
        <p:nvSpPr>
          <p:cNvPr name="Shape 392" id="392"/>
          <p:cNvSpPr txBox="1"/>
          <p:nvPr/>
        </p:nvSpPr>
        <p:spPr>
          <a:xfrm>
            <a:off y="4118500" x="586800"/>
            <a:ext cy="2304300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swaps the two blocks, the graphics and states of the selected blocks are swapped with each other. Combo detection and fall detection algorithms are executed.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1. User input calls swap block method.</a:t>
            </a:r>
          </a:p>
          <a:p>
            <a:pPr rtl="0" lvl="0">
              <a:buNone/>
            </a:pPr>
            <a:r>
              <a:rPr lang="en"/>
              <a:t>2. The graphics and states of the selected blocks are swapped with each other.</a:t>
            </a:r>
          </a:p>
          <a:p>
            <a:pPr rtl="0" lvl="0">
              <a:buNone/>
            </a:pPr>
            <a:r>
              <a:rPr lang="en"/>
              <a:t>3. Detect combos for both blocks.</a:t>
            </a:r>
          </a:p>
          <a:p>
            <a:pPr rtl="0" lvl="0">
              <a:buNone/>
            </a:pPr>
            <a:r>
              <a:rPr lang="en"/>
              <a:t>4. Detect falls for both blocks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6" id="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7" id="3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398" id="398"/>
          <p:cNvGrpSpPr/>
          <p:nvPr/>
        </p:nvGrpSpPr>
        <p:grpSpPr>
          <a:xfrm>
            <a:off y="1215625" x="1612500"/>
            <a:ext cy="2313900" cx="4961700"/>
            <a:chOff y="1368025" x="1612500"/>
            <a:chExt cy="2313900" cx="4961700"/>
          </a:xfrm>
        </p:grpSpPr>
        <p:grpSp>
          <p:nvGrpSpPr>
            <p:cNvPr name="Shape 399" id="399"/>
            <p:cNvGrpSpPr/>
            <p:nvPr/>
          </p:nvGrpSpPr>
          <p:grpSpPr>
            <a:xfrm>
              <a:off y="13824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400" id="400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01" id="401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02" id="402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03" id="403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04" id="404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405" id="405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406" id="406"/>
            <p:cNvSpPr/>
            <p:nvPr/>
          </p:nvSpPr>
          <p:spPr>
            <a:xfrm>
              <a:off y="13680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Gameplay Area</a:t>
              </a:r>
            </a:p>
          </p:txBody>
        </p:sp>
        <p:sp>
          <p:nvSpPr>
            <p:cNvPr name="Shape 407" id="407"/>
            <p:cNvSpPr/>
            <p:nvPr/>
          </p:nvSpPr>
          <p:spPr>
            <a:xfrm>
              <a:off y="17163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gets a combo</a:t>
              </a:r>
            </a:p>
          </p:txBody>
        </p:sp>
      </p:grpSp>
      <p:sp>
        <p:nvSpPr>
          <p:cNvPr name="Shape 408" id="408"/>
          <p:cNvSpPr txBox="1"/>
          <p:nvPr/>
        </p:nvSpPr>
        <p:spPr>
          <a:xfrm>
            <a:off y="3725312" x="586800"/>
            <a:ext cy="26837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gets a combo, the blocks in the combo go into a combo state. All blocks will temporarily stop rising. A combo with 4 or more blocks displays a bonus animation. The blocks in the combo display a special effect. Detect if any blocks need to fall.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1. Combo is detected</a:t>
            </a:r>
          </a:p>
          <a:p>
            <a:pPr rtl="0" lvl="0">
              <a:buNone/>
            </a:pPr>
            <a:r>
              <a:rPr lang="en"/>
              <a:t>2. Set state of Blocks in the combo to COMBO and state of Grid to COMBO</a:t>
            </a:r>
          </a:p>
          <a:p>
            <a:pPr rtl="0" lvl="0">
              <a:buNone/>
            </a:pPr>
            <a:r>
              <a:rPr lang="en"/>
              <a:t>3. Display animated bonus if combo has 4 or more blocks in it.</a:t>
            </a:r>
          </a:p>
          <a:p>
            <a:pPr rtl="0" lvl="0">
              <a:buNone/>
            </a:pPr>
            <a:r>
              <a:rPr lang="en"/>
              <a:t>4. Display different graphic while blocks are in COMBO state and pause the rising of new blocks while grid is in COMBO state</a:t>
            </a:r>
          </a:p>
          <a:p>
            <a:pPr indent="0" marL="0" rtl="0" lvl="0">
              <a:buNone/>
            </a:pPr>
            <a:r>
              <a:rPr lang="en"/>
              <a:t>5. After time for combo has elapsed, set state of blocks in combo to DISABLED, and Grid state to PLAY</a:t>
            </a:r>
          </a:p>
          <a:p>
            <a:pPr indent="0" marL="0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6. Detect blocks that need to fall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2" id="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413" id="413"/>
          <p:cNvGrpSpPr/>
          <p:nvPr/>
        </p:nvGrpSpPr>
        <p:grpSpPr>
          <a:xfrm>
            <a:off y="2068200" x="1612500"/>
            <a:ext cy="2285150" cx="870675"/>
            <a:chOff y="2286425" x="2125375"/>
            <a:chExt cy="2285150" cx="870675"/>
          </a:xfrm>
        </p:grpSpPr>
        <p:cxnSp>
          <p:nvCxnSpPr>
            <p:cNvPr name="Shape 414" id="414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15" id="415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16" id="416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17" id="417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18" id="418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419" id="419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420" id="420"/>
          <p:cNvSpPr/>
          <p:nvPr/>
        </p:nvSpPr>
        <p:spPr>
          <a:xfrm>
            <a:off y="20538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421" id="4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sp>
        <p:nvSpPr>
          <p:cNvPr name="Shape 422" id="422"/>
          <p:cNvSpPr/>
          <p:nvPr/>
        </p:nvSpPr>
        <p:spPr>
          <a:xfrm>
            <a:off y="24021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gets a chain</a:t>
            </a:r>
          </a:p>
        </p:txBody>
      </p:sp>
      <p:sp>
        <p:nvSpPr>
          <p:cNvPr name="Shape 423" id="423"/>
          <p:cNvSpPr txBox="1"/>
          <p:nvPr/>
        </p:nvSpPr>
        <p:spPr>
          <a:xfrm>
            <a:off y="4880500" x="586800"/>
            <a:ext cy="16244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When the user gets a chain, it will act just like a regular combo. However, a bonus will be displayed to indicate that a chain occurred.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Step-by-step:</a:t>
            </a:r>
          </a:p>
          <a:p>
            <a:pPr rtl="0" lvl="0">
              <a:buNone/>
            </a:pPr>
            <a:r>
              <a:rPr lang="en"/>
              <a:t>Same as combo, except for step 3.</a:t>
            </a:r>
          </a:p>
          <a:p>
            <a:pPr rtl="0" lvl="0">
              <a:buNone/>
            </a:pPr>
            <a:r>
              <a:rPr lang="en"/>
              <a:t>3. Display animated bonus if combo has 4 or more blocks in it, and display an animated bonus for the chain.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7" id="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428" id="428"/>
          <p:cNvGrpSpPr/>
          <p:nvPr/>
        </p:nvGrpSpPr>
        <p:grpSpPr>
          <a:xfrm>
            <a:off y="1611000" x="1612500"/>
            <a:ext cy="2285150" cx="870675"/>
            <a:chOff y="2286425" x="2125375"/>
            <a:chExt cy="2285150" cx="870675"/>
          </a:xfrm>
        </p:grpSpPr>
        <p:cxnSp>
          <p:nvCxnSpPr>
            <p:cNvPr name="Shape 429" id="429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30" id="430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31" id="431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32" id="432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33" id="433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434" id="434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435" id="435"/>
          <p:cNvSpPr/>
          <p:nvPr/>
        </p:nvSpPr>
        <p:spPr>
          <a:xfrm>
            <a:off y="1596625" x="3330000"/>
            <a:ext cy="2313900" cx="324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 Area</a:t>
            </a:r>
          </a:p>
        </p:txBody>
      </p:sp>
      <p:sp>
        <p:nvSpPr>
          <p:cNvPr name="Shape 436" id="4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sp>
        <p:nvSpPr>
          <p:cNvPr name="Shape 437" id="437"/>
          <p:cNvSpPr/>
          <p:nvPr/>
        </p:nvSpPr>
        <p:spPr>
          <a:xfrm>
            <a:off y="1944953" x="3628200"/>
            <a:ext cy="1681500" cx="26478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increases the speed of blocks rising</a:t>
            </a:r>
          </a:p>
        </p:txBody>
      </p:sp>
      <p:sp>
        <p:nvSpPr>
          <p:cNvPr name="Shape 438" id="438"/>
          <p:cNvSpPr txBox="1"/>
          <p:nvPr/>
        </p:nvSpPr>
        <p:spPr>
          <a:xfrm>
            <a:off y="4270900" x="586800"/>
            <a:ext cy="2366400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Updated Description: The user can activate a key binding that forces blocks to rise at a faster rate. This rate will be constant, and the current speed will be temporarily replaced with this constant while the binding is activated.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1. User input invokes method to make blocks rise faster.</a:t>
            </a:r>
          </a:p>
          <a:p>
            <a:pPr rtl="0" lvl="0">
              <a:buNone/>
            </a:pPr>
            <a:r>
              <a:rPr lang="en"/>
              <a:t>2. Grid's state changed to PUSH</a:t>
            </a:r>
          </a:p>
          <a:p>
            <a:pPr rtl="0" lvl="0">
              <a:buNone/>
            </a:pPr>
            <a:r>
              <a:rPr lang="en"/>
              <a:t>	- while in PUSH state, automatic rising of blocks is disabled.</a:t>
            </a:r>
          </a:p>
          <a:p>
            <a:pPr rtl="0" lvl="0">
              <a:buNone/>
            </a:pPr>
            <a:r>
              <a:rPr lang="en"/>
              <a:t>3. Blocks are pushed up by 1 pixel on a short, constant interval while the input binding is active.</a:t>
            </a:r>
          </a:p>
          <a:p>
            <a:pPr rtl="0" lvl="0">
              <a:buNone/>
            </a:pPr>
            <a:r>
              <a:rPr lang="en"/>
              <a:t>4. When user releases the button, the Grid's state is changed to PLAY.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2" id="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3" id="4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1.1.5 Iterated Use-Case Diagrams</a:t>
            </a:r>
          </a:p>
          <a:p>
            <a:r>
              <a:t/>
            </a:r>
          </a:p>
        </p:txBody>
      </p:sp>
      <p:grpSp>
        <p:nvGrpSpPr>
          <p:cNvPr name="Shape 444" id="444"/>
          <p:cNvGrpSpPr/>
          <p:nvPr/>
        </p:nvGrpSpPr>
        <p:grpSpPr>
          <a:xfrm>
            <a:off y="1276600" x="1660200"/>
            <a:ext cy="2313900" cx="4961700"/>
            <a:chOff y="2053825" x="1612500"/>
            <a:chExt cy="2313900" cx="4961700"/>
          </a:xfrm>
        </p:grpSpPr>
        <p:grpSp>
          <p:nvGrpSpPr>
            <p:cNvPr name="Shape 445" id="445"/>
            <p:cNvGrpSpPr/>
            <p:nvPr/>
          </p:nvGrpSpPr>
          <p:grpSpPr>
            <a:xfrm>
              <a:off y="2068200" x="1612500"/>
              <a:ext cy="2285150" cx="870675"/>
              <a:chOff y="2286425" x="2125375"/>
              <a:chExt cy="2285150" cx="870675"/>
            </a:xfrm>
          </p:grpSpPr>
          <p:cxnSp>
            <p:nvCxnSpPr>
              <p:cNvPr name="Shape 446" id="446"/>
              <p:cNvCxnSpPr/>
              <p:nvPr/>
            </p:nvCxnSpPr>
            <p:spPr>
              <a:xfrm>
                <a:off y="2866000" x="2554750"/>
                <a:ext cy="9900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47" id="447"/>
              <p:cNvCxnSpPr/>
              <p:nvPr/>
            </p:nvCxnSpPr>
            <p:spPr>
              <a:xfrm rot="10800000" flipH="1">
                <a:off y="2865999" x="2149250"/>
                <a:ext cy="393600" cx="405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48" id="448"/>
              <p:cNvCxnSpPr/>
              <p:nvPr/>
            </p:nvCxnSpPr>
            <p:spPr>
              <a:xfrm rot="10800000">
                <a:off y="2891499" x="2554749"/>
                <a:ext cy="342600" cx="342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49" id="449"/>
              <p:cNvCxnSpPr/>
              <p:nvPr/>
            </p:nvCxnSpPr>
            <p:spPr>
              <a:xfrm rot="10800000" flipH="1">
                <a:off y="3855900" x="2125375"/>
                <a:ext cy="691799" cx="429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450" id="450"/>
              <p:cNvCxnSpPr/>
              <p:nvPr/>
            </p:nvCxnSpPr>
            <p:spPr>
              <a:xfrm rot="10800000">
                <a:off y="3855774" x="2551749"/>
                <a:ext cy="715800" cx="4443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sp>
            <p:nvSpPr>
              <p:cNvPr name="Shape 451" id="451"/>
              <p:cNvSpPr/>
              <p:nvPr/>
            </p:nvSpPr>
            <p:spPr>
              <a:xfrm>
                <a:off y="2286425" x="2274400"/>
                <a:ext cy="560700" cx="560700"/>
              </a:xfrm>
              <a:prstGeom prst="flowChartConnector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452" id="452"/>
            <p:cNvSpPr/>
            <p:nvPr/>
          </p:nvSpPr>
          <p:spPr>
            <a:xfrm>
              <a:off y="2053825" x="3330000"/>
              <a:ext cy="2313900" cx="32442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Gameplay Area</a:t>
              </a:r>
            </a:p>
          </p:txBody>
        </p:sp>
        <p:sp>
          <p:nvSpPr>
            <p:cNvPr name="Shape 453" id="453"/>
            <p:cNvSpPr/>
            <p:nvPr/>
          </p:nvSpPr>
          <p:spPr>
            <a:xfrm>
              <a:off y="2402153" x="3628200"/>
              <a:ext cy="1681500" cx="2647800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User loses the game</a:t>
              </a:r>
            </a:p>
          </p:txBody>
        </p:sp>
      </p:grpSp>
      <p:sp>
        <p:nvSpPr>
          <p:cNvPr name="Shape 454" id="454"/>
          <p:cNvSpPr txBox="1"/>
          <p:nvPr/>
        </p:nvSpPr>
        <p:spPr>
          <a:xfrm>
            <a:off y="4042300" x="586800"/>
            <a:ext cy="2282999" cx="785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Brief Description: The user loses the game when a block hits the top of the grid.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1. Block hitting the top of the Grid is detected.</a:t>
            </a:r>
          </a:p>
          <a:p>
            <a:pPr rtl="0" lvl="0">
              <a:buNone/>
            </a:pPr>
            <a:r>
              <a:rPr lang="en"/>
              <a:t>2. Grid state changes to GAMEOVER.</a:t>
            </a:r>
          </a:p>
          <a:p>
            <a:pPr rtl="0" lvl="0">
              <a:buNone/>
            </a:pPr>
            <a:r>
              <a:rPr lang="en"/>
              <a:t>	- While in GAMEOVER state, blocks stop pushing up.</a:t>
            </a:r>
          </a:p>
          <a:p>
            <a:pPr rtl="0" lvl="0">
              <a:buNone/>
            </a:pPr>
            <a:r>
              <a:rPr lang="en"/>
              <a:t>3. Initialize a countdown timer.</a:t>
            </a:r>
          </a:p>
          <a:p>
            <a:pPr rtl="0" lvl="0">
              <a:buNone/>
            </a:pPr>
            <a:r>
              <a:rPr lang="en"/>
              <a:t>4. Display graphics for game over screen.</a:t>
            </a:r>
          </a:p>
          <a:p>
            <a:pPr rtl="0" lvl="0">
              <a:buNone/>
            </a:pPr>
            <a:r>
              <a:rPr lang="en"/>
              <a:t>5. Go back to main menu.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8" id="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9" id="459"/>
          <p:cNvSpPr/>
          <p:nvPr/>
        </p:nvSpPr>
        <p:spPr>
          <a:xfrm>
            <a:off y="1209388" x="1925004"/>
            <a:ext cy="5283899" cx="6869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  <p:cxnSp>
        <p:nvCxnSpPr>
          <p:cNvPr name="Shape 460" id="460"/>
          <p:cNvCxnSpPr>
            <a:stCxn id="461" idx="4"/>
            <a:endCxn id="462" idx="0"/>
          </p:cNvCxnSpPr>
          <p:nvPr/>
        </p:nvCxnSpPr>
        <p:spPr>
          <a:xfrm>
            <a:off y="1959599" x="3810686"/>
            <a:ext cy="2594078" cx="62671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63" id="463"/>
          <p:cNvCxnSpPr>
            <a:stCxn id="461" idx="4"/>
            <a:endCxn id="464" idx="0"/>
          </p:cNvCxnSpPr>
          <p:nvPr/>
        </p:nvCxnSpPr>
        <p:spPr>
          <a:xfrm>
            <a:off y="1959599" x="3810686"/>
            <a:ext cy="1647178" cx="61281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65" id="465"/>
          <p:cNvCxnSpPr>
            <a:stCxn id="461" idx="4"/>
            <a:endCxn id="466" idx="0"/>
          </p:cNvCxnSpPr>
          <p:nvPr/>
        </p:nvCxnSpPr>
        <p:spPr>
          <a:xfrm flipH="1">
            <a:off y="1959599" x="2767050"/>
            <a:ext cy="3584678" cx="104363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67" id="467"/>
          <p:cNvCxnSpPr>
            <a:stCxn id="461" idx="4"/>
            <a:endCxn id="468" idx="0"/>
          </p:cNvCxnSpPr>
          <p:nvPr/>
        </p:nvCxnSpPr>
        <p:spPr>
          <a:xfrm flipH="1">
            <a:off y="1959599" x="2767050"/>
            <a:ext cy="2561578" cx="104363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grpSp>
        <p:nvGrpSpPr>
          <p:cNvPr name="Shape 469" id="469"/>
          <p:cNvGrpSpPr/>
          <p:nvPr/>
        </p:nvGrpSpPr>
        <p:grpSpPr>
          <a:xfrm>
            <a:off y="1328700" x="586800"/>
            <a:ext cy="2285150" cx="870675"/>
            <a:chOff y="2286425" x="2125375"/>
            <a:chExt cy="2285150" cx="870675"/>
          </a:xfrm>
        </p:grpSpPr>
        <p:cxnSp>
          <p:nvCxnSpPr>
            <p:cNvPr name="Shape 470" id="470"/>
            <p:cNvCxnSpPr/>
            <p:nvPr/>
          </p:nvCxnSpPr>
          <p:spPr>
            <a:xfrm>
              <a:off y="2866000" x="2554750"/>
              <a:ext cy="990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71" id="471"/>
            <p:cNvCxnSpPr/>
            <p:nvPr/>
          </p:nvCxnSpPr>
          <p:spPr>
            <a:xfrm rot="10800000" flipH="1">
              <a:off y="2865999" x="2149250"/>
              <a:ext cy="393600" cx="40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72" id="472"/>
            <p:cNvCxnSpPr/>
            <p:nvPr/>
          </p:nvCxnSpPr>
          <p:spPr>
            <a:xfrm rot="10800000">
              <a:off y="2891499" x="2554749"/>
              <a:ext cy="342600" cx="34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73" id="473"/>
            <p:cNvCxnSpPr/>
            <p:nvPr/>
          </p:nvCxnSpPr>
          <p:spPr>
            <a:xfrm rot="10800000" flipH="1">
              <a:off y="3855900" x="2125375"/>
              <a:ext cy="691799" cx="42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474" id="474"/>
            <p:cNvCxnSpPr/>
            <p:nvPr/>
          </p:nvCxnSpPr>
          <p:spPr>
            <a:xfrm rot="10800000">
              <a:off y="3855774" x="2551749"/>
              <a:ext cy="715800" cx="4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475" id="475"/>
            <p:cNvSpPr/>
            <p:nvPr/>
          </p:nvSpPr>
          <p:spPr>
            <a:xfrm>
              <a:off y="2286425" x="2274400"/>
              <a:ext cy="560700" cx="560700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476" id="4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Final Use Case Diagram</a:t>
            </a:r>
          </a:p>
          <a:p>
            <a:r>
              <a:t/>
            </a:r>
          </a:p>
        </p:txBody>
      </p:sp>
      <p:sp>
        <p:nvSpPr>
          <p:cNvPr name="Shape 477" id="477"/>
          <p:cNvSpPr/>
          <p:nvPr/>
        </p:nvSpPr>
        <p:spPr>
          <a:xfrm>
            <a:off y="2750703" x="2185050"/>
            <a:ext cy="630899" cx="1164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Select Play</a:t>
            </a:r>
          </a:p>
        </p:txBody>
      </p:sp>
      <p:sp>
        <p:nvSpPr>
          <p:cNvPr name="Shape 468" id="468"/>
          <p:cNvSpPr/>
          <p:nvPr/>
        </p:nvSpPr>
        <p:spPr>
          <a:xfrm>
            <a:off y="4521178" x="2185050"/>
            <a:ext cy="630899" cx="1164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Select Help</a:t>
            </a:r>
          </a:p>
        </p:txBody>
      </p:sp>
      <p:sp>
        <p:nvSpPr>
          <p:cNvPr name="Shape 466" id="466"/>
          <p:cNvSpPr/>
          <p:nvPr/>
        </p:nvSpPr>
        <p:spPr>
          <a:xfrm>
            <a:off y="5544278" x="2185050"/>
            <a:ext cy="630899" cx="1164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Select Quit</a:t>
            </a:r>
          </a:p>
        </p:txBody>
      </p:sp>
      <p:sp>
        <p:nvSpPr>
          <p:cNvPr name="Shape 478" id="478"/>
          <p:cNvSpPr/>
          <p:nvPr/>
        </p:nvSpPr>
        <p:spPr>
          <a:xfrm>
            <a:off y="2750703" x="3756750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Move cursor</a:t>
            </a:r>
          </a:p>
        </p:txBody>
      </p:sp>
      <p:sp>
        <p:nvSpPr>
          <p:cNvPr name="Shape 464" id="464"/>
          <p:cNvSpPr/>
          <p:nvPr/>
        </p:nvSpPr>
        <p:spPr>
          <a:xfrm>
            <a:off y="3606778" x="3756750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Swap blocks</a:t>
            </a:r>
          </a:p>
        </p:txBody>
      </p:sp>
      <p:sp>
        <p:nvSpPr>
          <p:cNvPr name="Shape 479" id="479"/>
          <p:cNvSpPr/>
          <p:nvPr/>
        </p:nvSpPr>
        <p:spPr>
          <a:xfrm>
            <a:off y="3606778" x="5461625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Get combo</a:t>
            </a:r>
          </a:p>
        </p:txBody>
      </p:sp>
      <p:sp>
        <p:nvSpPr>
          <p:cNvPr name="Shape 462" id="462"/>
          <p:cNvSpPr/>
          <p:nvPr/>
        </p:nvSpPr>
        <p:spPr>
          <a:xfrm>
            <a:off y="4553678" x="3770650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Push blocks</a:t>
            </a:r>
          </a:p>
        </p:txBody>
      </p:sp>
      <p:sp>
        <p:nvSpPr>
          <p:cNvPr name="Shape 480" id="480"/>
          <p:cNvSpPr/>
          <p:nvPr/>
        </p:nvSpPr>
        <p:spPr>
          <a:xfrm>
            <a:off y="5519753" x="3770650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Lose Game</a:t>
            </a:r>
          </a:p>
        </p:txBody>
      </p:sp>
      <p:sp>
        <p:nvSpPr>
          <p:cNvPr name="Shape 461" id="461"/>
          <p:cNvSpPr/>
          <p:nvPr/>
        </p:nvSpPr>
        <p:spPr>
          <a:xfrm>
            <a:off y="1328700" x="3178586"/>
            <a:ext cy="630899" cx="12642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User Input</a:t>
            </a:r>
          </a:p>
        </p:txBody>
      </p:sp>
      <p:sp>
        <p:nvSpPr>
          <p:cNvPr name="Shape 481" id="481"/>
          <p:cNvSpPr/>
          <p:nvPr/>
        </p:nvSpPr>
        <p:spPr>
          <a:xfrm>
            <a:off y="3606778" x="7097600"/>
            <a:ext cy="630899" cx="1333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Get chain</a:t>
            </a:r>
          </a:p>
        </p:txBody>
      </p:sp>
      <p:cxnSp>
        <p:nvCxnSpPr>
          <p:cNvPr name="Shape 482" id="482"/>
          <p:cNvCxnSpPr>
            <a:stCxn id="477" idx="6"/>
            <a:endCxn id="478" idx="2"/>
          </p:cNvCxnSpPr>
          <p:nvPr/>
        </p:nvCxnSpPr>
        <p:spPr>
          <a:xfrm>
            <a:off y="3066153" x="3349050"/>
            <a:ext cy="0" cx="407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3" id="483"/>
          <p:cNvCxnSpPr>
            <a:stCxn id="477" idx="4"/>
            <a:endCxn id="464" idx="2"/>
          </p:cNvCxnSpPr>
          <p:nvPr/>
        </p:nvCxnSpPr>
        <p:spPr>
          <a:xfrm>
            <a:off y="3381603" x="2767050"/>
            <a:ext cy="540625" cx="98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4" id="484"/>
          <p:cNvCxnSpPr>
            <a:stCxn id="477" idx="4"/>
            <a:endCxn id="480" idx="2"/>
          </p:cNvCxnSpPr>
          <p:nvPr/>
        </p:nvCxnSpPr>
        <p:spPr>
          <a:xfrm>
            <a:off y="3381603" x="2767050"/>
            <a:ext cy="2453600" cx="100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5" id="485"/>
          <p:cNvCxnSpPr>
            <a:stCxn id="477" idx="4"/>
            <a:endCxn id="462" idx="2"/>
          </p:cNvCxnSpPr>
          <p:nvPr/>
        </p:nvCxnSpPr>
        <p:spPr>
          <a:xfrm>
            <a:off y="3381603" x="2767050"/>
            <a:ext cy="1487525" cx="100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6" id="486"/>
          <p:cNvCxnSpPr>
            <a:stCxn id="464" idx="6"/>
            <a:endCxn id="479" idx="2"/>
          </p:cNvCxnSpPr>
          <p:nvPr/>
        </p:nvCxnSpPr>
        <p:spPr>
          <a:xfrm>
            <a:off y="3922228" x="5090249"/>
            <a:ext cy="0" cx="3713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7" id="487"/>
          <p:cNvCxnSpPr>
            <a:stCxn id="479" idx="6"/>
            <a:endCxn id="481" idx="2"/>
          </p:cNvCxnSpPr>
          <p:nvPr/>
        </p:nvCxnSpPr>
        <p:spPr>
          <a:xfrm>
            <a:off y="3922228" x="6795124"/>
            <a:ext cy="0" cx="302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8" id="488"/>
          <p:cNvCxnSpPr>
            <a:stCxn id="461" idx="4"/>
            <a:endCxn id="477" idx="0"/>
          </p:cNvCxnSpPr>
          <p:nvPr/>
        </p:nvCxnSpPr>
        <p:spPr>
          <a:xfrm flipH="1">
            <a:off y="1959599" x="2767050"/>
            <a:ext cy="791103" cx="104363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489" id="489"/>
          <p:cNvCxnSpPr>
            <a:stCxn id="461" idx="4"/>
            <a:endCxn id="478" idx="0"/>
          </p:cNvCxnSpPr>
          <p:nvPr/>
        </p:nvCxnSpPr>
        <p:spPr>
          <a:xfrm>
            <a:off y="1959599" x="3810686"/>
            <a:ext cy="791103" cx="61281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1.1.1 Initial Understanding</a:t>
            </a:r>
          </a:p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The "client" wants a remake of the classic SNES game Tetris Attack (1996) with modern graphics.</a:t>
            </a:r>
          </a:p>
          <a:p>
            <a:pPr rtl="0" lvl="0">
              <a:buNone/>
            </a:pPr>
            <a:r>
              <a:rPr lang="en"/>
              <a:t>- The core game mechanics must resemble the original game as well as possible.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93" id="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4" id="4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1.2 Walkthrough</a:t>
            </a:r>
          </a:p>
        </p:txBody>
      </p:sp>
      <p:sp>
        <p:nvSpPr>
          <p:cNvPr name="Shape 495" id="49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The walkthrough revealed:</a:t>
            </a:r>
          </a:p>
          <a:p>
            <a:pPr rtl="0" lvl="0">
              <a:buNone/>
            </a:pPr>
            <a:r>
              <a:rPr lang="en"/>
              <a:t>	- Use-case diagrams were drawn incorrectly</a:t>
            </a:r>
          </a:p>
          <a:p>
            <a:pPr rtl="0" lvl="0">
              <a:buNone/>
            </a:pPr>
            <a:r>
              <a:rPr lang="en"/>
              <a:t>	- Did not need use-case for starting the game</a:t>
            </a:r>
          </a:p>
          <a:p>
            <a:pPr rtl="0" lvl="0">
              <a:buNone/>
            </a:pPr>
            <a:r>
              <a:rPr lang="en"/>
              <a:t>	- Remove use-cases for selecting Settings and About buttons, since we are not going to implement them.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99" id="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0" id="5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1.3 Revised Analysis Workflow</a:t>
            </a:r>
          </a:p>
        </p:txBody>
      </p:sp>
      <p:sp>
        <p:nvSpPr>
          <p:cNvPr name="Shape 501" id="50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All problems noted in walkthrough have been fixed and were already shown in section 1.1.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5" id="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6" id="5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2.1 Analysis Workflow</a:t>
            </a:r>
          </a:p>
        </p:txBody>
      </p:sp>
      <p:sp>
        <p:nvSpPr>
          <p:cNvPr name="Shape 507" id="507"/>
          <p:cNvSpPr/>
          <p:nvPr/>
        </p:nvSpPr>
        <p:spPr>
          <a:xfrm>
            <a:off y="1774200" x="688350"/>
            <a:ext cy="3992262" cx="53230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1" id="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2" id="5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2.1.1 Function Modeling</a:t>
            </a:r>
          </a:p>
          <a:p>
            <a:pPr>
              <a:buNone/>
            </a:pPr>
            <a:r>
              <a:rPr lang="en"/>
              <a:t>Normal Scenarios</a:t>
            </a:r>
          </a:p>
        </p:txBody>
      </p:sp>
      <p:sp>
        <p:nvSpPr>
          <p:cNvPr name="Shape 513" id="51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Scenario 1:</a:t>
            </a:r>
          </a:p>
          <a:p>
            <a:pPr rtl="0" lvl="0">
              <a:buNone/>
            </a:pPr>
            <a:r>
              <a:rPr lang="en"/>
              <a:t>	1. Player selects Play</a:t>
            </a:r>
          </a:p>
          <a:p>
            <a:pPr rtl="0" lvl="0">
              <a:buNone/>
            </a:pPr>
            <a:r>
              <a:rPr lang="en"/>
              <a:t>	2. Change game's stay to PLAY</a:t>
            </a:r>
          </a:p>
          <a:p>
            <a:pPr rtl="0" lvl="0">
              <a:buNone/>
            </a:pPr>
            <a:r>
              <a:rPr lang="en"/>
              <a:t>	3. Initialize the Grid with randomized blocks, and initialize the timer and score.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7" id="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8" id="5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19" id="51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Scenario 2: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1. Player selects Help</a:t>
            </a:r>
          </a:p>
          <a:p>
            <a:pPr rtl="0" lvl="0">
              <a:buNone/>
            </a:pPr>
            <a:r>
              <a:rPr lang="en"/>
              <a:t>	2. Display a helpful guide for how to play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3. Display a button to go back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3" id="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4" id="5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25" id="52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Scenario 3: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1. Player selects Quit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2. Immediately exit the game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9" id="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0" id="5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31" id="53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Scenario 4:</a:t>
            </a:r>
          </a:p>
          <a:p>
            <a:pPr rtl="0" lvl="0">
              <a:buNone/>
            </a:pPr>
            <a:r>
              <a:rPr lang="en"/>
              <a:t>	1. Player moves cursor</a:t>
            </a:r>
          </a:p>
          <a:p>
            <a:pPr rtl="0" lvl="0">
              <a:buNone/>
            </a:pPr>
            <a:r>
              <a:rPr lang="en"/>
              <a:t>	2. Cursor's position is recalculated based on the direction it is moved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3. Cursor is redrawn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5" id="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6" id="5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37" id="53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Scenario 5: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1. Player swap blocks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2. The selected blocks are swapped with each other</a:t>
            </a:r>
          </a:p>
          <a:p>
            <a:pPr rtl="0" lvl="0">
              <a:buNone/>
            </a:pPr>
            <a:r>
              <a:rPr lang="en"/>
              <a:t>	3. Detect combos for each block</a:t>
            </a:r>
          </a:p>
          <a:p>
            <a:pPr rtl="0" lvl="0">
              <a:buNone/>
            </a:pPr>
            <a:r>
              <a:rPr lang="en"/>
              <a:t>	4. If combo is detected, goto combo detected scenario</a:t>
            </a:r>
          </a:p>
          <a:p>
            <a:pPr rtl="0" lvl="0">
              <a:buNone/>
            </a:pPr>
            <a:r>
              <a:rPr lang="en"/>
              <a:t>	5. Detect fall for each block</a:t>
            </a:r>
          </a:p>
          <a:p>
            <a:pPr rtl="0" lvl="0">
              <a:buNone/>
            </a:pPr>
            <a:r>
              <a:rPr lang="en"/>
              <a:t>	6. If fall is detected, goto fall detected scenario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1" id="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2" id="5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43" id="5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Scenario 6:</a:t>
            </a:r>
          </a:p>
          <a:p>
            <a:pPr rtl="0" lvl="0">
              <a:buNone/>
            </a:pPr>
            <a:r>
              <a:rPr lang="en" sz="1800"/>
              <a:t>	1. A combo is detected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2. Increment the chain count for the combo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3. If combo has 4 or more blocks, display an animated bonus with the number of blocks in it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4. Set state of Grid and Blocks in the combo to COMBO</a:t>
            </a:r>
          </a:p>
          <a:p>
            <a:pPr rtl="0" lvl="0">
              <a:buNone/>
            </a:pPr>
            <a:r>
              <a:rPr lang="en" sz="1800"/>
              <a:t>	5. Remain in the COMBO state for (N number of blocks * T milliseconds)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6. Set the state of the COMBO blocks to DISABLED when the timer elapses, and set Grid's state to PLAY</a:t>
            </a:r>
          </a:p>
          <a:p>
            <a:pPr rtl="0" lvl="0">
              <a:buNone/>
            </a:pPr>
            <a:r>
              <a:rPr lang="en" sz="1800"/>
              <a:t>	7. Detect falling blocks</a:t>
            </a:r>
          </a:p>
          <a:p>
            <a:pPr rtl="0" lvl="0">
              <a:buNone/>
            </a:pPr>
            <a:r>
              <a:rPr lang="en" sz="1800"/>
              <a:t>	8. Group all falling blocks in the same fall event, and goto scenario for detecting a fall event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7" id="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8" id="5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49" id="54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Scenario 7: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1. A fall event is detected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2. Set all the blocks in the fall event to the FALL state</a:t>
            </a:r>
          </a:p>
          <a:p>
            <a:pPr rtl="0" lvl="0">
              <a:buNone/>
            </a:pPr>
            <a:r>
              <a:rPr lang="en" sz="2400"/>
              <a:t>	3. For each block, fall Y pixels every T milliseconds while in the FALL state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4. Set block's state to ENABLED when it lands in a cell above another enabled block.</a:t>
            </a:r>
          </a:p>
          <a:p>
            <a:pPr rtl="0" lvl="0">
              <a:buNone/>
            </a:pPr>
            <a:r>
              <a:rPr lang="en" sz="2400"/>
              <a:t>	5. Detect combo for each falling block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6. If combo is detected, goto combo detected scenario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Core Mechanics: Play Area &amp; Player</a:t>
            </a:r>
          </a:p>
        </p:txBody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1600200" x="457200"/>
            <a:ext cy="44622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The play area is filled with different blocks and empty spaces.</a:t>
            </a:r>
          </a:p>
          <a:p>
            <a:pPr rtl="0" lvl="0">
              <a:buNone/>
            </a:pPr>
            <a:r>
              <a:rPr lang="en"/>
              <a:t>- The player controls a cursor and moves it one space at a time.</a:t>
            </a:r>
          </a:p>
          <a:p>
            <a:pPr rtl="0" lvl="0">
              <a:buNone/>
            </a:pPr>
            <a:r>
              <a:rPr lang="en"/>
              <a:t>- The player can swap the currently selected blocks (horizontally).</a:t>
            </a:r>
          </a:p>
        </p:txBody>
      </p:sp>
      <p:sp>
        <p:nvSpPr>
          <p:cNvPr name="Shape 66" id="66"/>
          <p:cNvSpPr/>
          <p:nvPr/>
        </p:nvSpPr>
        <p:spPr>
          <a:xfrm>
            <a:off y="2239962" x="4826000"/>
            <a:ext cy="3460124" cx="39653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3" id="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4" id="5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55" id="55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Scenario 8:</a:t>
            </a:r>
          </a:p>
          <a:p>
            <a:pPr rtl="0" lvl="0">
              <a:buNone/>
            </a:pPr>
            <a:r>
              <a:rPr lang="en" sz="2400"/>
              <a:t>	1. Player input requests to push blocks up faster</a:t>
            </a:r>
          </a:p>
          <a:p>
            <a:pPr rtl="0" lvl="0">
              <a:buNone/>
            </a:pPr>
            <a:r>
              <a:rPr lang="en" sz="2400"/>
              <a:t>	2. Grid set to 	PUSH state</a:t>
            </a:r>
          </a:p>
          <a:p>
            <a:pPr rtl="0" lvl="0">
              <a:buNone/>
            </a:pPr>
            <a:r>
              <a:rPr lang="en" sz="2400"/>
              <a:t>	3. Automatic block rising is temporarily disabled</a:t>
            </a:r>
          </a:p>
          <a:p>
            <a:pPr rtl="0" lvl="0">
              <a:buNone/>
            </a:pPr>
            <a:r>
              <a:rPr lang="en" sz="2400"/>
              <a:t>	4. Blocks are pushed up every T milliseconds, an interval less than the automatic interval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5. Grid restored to PLAY state when input binding is no longer active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9" id="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0" id="5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Normal Scenarios</a:t>
            </a:r>
          </a:p>
        </p:txBody>
      </p:sp>
      <p:sp>
        <p:nvSpPr>
          <p:cNvPr name="Shape 561" id="56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Scenario 9:</a:t>
            </a:r>
          </a:p>
          <a:p>
            <a:pPr rtl="0" lvl="0">
              <a:buNone/>
            </a:pPr>
            <a:r>
              <a:rPr lang="en" sz="2400"/>
              <a:t>	1. A block comes into contact with the top of the Grid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2. Game set to GAMEOVER state for T milliseconds</a:t>
            </a:r>
          </a:p>
          <a:p>
            <a:pPr rtl="0" lvl="0">
              <a:buNone/>
            </a:pPr>
            <a:r>
              <a:rPr lang="en" sz="2400"/>
              <a:t>	3. Game over graphic displayed on screen while in GAMEOVER state, and player controls are disabled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4. Go back to main menu when timer elapses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5" id="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6" id="5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2.1.1 Function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Exception Scenarios</a:t>
            </a:r>
          </a:p>
        </p:txBody>
      </p:sp>
      <p:sp>
        <p:nvSpPr>
          <p:cNvPr name="Shape 567" id="5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Scenario 1: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1. Player sends input that is not a registered binding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2. Nothing happens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1" id="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2" id="5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Identification of Nouns</a:t>
            </a:r>
          </a:p>
        </p:txBody>
      </p:sp>
      <p:sp>
        <p:nvSpPr>
          <p:cNvPr name="Shape 573" id="57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When the </a:t>
            </a:r>
            <a:r>
              <a:rPr lang="en" sz="1800" b="1"/>
              <a:t>game</a:t>
            </a:r>
            <a:r>
              <a:rPr lang="en" sz="1800"/>
              <a:t> loads, the </a:t>
            </a:r>
            <a:r>
              <a:rPr lang="en" sz="1800" b="1"/>
              <a:t>player</a:t>
            </a:r>
            <a:r>
              <a:rPr lang="en" sz="1800"/>
              <a:t> is presented with the </a:t>
            </a:r>
            <a:r>
              <a:rPr lang="en" sz="1800" b="1"/>
              <a:t>main</a:t>
            </a:r>
            <a:r>
              <a:rPr lang="en" sz="1800"/>
              <a:t> </a:t>
            </a:r>
            <a:r>
              <a:rPr lang="en" sz="1800" b="1"/>
              <a:t>menu</a:t>
            </a:r>
            <a:r>
              <a:rPr lang="en" sz="1800"/>
              <a:t>. The </a:t>
            </a:r>
            <a:r>
              <a:rPr lang="en" sz="1800" b="1"/>
              <a:t>player</a:t>
            </a:r>
            <a:r>
              <a:rPr lang="en" sz="1800"/>
              <a:t> can select </a:t>
            </a:r>
            <a:r>
              <a:rPr lang="en" sz="1800" b="1"/>
              <a:t>buttons</a:t>
            </a:r>
            <a:r>
              <a:rPr lang="en" sz="1800"/>
              <a:t> that take </a:t>
            </a:r>
            <a:r>
              <a:rPr lang="en" sz="1800" b="1"/>
              <a:t>actions</a:t>
            </a:r>
            <a:r>
              <a:rPr lang="en" sz="1800"/>
              <a:t> when selected. The </a:t>
            </a:r>
            <a:r>
              <a:rPr lang="en" sz="1800" b="1"/>
              <a:t>buttons</a:t>
            </a:r>
            <a:r>
              <a:rPr lang="en" sz="1800"/>
              <a:t> on the </a:t>
            </a:r>
            <a:r>
              <a:rPr lang="en" sz="1800" b="1"/>
              <a:t>main menu </a:t>
            </a:r>
            <a:r>
              <a:rPr lang="en" sz="1800"/>
              <a:t>are </a:t>
            </a:r>
            <a:r>
              <a:rPr lang="en" sz="1800" b="1"/>
              <a:t>Play</a:t>
            </a:r>
            <a:r>
              <a:rPr lang="en" sz="1800"/>
              <a:t>, </a:t>
            </a:r>
            <a:r>
              <a:rPr lang="en" sz="1800" b="1"/>
              <a:t>Help</a:t>
            </a:r>
            <a:r>
              <a:rPr lang="en" sz="1800"/>
              <a:t>, and </a:t>
            </a:r>
            <a:r>
              <a:rPr lang="en" sz="1800" b="1"/>
              <a:t>Quit</a:t>
            </a:r>
            <a:r>
              <a:rPr lang="en" sz="1800"/>
              <a:t>. The </a:t>
            </a:r>
            <a:r>
              <a:rPr lang="en" sz="1800" b="1"/>
              <a:t>Help menu</a:t>
            </a:r>
            <a:r>
              <a:rPr lang="en" sz="1800"/>
              <a:t> displays explains how to play the </a:t>
            </a:r>
            <a:r>
              <a:rPr lang="en" sz="1800" b="1"/>
              <a:t>game</a:t>
            </a:r>
            <a:r>
              <a:rPr lang="en" sz="1800"/>
              <a:t>. The </a:t>
            </a:r>
            <a:r>
              <a:rPr lang="en" sz="1800" b="1"/>
              <a:t>Quit</a:t>
            </a:r>
            <a:r>
              <a:rPr lang="en" sz="1800"/>
              <a:t> button closes the game. The </a:t>
            </a:r>
            <a:r>
              <a:rPr lang="en" sz="1800" b="1"/>
              <a:t>player</a:t>
            </a:r>
            <a:r>
              <a:rPr lang="en" sz="1800"/>
              <a:t> clicks the </a:t>
            </a:r>
            <a:r>
              <a:rPr lang="en" sz="1800" b="1"/>
              <a:t>Play</a:t>
            </a:r>
            <a:r>
              <a:rPr lang="en" sz="1800"/>
              <a:t> </a:t>
            </a:r>
            <a:r>
              <a:rPr lang="en" sz="1800" b="1"/>
              <a:t>button</a:t>
            </a:r>
            <a:r>
              <a:rPr lang="en" sz="1800"/>
              <a:t> and to start the </a:t>
            </a:r>
            <a:r>
              <a:rPr lang="en" sz="1800" b="1"/>
              <a:t>game</a:t>
            </a:r>
            <a:r>
              <a:rPr lang="en" sz="1800"/>
              <a:t>.</a:t>
            </a:r>
          </a:p>
          <a:p>
            <a:pPr rtl="0" lvl="0">
              <a:buNone/>
            </a:pPr>
            <a:r>
              <a:rPr lang="en" sz="1800"/>
              <a:t>	The </a:t>
            </a:r>
            <a:r>
              <a:rPr lang="en" sz="1800" b="1"/>
              <a:t>game play </a:t>
            </a:r>
            <a:r>
              <a:rPr lang="en" sz="1800"/>
              <a:t>consists of a </a:t>
            </a:r>
            <a:r>
              <a:rPr lang="en" sz="1800" b="1"/>
              <a:t>grid</a:t>
            </a:r>
            <a:r>
              <a:rPr lang="en" sz="1800"/>
              <a:t> for each player. A </a:t>
            </a:r>
            <a:r>
              <a:rPr lang="en" sz="1800" b="1"/>
              <a:t>grid</a:t>
            </a:r>
            <a:r>
              <a:rPr lang="en" sz="1800"/>
              <a:t> contains </a:t>
            </a:r>
            <a:r>
              <a:rPr lang="en" sz="1800" b="1"/>
              <a:t>blocks</a:t>
            </a:r>
            <a:r>
              <a:rPr lang="en" sz="1800"/>
              <a:t> and a </a:t>
            </a:r>
            <a:r>
              <a:rPr lang="en" sz="1800" b="1"/>
              <a:t>cursor</a:t>
            </a:r>
            <a:r>
              <a:rPr lang="en" sz="1800"/>
              <a:t>. The </a:t>
            </a:r>
            <a:r>
              <a:rPr lang="en" sz="1800" b="1"/>
              <a:t>player</a:t>
            </a:r>
            <a:r>
              <a:rPr lang="en" sz="1800"/>
              <a:t> controls the </a:t>
            </a:r>
            <a:r>
              <a:rPr lang="en" sz="1800" b="1"/>
              <a:t>cursor</a:t>
            </a:r>
            <a:r>
              <a:rPr lang="en" sz="1800"/>
              <a:t> and can use it to swap </a:t>
            </a:r>
            <a:r>
              <a:rPr lang="en" sz="1800" b="1"/>
              <a:t>blocks</a:t>
            </a:r>
            <a:r>
              <a:rPr lang="en" sz="1800"/>
              <a:t>. If at least 3 </a:t>
            </a:r>
            <a:r>
              <a:rPr lang="en" sz="1800" b="1"/>
              <a:t>blocks </a:t>
            </a:r>
            <a:r>
              <a:rPr lang="en" sz="1800"/>
              <a:t>are lined up, a </a:t>
            </a:r>
            <a:r>
              <a:rPr lang="en" sz="1800" b="1"/>
              <a:t>combo event </a:t>
            </a:r>
            <a:r>
              <a:rPr lang="en" sz="1800"/>
              <a:t>occurs. If there are disabled </a:t>
            </a:r>
            <a:r>
              <a:rPr lang="en" sz="1800" b="1"/>
              <a:t>blocks</a:t>
            </a:r>
            <a:r>
              <a:rPr lang="en" sz="1800"/>
              <a:t> under an enabled </a:t>
            </a:r>
            <a:r>
              <a:rPr lang="en" sz="1800" b="1"/>
              <a:t>block</a:t>
            </a:r>
            <a:r>
              <a:rPr lang="en" sz="1800"/>
              <a:t>, then a </a:t>
            </a:r>
            <a:r>
              <a:rPr lang="en" sz="1800" b="1"/>
              <a:t>fall event </a:t>
            </a:r>
            <a:r>
              <a:rPr lang="en" sz="1800"/>
              <a:t>occurs. A </a:t>
            </a:r>
            <a:r>
              <a:rPr lang="en" sz="1800" b="1"/>
              <a:t>fall event</a:t>
            </a:r>
            <a:r>
              <a:rPr lang="en" sz="1800"/>
              <a:t> can only occur after the player swaps </a:t>
            </a:r>
            <a:r>
              <a:rPr lang="en" sz="1800" b="1"/>
              <a:t>blocks </a:t>
            </a:r>
            <a:r>
              <a:rPr lang="en" sz="1800"/>
              <a:t>or after a </a:t>
            </a:r>
            <a:r>
              <a:rPr lang="en" sz="1800" b="1"/>
              <a:t>combo event.</a:t>
            </a:r>
            <a:r>
              <a:rPr lang="en" sz="1800"/>
              <a:t> A </a:t>
            </a:r>
            <a:r>
              <a:rPr lang="en" sz="1800" b="1"/>
              <a:t>combo event</a:t>
            </a:r>
            <a:r>
              <a:rPr lang="en" sz="1800"/>
              <a:t> can only occur after the </a:t>
            </a:r>
            <a:r>
              <a:rPr lang="en" sz="1800" b="1"/>
              <a:t>player</a:t>
            </a:r>
            <a:r>
              <a:rPr lang="en" sz="1800"/>
              <a:t> swaps or after a </a:t>
            </a:r>
            <a:r>
              <a:rPr lang="en" sz="1800" b="1"/>
              <a:t>fall event</a:t>
            </a:r>
            <a:r>
              <a:rPr lang="en" sz="1800"/>
              <a:t>. The </a:t>
            </a:r>
            <a:r>
              <a:rPr lang="en" sz="1800" b="1"/>
              <a:t>grid</a:t>
            </a:r>
            <a:r>
              <a:rPr lang="en" sz="1800"/>
              <a:t> is responsible for detecting </a:t>
            </a:r>
            <a:r>
              <a:rPr lang="en" sz="1800" b="1"/>
              <a:t>combo events</a:t>
            </a:r>
            <a:r>
              <a:rPr lang="en" sz="1800"/>
              <a:t> and </a:t>
            </a:r>
            <a:r>
              <a:rPr lang="en" sz="1800" b="1"/>
              <a:t>fall events</a:t>
            </a:r>
            <a:r>
              <a:rPr lang="en" sz="1800"/>
              <a:t>. An animated </a:t>
            </a:r>
            <a:r>
              <a:rPr lang="en" sz="1800" b="1"/>
              <a:t>bonus </a:t>
            </a:r>
            <a:r>
              <a:rPr lang="en" sz="1800"/>
              <a:t>is displayed when the player gets a big </a:t>
            </a:r>
            <a:r>
              <a:rPr lang="en" sz="1800" b="1"/>
              <a:t>combo </a:t>
            </a:r>
            <a:r>
              <a:rPr lang="en" sz="1800"/>
              <a:t>or a </a:t>
            </a:r>
            <a:r>
              <a:rPr lang="en" sz="1800" b="1"/>
              <a:t>chain</a:t>
            </a:r>
            <a:r>
              <a:rPr lang="en" sz="1800"/>
              <a:t>. A </a:t>
            </a:r>
            <a:r>
              <a:rPr lang="en" sz="1800" b="1"/>
              <a:t>heads-up</a:t>
            </a:r>
            <a:r>
              <a:rPr lang="en" sz="1800"/>
              <a:t> </a:t>
            </a:r>
            <a:r>
              <a:rPr lang="en" sz="1800" b="1"/>
              <a:t>display</a:t>
            </a:r>
            <a:r>
              <a:rPr lang="en" sz="1800"/>
              <a:t> (</a:t>
            </a:r>
            <a:r>
              <a:rPr lang="en" sz="1800" b="1"/>
              <a:t>HUD</a:t>
            </a:r>
            <a:r>
              <a:rPr lang="en" sz="1800"/>
              <a:t>) displays a </a:t>
            </a:r>
            <a:r>
              <a:rPr lang="en" sz="1800" b="1"/>
              <a:t>timer</a:t>
            </a:r>
            <a:r>
              <a:rPr lang="en" sz="1800"/>
              <a:t> and the </a:t>
            </a:r>
            <a:r>
              <a:rPr lang="en" sz="1800" b="1"/>
              <a:t>score</a:t>
            </a:r>
            <a:r>
              <a:rPr lang="en" sz="1800"/>
              <a:t>.</a:t>
            </a:r>
          </a:p>
          <a:p>
            <a:pPr rtl="0" lvl="0">
              <a:buNone/>
            </a:pPr>
            <a:r>
              <a:rPr lang="en" sz="1800" b="1"/>
              <a:t>	Input devices</a:t>
            </a:r>
            <a:r>
              <a:rPr lang="en" sz="1800"/>
              <a:t> all go through a single </a:t>
            </a:r>
            <a:r>
              <a:rPr lang="en" sz="1800" b="1"/>
              <a:t>input controller</a:t>
            </a:r>
            <a:r>
              <a:rPr lang="en" sz="1800"/>
              <a:t> that controls the flow of execution based on the current </a:t>
            </a:r>
            <a:r>
              <a:rPr lang="en" sz="1800" b="1"/>
              <a:t>state</a:t>
            </a:r>
            <a:r>
              <a:rPr lang="en" sz="1800"/>
              <a:t> of the </a:t>
            </a:r>
            <a:r>
              <a:rPr lang="en" sz="1800" b="1"/>
              <a:t>game</a:t>
            </a:r>
            <a:r>
              <a:rPr lang="en" sz="1800"/>
              <a:t> and the </a:t>
            </a:r>
            <a:r>
              <a:rPr lang="en" sz="1800" b="1"/>
              <a:t>action</a:t>
            </a:r>
            <a:r>
              <a:rPr lang="en" sz="1800"/>
              <a:t> bound to the </a:t>
            </a:r>
            <a:r>
              <a:rPr lang="en" sz="1800" b="1"/>
              <a:t>input event</a:t>
            </a:r>
            <a:r>
              <a:rPr lang="en" sz="1800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7" id="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8" id="5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Noun Extraction</a:t>
            </a:r>
          </a:p>
        </p:txBody>
      </p:sp>
      <p:sp>
        <p:nvSpPr>
          <p:cNvPr name="Shape 579" id="57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player, menu, button, actions, grid, block, cursor, combo event, fall event, bonus, HUD, timer, score, input device, input controller, state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3" id="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4" id="5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2.1.2 Entity Class Modeling</a:t>
            </a:r>
          </a:p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Noun Extraction</a:t>
            </a:r>
          </a:p>
        </p:txBody>
      </p:sp>
      <p:sp>
        <p:nvSpPr>
          <p:cNvPr name="Shape 585" id="58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button, block, cursor, combo event, fall event, bonus, HUD, timer, score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9" id="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0" id="5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2.1.2 Entity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Attribute Box Diagram</a:t>
            </a:r>
          </a:p>
        </p:txBody>
      </p:sp>
      <p:sp>
        <p:nvSpPr>
          <p:cNvPr name="Shape 591" id="591"/>
          <p:cNvSpPr/>
          <p:nvPr/>
        </p:nvSpPr>
        <p:spPr>
          <a:xfrm>
            <a:off y="3880195" x="459600"/>
            <a:ext cy="1264200" cx="2134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Block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state (enum)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currentFrame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x, y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fallOffset, fallSpeed (int)</a:t>
            </a:r>
          </a:p>
        </p:txBody>
      </p:sp>
      <p:sp>
        <p:nvSpPr>
          <p:cNvPr name="Shape 592" id="592"/>
          <p:cNvSpPr/>
          <p:nvPr/>
        </p:nvSpPr>
        <p:spPr>
          <a:xfrm>
            <a:off y="5408520" x="459600"/>
            <a:ext cy="992399" cx="2134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Cursor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currentFrame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x, y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row, column (int)</a:t>
            </a:r>
          </a:p>
        </p:txBody>
      </p:sp>
      <p:sp>
        <p:nvSpPr>
          <p:cNvPr name="Shape 593" id="593"/>
          <p:cNvSpPr/>
          <p:nvPr/>
        </p:nvSpPr>
        <p:spPr>
          <a:xfrm>
            <a:off y="1678695" x="2969050"/>
            <a:ext cy="1228500" cx="2218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HUD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x, y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startTime, curTime (long)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seconds, minutes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score (int)</a:t>
            </a:r>
          </a:p>
        </p:txBody>
      </p:sp>
      <p:sp>
        <p:nvSpPr>
          <p:cNvPr name="Shape 594" id="594"/>
          <p:cNvSpPr/>
          <p:nvPr/>
        </p:nvSpPr>
        <p:spPr>
          <a:xfrm>
            <a:off y="1678695" x="5703950"/>
            <a:ext cy="1660499" cx="2952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Bonus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bonusType (enum)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column, row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speed, interval (int)</a:t>
            </a:r>
          </a:p>
          <a:p>
            <a:pPr rtl="0" lvl="0">
              <a:buNone/>
            </a:pPr>
            <a:r>
              <a:rPr lang="en"/>
              <a:t>x, y, offset (int)</a:t>
            </a:r>
          </a:p>
          <a:p>
            <a:pPr rtl="0" lvl="0">
              <a:buNone/>
            </a:pPr>
            <a:r>
              <a:rPr lang="en"/>
              <a:t>text (CObject)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lastMove, totalMove (int)</a:t>
            </a:r>
          </a:p>
        </p:txBody>
      </p:sp>
      <p:sp>
        <p:nvSpPr>
          <p:cNvPr name="Shape 595" id="595"/>
          <p:cNvSpPr/>
          <p:nvPr/>
        </p:nvSpPr>
        <p:spPr>
          <a:xfrm>
            <a:off y="3662220" x="2969050"/>
            <a:ext cy="816000" cx="2084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FallEvent</a:t>
            </a:r>
          </a:p>
          <a:p>
            <a:pPr rtl="0" lvl="0">
              <a:buNone/>
            </a:pPr>
            <a:r>
              <a:rPr lang="en"/>
              <a:t>fallsNodes (FallNode[])</a:t>
            </a:r>
          </a:p>
          <a:p>
            <a:pPr rtl="0" lvl="0">
              <a:buNone/>
            </a:pPr>
            <a:r>
              <a:rPr lang="en"/>
              <a:t>chainCount (int)</a:t>
            </a:r>
          </a:p>
        </p:txBody>
      </p:sp>
      <p:sp>
        <p:nvSpPr>
          <p:cNvPr name="Shape 596" id="596"/>
          <p:cNvSpPr/>
          <p:nvPr/>
        </p:nvSpPr>
        <p:spPr>
          <a:xfrm>
            <a:off y="5210520" x="3217150"/>
            <a:ext cy="1190400" cx="1588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FallNode</a:t>
            </a:r>
          </a:p>
          <a:p>
            <a:pPr rtl="0" lvl="0">
              <a:buNone/>
            </a:pPr>
            <a:r>
              <a:rPr lang="en"/>
              <a:t>chainCount (int)</a:t>
            </a:r>
          </a:p>
          <a:p>
            <a:pPr rtl="0" lvl="0">
              <a:buNone/>
            </a:pPr>
            <a:r>
              <a:rPr lang="en"/>
              <a:t>enabled (bool)</a:t>
            </a:r>
          </a:p>
          <a:p>
            <a:pPr rtl="0" lvl="0">
              <a:buNone/>
            </a:pPr>
            <a:r>
              <a:rPr lang="en"/>
              <a:t>lastFall (long)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numBlocks(int)</a:t>
            </a:r>
          </a:p>
        </p:txBody>
      </p:sp>
      <p:sp>
        <p:nvSpPr>
          <p:cNvPr name="Shape 597" id="597"/>
          <p:cNvSpPr/>
          <p:nvPr/>
        </p:nvSpPr>
        <p:spPr>
          <a:xfrm>
            <a:off y="4886770" x="5534600"/>
            <a:ext cy="1533900" cx="3291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ComboEvent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state (enum)</a:t>
            </a:r>
          </a:p>
          <a:p>
            <a:pPr rtl="0" lvl="0">
              <a:buNone/>
            </a:pPr>
            <a:r>
              <a:rPr lang="en"/>
              <a:t>down, up, left, right, mid (Cell(x, y))</a:t>
            </a:r>
          </a:p>
          <a:p>
            <a:pPr rtl="0" lvl="0">
              <a:buNone/>
            </a:pPr>
            <a:r>
              <a:rPr lang="en"/>
              <a:t>chainCount (int)</a:t>
            </a:r>
          </a:p>
          <a:p>
            <a:pPr rtl="0" lvl="0">
              <a:buNone/>
            </a:pPr>
            <a:r>
              <a:rPr lang="en"/>
              <a:t>interval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startTime (long)</a:t>
            </a:r>
          </a:p>
        </p:txBody>
      </p:sp>
      <p:cxnSp>
        <p:nvCxnSpPr>
          <p:cNvPr name="Shape 598" id="598"/>
          <p:cNvCxnSpPr>
            <a:stCxn id="595" idx="2"/>
            <a:endCxn id="596" idx="0"/>
          </p:cNvCxnSpPr>
          <p:nvPr/>
        </p:nvCxnSpPr>
        <p:spPr>
          <a:xfrm>
            <a:off y="4478220" x="4011399"/>
            <a:ext cy="732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2" id="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3" id="6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2.1.2 Entity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UML Box Diagram</a:t>
            </a:r>
          </a:p>
        </p:txBody>
      </p:sp>
      <p:sp>
        <p:nvSpPr>
          <p:cNvPr name="Shape 604" id="604"/>
          <p:cNvSpPr/>
          <p:nvPr/>
        </p:nvSpPr>
        <p:spPr>
          <a:xfrm>
            <a:off y="1803350" x="3873565"/>
            <a:ext cy="1171199" cx="11711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Bonus</a:t>
            </a:r>
          </a:p>
        </p:txBody>
      </p:sp>
      <p:cxnSp>
        <p:nvCxnSpPr>
          <p:cNvPr name="Shape 605" id="605"/>
          <p:cNvCxnSpPr/>
          <p:nvPr/>
        </p:nvCxnSpPr>
        <p:spPr>
          <a:xfrm>
            <a:off y="2972200" x="3894710"/>
            <a:ext cy="0" cx="115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grpSp>
        <p:nvGrpSpPr>
          <p:cNvPr name="Shape 606" id="606"/>
          <p:cNvGrpSpPr/>
          <p:nvPr/>
        </p:nvGrpSpPr>
        <p:grpSpPr>
          <a:xfrm>
            <a:off y="1803350" x="470554"/>
            <a:ext cy="1171199" cx="1144491"/>
            <a:chOff y="2185050" x="863854"/>
            <a:chExt cy="1171199" cx="1177945"/>
          </a:xfrm>
        </p:grpSpPr>
        <p:sp>
          <p:nvSpPr>
            <p:cNvPr name="Shape 607" id="607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HUD</a:t>
              </a:r>
            </a:p>
          </p:txBody>
        </p:sp>
        <p:cxnSp>
          <p:nvCxnSpPr>
            <p:cNvPr name="Shape 608" id="608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609" id="609"/>
          <p:cNvGrpSpPr/>
          <p:nvPr/>
        </p:nvGrpSpPr>
        <p:grpSpPr>
          <a:xfrm>
            <a:off y="5385450" x="457200"/>
            <a:ext cy="1171199" cx="1177945"/>
            <a:chOff y="2185050" x="863854"/>
            <a:chExt cy="1171199" cx="1177945"/>
          </a:xfrm>
        </p:grpSpPr>
        <p:sp>
          <p:nvSpPr>
            <p:cNvPr name="Shape 610" id="610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Block</a:t>
              </a:r>
            </a:p>
          </p:txBody>
        </p:sp>
        <p:cxnSp>
          <p:nvCxnSpPr>
            <p:cNvPr name="Shape 611" id="611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612" id="612"/>
          <p:cNvGrpSpPr/>
          <p:nvPr/>
        </p:nvGrpSpPr>
        <p:grpSpPr>
          <a:xfrm>
            <a:off y="1684075" x="7130158"/>
            <a:ext cy="1171199" cx="1177945"/>
            <a:chOff y="2185050" x="863854"/>
            <a:chExt cy="1171199" cx="1177945"/>
          </a:xfrm>
        </p:grpSpPr>
        <p:sp>
          <p:nvSpPr>
            <p:cNvPr name="Shape 613" id="613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91666"/>
                <a:buFont typeface="Arial"/>
                <a:buNone/>
              </a:pPr>
              <a:r>
                <a:rPr lang="en" sz="1200"/>
                <a:t>FallEvent</a:t>
              </a:r>
            </a:p>
          </p:txBody>
        </p:sp>
        <p:cxnSp>
          <p:nvCxnSpPr>
            <p:cNvPr name="Shape 614" id="614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615" id="615"/>
          <p:cNvGrpSpPr/>
          <p:nvPr/>
        </p:nvGrpSpPr>
        <p:grpSpPr>
          <a:xfrm>
            <a:off y="3766037" x="7126786"/>
            <a:ext cy="1171199" cx="1177945"/>
            <a:chOff y="2185050" x="863854"/>
            <a:chExt cy="1171199" cx="1177945"/>
          </a:xfrm>
        </p:grpSpPr>
        <p:sp>
          <p:nvSpPr>
            <p:cNvPr name="Shape 616" id="616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91666"/>
                <a:buFont typeface="Arial"/>
                <a:buNone/>
              </a:pPr>
              <a:r>
                <a:rPr lang="en" sz="1200"/>
                <a:t>FallNode</a:t>
              </a:r>
            </a:p>
          </p:txBody>
        </p:sp>
        <p:cxnSp>
          <p:nvCxnSpPr>
            <p:cNvPr name="Shape 617" id="617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618" id="618"/>
          <p:cNvGrpSpPr/>
          <p:nvPr/>
        </p:nvGrpSpPr>
        <p:grpSpPr>
          <a:xfrm>
            <a:off y="3766037" x="457200"/>
            <a:ext cy="1171199" cx="1177945"/>
            <a:chOff y="2185050" x="863854"/>
            <a:chExt cy="1171199" cx="1177945"/>
          </a:xfrm>
        </p:grpSpPr>
        <p:sp>
          <p:nvSpPr>
            <p:cNvPr name="Shape 619" id="619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37500"/>
                <a:buFont typeface="Arial"/>
                <a:buNone/>
              </a:pPr>
              <a:r>
                <a:rPr lang="en" sz="800"/>
                <a:t>ComboEvent</a:t>
              </a:r>
            </a:p>
          </p:txBody>
        </p:sp>
        <p:cxnSp>
          <p:nvCxnSpPr>
            <p:cNvPr name="Shape 620" id="620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621" id="621"/>
          <p:cNvGrpSpPr/>
          <p:nvPr/>
        </p:nvGrpSpPr>
        <p:grpSpPr>
          <a:xfrm>
            <a:off y="5385450" x="7126786"/>
            <a:ext cy="1171199" cx="1177945"/>
            <a:chOff y="2185050" x="863854"/>
            <a:chExt cy="1171199" cx="1177945"/>
          </a:xfrm>
        </p:grpSpPr>
        <p:sp>
          <p:nvSpPr>
            <p:cNvPr name="Shape 622" id="622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Cursor</a:t>
              </a:r>
            </a:p>
          </p:txBody>
        </p:sp>
        <p:cxnSp>
          <p:nvCxnSpPr>
            <p:cNvPr name="Shape 623" id="623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cxnSp>
        <p:nvCxnSpPr>
          <p:cNvPr name="Shape 624" id="624"/>
          <p:cNvCxnSpPr>
            <a:stCxn id="613" idx="4"/>
            <a:endCxn id="616" idx="0"/>
          </p:cNvCxnSpPr>
          <p:nvPr/>
        </p:nvCxnSpPr>
        <p:spPr>
          <a:xfrm flipH="1">
            <a:off y="2855274" x="7712386"/>
            <a:ext cy="910762" cx="33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8" id="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9" id="6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2.1.3 Boundary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Noun Extraction</a:t>
            </a:r>
          </a:p>
        </p:txBody>
      </p:sp>
      <p:sp>
        <p:nvSpPr>
          <p:cNvPr name="Shape 630" id="6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button, player, input, input device, action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4" id="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5" id="6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2.1.3 Boundary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Attribute Box Diagram</a:t>
            </a:r>
          </a:p>
        </p:txBody>
      </p:sp>
      <p:sp>
        <p:nvSpPr>
          <p:cNvPr name="Shape 636" id="636"/>
          <p:cNvSpPr/>
          <p:nvPr/>
        </p:nvSpPr>
        <p:spPr>
          <a:xfrm>
            <a:off y="1952995" x="1029675"/>
            <a:ext cy="1202399" cx="21395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Button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state (enum)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currentFrame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x, y (int)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action (Action)</a:t>
            </a:r>
          </a:p>
        </p:txBody>
      </p:sp>
      <p:sp>
        <p:nvSpPr>
          <p:cNvPr name="Shape 637" id="637"/>
          <p:cNvSpPr/>
          <p:nvPr/>
        </p:nvSpPr>
        <p:spPr>
          <a:xfrm>
            <a:off y="1952995" x="4104175"/>
            <a:ext cy="1483799" cx="16362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Input</a:t>
            </a:r>
          </a:p>
          <a:p>
            <a:pPr rtl="0" lvl="0">
              <a:buNone/>
            </a:pPr>
            <a:r>
              <a:rPr lang="en"/>
              <a:t>actions (Action[])</a:t>
            </a:r>
          </a:p>
          <a:p>
            <a:pPr rtl="0" lvl="0">
              <a:buNone/>
            </a:pPr>
            <a:r>
              <a:rPr lang="en"/>
              <a:t>players (Player[])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input devices</a:t>
            </a:r>
          </a:p>
          <a:p>
            <a:pPr rtl="0" lvl="0">
              <a:buNone/>
            </a:pPr>
            <a:r>
              <a:rPr lang="en"/>
              <a:t>keybindings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Core Mechanics: Combos</a:t>
            </a:r>
          </a:p>
        </p:txBody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- Blocks gradually rise into the gameplay area from below.</a:t>
            </a:r>
          </a:p>
          <a:p>
            <a:pPr rtl="0" lvl="0">
              <a:buNone/>
            </a:pPr>
            <a:r>
              <a:rPr lang="en" sz="2400"/>
              <a:t>- The player aligns 3 or more blocks to get a </a:t>
            </a:r>
            <a:r>
              <a:rPr lang="en" sz="2400" b="1"/>
              <a:t>combo</a:t>
            </a:r>
            <a:r>
              <a:rPr lang="en" sz="2400"/>
              <a:t>.</a:t>
            </a:r>
          </a:p>
          <a:p>
            <a:pPr rtl="0" lvl="0">
              <a:buNone/>
            </a:pPr>
            <a:r>
              <a:rPr lang="en" sz="2400"/>
              <a:t>- A combo temporarily stops blocks from rising.</a:t>
            </a:r>
          </a:p>
          <a:p>
            <a:pPr rtl="0" lvl="0">
              <a:buNone/>
            </a:pPr>
            <a:r>
              <a:rPr lang="en" sz="2400"/>
              <a:t>- The blocks in the combo disappear, or "clear" after a short period of time.</a:t>
            </a:r>
          </a:p>
        </p:txBody>
      </p:sp>
      <p:sp>
        <p:nvSpPr>
          <p:cNvPr name="Shape 73" id="73"/>
          <p:cNvSpPr/>
          <p:nvPr/>
        </p:nvSpPr>
        <p:spPr>
          <a:xfrm>
            <a:off y="2320024" x="4832542"/>
            <a:ext cy="3528050" cx="40320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1" id="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2" id="6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2.1.3 Boundary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UML Box Diagram</a:t>
            </a:r>
          </a:p>
        </p:txBody>
      </p:sp>
      <p:cxnSp>
        <p:nvCxnSpPr>
          <p:cNvPr name="Shape 643" id="643"/>
          <p:cNvCxnSpPr>
            <a:stCxn id="644" idx="4"/>
            <a:endCxn id="645" idx="0"/>
          </p:cNvCxnSpPr>
          <p:nvPr/>
        </p:nvCxnSpPr>
        <p:spPr>
          <a:xfrm>
            <a:off y="3117699" x="1723779"/>
            <a:ext cy="1113625" cx="284484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46" id="646"/>
          <p:cNvCxnSpPr>
            <a:stCxn id="647" idx="4"/>
            <a:endCxn id="645" idx="0"/>
          </p:cNvCxnSpPr>
          <p:nvPr/>
        </p:nvCxnSpPr>
        <p:spPr>
          <a:xfrm flipH="1">
            <a:off y="3117699" x="4568627"/>
            <a:ext cy="1113625" cx="274625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grpSp>
        <p:nvGrpSpPr>
          <p:cNvPr name="Shape 648" id="648"/>
          <p:cNvGrpSpPr/>
          <p:nvPr/>
        </p:nvGrpSpPr>
        <p:grpSpPr>
          <a:xfrm>
            <a:off y="1946500" x="791950"/>
            <a:ext cy="1171199" cx="1517429"/>
            <a:chOff y="1946500" x="791950"/>
            <a:chExt cy="1171199" cx="1517429"/>
          </a:xfrm>
        </p:grpSpPr>
        <p:sp>
          <p:nvSpPr>
            <p:cNvPr name="Shape 644" id="644"/>
            <p:cNvSpPr/>
            <p:nvPr/>
          </p:nvSpPr>
          <p:spPr>
            <a:xfrm>
              <a:off y="1946500" x="113817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Button</a:t>
              </a:r>
            </a:p>
          </p:txBody>
        </p:sp>
        <p:grpSp>
          <p:nvGrpSpPr>
            <p:cNvPr name="Shape 649" id="649"/>
            <p:cNvGrpSpPr/>
            <p:nvPr/>
          </p:nvGrpSpPr>
          <p:grpSpPr>
            <a:xfrm>
              <a:off y="2346625" x="791950"/>
              <a:ext cy="381600" cx="346200"/>
              <a:chOff y="2346625" x="791950"/>
              <a:chExt cy="381600" cx="346200"/>
            </a:xfrm>
          </p:grpSpPr>
          <p:cxnSp>
            <p:nvCxnSpPr>
              <p:cNvPr name="Shape 650" id="650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51" id="651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652" id="652"/>
          <p:cNvGrpSpPr/>
          <p:nvPr/>
        </p:nvGrpSpPr>
        <p:grpSpPr>
          <a:xfrm>
            <a:off y="4231325" x="3636827"/>
            <a:ext cy="1171199" cx="1517400"/>
            <a:chOff y="4231325" x="3636827"/>
            <a:chExt cy="1171199" cx="1517400"/>
          </a:xfrm>
        </p:grpSpPr>
        <p:sp>
          <p:nvSpPr>
            <p:cNvPr name="Shape 645" id="645"/>
            <p:cNvSpPr/>
            <p:nvPr/>
          </p:nvSpPr>
          <p:spPr>
            <a:xfrm>
              <a:off y="4231325" x="3983027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Action</a:t>
              </a:r>
            </a:p>
          </p:txBody>
        </p:sp>
        <p:grpSp>
          <p:nvGrpSpPr>
            <p:cNvPr name="Shape 653" id="653"/>
            <p:cNvGrpSpPr/>
            <p:nvPr/>
          </p:nvGrpSpPr>
          <p:grpSpPr>
            <a:xfrm>
              <a:off y="4626125" x="3636827"/>
              <a:ext cy="381600" cx="346200"/>
              <a:chOff y="2346625" x="791950"/>
              <a:chExt cy="381600" cx="346200"/>
            </a:xfrm>
          </p:grpSpPr>
          <p:cxnSp>
            <p:nvCxnSpPr>
              <p:cNvPr name="Shape 654" id="654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55" id="655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656" id="656"/>
          <p:cNvGrpSpPr/>
          <p:nvPr/>
        </p:nvGrpSpPr>
        <p:grpSpPr>
          <a:xfrm>
            <a:off y="1946500" x="6383079"/>
            <a:ext cy="1171199" cx="1517400"/>
            <a:chOff y="1946500" x="6383079"/>
            <a:chExt cy="1171199" cx="1517400"/>
          </a:xfrm>
        </p:grpSpPr>
        <p:sp>
          <p:nvSpPr>
            <p:cNvPr name="Shape 647" id="647"/>
            <p:cNvSpPr/>
            <p:nvPr/>
          </p:nvSpPr>
          <p:spPr>
            <a:xfrm>
              <a:off y="1946500" x="672927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Input</a:t>
              </a:r>
            </a:p>
          </p:txBody>
        </p:sp>
        <p:grpSp>
          <p:nvGrpSpPr>
            <p:cNvPr name="Shape 657" id="657"/>
            <p:cNvGrpSpPr/>
            <p:nvPr/>
          </p:nvGrpSpPr>
          <p:grpSpPr>
            <a:xfrm>
              <a:off y="2346625" x="6383079"/>
              <a:ext cy="381600" cx="346200"/>
              <a:chOff y="2346625" x="791950"/>
              <a:chExt cy="381600" cx="346200"/>
            </a:xfrm>
          </p:grpSpPr>
          <p:cxnSp>
            <p:nvCxnSpPr>
              <p:cNvPr name="Shape 658" id="658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59" id="659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3" id="6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4" id="6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2.1.4 Control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Noun Extraction</a:t>
            </a:r>
          </a:p>
        </p:txBody>
      </p:sp>
      <p:sp>
        <p:nvSpPr>
          <p:cNvPr name="Shape 665" id="66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game, game play, grid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9" id="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0" id="6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2.1.4 Control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Attribute Box Diagram</a:t>
            </a:r>
          </a:p>
        </p:txBody>
      </p:sp>
      <p:sp>
        <p:nvSpPr>
          <p:cNvPr name="Shape 671" id="671"/>
          <p:cNvSpPr/>
          <p:nvPr/>
        </p:nvSpPr>
        <p:spPr>
          <a:xfrm>
            <a:off y="1540950" x="615229"/>
            <a:ext cy="1087799" cx="20201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Game</a:t>
            </a:r>
          </a:p>
          <a:p>
            <a:pPr rtl="0" lvl="0">
              <a:buNone/>
            </a:pPr>
            <a:r>
              <a:rPr lang="en"/>
              <a:t>state (enum)</a:t>
            </a:r>
          </a:p>
          <a:p>
            <a:pPr rtl="0" lvl="0">
              <a:buNone/>
            </a:pPr>
            <a:r>
              <a:rPr lang="en"/>
              <a:t>gamePlay (GamePlay)</a:t>
            </a:r>
          </a:p>
          <a:p>
            <a:pPr>
              <a:buNone/>
            </a:pPr>
            <a:r>
              <a:rPr lang="en"/>
              <a:t>buttons (Button)</a:t>
            </a:r>
          </a:p>
        </p:txBody>
      </p:sp>
      <p:sp>
        <p:nvSpPr>
          <p:cNvPr name="Shape 672" id="672"/>
          <p:cNvSpPr/>
          <p:nvPr/>
        </p:nvSpPr>
        <p:spPr>
          <a:xfrm>
            <a:off y="3525295" x="622279"/>
            <a:ext cy="1474200" cx="2006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GamePlay</a:t>
            </a:r>
          </a:p>
          <a:p>
            <a:pPr rtl="0" lvl="0">
              <a:buNone/>
            </a:pPr>
            <a:r>
              <a:rPr lang="en"/>
              <a:t>game files (strings)</a:t>
            </a:r>
          </a:p>
          <a:p>
            <a:pPr rtl="0" lvl="0">
              <a:buNone/>
            </a:pPr>
            <a:r>
              <a:rPr lang="en"/>
              <a:t>sprites (CBaseSprite)</a:t>
            </a:r>
          </a:p>
          <a:p>
            <a:pPr rtl="0" lvl="0">
              <a:buNone/>
            </a:pPr>
            <a:r>
              <a:rPr lang="en"/>
              <a:t>grid (Grid)</a:t>
            </a:r>
          </a:p>
          <a:p>
            <a:pPr rtl="0" lvl="0">
              <a:buNone/>
            </a:pPr>
            <a:r>
              <a:rPr lang="en"/>
              <a:t>hud (HUD)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state (enum)</a:t>
            </a:r>
          </a:p>
        </p:txBody>
      </p:sp>
      <p:sp>
        <p:nvSpPr>
          <p:cNvPr name="Shape 673" id="673"/>
          <p:cNvSpPr/>
          <p:nvPr/>
        </p:nvSpPr>
        <p:spPr>
          <a:xfrm>
            <a:off y="2913445" x="4539154"/>
            <a:ext cy="2697899" cx="3551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Grid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state (enum)</a:t>
            </a:r>
          </a:p>
          <a:p>
            <a:pPr rtl="0" lvl="0">
              <a:buNone/>
            </a:pPr>
            <a:r>
              <a:rPr lang="en"/>
              <a:t>blocks (Block[][])</a:t>
            </a:r>
          </a:p>
          <a:p>
            <a:pPr rtl="0" lvl="0">
              <a:buNone/>
            </a:pPr>
            <a:r>
              <a:rPr lang="en"/>
              <a:t>cursor (Cursor)</a:t>
            </a:r>
          </a:p>
          <a:p>
            <a:pPr rtl="0" lvl="0">
              <a:buNone/>
            </a:pPr>
            <a:r>
              <a:rPr lang="en"/>
              <a:t>comboEvents (Combo[])</a:t>
            </a:r>
          </a:p>
          <a:p>
            <a:pPr rtl="0" lvl="0">
              <a:buNone/>
            </a:pPr>
            <a:r>
              <a:rPr lang="en"/>
              <a:t>fallEvents (Fall[])</a:t>
            </a:r>
          </a:p>
          <a:p>
            <a:pPr rtl="0" lvl="0">
              <a:buNone/>
            </a:pPr>
            <a:r>
              <a:rPr lang="en"/>
              <a:t>bonusEvents (Bonus[])</a:t>
            </a:r>
          </a:p>
          <a:p>
            <a:pPr rtl="0" lvl="0">
              <a:buNone/>
            </a:pPr>
            <a:r>
              <a:rPr lang="en"/>
              <a:t>difficulty (enum)</a:t>
            </a:r>
          </a:p>
          <a:p>
            <a:pPr rtl="0" lvl="0">
              <a:buNone/>
            </a:pPr>
            <a:r>
              <a:rPr lang="en"/>
              <a:t>x, y (int)</a:t>
            </a:r>
          </a:p>
          <a:p>
            <a:pPr rtl="0" lvl="0">
              <a:buNone/>
            </a:pPr>
            <a:r>
              <a:rPr lang="en"/>
              <a:t>pushOffset, pushInterval (int)</a:t>
            </a:r>
          </a:p>
          <a:p>
            <a:pPr rtl="0" lvl="0">
              <a:buNone/>
            </a:pPr>
            <a:r>
              <a:rPr lang="en"/>
              <a:t>pushAccelDelta, pushAccelInterval (int)</a:t>
            </a:r>
          </a:p>
          <a:p>
            <a:pPr rtl="0" lvl="0">
              <a:buNone/>
            </a:pPr>
            <a:r>
              <a:rPr lang="en"/>
              <a:t>startPushIntervals, endPushIntervals (int[])</a:t>
            </a:r>
          </a:p>
          <a:p>
            <a:r>
              <a:t/>
            </a:r>
          </a:p>
        </p:txBody>
      </p:sp>
      <p:cxnSp>
        <p:nvCxnSpPr>
          <p:cNvPr name="Shape 674" id="674"/>
          <p:cNvCxnSpPr>
            <a:stCxn id="671" idx="2"/>
            <a:endCxn id="672" idx="0"/>
          </p:cNvCxnSpPr>
          <p:nvPr/>
        </p:nvCxnSpPr>
        <p:spPr>
          <a:xfrm flipH="1">
            <a:off y="2628749" x="1625329"/>
            <a:ext cy="89654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75" id="675"/>
          <p:cNvCxnSpPr>
            <a:stCxn id="672" idx="3"/>
            <a:endCxn id="673" idx="1"/>
          </p:cNvCxnSpPr>
          <p:nvPr/>
        </p:nvCxnSpPr>
        <p:spPr>
          <a:xfrm rot="10800000" flipH="1">
            <a:off y="4262395" x="2628379"/>
            <a:ext cy="0" cx="19107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9" id="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0" id="6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2.1.4 Control Class Modeling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UML Box Diagram</a:t>
            </a:r>
          </a:p>
        </p:txBody>
      </p:sp>
      <p:grpSp>
        <p:nvGrpSpPr>
          <p:cNvPr name="Shape 681" id="681"/>
          <p:cNvGrpSpPr/>
          <p:nvPr/>
        </p:nvGrpSpPr>
        <p:grpSpPr>
          <a:xfrm>
            <a:off y="3229425" x="1102379"/>
            <a:ext cy="1302299" cx="1171199"/>
            <a:chOff y="1541075" x="7495229"/>
            <a:chExt cy="1302299" cx="1171199"/>
          </a:xfrm>
        </p:grpSpPr>
        <p:sp>
          <p:nvSpPr>
            <p:cNvPr name="Shape 682" id="682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Game</a:t>
              </a:r>
            </a:p>
          </p:txBody>
        </p:sp>
        <p:grpSp>
          <p:nvGrpSpPr>
            <p:cNvPr name="Shape 683" id="683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684" id="684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85" id="685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686" id="686"/>
          <p:cNvGrpSpPr/>
          <p:nvPr/>
        </p:nvGrpSpPr>
        <p:grpSpPr>
          <a:xfrm>
            <a:off y="3229425" x="3840900"/>
            <a:ext cy="1302299" cx="1171199"/>
            <a:chOff y="1541075" x="7495229"/>
            <a:chExt cy="1302299" cx="1171199"/>
          </a:xfrm>
        </p:grpSpPr>
        <p:sp>
          <p:nvSpPr>
            <p:cNvPr name="Shape 687" id="687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10000"/>
                <a:buFont typeface="Arial"/>
                <a:buNone/>
              </a:pPr>
              <a:r>
                <a:rPr lang="en" sz="1000"/>
                <a:t>GamePlay</a:t>
              </a:r>
            </a:p>
          </p:txBody>
        </p:sp>
        <p:grpSp>
          <p:nvGrpSpPr>
            <p:cNvPr name="Shape 688" id="688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689" id="689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90" id="690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691" id="691"/>
          <p:cNvGrpSpPr/>
          <p:nvPr/>
        </p:nvGrpSpPr>
        <p:grpSpPr>
          <a:xfrm>
            <a:off y="3229425" x="6717675"/>
            <a:ext cy="1302299" cx="1171199"/>
            <a:chOff y="1541075" x="7495229"/>
            <a:chExt cy="1302299" cx="1171199"/>
          </a:xfrm>
        </p:grpSpPr>
        <p:sp>
          <p:nvSpPr>
            <p:cNvPr name="Shape 692" id="692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Grid</a:t>
              </a:r>
            </a:p>
          </p:txBody>
        </p:sp>
        <p:grpSp>
          <p:nvGrpSpPr>
            <p:cNvPr name="Shape 693" id="693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694" id="694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695" id="695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cxnSp>
        <p:nvCxnSpPr>
          <p:cNvPr name="Shape 696" id="696"/>
          <p:cNvCxnSpPr>
            <a:stCxn id="682" idx="6"/>
            <a:endCxn id="687" idx="2"/>
          </p:cNvCxnSpPr>
          <p:nvPr/>
        </p:nvCxnSpPr>
        <p:spPr>
          <a:xfrm>
            <a:off y="3946124" x="2273579"/>
            <a:ext cy="0" cx="156732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97" id="697"/>
          <p:cNvCxnSpPr>
            <a:stCxn id="687" idx="6"/>
            <a:endCxn id="692" idx="2"/>
          </p:cNvCxnSpPr>
          <p:nvPr/>
        </p:nvCxnSpPr>
        <p:spPr>
          <a:xfrm>
            <a:off y="3946124" x="5012100"/>
            <a:ext cy="0" cx="17055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1" id="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2" id="7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2.1.5 Dynamic Modeling</a:t>
            </a:r>
          </a:p>
          <a:p>
            <a:r>
              <a:t/>
            </a:r>
          </a:p>
        </p:txBody>
      </p:sp>
      <p:sp>
        <p:nvSpPr>
          <p:cNvPr name="Shape 703" id="703"/>
          <p:cNvSpPr/>
          <p:nvPr/>
        </p:nvSpPr>
        <p:spPr>
          <a:xfrm>
            <a:off y="2130675" x="1059123"/>
            <a:ext cy="465000" cx="7103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Main Event Loop</a:t>
            </a:r>
          </a:p>
        </p:txBody>
      </p:sp>
      <p:sp>
        <p:nvSpPr>
          <p:cNvPr name="Shape 704" id="704"/>
          <p:cNvSpPr/>
          <p:nvPr/>
        </p:nvSpPr>
        <p:spPr>
          <a:xfrm>
            <a:off y="969562" x="2251850"/>
            <a:ext cy="359999" cx="729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Start</a:t>
            </a:r>
          </a:p>
        </p:txBody>
      </p:sp>
      <p:grpSp>
        <p:nvGrpSpPr>
          <p:cNvPr name="Shape 705" id="705"/>
          <p:cNvGrpSpPr/>
          <p:nvPr/>
        </p:nvGrpSpPr>
        <p:grpSpPr>
          <a:xfrm>
            <a:off y="1387012" x="2485550"/>
            <a:ext cy="755699" cx="262499"/>
            <a:chOff y="1691812" x="2485550"/>
            <a:chExt cy="755699" cx="262499"/>
          </a:xfrm>
        </p:grpSpPr>
        <p:sp>
          <p:nvSpPr>
            <p:cNvPr name="Shape 706" id="706"/>
            <p:cNvSpPr/>
            <p:nvPr/>
          </p:nvSpPr>
          <p:spPr>
            <a:xfrm>
              <a:off y="1691812" x="2485550"/>
              <a:ext cy="262499" cx="262499"/>
            </a:xfrm>
            <a:prstGeom prst="flowChartConnector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cxnSp>
          <p:nvCxnSpPr>
            <p:cNvPr name="Shape 707" id="707"/>
            <p:cNvCxnSpPr>
              <a:stCxn id="706" idx="4"/>
            </p:cNvCxnSpPr>
            <p:nvPr/>
          </p:nvCxnSpPr>
          <p:spPr>
            <a:xfrm>
              <a:off y="1954312" x="2616799"/>
              <a:ext cy="4931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triangle" w="lg"/>
            </a:ln>
          </p:spPr>
        </p:cxnSp>
      </p:grpSp>
      <p:sp>
        <p:nvSpPr>
          <p:cNvPr name="Shape 708" id="708"/>
          <p:cNvSpPr/>
          <p:nvPr/>
        </p:nvSpPr>
        <p:spPr>
          <a:xfrm>
            <a:off y="969562" x="5767625"/>
            <a:ext cy="359999" cx="7299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End</a:t>
            </a:r>
          </a:p>
        </p:txBody>
      </p:sp>
      <p:sp>
        <p:nvSpPr>
          <p:cNvPr name="Shape 709" id="709"/>
          <p:cNvSpPr/>
          <p:nvPr/>
        </p:nvSpPr>
        <p:spPr>
          <a:xfrm>
            <a:off y="1387012" x="6001325"/>
            <a:ext cy="262499" cx="262499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710" id="710"/>
          <p:cNvCxnSpPr/>
          <p:nvPr/>
        </p:nvCxnSpPr>
        <p:spPr>
          <a:xfrm>
            <a:off y="2602450" x="1614900"/>
            <a:ext cy="763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11" id="711"/>
          <p:cNvSpPr txBox="1"/>
          <p:nvPr/>
        </p:nvSpPr>
        <p:spPr>
          <a:xfrm>
            <a:off y="2688000" x="1150200"/>
            <a:ext cy="483300" cx="9293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Play button pressed</a:t>
            </a:r>
          </a:p>
        </p:txBody>
      </p:sp>
      <p:sp>
        <p:nvSpPr>
          <p:cNvPr name="Shape 712" id="712"/>
          <p:cNvSpPr/>
          <p:nvPr/>
        </p:nvSpPr>
        <p:spPr>
          <a:xfrm>
            <a:off y="3361680" x="882900"/>
            <a:ext cy="478800" cx="1464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1100" b="1"/>
              <a:t>Process Request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switch to PLAY state</a:t>
            </a:r>
          </a:p>
        </p:txBody>
      </p:sp>
      <p:cxnSp>
        <p:nvCxnSpPr>
          <p:cNvPr name="Shape 713" id="713"/>
          <p:cNvCxnSpPr/>
          <p:nvPr/>
        </p:nvCxnSpPr>
        <p:spPr>
          <a:xfrm>
            <a:off y="2596450" x="3222825"/>
            <a:ext cy="775199" cx="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14" id="714"/>
          <p:cNvSpPr txBox="1"/>
          <p:nvPr/>
        </p:nvSpPr>
        <p:spPr>
          <a:xfrm>
            <a:off y="2673300" x="2735625"/>
            <a:ext cy="512700" cx="9863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Help button pressed</a:t>
            </a:r>
          </a:p>
        </p:txBody>
      </p:sp>
      <p:sp>
        <p:nvSpPr>
          <p:cNvPr name="Shape 715" id="715"/>
          <p:cNvSpPr/>
          <p:nvPr/>
        </p:nvSpPr>
        <p:spPr>
          <a:xfrm>
            <a:off y="3366780" x="2511075"/>
            <a:ext cy="4686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request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display tutorial</a:t>
            </a:r>
          </a:p>
        </p:txBody>
      </p:sp>
      <p:cxnSp>
        <p:nvCxnSpPr>
          <p:cNvPr name="Shape 716" id="716"/>
          <p:cNvCxnSpPr>
            <a:endCxn id="717" idx="2"/>
          </p:cNvCxnSpPr>
          <p:nvPr/>
        </p:nvCxnSpPr>
        <p:spPr>
          <a:xfrm>
            <a:off y="2608350" x="7729473"/>
            <a:ext cy="5453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18" id="718"/>
          <p:cNvCxnSpPr/>
          <p:nvPr/>
        </p:nvCxnSpPr>
        <p:spPr>
          <a:xfrm rot="10800000" flipH="1">
            <a:off y="2923649" x="7729473"/>
            <a:ext cy="12000" cx="7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717" id="717"/>
          <p:cNvSpPr txBox="1"/>
          <p:nvPr/>
        </p:nvSpPr>
        <p:spPr>
          <a:xfrm>
            <a:off y="2705550" x="7296123"/>
            <a:ext cy="448199" cx="8666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Quit button pressed</a:t>
            </a:r>
          </a:p>
        </p:txBody>
      </p:sp>
      <p:cxnSp>
        <p:nvCxnSpPr>
          <p:cNvPr name="Shape 719" id="719"/>
          <p:cNvCxnSpPr/>
          <p:nvPr/>
        </p:nvCxnSpPr>
        <p:spPr>
          <a:xfrm rot="10800000" flipH="1">
            <a:off y="1517200" x="8449050"/>
            <a:ext cy="1407299" cx="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20" id="720"/>
          <p:cNvCxnSpPr>
            <a:endCxn id="709" idx="6"/>
          </p:cNvCxnSpPr>
          <p:nvPr/>
        </p:nvCxnSpPr>
        <p:spPr>
          <a:xfrm flipH="1">
            <a:off y="1517062" x="6263824"/>
            <a:ext cy="1199" cx="220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721" id="721"/>
          <p:cNvCxnSpPr/>
          <p:nvPr/>
        </p:nvCxnSpPr>
        <p:spPr>
          <a:xfrm>
            <a:off y="2608350" x="4863450"/>
            <a:ext cy="775199" cx="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22" id="722"/>
          <p:cNvSpPr txBox="1"/>
          <p:nvPr/>
        </p:nvSpPr>
        <p:spPr>
          <a:xfrm>
            <a:off y="2685200" x="4292772"/>
            <a:ext cy="512700" cx="11844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Player moves cursor</a:t>
            </a:r>
          </a:p>
        </p:txBody>
      </p:sp>
      <p:sp>
        <p:nvSpPr>
          <p:cNvPr name="Shape 723" id="723"/>
          <p:cNvSpPr/>
          <p:nvPr/>
        </p:nvSpPr>
        <p:spPr>
          <a:xfrm>
            <a:off y="3378680" x="4151700"/>
            <a:ext cy="6975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request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move cursor in requested direction</a:t>
            </a:r>
          </a:p>
        </p:txBody>
      </p:sp>
      <p:cxnSp>
        <p:nvCxnSpPr>
          <p:cNvPr name="Shape 724" id="724"/>
          <p:cNvCxnSpPr/>
          <p:nvPr/>
        </p:nvCxnSpPr>
        <p:spPr>
          <a:xfrm flipH="1">
            <a:off y="2602450" x="6491224"/>
            <a:ext cy="791700" cx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25" id="725"/>
          <p:cNvSpPr txBox="1"/>
          <p:nvPr/>
        </p:nvSpPr>
        <p:spPr>
          <a:xfrm>
            <a:off y="2695734" x="5908697"/>
            <a:ext cy="512700" cx="11844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Player swaps blocks</a:t>
            </a:r>
          </a:p>
        </p:txBody>
      </p:sp>
      <p:sp>
        <p:nvSpPr>
          <p:cNvPr name="Shape 726" id="726"/>
          <p:cNvSpPr/>
          <p:nvPr/>
        </p:nvSpPr>
        <p:spPr>
          <a:xfrm>
            <a:off y="3389215" x="5767625"/>
            <a:ext cy="6975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request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swap selected block objects</a:t>
            </a:r>
          </a:p>
        </p:txBody>
      </p:sp>
      <p:cxnSp>
        <p:nvCxnSpPr>
          <p:cNvPr name="Shape 727" id="727"/>
          <p:cNvCxnSpPr>
            <a:stCxn id="726" idx="2"/>
          </p:cNvCxnSpPr>
          <p:nvPr/>
        </p:nvCxnSpPr>
        <p:spPr>
          <a:xfrm>
            <a:off y="4086715" x="6485375"/>
            <a:ext cy="257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28" id="728"/>
          <p:cNvSpPr/>
          <p:nvPr/>
        </p:nvSpPr>
        <p:spPr>
          <a:xfrm>
            <a:off y="4343815" x="5767625"/>
            <a:ext cy="6975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Detect combos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run combo detection algorithm</a:t>
            </a:r>
          </a:p>
        </p:txBody>
      </p:sp>
      <p:sp>
        <p:nvSpPr>
          <p:cNvPr name="Shape 729" id="729"/>
          <p:cNvSpPr/>
          <p:nvPr/>
        </p:nvSpPr>
        <p:spPr>
          <a:xfrm>
            <a:off y="4195908" x="2511075"/>
            <a:ext cy="845699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combo</a:t>
            </a:r>
          </a:p>
          <a:p>
            <a:pPr algn="ctr" rtl="0" lvl="0">
              <a:buNone/>
            </a:pPr>
            <a:r>
              <a:rPr lang="en" sz="1100"/>
              <a:t>set grid and blocks to combo state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spawn bonus</a:t>
            </a:r>
          </a:p>
        </p:txBody>
      </p:sp>
      <p:cxnSp>
        <p:nvCxnSpPr>
          <p:cNvPr name="Shape 730" id="730"/>
          <p:cNvCxnSpPr>
            <a:stCxn id="728" idx="1"/>
            <a:endCxn id="729" idx="3"/>
          </p:cNvCxnSpPr>
          <p:nvPr/>
        </p:nvCxnSpPr>
        <p:spPr>
          <a:xfrm rot="10800000">
            <a:off y="4618758" x="3946575"/>
            <a:ext cy="73806" cx="18210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31" id="731"/>
          <p:cNvSpPr txBox="1"/>
          <p:nvPr/>
        </p:nvSpPr>
        <p:spPr>
          <a:xfrm>
            <a:off y="4468465" x="4451622"/>
            <a:ext cy="448199" cx="8666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Combo detected</a:t>
            </a:r>
          </a:p>
        </p:txBody>
      </p:sp>
      <p:cxnSp>
        <p:nvCxnSpPr>
          <p:cNvPr name="Shape 732" id="732"/>
          <p:cNvCxnSpPr>
            <a:stCxn id="728" idx="2"/>
          </p:cNvCxnSpPr>
          <p:nvPr/>
        </p:nvCxnSpPr>
        <p:spPr>
          <a:xfrm>
            <a:off y="5041315" x="6485375"/>
            <a:ext cy="352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33" id="733"/>
          <p:cNvSpPr/>
          <p:nvPr/>
        </p:nvSpPr>
        <p:spPr>
          <a:xfrm>
            <a:off y="5393515" x="5767625"/>
            <a:ext cy="6975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Detect falls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run fall detection algorithm</a:t>
            </a:r>
          </a:p>
        </p:txBody>
      </p:sp>
      <p:sp>
        <p:nvSpPr>
          <p:cNvPr name="Shape 734" id="734"/>
          <p:cNvSpPr/>
          <p:nvPr/>
        </p:nvSpPr>
        <p:spPr>
          <a:xfrm>
            <a:off y="5393515" x="2511075"/>
            <a:ext cy="697500" cx="14355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fall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set blocks to fall state</a:t>
            </a:r>
          </a:p>
        </p:txBody>
      </p:sp>
      <p:cxnSp>
        <p:nvCxnSpPr>
          <p:cNvPr name="Shape 735" id="735"/>
          <p:cNvCxnSpPr>
            <a:endCxn id="734" idx="3"/>
          </p:cNvCxnSpPr>
          <p:nvPr/>
        </p:nvCxnSpPr>
        <p:spPr>
          <a:xfrm rot="10800000">
            <a:off y="5742265" x="3946575"/>
            <a:ext cy="0" cx="182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36" id="736"/>
          <p:cNvSpPr txBox="1"/>
          <p:nvPr/>
        </p:nvSpPr>
        <p:spPr>
          <a:xfrm>
            <a:off y="5518165" x="4451622"/>
            <a:ext cy="448199" cx="8666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1100"/>
              <a:t>Fall detected</a:t>
            </a:r>
          </a:p>
        </p:txBody>
      </p:sp>
      <p:cxnSp>
        <p:nvCxnSpPr>
          <p:cNvPr name="Shape 737" id="737"/>
          <p:cNvCxnSpPr/>
          <p:nvPr/>
        </p:nvCxnSpPr>
        <p:spPr>
          <a:xfrm rot="10800000" flipH="1">
            <a:off y="5214399" x="3213125"/>
            <a:ext cy="12000" cx="328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stealth" w="lg"/>
          </a:ln>
        </p:spPr>
      </p:cxnSp>
      <p:cxnSp>
        <p:nvCxnSpPr>
          <p:cNvPr name="Shape 738" id="738"/>
          <p:cNvCxnSpPr>
            <a:stCxn id="734" idx="2"/>
          </p:cNvCxnSpPr>
          <p:nvPr/>
        </p:nvCxnSpPr>
        <p:spPr>
          <a:xfrm>
            <a:off y="6091015" x="3228825"/>
            <a:ext cy="256500" cx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39" id="739"/>
          <p:cNvCxnSpPr/>
          <p:nvPr/>
        </p:nvCxnSpPr>
        <p:spPr>
          <a:xfrm>
            <a:off y="5047500" x="3225050"/>
            <a:ext cy="158100" cx="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40" id="740"/>
          <p:cNvCxnSpPr/>
          <p:nvPr/>
        </p:nvCxnSpPr>
        <p:spPr>
          <a:xfrm>
            <a:off y="6347525" x="3248900"/>
            <a:ext cy="0" cx="4257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41" id="741"/>
          <p:cNvCxnSpPr/>
          <p:nvPr/>
        </p:nvCxnSpPr>
        <p:spPr>
          <a:xfrm>
            <a:off y="4677650" x="7518750"/>
            <a:ext cy="1681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42" id="742"/>
          <p:cNvCxnSpPr>
            <a:stCxn id="728" idx="3"/>
          </p:cNvCxnSpPr>
          <p:nvPr/>
        </p:nvCxnSpPr>
        <p:spPr>
          <a:xfrm>
            <a:off y="4692565" x="7203125"/>
            <a:ext cy="0" cx="33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stealth" w="lg"/>
            <a:tailEnd len="lg" type="none" w="lg"/>
          </a:ln>
        </p:spPr>
      </p:cxnSp>
      <p:cxnSp>
        <p:nvCxnSpPr>
          <p:cNvPr name="Shape 743" id="743"/>
          <p:cNvCxnSpPr/>
          <p:nvPr/>
        </p:nvCxnSpPr>
        <p:spPr>
          <a:xfrm>
            <a:off y="2608350" x="2414000"/>
            <a:ext cy="1651799" cx="2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44" id="744"/>
          <p:cNvCxnSpPr/>
          <p:nvPr/>
        </p:nvCxnSpPr>
        <p:spPr>
          <a:xfrm flipH="1">
            <a:off y="4260300" x="1523999"/>
            <a:ext cy="9000" cx="92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745" id="745"/>
          <p:cNvSpPr txBox="1"/>
          <p:nvPr/>
        </p:nvSpPr>
        <p:spPr>
          <a:xfrm>
            <a:off y="4016530" x="1035850"/>
            <a:ext cy="512700" cx="11796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Player pushes blocks</a:t>
            </a:r>
          </a:p>
        </p:txBody>
      </p:sp>
      <p:cxnSp>
        <p:nvCxnSpPr>
          <p:cNvPr name="Shape 746" id="746"/>
          <p:cNvCxnSpPr/>
          <p:nvPr/>
        </p:nvCxnSpPr>
        <p:spPr>
          <a:xfrm>
            <a:off y="4522700" x="1626825"/>
            <a:ext cy="286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747" id="747"/>
          <p:cNvSpPr/>
          <p:nvPr/>
        </p:nvSpPr>
        <p:spPr>
          <a:xfrm>
            <a:off y="4777800" x="921128"/>
            <a:ext cy="697500" cx="13353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Process request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set grid to PUSH state</a:t>
            </a:r>
          </a:p>
        </p:txBody>
      </p:sp>
      <p:cxnSp>
        <p:nvCxnSpPr>
          <p:cNvPr name="Shape 748" id="748"/>
          <p:cNvCxnSpPr>
            <a:stCxn id="703" idx="1"/>
          </p:cNvCxnSpPr>
          <p:nvPr/>
        </p:nvCxnSpPr>
        <p:spPr>
          <a:xfrm flipH="1">
            <a:off y="2363175" x="493923"/>
            <a:ext cy="900" cx="56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49" id="749"/>
          <p:cNvCxnSpPr/>
          <p:nvPr/>
        </p:nvCxnSpPr>
        <p:spPr>
          <a:xfrm flipH="1">
            <a:off y="2363175" x="481925"/>
            <a:ext cy="3638400" cx="16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750" id="750"/>
          <p:cNvSpPr txBox="1"/>
          <p:nvPr/>
        </p:nvSpPr>
        <p:spPr>
          <a:xfrm>
            <a:off y="2733150" x="38825"/>
            <a:ext cy="448199" cx="9192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Player loses game</a:t>
            </a:r>
          </a:p>
        </p:txBody>
      </p:sp>
      <p:sp>
        <p:nvSpPr>
          <p:cNvPr name="Shape 751" id="751"/>
          <p:cNvSpPr/>
          <p:nvPr/>
        </p:nvSpPr>
        <p:spPr>
          <a:xfrm>
            <a:off y="5612215" x="792428"/>
            <a:ext cy="719699" cx="1464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b="1"/>
              <a:t>End the game play</a:t>
            </a:r>
          </a:p>
          <a:p>
            <a:pPr algn="ctr"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switch to GAMEOVER state</a:t>
            </a:r>
          </a:p>
        </p:txBody>
      </p:sp>
      <p:cxnSp>
        <p:nvCxnSpPr>
          <p:cNvPr name="Shape 752" id="752"/>
          <p:cNvCxnSpPr>
            <a:endCxn id="751" idx="1"/>
          </p:cNvCxnSpPr>
          <p:nvPr/>
        </p:nvCxnSpPr>
        <p:spPr>
          <a:xfrm rot="10800000" flipH="1">
            <a:off y="5972065" x="481928"/>
            <a:ext cy="5700" cx="3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6" id="7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757" id="757"/>
          <p:cNvCxnSpPr>
            <a:stCxn id="758" idx="4"/>
            <a:endCxn id="759" idx="0"/>
          </p:cNvCxnSpPr>
          <p:nvPr/>
        </p:nvCxnSpPr>
        <p:spPr>
          <a:xfrm flipH="1">
            <a:off y="3692467" x="4571999"/>
            <a:ext cy="1974092" cx="269960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60" id="7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
</a:t>
            </a:r>
            <a:r>
              <a:rPr lang="en"/>
              <a:t>2.1.6 Communication Modeling</a:t>
            </a:r>
          </a:p>
          <a:p>
            <a:r>
              <a:t/>
            </a:r>
          </a:p>
        </p:txBody>
      </p:sp>
      <p:grpSp>
        <p:nvGrpSpPr>
          <p:cNvPr name="Shape 761" id="761"/>
          <p:cNvGrpSpPr/>
          <p:nvPr/>
        </p:nvGrpSpPr>
        <p:grpSpPr>
          <a:xfrm>
            <a:off y="2851897" x="979834"/>
            <a:ext cy="908354" cx="817263"/>
            <a:chOff y="1541075" x="7495229"/>
            <a:chExt cy="1302299" cx="1171199"/>
          </a:xfrm>
        </p:grpSpPr>
        <p:sp>
          <p:nvSpPr>
            <p:cNvPr name="Shape 762" id="762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Game</a:t>
              </a:r>
            </a:p>
          </p:txBody>
        </p:sp>
        <p:grpSp>
          <p:nvGrpSpPr>
            <p:cNvPr name="Shape 763" id="763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764" id="764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65" id="765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766" id="766"/>
          <p:cNvGrpSpPr/>
          <p:nvPr/>
        </p:nvGrpSpPr>
        <p:grpSpPr>
          <a:xfrm>
            <a:off y="2889664" x="4409925"/>
            <a:ext cy="832820" cx="749099"/>
            <a:chOff y="1541075" x="7495229"/>
            <a:chExt cy="1302299" cx="1171199"/>
          </a:xfrm>
        </p:grpSpPr>
        <p:sp>
          <p:nvSpPr>
            <p:cNvPr name="Shape 767" id="767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37500"/>
                <a:buFont typeface="Arial"/>
                <a:buNone/>
              </a:pPr>
              <a:r>
                <a:rPr lang="en" sz="800"/>
                <a:t>Game Play</a:t>
              </a:r>
            </a:p>
          </p:txBody>
        </p:sp>
        <p:grpSp>
          <p:nvGrpSpPr>
            <p:cNvPr name="Shape 768" id="768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769" id="769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70" id="770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771" id="771"/>
          <p:cNvGrpSpPr/>
          <p:nvPr/>
        </p:nvGrpSpPr>
        <p:grpSpPr>
          <a:xfrm>
            <a:off y="2919682" x="6924696"/>
            <a:ext cy="772784" cx="693818"/>
            <a:chOff y="1541075" x="7495229"/>
            <a:chExt cy="1302299" cx="1171199"/>
          </a:xfrm>
        </p:grpSpPr>
        <p:sp>
          <p:nvSpPr>
            <p:cNvPr name="Shape 758" id="758"/>
            <p:cNvSpPr/>
            <p:nvPr/>
          </p:nvSpPr>
          <p:spPr>
            <a:xfrm>
              <a:off y="1672175" x="749522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Grid</a:t>
              </a:r>
            </a:p>
          </p:txBody>
        </p:sp>
        <p:grpSp>
          <p:nvGrpSpPr>
            <p:cNvPr name="Shape 772" id="772"/>
            <p:cNvGrpSpPr/>
            <p:nvPr/>
          </p:nvGrpSpPr>
          <p:grpSpPr>
            <a:xfrm>
              <a:off y="1541075" x="8080829"/>
              <a:ext cy="333899" cx="296699"/>
              <a:chOff y="1541075" x="8080829"/>
              <a:chExt cy="333899" cx="296699"/>
            </a:xfrm>
          </p:grpSpPr>
          <p:cxnSp>
            <p:nvCxnSpPr>
              <p:cNvPr name="Shape 773" id="773"/>
              <p:cNvCxnSpPr/>
              <p:nvPr/>
            </p:nvCxnSpPr>
            <p:spPr>
              <a:xfrm rot="10800000" flipH="1">
                <a:off y="1541075" x="8080829"/>
                <a:ext cy="131099" cx="296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74" id="774"/>
              <p:cNvCxnSpPr/>
              <p:nvPr/>
            </p:nvCxnSpPr>
            <p:spPr>
              <a:xfrm>
                <a:off y="1672175" x="8080829"/>
                <a:ext cy="202799" cx="27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cxnSp>
        <p:nvCxnSpPr>
          <p:cNvPr name="Shape 775" id="775"/>
          <p:cNvCxnSpPr>
            <a:stCxn id="762" idx="6"/>
          </p:cNvCxnSpPr>
          <p:nvPr/>
        </p:nvCxnSpPr>
        <p:spPr>
          <a:xfrm rot="10800000" flipH="1">
            <a:off y="3347896" x="1797097"/>
            <a:ext cy="3900" cx="261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776" id="776"/>
          <p:cNvCxnSpPr/>
          <p:nvPr/>
        </p:nvCxnSpPr>
        <p:spPr>
          <a:xfrm rot="10800000" flipH="1">
            <a:off y="3344972" x="5158895"/>
            <a:ext cy="3000" cx="176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777" id="777"/>
          <p:cNvSpPr txBox="1"/>
          <p:nvPr/>
        </p:nvSpPr>
        <p:spPr>
          <a:xfrm>
            <a:off y="3120774" x="2512016"/>
            <a:ext cy="414900" cx="14049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900"/>
              <a:t>Initialize GamePlay when user selects Play</a:t>
            </a:r>
          </a:p>
        </p:txBody>
      </p:sp>
      <p:sp>
        <p:nvSpPr>
          <p:cNvPr name="Shape 778" id="778"/>
          <p:cNvSpPr txBox="1"/>
          <p:nvPr/>
        </p:nvSpPr>
        <p:spPr>
          <a:xfrm>
            <a:off y="3121974" x="5236960"/>
            <a:ext cy="412500" cx="14573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Initialize Grid(s) and control it based on state</a:t>
            </a:r>
          </a:p>
        </p:txBody>
      </p:sp>
      <p:cxnSp>
        <p:nvCxnSpPr>
          <p:cNvPr name="Shape 779" id="779"/>
          <p:cNvCxnSpPr/>
          <p:nvPr/>
        </p:nvCxnSpPr>
        <p:spPr>
          <a:xfrm>
            <a:off y="1935475" x="2660472"/>
            <a:ext cy="0" cx="136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780" id="780"/>
          <p:cNvCxnSpPr/>
          <p:nvPr/>
        </p:nvCxnSpPr>
        <p:spPr>
          <a:xfrm rot="10800000">
            <a:off y="1935475" x="4841682"/>
            <a:ext cy="0" cx="1313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grpSp>
        <p:nvGrpSpPr>
          <p:cNvPr name="Shape 781" id="781"/>
          <p:cNvGrpSpPr/>
          <p:nvPr/>
        </p:nvGrpSpPr>
        <p:grpSpPr>
          <a:xfrm>
            <a:off y="1521397" x="1586739"/>
            <a:ext cy="828155" cx="1073733"/>
            <a:chOff y="1946500" x="791950"/>
            <a:chExt cy="1171199" cx="1517429"/>
          </a:xfrm>
        </p:grpSpPr>
        <p:sp>
          <p:nvSpPr>
            <p:cNvPr name="Shape 782" id="782"/>
            <p:cNvSpPr/>
            <p:nvPr/>
          </p:nvSpPr>
          <p:spPr>
            <a:xfrm>
              <a:off y="1946500" x="113817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Button</a:t>
              </a:r>
            </a:p>
          </p:txBody>
        </p:sp>
        <p:grpSp>
          <p:nvGrpSpPr>
            <p:cNvPr name="Shape 783" id="783"/>
            <p:cNvGrpSpPr/>
            <p:nvPr/>
          </p:nvGrpSpPr>
          <p:grpSpPr>
            <a:xfrm>
              <a:off y="2346625" x="791950"/>
              <a:ext cy="381600" cx="346200"/>
              <a:chOff y="2346625" x="791950"/>
              <a:chExt cy="381600" cx="346200"/>
            </a:xfrm>
          </p:grpSpPr>
          <p:cxnSp>
            <p:nvCxnSpPr>
              <p:cNvPr name="Shape 784" id="784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85" id="785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786" id="786"/>
          <p:cNvGrpSpPr/>
          <p:nvPr/>
        </p:nvGrpSpPr>
        <p:grpSpPr>
          <a:xfrm>
            <a:off y="1531352" x="3805040"/>
            <a:ext cy="808245" cx="1036767"/>
            <a:chOff y="1197475" x="3661975"/>
            <a:chExt cy="1171199" cx="1495624"/>
          </a:xfrm>
        </p:grpSpPr>
        <p:sp>
          <p:nvSpPr>
            <p:cNvPr name="Shape 787" id="787"/>
            <p:cNvSpPr/>
            <p:nvPr/>
          </p:nvSpPr>
          <p:spPr>
            <a:xfrm>
              <a:off y="1197475" x="3986400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Action</a:t>
              </a:r>
            </a:p>
          </p:txBody>
        </p:sp>
        <p:grpSp>
          <p:nvGrpSpPr>
            <p:cNvPr name="Shape 788" id="788"/>
            <p:cNvGrpSpPr/>
            <p:nvPr/>
          </p:nvGrpSpPr>
          <p:grpSpPr>
            <a:xfrm>
              <a:off y="1592275" x="3661975"/>
              <a:ext cy="381600" cx="346200"/>
              <a:chOff y="2346625" x="791950"/>
              <a:chExt cy="381600" cx="346200"/>
            </a:xfrm>
          </p:grpSpPr>
          <p:cxnSp>
            <p:nvCxnSpPr>
              <p:cNvPr name="Shape 789" id="789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90" id="790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grpSp>
        <p:nvGrpSpPr>
          <p:cNvPr name="Shape 791" id="791"/>
          <p:cNvGrpSpPr/>
          <p:nvPr/>
        </p:nvGrpSpPr>
        <p:grpSpPr>
          <a:xfrm>
            <a:off y="1562213" x="5933272"/>
            <a:ext cy="746522" cx="972198"/>
            <a:chOff y="1946500" x="6383079"/>
            <a:chExt cy="1171199" cx="1517400"/>
          </a:xfrm>
        </p:grpSpPr>
        <p:sp>
          <p:nvSpPr>
            <p:cNvPr name="Shape 792" id="792"/>
            <p:cNvSpPr/>
            <p:nvPr/>
          </p:nvSpPr>
          <p:spPr>
            <a:xfrm>
              <a:off y="1946500" x="6729279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Input</a:t>
              </a:r>
            </a:p>
          </p:txBody>
        </p:sp>
        <p:grpSp>
          <p:nvGrpSpPr>
            <p:cNvPr name="Shape 793" id="793"/>
            <p:cNvGrpSpPr/>
            <p:nvPr/>
          </p:nvGrpSpPr>
          <p:grpSpPr>
            <a:xfrm>
              <a:off y="2346625" x="6383079"/>
              <a:ext cy="381600" cx="346200"/>
              <a:chOff y="2346625" x="791950"/>
              <a:chExt cy="381600" cx="346200"/>
            </a:xfrm>
          </p:grpSpPr>
          <p:cxnSp>
            <p:nvCxnSpPr>
              <p:cNvPr name="Shape 794" id="794"/>
              <p:cNvCxnSpPr/>
              <p:nvPr/>
            </p:nvCxnSpPr>
            <p:spPr>
              <a:xfrm rot="10800000" flipH="1">
                <a:off y="2532025" x="791950"/>
                <a:ext cy="10799" cx="346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  <p:cxnSp>
            <p:nvCxnSpPr>
              <p:cNvPr name="Shape 795" id="795"/>
              <p:cNvCxnSpPr/>
              <p:nvPr/>
            </p:nvCxnSpPr>
            <p:spPr>
              <a:xfrm>
                <a:off y="2346625" x="791950"/>
                <a:ext cy="381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len="lg" type="none" w="lg"/>
                <a:tailEnd len="lg" type="none" w="lg"/>
              </a:ln>
            </p:spPr>
          </p:cxnSp>
        </p:grpSp>
      </p:grpSp>
      <p:cxnSp>
        <p:nvCxnSpPr>
          <p:cNvPr name="Shape 796" id="796"/>
          <p:cNvCxnSpPr/>
          <p:nvPr/>
        </p:nvCxnSpPr>
        <p:spPr>
          <a:xfrm>
            <a:off y="1216313" x="6530276"/>
            <a:ext cy="345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97" id="797"/>
          <p:cNvCxnSpPr/>
          <p:nvPr/>
        </p:nvCxnSpPr>
        <p:spPr>
          <a:xfrm rot="10800000">
            <a:off y="1238950" x="2242299"/>
            <a:ext cy="1199" cx="430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98" id="798"/>
          <p:cNvCxnSpPr/>
          <p:nvPr/>
        </p:nvCxnSpPr>
        <p:spPr>
          <a:xfrm>
            <a:off y="1237150" x="2246025"/>
            <a:ext cy="284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stealth" w="lg"/>
          </a:ln>
        </p:spPr>
      </p:cxnSp>
      <p:cxnSp>
        <p:nvCxnSpPr>
          <p:cNvPr name="Shape 799" id="799"/>
          <p:cNvCxnSpPr>
            <a:endCxn id="762" idx="0"/>
          </p:cNvCxnSpPr>
          <p:nvPr/>
        </p:nvCxnSpPr>
        <p:spPr>
          <a:xfrm flipH="1">
            <a:off y="2339740" x="1388465"/>
            <a:ext cy="603599" cx="3047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800" id="800"/>
          <p:cNvSpPr txBox="1"/>
          <p:nvPr/>
        </p:nvSpPr>
        <p:spPr>
          <a:xfrm>
            <a:off y="2425689" x="2775416"/>
            <a:ext cy="371999" cx="10304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Do something based on input</a:t>
            </a:r>
          </a:p>
        </p:txBody>
      </p:sp>
      <p:sp>
        <p:nvSpPr>
          <p:cNvPr name="Shape 801" id="801"/>
          <p:cNvSpPr txBox="1"/>
          <p:nvPr/>
        </p:nvSpPr>
        <p:spPr>
          <a:xfrm>
            <a:off y="1053550" x="3879250"/>
            <a:ext cy="371999" cx="10304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Call button's action</a:t>
            </a:r>
          </a:p>
        </p:txBody>
      </p:sp>
      <p:sp>
        <p:nvSpPr>
          <p:cNvPr name="Shape 802" id="802"/>
          <p:cNvSpPr txBox="1"/>
          <p:nvPr/>
        </p:nvSpPr>
        <p:spPr>
          <a:xfrm>
            <a:off y="1749475" x="2909066"/>
            <a:ext cy="371999" cx="6108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Do action</a:t>
            </a:r>
          </a:p>
        </p:txBody>
      </p:sp>
      <p:sp>
        <p:nvSpPr>
          <p:cNvPr name="Shape 803" id="803"/>
          <p:cNvSpPr txBox="1"/>
          <p:nvPr/>
        </p:nvSpPr>
        <p:spPr>
          <a:xfrm>
            <a:off y="1749475" x="5237145"/>
            <a:ext cy="371999" cx="5225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Do action</a:t>
            </a:r>
          </a:p>
        </p:txBody>
      </p:sp>
      <p:grpSp>
        <p:nvGrpSpPr>
          <p:cNvPr name="Shape 804" id="804"/>
          <p:cNvGrpSpPr/>
          <p:nvPr/>
        </p:nvGrpSpPr>
        <p:grpSpPr>
          <a:xfrm>
            <a:off y="5666560" x="4159359"/>
            <a:ext cy="833672" cx="825280"/>
            <a:chOff y="4609787" x="3912205"/>
            <a:chExt cy="874237" cx="865799"/>
          </a:xfrm>
        </p:grpSpPr>
        <p:sp>
          <p:nvSpPr>
            <p:cNvPr name="Shape 759" id="759"/>
            <p:cNvSpPr/>
            <p:nvPr/>
          </p:nvSpPr>
          <p:spPr>
            <a:xfrm>
              <a:off y="4609787" x="3912205"/>
              <a:ext cy="864900" cx="8657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Bonus</a:t>
              </a:r>
            </a:p>
          </p:txBody>
        </p:sp>
        <p:cxnSp>
          <p:nvCxnSpPr>
            <p:cNvPr name="Shape 805" id="805"/>
            <p:cNvCxnSpPr/>
            <p:nvPr/>
          </p:nvCxnSpPr>
          <p:spPr>
            <a:xfrm rot="10800000" flipH="1">
              <a:off y="5474724" x="3940675"/>
              <a:ext cy="9300" cx="8360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06" id="806"/>
          <p:cNvGrpSpPr/>
          <p:nvPr/>
        </p:nvGrpSpPr>
        <p:grpSpPr>
          <a:xfrm>
            <a:off y="4030185" x="1026129"/>
            <a:ext cy="742423" cx="724672"/>
            <a:chOff y="2185050" x="863854"/>
            <a:chExt cy="1171199" cx="1177945"/>
          </a:xfrm>
        </p:grpSpPr>
        <p:sp>
          <p:nvSpPr>
            <p:cNvPr name="Shape 807" id="807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HUD</a:t>
              </a:r>
            </a:p>
          </p:txBody>
        </p:sp>
        <p:cxnSp>
          <p:nvCxnSpPr>
            <p:cNvPr name="Shape 808" id="808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09" id="809"/>
          <p:cNvGrpSpPr/>
          <p:nvPr/>
        </p:nvGrpSpPr>
        <p:grpSpPr>
          <a:xfrm>
            <a:off y="5683549" x="2048287"/>
            <a:ext cy="799695" cx="802534"/>
            <a:chOff y="2185050" x="863854"/>
            <a:chExt cy="1171199" cx="1177945"/>
          </a:xfrm>
        </p:grpSpPr>
        <p:sp>
          <p:nvSpPr>
            <p:cNvPr name="Shape 810" id="810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Block</a:t>
              </a:r>
            </a:p>
          </p:txBody>
        </p:sp>
        <p:cxnSp>
          <p:nvCxnSpPr>
            <p:cNvPr name="Shape 811" id="811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12" id="812"/>
          <p:cNvGrpSpPr/>
          <p:nvPr/>
        </p:nvGrpSpPr>
        <p:grpSpPr>
          <a:xfrm>
            <a:off y="4646400" x="7986315"/>
            <a:ext cy="705964" cx="700484"/>
            <a:chOff y="4121985" x="7558825"/>
            <a:chExt cy="705964" cx="700484"/>
          </a:xfrm>
        </p:grpSpPr>
        <p:sp>
          <p:nvSpPr>
            <p:cNvPr name="Shape 813" id="813"/>
            <p:cNvSpPr/>
            <p:nvPr/>
          </p:nvSpPr>
          <p:spPr>
            <a:xfrm>
              <a:off y="4121985" x="7558825"/>
              <a:ext cy="698721" cx="700484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22222"/>
                <a:buFont typeface="Arial"/>
                <a:buNone/>
              </a:pPr>
              <a:r>
                <a:rPr lang="en" sz="900"/>
                <a:t>Fall Event</a:t>
              </a:r>
            </a:p>
          </p:txBody>
        </p:sp>
        <p:cxnSp>
          <p:nvCxnSpPr>
            <p:cNvPr name="Shape 814" id="814"/>
            <p:cNvCxnSpPr/>
            <p:nvPr/>
          </p:nvCxnSpPr>
          <p:spPr>
            <a:xfrm>
              <a:off y="4827950" x="7614175"/>
              <a:ext cy="0" cx="632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15" id="815"/>
          <p:cNvGrpSpPr/>
          <p:nvPr/>
        </p:nvGrpSpPr>
        <p:grpSpPr>
          <a:xfrm>
            <a:off y="5758192" x="6783014"/>
            <a:ext cy="842782" cx="835499"/>
            <a:chOff y="4183867" x="7428333"/>
            <a:chExt cy="842782" cx="835499"/>
          </a:xfrm>
        </p:grpSpPr>
        <p:sp>
          <p:nvSpPr>
            <p:cNvPr name="Shape 816" id="816"/>
            <p:cNvSpPr/>
            <p:nvPr/>
          </p:nvSpPr>
          <p:spPr>
            <a:xfrm>
              <a:off y="4183867" x="7428333"/>
              <a:ext cy="834899" cx="8354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Fall Node</a:t>
              </a:r>
            </a:p>
          </p:txBody>
        </p:sp>
        <p:cxnSp>
          <p:nvCxnSpPr>
            <p:cNvPr name="Shape 817" id="817"/>
            <p:cNvCxnSpPr/>
            <p:nvPr/>
          </p:nvCxnSpPr>
          <p:spPr>
            <a:xfrm>
              <a:off y="5026650" x="7435275"/>
              <a:ext cy="0" cx="8111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18" id="818"/>
          <p:cNvGrpSpPr/>
          <p:nvPr/>
        </p:nvGrpSpPr>
        <p:grpSpPr>
          <a:xfrm>
            <a:off y="5319903" x="5580648"/>
            <a:ext cy="768307" cx="770023"/>
            <a:chOff y="2185050" x="863854"/>
            <a:chExt cy="1171199" cx="1177945"/>
          </a:xfrm>
        </p:grpSpPr>
        <p:sp>
          <p:nvSpPr>
            <p:cNvPr name="Shape 819" id="819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37500"/>
                <a:buFont typeface="Arial"/>
                <a:buNone/>
              </a:pPr>
              <a:r>
                <a:rPr lang="en" sz="800"/>
                <a:t>ComboEvent</a:t>
              </a:r>
            </a:p>
          </p:txBody>
        </p:sp>
        <p:cxnSp>
          <p:nvCxnSpPr>
            <p:cNvPr name="Shape 820" id="820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grpSp>
        <p:nvGrpSpPr>
          <p:cNvPr name="Shape 821" id="821"/>
          <p:cNvGrpSpPr/>
          <p:nvPr/>
        </p:nvGrpSpPr>
        <p:grpSpPr>
          <a:xfrm>
            <a:off y="4359929" x="2242300"/>
            <a:ext cy="870084" cx="879689"/>
            <a:chOff y="2185050" x="863854"/>
            <a:chExt cy="1171199" cx="1177945"/>
          </a:xfrm>
        </p:grpSpPr>
        <p:sp>
          <p:nvSpPr>
            <p:cNvPr name="Shape 822" id="822"/>
            <p:cNvSpPr/>
            <p:nvPr/>
          </p:nvSpPr>
          <p:spPr>
            <a:xfrm>
              <a:off y="2185050" x="863854"/>
              <a:ext cy="1171199" cx="11711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" sz="1100"/>
                <a:t>Cursor</a:t>
              </a:r>
            </a:p>
          </p:txBody>
        </p:sp>
        <p:cxnSp>
          <p:nvCxnSpPr>
            <p:cNvPr name="Shape 823" id="823"/>
            <p:cNvCxnSpPr/>
            <p:nvPr/>
          </p:nvCxnSpPr>
          <p:spPr>
            <a:xfrm>
              <a:off y="3353900" x="885000"/>
              <a:ext cy="0" cx="1156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cxnSp>
        <p:nvCxnSpPr>
          <p:cNvPr name="Shape 824" id="824"/>
          <p:cNvCxnSpPr>
            <a:stCxn id="758" idx="4"/>
            <a:endCxn id="822" idx="0"/>
          </p:cNvCxnSpPr>
          <p:nvPr/>
        </p:nvCxnSpPr>
        <p:spPr>
          <a:xfrm flipH="1">
            <a:off y="3692467" x="2679626"/>
            <a:ext cy="667462" cx="45919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stealth" w="lg"/>
          </a:ln>
        </p:spPr>
      </p:cxnSp>
      <p:sp>
        <p:nvSpPr>
          <p:cNvPr name="Shape 825" id="825"/>
          <p:cNvSpPr txBox="1"/>
          <p:nvPr/>
        </p:nvSpPr>
        <p:spPr>
          <a:xfrm>
            <a:off y="4030185" x="4056750"/>
            <a:ext cy="371999" cx="10304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Update cursor position</a:t>
            </a:r>
          </a:p>
        </p:txBody>
      </p:sp>
      <p:cxnSp>
        <p:nvCxnSpPr>
          <p:cNvPr name="Shape 826" id="826"/>
          <p:cNvCxnSpPr>
            <a:stCxn id="767" idx="4"/>
            <a:endCxn id="807" idx="0"/>
          </p:cNvCxnSpPr>
          <p:nvPr/>
        </p:nvCxnSpPr>
        <p:spPr>
          <a:xfrm flipH="1">
            <a:off y="3722485" x="1386390"/>
            <a:ext cy="307699" cx="339808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27" id="827"/>
          <p:cNvSpPr txBox="1"/>
          <p:nvPr/>
        </p:nvSpPr>
        <p:spPr>
          <a:xfrm>
            <a:off y="3675326" x="2999472"/>
            <a:ext cy="371999" cx="10304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Update score/timer</a:t>
            </a:r>
          </a:p>
        </p:txBody>
      </p:sp>
      <p:cxnSp>
        <p:nvCxnSpPr>
          <p:cNvPr name="Shape 828" id="828"/>
          <p:cNvCxnSpPr>
            <a:stCxn id="758" idx="4"/>
            <a:endCxn id="819" idx="0"/>
          </p:cNvCxnSpPr>
          <p:nvPr/>
        </p:nvCxnSpPr>
        <p:spPr>
          <a:xfrm flipH="1">
            <a:off y="3692467" x="5963455"/>
            <a:ext cy="1627436" cx="13081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29" id="829"/>
          <p:cNvSpPr txBox="1"/>
          <p:nvPr/>
        </p:nvSpPr>
        <p:spPr>
          <a:xfrm>
            <a:off y="4491010" x="6174872"/>
            <a:ext cy="543899" cx="8204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Create and update combos</a:t>
            </a:r>
          </a:p>
        </p:txBody>
      </p:sp>
      <p:cxnSp>
        <p:nvCxnSpPr>
          <p:cNvPr name="Shape 830" id="830"/>
          <p:cNvCxnSpPr>
            <a:stCxn id="758" idx="4"/>
            <a:endCxn id="813" idx="0"/>
          </p:cNvCxnSpPr>
          <p:nvPr/>
        </p:nvCxnSpPr>
        <p:spPr>
          <a:xfrm>
            <a:off y="3692467" x="7271605"/>
            <a:ext cy="953933" cx="106495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31" id="831"/>
          <p:cNvSpPr txBox="1"/>
          <p:nvPr/>
        </p:nvSpPr>
        <p:spPr>
          <a:xfrm>
            <a:off y="3840198" x="7424255"/>
            <a:ext cy="627299" cx="10088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Create and update fall events</a:t>
            </a:r>
          </a:p>
        </p:txBody>
      </p:sp>
      <p:cxnSp>
        <p:nvCxnSpPr>
          <p:cNvPr name="Shape 832" id="832"/>
          <p:cNvCxnSpPr>
            <a:stCxn id="813" idx="4"/>
            <a:endCxn id="816" idx="0"/>
          </p:cNvCxnSpPr>
          <p:nvPr/>
        </p:nvCxnSpPr>
        <p:spPr>
          <a:xfrm flipH="1">
            <a:off y="5345122" x="7200764"/>
            <a:ext cy="413069" cx="11357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33" id="833"/>
          <p:cNvSpPr txBox="1"/>
          <p:nvPr/>
        </p:nvSpPr>
        <p:spPr>
          <a:xfrm>
            <a:off y="5478607" x="7576550"/>
            <a:ext cy="450899" cx="7250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Update fall nodes</a:t>
            </a:r>
          </a:p>
        </p:txBody>
      </p:sp>
      <p:sp>
        <p:nvSpPr>
          <p:cNvPr name="Shape 834" id="834"/>
          <p:cNvSpPr txBox="1"/>
          <p:nvPr/>
        </p:nvSpPr>
        <p:spPr>
          <a:xfrm>
            <a:off y="4878603" x="4880276"/>
            <a:ext cy="441300" cx="799200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Create and update bonuses</a:t>
            </a:r>
          </a:p>
        </p:txBody>
      </p:sp>
      <p:cxnSp>
        <p:nvCxnSpPr>
          <p:cNvPr name="Shape 835" id="835"/>
          <p:cNvCxnSpPr>
            <a:stCxn id="758" idx="4"/>
            <a:endCxn id="810" idx="7"/>
          </p:cNvCxnSpPr>
          <p:nvPr/>
        </p:nvCxnSpPr>
        <p:spPr>
          <a:xfrm flipH="1">
            <a:off y="3692467" x="2729370"/>
            <a:ext cy="2108194" cx="454223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36" id="836"/>
          <p:cNvSpPr txBox="1"/>
          <p:nvPr/>
        </p:nvSpPr>
        <p:spPr>
          <a:xfrm>
            <a:off y="4913407" x="3410601"/>
            <a:ext cy="527099" cx="1364699"/>
          </a:xfrm>
          <a:prstGeom prst="rect">
            <a:avLst/>
          </a:prstGeom>
          <a:solidFill>
            <a:schemeClr val="lt1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Create blocks and update their positions and states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0" id="8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1" id="8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2.2 Walkthrough</a:t>
            </a:r>
          </a:p>
        </p:txBody>
      </p:sp>
      <p:sp>
        <p:nvSpPr>
          <p:cNvPr name="Shape 842" id="8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The walkthrough revealed:</a:t>
            </a:r>
          </a:p>
          <a:p>
            <a:pPr rtl="0" lvl="0">
              <a:buNone/>
            </a:pPr>
            <a:r>
              <a:rPr lang="en"/>
              <a:t>	- several models were done wrong and had to be redone from scratch</a:t>
            </a:r>
          </a:p>
          <a:p>
            <a:pPr rtl="0" lvl="0">
              <a:buNone/>
            </a:pPr>
            <a:r>
              <a:rPr lang="en"/>
              <a:t>	- functional model was all in one giant scenario; needs to be broken up</a:t>
            </a:r>
          </a:p>
          <a:p>
            <a:pPr>
              <a:buNone/>
            </a:pPr>
            <a:r>
              <a:rPr lang="en"/>
              <a:t>	- not using UML conventions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6" id="8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7" id="8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2.3 Revised Analysis</a:t>
            </a:r>
          </a:p>
        </p:txBody>
      </p:sp>
      <p:sp>
        <p:nvSpPr>
          <p:cNvPr name="Shape 848" id="8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All problems noted in walkthrough have been fixed and were already shown in section 2.1.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2" id="8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3" id="8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3.1 Design Workflow</a:t>
            </a:r>
          </a:p>
        </p:txBody>
      </p:sp>
      <p:sp>
        <p:nvSpPr>
          <p:cNvPr name="Shape 854" id="854"/>
          <p:cNvSpPr/>
          <p:nvPr/>
        </p:nvSpPr>
        <p:spPr>
          <a:xfrm>
            <a:off y="1904831" x="558941"/>
            <a:ext cy="4099823" cx="79250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8" id="8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9" id="8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3.1.1 Component Design</a:t>
            </a:r>
          </a:p>
          <a:p>
            <a:pPr>
              <a:buNone/>
            </a:pPr>
            <a:r>
              <a:rPr lang="en"/>
              <a:t>CRC Cards</a:t>
            </a:r>
          </a:p>
        </p:txBody>
      </p:sp>
      <p:sp>
        <p:nvSpPr>
          <p:cNvPr name="Shape 860" id="860"/>
          <p:cNvSpPr/>
          <p:nvPr/>
        </p:nvSpPr>
        <p:spPr>
          <a:xfrm>
            <a:off y="2149225" x="925525"/>
            <a:ext cy="26741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Game/Triforce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Load the main menu</a:t>
            </a:r>
          </a:p>
          <a:p>
            <a:pPr rtl="0" lvl="0">
              <a:buNone/>
            </a:pPr>
            <a:r>
              <a:rPr lang="en"/>
              <a:t>Control flow of the program based on the current state</a:t>
            </a:r>
          </a:p>
          <a:p>
            <a:pPr rtl="0" lvl="0">
              <a:buNone/>
            </a:pPr>
            <a:r>
              <a:rPr lang="en"/>
              <a:t>Set up input bindings/handlers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GamePlay</a:t>
            </a:r>
          </a:p>
          <a:p>
            <a:pPr rtl="0" lvl="0"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Core Mechanics: Chains</a:t>
            </a:r>
          </a:p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1600200" x="457200"/>
            <a:ext cy="4967700" cx="8277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Blocks above the combo will fall down until they land on another block.</a:t>
            </a:r>
          </a:p>
          <a:p>
            <a:pPr rtl="0" lvl="0">
              <a:buNone/>
            </a:pPr>
            <a:r>
              <a:rPr lang="en"/>
              <a:t>- A </a:t>
            </a:r>
            <a:r>
              <a:rPr lang="en" b="1"/>
              <a:t>chain</a:t>
            </a:r>
            <a:r>
              <a:rPr lang="en"/>
              <a:t> occurs when the blocks above a cleared combo fall down into another combo. </a:t>
            </a:r>
          </a:p>
          <a:p>
            <a:pPr>
              <a:buNone/>
            </a:pPr>
            <a:r>
              <a:rPr lang="en"/>
              <a:t>- Chains are more difficult than combos to pull off (will be demonstrated later).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4" id="8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5" id="8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66" id="866"/>
          <p:cNvSpPr/>
          <p:nvPr/>
        </p:nvSpPr>
        <p:spPr>
          <a:xfrm>
            <a:off y="2149225" x="925525"/>
            <a:ext cy="32300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Class: Input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Provide an interface to bind input events to actions (callback methods)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Triforce</a:t>
            </a:r>
          </a:p>
          <a:p>
            <a:pPr rtl="0" lvl="0">
              <a:buNone/>
            </a:pPr>
            <a:r>
              <a:rPr lang="en"/>
              <a:t>GamePlay</a:t>
            </a:r>
          </a:p>
          <a:p>
            <a:pPr rtl="0" lvl="0">
              <a:buNone/>
            </a:pPr>
            <a:r>
              <a:rPr lang="en"/>
              <a:t>Button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Cursor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0" id="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1" id="8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72" id="872"/>
          <p:cNvSpPr/>
          <p:nvPr/>
        </p:nvSpPr>
        <p:spPr>
          <a:xfrm>
            <a:off y="1927394" x="925525"/>
            <a:ext cy="3575700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GamePlay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Initialize the game</a:t>
            </a:r>
          </a:p>
          <a:p>
            <a:pPr rtl="0" lvl="0">
              <a:buNone/>
            </a:pPr>
            <a:r>
              <a:rPr lang="en"/>
              <a:t>Handle input that affects the state of GamePlay</a:t>
            </a:r>
          </a:p>
          <a:p>
            <a:pPr rtl="0" lvl="0">
              <a:buNone/>
            </a:pPr>
            <a:r>
              <a:rPr lang="en"/>
              <a:t>Control the flow among objects in GamePlay</a:t>
            </a:r>
          </a:p>
          <a:p>
            <a:pPr rtl="0" lvl="0">
              <a:buNone/>
            </a:pPr>
            <a:r>
              <a:rPr lang="en"/>
              <a:t>Initialize objects that will be displayed during the game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Input</a:t>
            </a:r>
          </a:p>
          <a:p>
            <a:pPr rtl="0" lvl="0">
              <a:buNone/>
            </a:pPr>
            <a:r>
              <a:rPr lang="en"/>
              <a:t>HUD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6" id="8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7" id="8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78" id="878"/>
          <p:cNvSpPr/>
          <p:nvPr/>
        </p:nvSpPr>
        <p:spPr>
          <a:xfrm>
            <a:off y="1631602" x="925525"/>
            <a:ext cy="4577700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Grid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Provide an interface to GamePlay for control the cursor</a:t>
            </a:r>
          </a:p>
          <a:p>
            <a:pPr rtl="0" lvl="0">
              <a:buNone/>
            </a:pPr>
            <a:r>
              <a:rPr lang="en"/>
              <a:t>Update the Cursor's coordinates</a:t>
            </a:r>
          </a:p>
          <a:p>
            <a:pPr rtl="0" lvl="0">
              <a:buNone/>
            </a:pPr>
            <a:r>
              <a:rPr lang="en"/>
              <a:t>Swap Blocks</a:t>
            </a:r>
          </a:p>
          <a:p>
            <a:pPr rtl="0" lvl="0">
              <a:buNone/>
            </a:pPr>
            <a:r>
              <a:rPr lang="en"/>
              <a:t>Detect/Initialize Combos</a:t>
            </a:r>
          </a:p>
          <a:p>
            <a:pPr rtl="0" lvl="0">
              <a:buNone/>
            </a:pPr>
            <a:r>
              <a:rPr lang="en"/>
              <a:t>Detect/Initialize Falling Events</a:t>
            </a:r>
          </a:p>
          <a:p>
            <a:pPr rtl="0" lvl="0">
              <a:buNone/>
            </a:pPr>
            <a:r>
              <a:rPr lang="en"/>
              <a:t>Initialize Bonuses</a:t>
            </a:r>
          </a:p>
          <a:p>
            <a:pPr rtl="0" lvl="0">
              <a:buNone/>
            </a:pPr>
            <a:r>
              <a:rPr lang="en"/>
              <a:t>Keep track of all events and update them for each iteration of the main loop</a:t>
            </a:r>
          </a:p>
          <a:p>
            <a:pPr rtl="0" lvl="0">
              <a:buNone/>
            </a:pPr>
            <a:r>
              <a:rPr lang="en"/>
              <a:t>Call display methods for all of Grid's objects that must be displayed</a:t>
            </a:r>
          </a:p>
          <a:p>
            <a:pPr rtl="0" lvl="0">
              <a:buNone/>
            </a:pPr>
            <a:r>
              <a:rPr lang="en"/>
              <a:t>Update score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Cursor</a:t>
            </a:r>
          </a:p>
          <a:p>
            <a:pPr rtl="0" lvl="0">
              <a:buNone/>
            </a:pPr>
            <a:r>
              <a:rPr lang="en"/>
              <a:t>Block</a:t>
            </a:r>
          </a:p>
          <a:p>
            <a:pPr rtl="0" lvl="0">
              <a:buNone/>
            </a:pPr>
            <a:r>
              <a:rPr lang="en"/>
              <a:t>Combo</a:t>
            </a:r>
          </a:p>
          <a:p>
            <a:pPr rtl="0" lvl="0">
              <a:buNone/>
            </a:pPr>
            <a:r>
              <a:rPr lang="en"/>
              <a:t>Fall</a:t>
            </a:r>
          </a:p>
          <a:p>
            <a:pPr rtl="0" lvl="0">
              <a:buNone/>
            </a:pPr>
            <a:r>
              <a:rPr lang="en"/>
              <a:t>Bonus</a:t>
            </a:r>
          </a:p>
          <a:p>
            <a:pPr rtl="0" lvl="0"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2" id="8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3" id="8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84" id="884"/>
          <p:cNvSpPr/>
          <p:nvPr/>
        </p:nvSpPr>
        <p:spPr>
          <a:xfrm>
            <a:off y="2313834" x="901675"/>
            <a:ext cy="2893500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Cursor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Draw itself</a:t>
            </a:r>
          </a:p>
          <a:p>
            <a:pPr rtl="0" lvl="0">
              <a:buNone/>
            </a:pPr>
            <a:r>
              <a:rPr lang="en"/>
              <a:t>Provide methods to move the cursor</a:t>
            </a:r>
          </a:p>
          <a:p>
            <a:pPr rtl="0" lvl="0">
              <a:buNone/>
            </a:pPr>
            <a:r>
              <a:rPr lang="en"/>
              <a:t>Keep track of position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Input</a:t>
            </a:r>
          </a:p>
          <a:p>
            <a:pPr rtl="0" lvl="0">
              <a:buNone/>
            </a:pPr>
            <a:r>
              <a:rPr lang="en"/>
              <a:t>Grid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8" id="8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9" id="8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90" id="890"/>
          <p:cNvSpPr/>
          <p:nvPr/>
        </p:nvSpPr>
        <p:spPr>
          <a:xfrm>
            <a:off y="2137304" x="901675"/>
            <a:ext cy="28217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Block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Display itself</a:t>
            </a:r>
          </a:p>
          <a:p>
            <a:pPr rtl="0" lvl="0">
              <a:buNone/>
            </a:pPr>
            <a:r>
              <a:rPr lang="en"/>
              <a:t>Provide methods for swapping Blocks</a:t>
            </a:r>
          </a:p>
          <a:p>
            <a:pPr rtl="0" lvl="0">
              <a:buNone/>
            </a:pPr>
            <a:r>
              <a:rPr lang="en"/>
              <a:t>Provide methods for falling down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Combo</a:t>
            </a:r>
          </a:p>
          <a:p>
            <a:pPr rtl="0" lvl="0">
              <a:buNone/>
            </a:pPr>
            <a:r>
              <a:rPr lang="en"/>
              <a:t>FallNode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4" id="8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5" id="8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896" id="896"/>
          <p:cNvSpPr/>
          <p:nvPr/>
        </p:nvSpPr>
        <p:spPr>
          <a:xfrm>
            <a:off y="2137304" x="901675"/>
            <a:ext cy="34370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Combo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Provide an interface to Grid for managing combo events</a:t>
            </a:r>
          </a:p>
          <a:p>
            <a:pPr rtl="0" lvl="0">
              <a:buNone/>
            </a:pPr>
            <a:r>
              <a:rPr lang="en"/>
              <a:t>Update the state of the Combo</a:t>
            </a:r>
          </a:p>
          <a:p>
            <a:pPr rtl="0" lvl="0">
              <a:buNone/>
            </a:pPr>
            <a:r>
              <a:rPr lang="en"/>
              <a:t>Update the Grid's state based on the state of the Combo</a:t>
            </a:r>
          </a:p>
          <a:p>
            <a:pPr rtl="0" lvl="0">
              <a:buNone/>
            </a:pPr>
            <a:r>
              <a:rPr lang="en"/>
              <a:t>Keep track of chains</a:t>
            </a:r>
          </a:p>
          <a:p>
            <a:pPr rtl="0" lvl="0">
              <a:buNone/>
            </a:pPr>
            <a:r>
              <a:rPr lang="en"/>
              <a:t>Detect fall events when the combo has elapsed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Block</a:t>
            </a:r>
          </a:p>
          <a:p>
            <a:pPr rtl="0" lvl="0">
              <a:buNone/>
            </a:pPr>
            <a:r>
              <a:rPr lang="en"/>
              <a:t>Fall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0" id="9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1" id="9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902" id="902"/>
          <p:cNvSpPr/>
          <p:nvPr/>
        </p:nvSpPr>
        <p:spPr>
          <a:xfrm>
            <a:off y="2010897" x="901675"/>
            <a:ext cy="35636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Fall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Provide an interface to Grid for managing fall events</a:t>
            </a:r>
          </a:p>
          <a:p>
            <a:pPr rtl="0" lvl="0">
              <a:buNone/>
            </a:pPr>
            <a:r>
              <a:rPr lang="en"/>
              <a:t>Update the state of the fall</a:t>
            </a:r>
          </a:p>
          <a:p>
            <a:pPr rtl="0" lvl="0">
              <a:buNone/>
            </a:pPr>
            <a:r>
              <a:rPr lang="en"/>
              <a:t>Manage individual FallNodes, calling their update functions for every iteration of a Fall</a:t>
            </a:r>
          </a:p>
          <a:p>
            <a:pPr rtl="0" lvl="0">
              <a:buNone/>
            </a:pPr>
            <a:r>
              <a:rPr lang="en"/>
              <a:t>Keep track of chains</a:t>
            </a:r>
          </a:p>
          <a:p>
            <a:pPr rtl="0" lvl="0">
              <a:buNone/>
            </a:pPr>
            <a:r>
              <a:rPr lang="en"/>
              <a:t>Detect combo events when the fall has elapsed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Block</a:t>
            </a:r>
          </a:p>
          <a:p>
            <a:pPr rtl="0" lvl="0">
              <a:buNone/>
            </a:pPr>
            <a:r>
              <a:rPr lang="en"/>
              <a:t>Combo</a:t>
            </a:r>
          </a:p>
          <a:p>
            <a:pPr rtl="0" lvl="0">
              <a:buNone/>
            </a:pPr>
            <a:r>
              <a:rPr lang="en"/>
              <a:t>FallNode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6" id="9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7" id="9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908" id="908"/>
          <p:cNvSpPr/>
          <p:nvPr/>
        </p:nvSpPr>
        <p:spPr>
          <a:xfrm>
            <a:off y="2010897" x="901675"/>
            <a:ext cy="3375300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FallNode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Provide an interface to Fall for managing a single list column of falling blocks</a:t>
            </a:r>
          </a:p>
          <a:p>
            <a:pPr rtl="0" lvl="0">
              <a:buNone/>
            </a:pPr>
            <a:r>
              <a:rPr lang="en"/>
              <a:t>Update state of FallNode</a:t>
            </a:r>
          </a:p>
          <a:p>
            <a:pPr rtl="0" lvl="0">
              <a:buNone/>
            </a:pPr>
            <a:r>
              <a:rPr lang="en"/>
              <a:t>Keep track of position and number of Blocks in the fall</a:t>
            </a:r>
          </a:p>
          <a:p>
            <a:pPr rtl="0" lvl="0">
              <a:buNone/>
            </a:pPr>
            <a:r>
              <a:rPr lang="en"/>
              <a:t>Cause Blocks to fall for each iteration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Fall</a:t>
            </a:r>
          </a:p>
          <a:p>
            <a:pPr rtl="0" lvl="0">
              <a:buNone/>
            </a:pPr>
            <a:r>
              <a:rPr lang="en"/>
              <a:t>Grid</a:t>
            </a:r>
          </a:p>
          <a:p>
            <a:pPr rtl="0" lvl="0">
              <a:buNone/>
            </a:pPr>
            <a:r>
              <a:rPr lang="en"/>
              <a:t>Block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2" id="9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3" id="9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914" id="914"/>
          <p:cNvSpPr/>
          <p:nvPr/>
        </p:nvSpPr>
        <p:spPr>
          <a:xfrm>
            <a:off y="2275691" x="925525"/>
            <a:ext cy="29672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HUD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Display the score</a:t>
            </a:r>
          </a:p>
          <a:p>
            <a:pPr rtl="0" lvl="0">
              <a:buNone/>
            </a:pPr>
            <a:r>
              <a:rPr lang="en"/>
              <a:t>Keep track of and display the time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GamePlay</a:t>
            </a:r>
          </a:p>
          <a:p>
            <a:pPr rtl="0" lvl="0">
              <a:buNone/>
            </a:pPr>
            <a:r>
              <a:rPr lang="en"/>
              <a:t>Grid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8" id="9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9" id="9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3.1.1 Component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CRC Cards</a:t>
            </a:r>
          </a:p>
        </p:txBody>
      </p:sp>
      <p:sp>
        <p:nvSpPr>
          <p:cNvPr name="Shape 920" id="920"/>
          <p:cNvSpPr/>
          <p:nvPr/>
        </p:nvSpPr>
        <p:spPr>
          <a:xfrm>
            <a:off y="2371116" x="937450"/>
            <a:ext cy="2743199" cx="70488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b="1"/>
              <a:t>Class: Button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Responsibility:</a:t>
            </a:r>
          </a:p>
          <a:p>
            <a:pPr rtl="0" lvl="0">
              <a:buNone/>
            </a:pPr>
            <a:r>
              <a:rPr lang="en"/>
              <a:t>Display itself based on current state</a:t>
            </a:r>
          </a:p>
          <a:p>
            <a:pPr rtl="0" lvl="0">
              <a:buNone/>
            </a:pPr>
            <a:r>
              <a:rPr lang="en"/>
              <a:t>Register and call callback functions when pressed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b="1"/>
              <a:t>Collaboration:</a:t>
            </a:r>
          </a:p>
          <a:p>
            <a:pPr rtl="0" lvl="0">
              <a:buNone/>
            </a:pPr>
            <a:r>
              <a:rPr lang="en"/>
              <a:t>Game</a:t>
            </a:r>
          </a:p>
          <a:p>
            <a:pPr rtl="0" lvl="0">
              <a:buNone/>
            </a:pPr>
            <a:r>
              <a:rPr lang="en"/>
              <a:t>GamePlay</a:t>
            </a:r>
          </a:p>
          <a:p>
            <a:pPr rtl="0" lvl="0">
              <a:buNone/>
            </a:pPr>
            <a:r>
              <a:rPr lang="en"/>
              <a:t>Action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Core Mechanics: Modes of Play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1600200" x="457200"/>
            <a:ext cy="4967700" cx="8048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Difficulty</a:t>
            </a:r>
          </a:p>
          <a:p>
            <a:pPr rtl="0" lvl="0">
              <a:buNone/>
            </a:pPr>
            <a:r>
              <a:rPr lang="en"/>
              <a:t>- Endurance Mode</a:t>
            </a:r>
          </a:p>
          <a:p>
            <a:pPr rtl="0" lvl="0">
              <a:buNone/>
            </a:pPr>
            <a:r>
              <a:rPr lang="en"/>
              <a:t>- Versus Mode</a:t>
            </a:r>
          </a:p>
          <a:p>
            <a:pPr rtl="0" lvl="0">
              <a:buNone/>
            </a:pPr>
            <a:r>
              <a:rPr lang="en"/>
              <a:t>- Winning/Losing</a:t>
            </a:r>
          </a:p>
        </p:txBody>
      </p:sp>
      <p:sp>
        <p:nvSpPr>
          <p:cNvPr name="Shape 86" id="86"/>
          <p:cNvSpPr/>
          <p:nvPr/>
        </p:nvSpPr>
        <p:spPr>
          <a:xfrm>
            <a:off y="1820862" x="3924300"/>
            <a:ext cy="3343275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4" id="9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5" id="9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3.1.2 Interface Design</a:t>
            </a:r>
          </a:p>
        </p:txBody>
      </p:sp>
      <p:graphicFrame>
        <p:nvGraphicFramePr>
          <p:cNvPr name="Shape 926" id="926"/>
          <p:cNvGraphicFramePr/>
          <p:nvPr/>
        </p:nvGraphicFramePr>
        <p:xfrm>
          <a:off y="1541700" x="412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{AD61CB05-327E-48FE-B066-AC59462100E1}</a:tableStyleId>
              </a:tblPr>
              <a:tblGrid>
                <a:gridCol w="2117225"/>
                <a:gridCol w="3584225"/>
                <a:gridCol w="2618150"/>
              </a:tblGrid>
              <a:tr h="442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 b="1"/>
                        <a:t>Interface Actions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 b="1"/>
                        <a:t>Interface Objects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 b="1"/>
                        <a:t>User Actions (events)</a:t>
                      </a:r>
                    </a:p>
                  </a:txBody>
                  <a:tcPr marB="91425" marT="91425" marR="91425" marL="91425"/>
                </a:tc>
              </a:tr>
              <a:tr h="1267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display()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Calls display() methods for each class, starting at the base and branching out in a tree fashion. Every object that is actually displayed calls its own draw() function with the current frame as the argument.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User activates a registered input binding to call display() and update the screen after the action is taken.</a:t>
                      </a:r>
                    </a:p>
                  </a:txBody>
                  <a:tcPr marB="91425" marT="91425" marR="91425" marL="91425"/>
                </a:tc>
              </a:tr>
              <a:tr h="10064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composeFrame()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Updates the state and coordinates of game objects based on the current state of the object. Called in a tree-like fashion, like display().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8302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swapBlocks()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Swaps the blocks that the cursor currently has selected and updates the display.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User activates the registered input binding for swapping blocks.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8446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selectButton()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Calls the action that is registered for an instance of a specific button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User selects a button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30" id="9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1" id="9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3.1.2 Interface Design</a:t>
            </a:r>
          </a:p>
        </p:txBody>
      </p:sp>
      <p:graphicFrame>
        <p:nvGraphicFramePr>
          <p:cNvPr name="Shape 932" id="932"/>
          <p:cNvGraphicFramePr/>
          <p:nvPr/>
        </p:nvGraphicFramePr>
        <p:xfrm>
          <a:off y="1541700" x="412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{4E003BB3-52D2-4B68-B27C-FE1C57E9F38E}</a:tableStyleId>
              </a:tblPr>
              <a:tblGrid>
                <a:gridCol w="2069475"/>
                <a:gridCol w="2820950"/>
                <a:gridCol w="3429175"/>
              </a:tblGrid>
              <a:tr h="442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/>
                        <a:t>Interface Actions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/>
                        <a:t>Interface Objects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/>
                        <a:t>User Actions (events)</a:t>
                      </a:r>
                    </a:p>
                  </a:txBody>
                  <a:tcPr marB="91425" marT="91425" marR="91425" marL="91425"/>
                </a:tc>
              </a:tr>
              <a:tr h="1219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moveCursor()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Moves the cursor to the requested position. The cursor must follow the mouse, but if not using the mouse it will move one block at a time.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User activates the registered input binding for moving blocks. </a:t>
                      </a:r>
                    </a:p>
                  </a:txBody>
                  <a:tcPr marB="91425" marT="91425" marR="91425" marL="91425"/>
                </a:tc>
              </a:tr>
              <a:tr h="11853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pushRow()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Pushes a new row of blocks onto the Grid.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Called while the Grid is in the Play state, or when the user activates the registered input binding for pushing new rows. When a user pushes a new row, it is pushed faster than the passive speed.</a:t>
                      </a:r>
                    </a:p>
                  </a:txBody>
                  <a:tcPr marB="91425" marT="91425" marR="91425" marL="91425"/>
                </a:tc>
              </a:tr>
              <a:tr h="1715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pause()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Calls the action that is registered for an instance of a specific button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User selects a button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36" id="9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7" id="9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3.1.3 Architectural Design</a:t>
            </a:r>
          </a:p>
          <a:p>
            <a:pPr>
              <a:buNone/>
            </a:pPr>
            <a:r>
              <a:rPr lang="en"/>
              <a:t>Call and Return Architecture</a:t>
            </a:r>
          </a:p>
        </p:txBody>
      </p:sp>
      <p:sp>
        <p:nvSpPr>
          <p:cNvPr name="Shape 938" id="938"/>
          <p:cNvSpPr/>
          <p:nvPr/>
        </p:nvSpPr>
        <p:spPr>
          <a:xfrm>
            <a:off y="2214850" x="3862300"/>
            <a:ext cy="346799" cx="1037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Game</a:t>
            </a:r>
          </a:p>
        </p:txBody>
      </p:sp>
      <p:sp>
        <p:nvSpPr>
          <p:cNvPr name="Shape 939" id="939"/>
          <p:cNvSpPr/>
          <p:nvPr/>
        </p:nvSpPr>
        <p:spPr>
          <a:xfrm>
            <a:off y="3082200" x="1237735"/>
            <a:ext cy="346799" cx="1037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Buttons</a:t>
            </a:r>
          </a:p>
        </p:txBody>
      </p:sp>
      <p:sp>
        <p:nvSpPr>
          <p:cNvPr name="Shape 940" id="940"/>
          <p:cNvSpPr/>
          <p:nvPr/>
        </p:nvSpPr>
        <p:spPr>
          <a:xfrm>
            <a:off y="1641450" x="1163585"/>
            <a:ext cy="346799" cx="1037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Input</a:t>
            </a:r>
          </a:p>
        </p:txBody>
      </p:sp>
      <p:sp>
        <p:nvSpPr>
          <p:cNvPr name="Shape 941" id="941"/>
          <p:cNvSpPr/>
          <p:nvPr/>
        </p:nvSpPr>
        <p:spPr>
          <a:xfrm>
            <a:off y="1641450" x="6361060"/>
            <a:ext cy="346799" cx="1037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Display</a:t>
            </a:r>
          </a:p>
        </p:txBody>
      </p:sp>
      <p:cxnSp>
        <p:nvCxnSpPr>
          <p:cNvPr name="Shape 942" id="942"/>
          <p:cNvCxnSpPr>
            <a:stCxn id="941" idx="1"/>
            <a:endCxn id="938" idx="0"/>
          </p:cNvCxnSpPr>
          <p:nvPr/>
        </p:nvCxnSpPr>
        <p:spPr>
          <a:xfrm flipH="1">
            <a:off y="1814849" x="4381149"/>
            <a:ext cy="400000" cx="19799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43" id="943"/>
          <p:cNvCxnSpPr>
            <a:stCxn id="940" idx="3"/>
            <a:endCxn id="938" idx="0"/>
          </p:cNvCxnSpPr>
          <p:nvPr/>
        </p:nvCxnSpPr>
        <p:spPr>
          <a:xfrm>
            <a:off y="1814849" x="2201285"/>
            <a:ext cy="400000" cx="217986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44" id="944"/>
          <p:cNvCxnSpPr>
            <a:stCxn id="938" idx="1"/>
            <a:endCxn id="939" idx="3"/>
          </p:cNvCxnSpPr>
          <p:nvPr/>
        </p:nvCxnSpPr>
        <p:spPr>
          <a:xfrm flipH="1">
            <a:off y="2388249" x="2275435"/>
            <a:ext cy="867350" cx="158686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45" id="945"/>
          <p:cNvCxnSpPr>
            <a:stCxn id="938" idx="2"/>
            <a:endCxn id="946" idx="0"/>
          </p:cNvCxnSpPr>
          <p:nvPr/>
        </p:nvCxnSpPr>
        <p:spPr>
          <a:xfrm>
            <a:off y="2561649" x="4381149"/>
            <a:ext cy="5205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46" id="946"/>
          <p:cNvSpPr/>
          <p:nvPr/>
        </p:nvSpPr>
        <p:spPr>
          <a:xfrm>
            <a:off y="3082200" x="3862300"/>
            <a:ext cy="346799" cx="10376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GamePlay</a:t>
            </a:r>
          </a:p>
        </p:txBody>
      </p:sp>
      <p:cxnSp>
        <p:nvCxnSpPr>
          <p:cNvPr name="Shape 947" id="947"/>
          <p:cNvCxnSpPr>
            <a:stCxn id="946" idx="2"/>
            <a:endCxn id="948" idx="0"/>
          </p:cNvCxnSpPr>
          <p:nvPr/>
        </p:nvCxnSpPr>
        <p:spPr>
          <a:xfrm flipH="1">
            <a:off y="3428999" x="2078949"/>
            <a:ext cy="390000" cx="230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48" id="948"/>
          <p:cNvSpPr/>
          <p:nvPr/>
        </p:nvSpPr>
        <p:spPr>
          <a:xfrm>
            <a:off y="3819000" x="1679349"/>
            <a:ext cy="346799" cx="799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HUD</a:t>
            </a:r>
          </a:p>
        </p:txBody>
      </p:sp>
      <p:cxnSp>
        <p:nvCxnSpPr>
          <p:cNvPr name="Shape 949" id="949"/>
          <p:cNvCxnSpPr>
            <a:stCxn id="946" idx="2"/>
            <a:endCxn id="950" idx="0"/>
          </p:cNvCxnSpPr>
          <p:nvPr/>
        </p:nvCxnSpPr>
        <p:spPr>
          <a:xfrm>
            <a:off y="3428999" x="4381149"/>
            <a:ext cy="390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0" id="950"/>
          <p:cNvSpPr/>
          <p:nvPr/>
        </p:nvSpPr>
        <p:spPr>
          <a:xfrm>
            <a:off y="3819000" x="3981550"/>
            <a:ext cy="346799" cx="799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Grids</a:t>
            </a:r>
          </a:p>
        </p:txBody>
      </p:sp>
      <p:cxnSp>
        <p:nvCxnSpPr>
          <p:cNvPr name="Shape 951" id="951"/>
          <p:cNvCxnSpPr>
            <a:stCxn id="946" idx="2"/>
            <a:endCxn id="952" idx="0"/>
          </p:cNvCxnSpPr>
          <p:nvPr/>
        </p:nvCxnSpPr>
        <p:spPr>
          <a:xfrm>
            <a:off y="3428999" x="4381149"/>
            <a:ext cy="390000" cx="232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2" id="952"/>
          <p:cNvSpPr/>
          <p:nvPr/>
        </p:nvSpPr>
        <p:spPr>
          <a:xfrm>
            <a:off y="3819000" x="6304650"/>
            <a:ext cy="346799" cx="799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Buttons</a:t>
            </a:r>
          </a:p>
        </p:txBody>
      </p:sp>
      <p:sp>
        <p:nvSpPr>
          <p:cNvPr name="Shape 953" id="953"/>
          <p:cNvSpPr/>
          <p:nvPr/>
        </p:nvSpPr>
        <p:spPr>
          <a:xfrm>
            <a:off y="4746650" x="880149"/>
            <a:ext cy="346799" cx="799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Cursor</a:t>
            </a:r>
          </a:p>
        </p:txBody>
      </p:sp>
      <p:cxnSp>
        <p:nvCxnSpPr>
          <p:cNvPr name="Shape 954" id="954"/>
          <p:cNvCxnSpPr>
            <a:stCxn id="950" idx="2"/>
            <a:endCxn id="953" idx="0"/>
          </p:cNvCxnSpPr>
          <p:nvPr/>
        </p:nvCxnSpPr>
        <p:spPr>
          <a:xfrm flipH="1">
            <a:off y="4165799" x="1279749"/>
            <a:ext cy="580850" cx="310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5" id="955"/>
          <p:cNvSpPr/>
          <p:nvPr/>
        </p:nvSpPr>
        <p:spPr>
          <a:xfrm>
            <a:off y="4746650" x="2395074"/>
            <a:ext cy="346799" cx="9065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Blocks</a:t>
            </a:r>
          </a:p>
        </p:txBody>
      </p:sp>
      <p:cxnSp>
        <p:nvCxnSpPr>
          <p:cNvPr name="Shape 956" id="956"/>
          <p:cNvCxnSpPr>
            <a:stCxn id="950" idx="2"/>
            <a:endCxn id="955" idx="0"/>
          </p:cNvCxnSpPr>
          <p:nvPr/>
        </p:nvCxnSpPr>
        <p:spPr>
          <a:xfrm flipH="1">
            <a:off y="4165799" x="2848374"/>
            <a:ext cy="580850" cx="15327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7" id="957"/>
          <p:cNvSpPr/>
          <p:nvPr/>
        </p:nvSpPr>
        <p:spPr>
          <a:xfrm>
            <a:off y="4746650" x="5422050"/>
            <a:ext cy="346799" cx="882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Combos</a:t>
            </a:r>
          </a:p>
        </p:txBody>
      </p:sp>
      <p:cxnSp>
        <p:nvCxnSpPr>
          <p:cNvPr name="Shape 958" id="958"/>
          <p:cNvCxnSpPr>
            <a:stCxn id="950" idx="2"/>
            <a:endCxn id="957" idx="0"/>
          </p:cNvCxnSpPr>
          <p:nvPr/>
        </p:nvCxnSpPr>
        <p:spPr>
          <a:xfrm>
            <a:off y="4165799" x="4381150"/>
            <a:ext cy="580850" cx="148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9" id="959"/>
          <p:cNvSpPr/>
          <p:nvPr/>
        </p:nvSpPr>
        <p:spPr>
          <a:xfrm>
            <a:off y="4746650" x="3939850"/>
            <a:ext cy="346799" cx="882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Falls</a:t>
            </a:r>
          </a:p>
        </p:txBody>
      </p:sp>
      <p:cxnSp>
        <p:nvCxnSpPr>
          <p:cNvPr name="Shape 960" id="960"/>
          <p:cNvCxnSpPr>
            <a:stCxn id="950" idx="2"/>
            <a:endCxn id="959" idx="0"/>
          </p:cNvCxnSpPr>
          <p:nvPr/>
        </p:nvCxnSpPr>
        <p:spPr>
          <a:xfrm flipH="1">
            <a:off y="4165799" x="4381150"/>
            <a:ext cy="5808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61" id="961"/>
          <p:cNvSpPr/>
          <p:nvPr/>
        </p:nvSpPr>
        <p:spPr>
          <a:xfrm>
            <a:off y="4746650" x="6942797"/>
            <a:ext cy="346799" cx="9543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Bonuses</a:t>
            </a:r>
          </a:p>
        </p:txBody>
      </p:sp>
      <p:cxnSp>
        <p:nvCxnSpPr>
          <p:cNvPr name="Shape 962" id="962"/>
          <p:cNvCxnSpPr>
            <a:stCxn id="950" idx="2"/>
            <a:endCxn id="961" idx="0"/>
          </p:cNvCxnSpPr>
          <p:nvPr/>
        </p:nvCxnSpPr>
        <p:spPr>
          <a:xfrm>
            <a:off y="4165799" x="4381150"/>
            <a:ext cy="580850" cx="30387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63" id="963"/>
          <p:cNvSpPr/>
          <p:nvPr/>
        </p:nvSpPr>
        <p:spPr>
          <a:xfrm>
            <a:off y="5919475" x="3820600"/>
            <a:ext cy="346799" cx="11210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FallNodes</a:t>
            </a:r>
          </a:p>
        </p:txBody>
      </p:sp>
      <p:cxnSp>
        <p:nvCxnSpPr>
          <p:cNvPr name="Shape 964" id="964"/>
          <p:cNvCxnSpPr>
            <a:stCxn id="959" idx="2"/>
            <a:endCxn id="963" idx="0"/>
          </p:cNvCxnSpPr>
          <p:nvPr/>
        </p:nvCxnSpPr>
        <p:spPr>
          <a:xfrm flipH="1">
            <a:off y="5093449" x="4381149"/>
            <a:ext cy="82602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8" id="9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9" id="9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3.1.4 Detailed Class Design</a:t>
            </a:r>
          </a:p>
          <a:p>
            <a:pPr>
              <a:buNone/>
            </a:pPr>
            <a:r>
              <a:rPr lang="en"/>
              <a:t>Tabular Detailed Design</a:t>
            </a:r>
          </a:p>
        </p:txBody>
      </p:sp>
      <p:graphicFrame>
        <p:nvGraphicFramePr>
          <p:cNvPr name="Shape 970" id="970"/>
          <p:cNvGraphicFramePr/>
          <p:nvPr/>
        </p:nvGraphicFramePr>
        <p:xfrm>
          <a:off y="1397425" x="558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{3E695973-C1FA-4D8B-947C-B5D4E035ABE5}</a:tableStyleId>
              </a:tblPr>
              <a:tblGrid>
                <a:gridCol w="1967650"/>
                <a:gridCol w="6237450"/>
              </a:tblGrid>
              <a:tr h="5065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Class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Grid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257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Method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detectCombo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Combo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Input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Cell &amp; cell, int chains, bool doBonus</a:t>
                      </a:r>
                    </a:p>
                  </a:txBody>
                  <a:tcPr marB="91425" marT="91425" marR="91425" marL="91425"/>
                </a:tc>
              </a:tr>
              <a:tr h="3049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Output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407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Error messages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Files accessed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Files changed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Methods invoked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Grid:: matchUp, matchDown, matchLeft, matchRight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Combo::changeState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Combo::init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Grid::initBonus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Narrative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Method detectCombo takes a pair of coordinates in a Cell class, and the number of chains from the last fall (if any), and detects if a combo occured at that point. If doBonus is true, it will spawn a bonus animation if a big combo or chain is detected.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4" id="9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5" id="9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PDL's</a:t>
            </a:r>
          </a:p>
        </p:txBody>
      </p:sp>
      <p:sp>
        <p:nvSpPr>
          <p:cNvPr name="Shape 976" id="976"/>
          <p:cNvSpPr txBox="1"/>
          <p:nvPr>
            <p:ph type="body" idx="1"/>
          </p:nvPr>
        </p:nvSpPr>
        <p:spPr>
          <a:xfrm>
            <a:off y="1417637" x="457650"/>
            <a:ext cy="5344499" cx="8228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sz="1200"/>
              <a:t>int Grid::detectCombo(Cell &amp;cell, int chains, bool doBonus)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Combo combo(chains);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detect left and right matches from given cell (horizontal match)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if (horizontal match &gt;= minimum combo size)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Store left and right coordinates in the combo object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for each coordinate, horizontally from left to right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detect down and up matches (vertical match)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if (vertical match &gt;= minimum combo size)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	store up and down coordinates in combo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	set combo state to MULTI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	initialize combo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	if (doBonus) </a:t>
            </a:r>
          </a:p>
          <a:p>
            <a:pPr indent="457200" marL="1828800"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initialize bonus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}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set combo state to HORIZONTAL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initialize combo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if (doBonus) </a:t>
            </a:r>
          </a:p>
          <a:p>
            <a:pPr indent="457200" marL="914400" rtl="0" lvl="0">
              <a:spcBef>
                <a:spcPts val="0"/>
              </a:spcBef>
              <a:buNone/>
            </a:pPr>
            <a:r>
              <a:rPr lang="en" sz="1200"/>
              <a:t>initialize bonus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return combo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0" id="9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1" id="9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PDL's</a:t>
            </a:r>
          </a:p>
        </p:txBody>
      </p:sp>
      <p:sp>
        <p:nvSpPr>
          <p:cNvPr name="Shape 982" id="982"/>
          <p:cNvSpPr txBox="1"/>
          <p:nvPr>
            <p:ph type="body" idx="1"/>
          </p:nvPr>
        </p:nvSpPr>
        <p:spPr>
          <a:xfrm>
            <a:off y="1417637" x="457650"/>
            <a:ext cy="5289600" cx="8228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457200" rtl="0" lvl="0">
              <a:spcBef>
                <a:spcPts val="0"/>
              </a:spcBef>
              <a:buNone/>
            </a:pPr>
            <a:r>
              <a:rPr lang="en" sz="1200"/>
              <a:t>else {</a:t>
            </a:r>
          </a:p>
          <a:p>
            <a:pPr indent="457200" marL="457200"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detect down and up matches from given cell (vertical match)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if (vertical match &gt;= minimum combo size)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		store up and down coordinates in combo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for each coordinate, vertically from bottom to top {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detect horizontal matches from each coordinate (horizontal combo)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if (horizontal match &gt;= minimum combo size) {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	store left and right coordinates in combo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	set combo state to MULTI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	initialize combo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	if (doBonus) </a:t>
            </a:r>
          </a:p>
          <a:p>
            <a:pPr indent="457200" marL="2286000"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initialize bonus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	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set combo state to VERT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initialize combo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if (doBonus)  initialize bonus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else {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set combo state to NONE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	return combo;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200"/>
              <a:t>	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6" id="9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7" id="9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Tabular Detailed Design</a:t>
            </a:r>
          </a:p>
        </p:txBody>
      </p:sp>
      <p:graphicFrame>
        <p:nvGraphicFramePr>
          <p:cNvPr name="Shape 988" id="988"/>
          <p:cNvGraphicFramePr/>
          <p:nvPr/>
        </p:nvGraphicFramePr>
        <p:xfrm>
          <a:off y="1524000" x="558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{DB64790E-9793-47DD-B0BB-9CDBB6E9BBDC}</a:tableStyleId>
              </a:tblPr>
              <a:tblGrid>
                <a:gridCol w="2241950"/>
                <a:gridCol w="5963150"/>
              </a:tblGrid>
              <a:tr h="291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Class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Grid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257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detectFall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bool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Input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int row, int column, bool initialize</a:t>
                      </a:r>
                    </a:p>
                  </a:txBody>
                  <a:tcPr marB="91425" marT="91425" marR="91425" marL="91425"/>
                </a:tc>
              </a:tr>
              <a:tr h="3049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Output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407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Error messages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accessed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changed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Methods invoked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Block::getState, Combo::getState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Fall::Fall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Narrative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 detectFall detects a fall from a given set a coordinates. It will initialize the fall as well if </a:t>
                      </a:r>
                      <a:r>
                        <a:rPr lang="en" i="1"/>
                        <a:t>initialize</a:t>
                      </a:r>
                      <a:r>
                        <a:rPr lang="en"/>
                        <a:t> is true. 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2" id="9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3" id="9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PDL's</a:t>
            </a:r>
          </a:p>
        </p:txBody>
      </p:sp>
      <p:sp>
        <p:nvSpPr>
          <p:cNvPr name="Shape 994" id="994"/>
          <p:cNvSpPr txBox="1"/>
          <p:nvPr>
            <p:ph type="body" idx="1"/>
          </p:nvPr>
        </p:nvSpPr>
        <p:spPr>
          <a:xfrm>
            <a:off y="1417637" x="457650"/>
            <a:ext cy="5344499" cx="8228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sz="1800"/>
              <a:t>bool Grid::detectFall(int row, int col, bool initialize)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if row &gt; maximum row or row &lt; 0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return false;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Block::gameState midState, downState;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downState = blocks[r-1][c].getState();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midState = blocks[r][c].getState();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if (downstate is DISABLED or FALL and midstate is ENABLED)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if (initialize)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	Fall fall(FallNode(r, c));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	initialize fall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	push fall onto fallEvents list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return true;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else return false;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8" id="9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9" id="9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Tabular Detailed Design</a:t>
            </a:r>
          </a:p>
        </p:txBody>
      </p:sp>
      <p:graphicFrame>
        <p:nvGraphicFramePr>
          <p:cNvPr name="Shape 1000" id="1000"/>
          <p:cNvGraphicFramePr/>
          <p:nvPr/>
        </p:nvGraphicFramePr>
        <p:xfrm>
          <a:off y="1524000" x="558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{1B7C2087-EF38-4F33-94F5-813203B6C68A}</a:tableStyleId>
              </a:tblPr>
              <a:tblGrid>
                <a:gridCol w="2241950"/>
                <a:gridCol w="5963150"/>
              </a:tblGrid>
              <a:tr h="291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Class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Grid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257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detectFall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bool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Input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Combo &amp;</a:t>
                      </a:r>
                    </a:p>
                  </a:txBody>
                  <a:tcPr marB="91425" marT="91425" marR="91425" marL="91425"/>
                </a:tc>
              </a:tr>
              <a:tr h="3049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Output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407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Error messages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accessed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changed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Methods invoked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Block::getState, Combo::getState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Grid::detectFall(int, int, bool)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Fall::Fall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Narrative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Method detectFall detects a fall for all blocks in a given combo. 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4" id="10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5" id="10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PDL's</a:t>
            </a:r>
          </a:p>
        </p:txBody>
      </p:sp>
      <p:sp>
        <p:nvSpPr>
          <p:cNvPr name="Shape 1006" id="1006"/>
          <p:cNvSpPr txBox="1"/>
          <p:nvPr>
            <p:ph type="body" idx="1"/>
          </p:nvPr>
        </p:nvSpPr>
        <p:spPr>
          <a:xfrm>
            <a:off y="1417637" x="457650"/>
            <a:ext cy="5344499" cx="8228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sz="1800"/>
              <a:t>bool Grid::detectFall(const Combo &amp;combo)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Fall fall(combo.chainCount())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foreach (coordinate in the combo)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if (detectFall(row, col, false))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	set the fall type based on the combo type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	push FallNode onto Fall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if (there was a fall) {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fall.possibleChain = true;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initialize fall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push fall onto list of Fall events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return true;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else return false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600200" x="457200"/>
            <a:ext cy="4967700" cx="77585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The game must support control with keyboard, mouse, and xbox controller.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0" id="10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1" id="10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Tabular Detailed Design</a:t>
            </a:r>
          </a:p>
        </p:txBody>
      </p:sp>
      <p:graphicFrame>
        <p:nvGraphicFramePr>
          <p:cNvPr name="Shape 1012" id="1012"/>
          <p:cNvGraphicFramePr/>
          <p:nvPr/>
        </p:nvGraphicFramePr>
        <p:xfrm>
          <a:off y="1524000" x="558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{CD42C14F-9DD2-4223-B573-6173480F0BDE}</a:tableStyleId>
              </a:tblPr>
              <a:tblGrid>
                <a:gridCol w="1788725"/>
                <a:gridCol w="6416375"/>
              </a:tblGrid>
              <a:tr h="291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Class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Grid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2572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 name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pushRow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void</a:t>
                      </a:r>
                    </a:p>
                  </a:txBody>
                  <a:tcPr marB="91425" marT="91425" marR="91425" marL="91425"/>
                </a:tc>
              </a:tr>
              <a:tr h="293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Input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049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Output arguments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407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Error messages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accessed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3168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Files changed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Methods invoked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Cursor::offsetY, Block::offsetY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cursor::shiftRow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Grid::addRow</a:t>
                      </a:r>
                    </a:p>
                  </a:txBody>
                  <a:tcPr marB="91425" marT="91425" marR="91425" marL="91425"/>
                </a:tc>
              </a:tr>
              <a:tr h="495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Narrative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Method pushRow updates the position of the blocks when a row needs to be pushed onto the gameplay area. The interval that rows push up decreases over time, but that is not controlled by composeFrame. The interval for force-pushing rows up is fixed.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6" id="10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7" id="10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3.1.4 Detailed Class Design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PDL's</a:t>
            </a:r>
          </a:p>
        </p:txBody>
      </p:sp>
      <p:sp>
        <p:nvSpPr>
          <p:cNvPr name="Shape 1018" id="1018"/>
          <p:cNvSpPr txBox="1"/>
          <p:nvPr>
            <p:ph type="body" idx="1"/>
          </p:nvPr>
        </p:nvSpPr>
        <p:spPr>
          <a:xfrm>
            <a:off y="1417637" x="457650"/>
            <a:ext cy="5344499" cx="8228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sz="1800"/>
              <a:t>void Grid::pushRow()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pushOffset += speed;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cursor-&gt;offsetY(-speed);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foreach Block in the Grid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blocks[i][j].offsetY(-speed);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if (pushOffset &gt;= blockLength)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pushOffset %= blockLength;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cursor.shiftRow();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	addRow();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2" id="10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3" id="10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3.2 Walkthrough</a:t>
            </a:r>
          </a:p>
        </p:txBody>
      </p:sp>
      <p:sp>
        <p:nvSpPr>
          <p:cNvPr name="Shape 1024" id="102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Walkthrough revealed that:</a:t>
            </a:r>
          </a:p>
          <a:p>
            <a:pPr rtl="0" lvl="0">
              <a:buNone/>
            </a:pPr>
            <a:r>
              <a:rPr lang="en"/>
              <a:t>	- CRC cards did not all accurately represent the way the classes were implemented</a:t>
            </a:r>
          </a:p>
          <a:p>
            <a:pPr rtl="0" lvl="0">
              <a:buNone/>
            </a:pPr>
            <a:r>
              <a:rPr lang="en"/>
              <a:t>	- Architectural design was done incorrectly and had to be done redone</a:t>
            </a:r>
          </a:p>
          <a:p>
            <a:pPr>
              <a:buNone/>
            </a:pPr>
            <a:r>
              <a:rPr lang="en"/>
              <a:t>	- PDL's needed to be updated to the latest design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8" id="10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9" id="10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3.3 Revised Design</a:t>
            </a:r>
          </a:p>
        </p:txBody>
      </p:sp>
      <p:sp>
        <p:nvSpPr>
          <p:cNvPr name="Shape 1030" id="10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All problems noted in walkthrough have been fixed and were already shown in section 3.1.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4" id="10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5" id="10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4.1 Conclusion</a:t>
            </a:r>
          </a:p>
        </p:txBody>
      </p:sp>
      <p:sp>
        <p:nvSpPr>
          <p:cNvPr name="Shape 1036" id="1036"/>
          <p:cNvSpPr/>
          <p:nvPr/>
        </p:nvSpPr>
        <p:spPr>
          <a:xfrm>
            <a:off y="2032443" x="1880485"/>
            <a:ext cy="3577852" cx="53830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0" id="10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1" id="10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4.1 Conclusion</a:t>
            </a:r>
          </a:p>
        </p:txBody>
      </p:sp>
      <p:sp>
        <p:nvSpPr>
          <p:cNvPr name="Shape 1042" id="10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I have learned (the hard way)</a:t>
            </a:r>
          </a:p>
          <a:p>
            <a:pPr rtl="0" lvl="0">
              <a:buNone/>
            </a:pPr>
            <a:r>
              <a:rPr lang="en"/>
              <a:t>	- Software engineering is nontrivial</a:t>
            </a:r>
          </a:p>
          <a:p>
            <a:pPr rtl="0" lvl="0">
              <a:buNone/>
            </a:pPr>
            <a:r>
              <a:rPr lang="en"/>
              <a:t>	- Solve the problem before you write the code</a:t>
            </a:r>
          </a:p>
          <a:p>
            <a:pPr rtl="0" lvl="0">
              <a:buNone/>
            </a:pPr>
            <a:r>
              <a:rPr lang="en"/>
              <a:t>	- Documentation is no fun, but it is necessary for a maintainable product</a:t>
            </a:r>
          </a:p>
          <a:p>
            <a:pPr indent="457200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The earlier a mistake goes unnoticed, the worse it hurts you later on</a:t>
            </a:r>
          </a:p>
          <a:p>
            <a:pPr indent="457200" rtl="0" lvl="0">
              <a:buNone/>
            </a:pPr>
            <a:r>
              <a:rPr lang="en"/>
              <a:t>- Sometimes rewriting from scratch is less expensive than refactoring</a:t>
            </a:r>
          </a:p>
          <a:p>
            <a:pPr indent="457200" rtl="0" lvl="0">
              <a:buNone/>
            </a:pPr>
            <a:r>
              <a:rPr lang="en"/>
              <a:t>- VERSION CONTROL!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6" id="10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7" id="10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4.1 Conclusion</a:t>
            </a:r>
          </a:p>
        </p:txBody>
      </p:sp>
      <p:sp>
        <p:nvSpPr>
          <p:cNvPr name="Shape 1048" id="10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And now, the game!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