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4"/>
        <p:guide pos="38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584200" y="851535"/>
            <a:ext cx="4913630" cy="1888490"/>
          </a:xfrm>
          <a:prstGeom prst="roundRect">
            <a:avLst>
              <a:gd name="adj" fmla="val 9821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>
          <a:xfrm>
            <a:off x="305435" y="223520"/>
            <a:ext cx="11624310" cy="525780"/>
          </a:xfrm>
        </p:spPr>
        <p:txBody>
          <a:bodyPr>
            <a:normAutofit fontScale="90000"/>
          </a:bodyPr>
          <a:p>
            <a:r>
              <a:rPr lang="" altLang="en-US" sz="3200">
                <a:solidFill>
                  <a:schemeClr val="accent1">
                    <a:lumMod val="50000"/>
                  </a:schemeClr>
                </a:solidFill>
              </a:rPr>
              <a:t>Data &amp; Analysis flow</a:t>
            </a:r>
            <a:endParaRPr lang="" alt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6" name="Slide Number Placeholder 4"/>
          <p:cNvSpPr txBox="true"/>
          <p:nvPr/>
        </p:nvSpPr>
        <p:spPr>
          <a:xfrm>
            <a:off x="11640600" y="6602400"/>
            <a:ext cx="4309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p>
            <a:pPr>
              <a:lnSpc>
                <a:spcPct val="100000"/>
              </a:lnSpc>
            </a:pPr>
            <a:fld id="{B3942CED-564D-4F84-ADD4-395CB3ED256F}" type="slidenum">
              <a:rPr lang="nl-NL" sz="800" b="0" strike="noStrike" spc="-1">
                <a:solidFill>
                  <a:srgbClr val="71696D"/>
                </a:solidFill>
                <a:latin typeface="Arial"/>
              </a:rPr>
            </a:fld>
            <a:endParaRPr lang="nl-NL" sz="800" b="0" strike="noStrike" spc="-1">
              <a:solidFill>
                <a:srgbClr val="71696D"/>
              </a:solidFill>
              <a:latin typeface="Arial"/>
            </a:endParaRPr>
          </a:p>
        </p:txBody>
      </p:sp>
      <p:pic>
        <p:nvPicPr>
          <p:cNvPr id="18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907200" y="1295280"/>
            <a:ext cx="1271160" cy="1137960"/>
          </a:xfrm>
          <a:prstGeom prst="rect">
            <a:avLst/>
          </a:prstGeom>
          <a:ln w="0">
            <a:noFill/>
          </a:ln>
        </p:spPr>
      </p:pic>
      <p:pic>
        <p:nvPicPr>
          <p:cNvPr id="18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956040" y="4286130"/>
            <a:ext cx="904680" cy="1056960"/>
          </a:xfrm>
          <a:prstGeom prst="rect">
            <a:avLst/>
          </a:prstGeom>
          <a:ln w="0">
            <a:noFill/>
          </a:ln>
        </p:spPr>
      </p:pic>
      <p:pic>
        <p:nvPicPr>
          <p:cNvPr id="189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4227480" y="1397880"/>
            <a:ext cx="361440" cy="952200"/>
          </a:xfrm>
          <a:prstGeom prst="rect">
            <a:avLst/>
          </a:prstGeom>
          <a:ln w="0">
            <a:noFill/>
          </a:ln>
        </p:spPr>
      </p:pic>
      <p:sp>
        <p:nvSpPr>
          <p:cNvPr id="190" name="Arrow: Right 10"/>
          <p:cNvSpPr/>
          <p:nvPr/>
        </p:nvSpPr>
        <p:spPr>
          <a:xfrm>
            <a:off x="2342515" y="1640840"/>
            <a:ext cx="1659890" cy="447040"/>
          </a:xfrm>
          <a:prstGeom prst="rightArrow">
            <a:avLst>
              <a:gd name="adj1" fmla="val 2871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TextBox 11"/>
          <p:cNvSpPr/>
          <p:nvPr/>
        </p:nvSpPr>
        <p:spPr>
          <a:xfrm>
            <a:off x="2460600" y="1552455"/>
            <a:ext cx="1218960" cy="55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Raw Data</a:t>
            </a:r>
            <a:endParaRPr lang="en-US" sz="1600" b="0" strike="noStrike" spc="-1">
              <a:solidFill>
                <a:srgbClr val="71696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0000"/>
                </a:solidFill>
                <a:latin typeface="Arial"/>
              </a:rPr>
              <a:t>Format unknown</a:t>
            </a:r>
            <a:endParaRPr lang="en-US" sz="100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2" name="Arrow: Right 14"/>
          <p:cNvSpPr/>
          <p:nvPr/>
        </p:nvSpPr>
        <p:spPr>
          <a:xfrm rot="5400000">
            <a:off x="3543300" y="3104515"/>
            <a:ext cx="1731010" cy="447040"/>
          </a:xfrm>
          <a:prstGeom prst="rightArrow">
            <a:avLst>
              <a:gd name="adj1" fmla="val 2871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TextBox 15"/>
          <p:cNvSpPr/>
          <p:nvPr/>
        </p:nvSpPr>
        <p:spPr>
          <a:xfrm rot="5400000">
            <a:off x="4119815" y="3206390"/>
            <a:ext cx="1218960" cy="49212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Conversion &amp; Store</a:t>
            </a:r>
            <a:endParaRPr lang="en-US" sz="1600" b="0" strike="noStrike" spc="-1">
              <a:solidFill>
                <a:srgbClr val="71696D"/>
              </a:solidFill>
              <a:latin typeface="Arial"/>
            </a:endParaRPr>
          </a:p>
        </p:txBody>
      </p:sp>
      <p:pic>
        <p:nvPicPr>
          <p:cNvPr id="194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7566120" y="3243240"/>
            <a:ext cx="1218960" cy="1133280"/>
          </a:xfrm>
          <a:prstGeom prst="rect">
            <a:avLst/>
          </a:prstGeom>
          <a:ln w="0">
            <a:noFill/>
          </a:ln>
        </p:spPr>
      </p:pic>
      <p:sp>
        <p:nvSpPr>
          <p:cNvPr id="195" name="Arrow: Right 17"/>
          <p:cNvSpPr/>
          <p:nvPr/>
        </p:nvSpPr>
        <p:spPr>
          <a:xfrm rot="20385000">
            <a:off x="4974840" y="4045320"/>
            <a:ext cx="2514240" cy="447120"/>
          </a:xfrm>
          <a:prstGeom prst="rightArrow">
            <a:avLst>
              <a:gd name="adj1" fmla="val 2871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TextBox 18"/>
          <p:cNvSpPr/>
          <p:nvPr/>
        </p:nvSpPr>
        <p:spPr>
          <a:xfrm rot="20385000">
            <a:off x="5627880" y="3596400"/>
            <a:ext cx="1506240" cy="49212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Query &amp;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Conversion</a:t>
            </a:r>
            <a:endParaRPr lang="en-US" sz="1600" b="0" strike="noStrike" spc="-1">
              <a:solidFill>
                <a:srgbClr val="71696D"/>
              </a:solidFill>
              <a:latin typeface="Arial"/>
            </a:endParaRPr>
          </a:p>
        </p:txBody>
      </p:sp>
      <p:sp>
        <p:nvSpPr>
          <p:cNvPr id="197" name="Arrow: Right 20"/>
          <p:cNvSpPr/>
          <p:nvPr/>
        </p:nvSpPr>
        <p:spPr>
          <a:xfrm rot="1378800">
            <a:off x="4944240" y="5268240"/>
            <a:ext cx="2514240" cy="447120"/>
          </a:xfrm>
          <a:prstGeom prst="rightArrow">
            <a:avLst>
              <a:gd name="adj1" fmla="val 2871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8" name="Picture 21"/>
          <p:cNvPicPr/>
          <p:nvPr/>
        </p:nvPicPr>
        <p:blipFill>
          <a:blip r:embed="rId5"/>
          <a:stretch>
            <a:fillRect/>
          </a:stretch>
        </p:blipFill>
        <p:spPr>
          <a:xfrm>
            <a:off x="7488445" y="5275055"/>
            <a:ext cx="2645280" cy="1133640"/>
          </a:xfrm>
          <a:prstGeom prst="rect">
            <a:avLst/>
          </a:prstGeom>
          <a:ln w="0">
            <a:noFill/>
          </a:ln>
        </p:spPr>
      </p:pic>
      <p:sp>
        <p:nvSpPr>
          <p:cNvPr id="199" name="TextBox 22"/>
          <p:cNvSpPr/>
          <p:nvPr/>
        </p:nvSpPr>
        <p:spPr>
          <a:xfrm rot="1362000">
            <a:off x="4813560" y="5483305"/>
            <a:ext cx="2198520" cy="7385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Query &amp;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Plot on GUI app,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PowerPoint output</a:t>
            </a:r>
            <a:endParaRPr lang="en-US" sz="1600" b="0" strike="noStrike" spc="-1">
              <a:solidFill>
                <a:srgbClr val="71696D"/>
              </a:solidFill>
              <a:latin typeface="Arial"/>
            </a:endParaRPr>
          </a:p>
        </p:txBody>
      </p:sp>
      <p:pic>
        <p:nvPicPr>
          <p:cNvPr id="200" name="Picture 23"/>
          <p:cNvPicPr/>
          <p:nvPr/>
        </p:nvPicPr>
        <p:blipFill>
          <a:blip r:embed="rId6"/>
          <a:stretch>
            <a:fillRect/>
          </a:stretch>
        </p:blipFill>
        <p:spPr>
          <a:xfrm>
            <a:off x="10385640" y="5191005"/>
            <a:ext cx="1238040" cy="1218960"/>
          </a:xfrm>
          <a:prstGeom prst="rect">
            <a:avLst/>
          </a:prstGeom>
          <a:ln w="0">
            <a:noFill/>
          </a:ln>
        </p:spPr>
      </p:pic>
      <p:sp>
        <p:nvSpPr>
          <p:cNvPr id="201" name="TextBox 24"/>
          <p:cNvSpPr/>
          <p:nvPr/>
        </p:nvSpPr>
        <p:spPr>
          <a:xfrm>
            <a:off x="1163955" y="2433320"/>
            <a:ext cx="758190" cy="2768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71696D"/>
                </a:solidFill>
                <a:latin typeface="Arial"/>
              </a:rPr>
              <a:t>PLC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2" name="TextBox 25"/>
          <p:cNvSpPr/>
          <p:nvPr/>
        </p:nvSpPr>
        <p:spPr>
          <a:xfrm>
            <a:off x="3688560" y="1066680"/>
            <a:ext cx="1506600" cy="2457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USB memory</a:t>
            </a:r>
            <a:endParaRPr lang="en-US" sz="1600" b="0" strike="noStrike" spc="-1">
              <a:solidFill>
                <a:srgbClr val="71696D"/>
              </a:solidFill>
              <a:latin typeface="Arial"/>
            </a:endParaRPr>
          </a:p>
        </p:txBody>
      </p:sp>
      <p:sp>
        <p:nvSpPr>
          <p:cNvPr id="203" name="TextBox 27"/>
          <p:cNvSpPr/>
          <p:nvPr/>
        </p:nvSpPr>
        <p:spPr>
          <a:xfrm>
            <a:off x="7703640" y="4376880"/>
            <a:ext cx="943560" cy="2457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Excel</a:t>
            </a:r>
            <a:endParaRPr lang="en-US" sz="1600" b="0" strike="noStrike" spc="-1">
              <a:solidFill>
                <a:srgbClr val="71696D"/>
              </a:solidFill>
              <a:latin typeface="Arial"/>
            </a:endParaRPr>
          </a:p>
        </p:txBody>
      </p:sp>
      <p:sp>
        <p:nvSpPr>
          <p:cNvPr id="204" name="TextBox 28"/>
          <p:cNvSpPr/>
          <p:nvPr/>
        </p:nvSpPr>
        <p:spPr>
          <a:xfrm>
            <a:off x="7703640" y="6408380"/>
            <a:ext cx="1462320" cy="2457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Trend Chart</a:t>
            </a:r>
            <a:endParaRPr lang="en-US" sz="1600" b="0" strike="noStrike" spc="-1">
              <a:solidFill>
                <a:srgbClr val="71696D"/>
              </a:solidFill>
              <a:latin typeface="Arial"/>
            </a:endParaRPr>
          </a:p>
        </p:txBody>
      </p:sp>
      <p:sp>
        <p:nvSpPr>
          <p:cNvPr id="205" name="TextBox 29"/>
          <p:cNvSpPr/>
          <p:nvPr/>
        </p:nvSpPr>
        <p:spPr>
          <a:xfrm>
            <a:off x="10329120" y="6408165"/>
            <a:ext cx="1350720" cy="2457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PowerPoint</a:t>
            </a:r>
            <a:endParaRPr lang="en-US" sz="1600" b="0" strike="noStrike" spc="-1">
              <a:solidFill>
                <a:srgbClr val="71696D"/>
              </a:solidFill>
              <a:latin typeface="Arial"/>
            </a:endParaRPr>
          </a:p>
        </p:txBody>
      </p:sp>
      <p:sp>
        <p:nvSpPr>
          <p:cNvPr id="206" name="TextBox 30"/>
          <p:cNvSpPr/>
          <p:nvPr/>
        </p:nvSpPr>
        <p:spPr>
          <a:xfrm>
            <a:off x="3818160" y="5364135"/>
            <a:ext cx="1156680" cy="7385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SQL database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(SQLite)</a:t>
            </a:r>
            <a:endParaRPr lang="en-US" sz="1600" b="0" strike="noStrike" spc="-1">
              <a:solidFill>
                <a:srgbClr val="71696D"/>
              </a:solidFill>
              <a:latin typeface="Arial"/>
            </a:endParaRPr>
          </a:p>
        </p:txBody>
      </p:sp>
      <p:pic>
        <p:nvPicPr>
          <p:cNvPr id="207" name="Picture 32"/>
          <p:cNvPicPr/>
          <p:nvPr/>
        </p:nvPicPr>
        <p:blipFill>
          <a:blip r:embed="rId7"/>
          <a:stretch>
            <a:fillRect/>
          </a:stretch>
        </p:blipFill>
        <p:spPr>
          <a:xfrm>
            <a:off x="3818160" y="3283430"/>
            <a:ext cx="471240" cy="48060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33"/>
          <p:cNvPicPr/>
          <p:nvPr/>
        </p:nvPicPr>
        <p:blipFill>
          <a:blip r:embed="rId7"/>
          <a:stretch>
            <a:fillRect/>
          </a:stretch>
        </p:blipFill>
        <p:spPr>
          <a:xfrm>
            <a:off x="5177520" y="3956760"/>
            <a:ext cx="471240" cy="480600"/>
          </a:xfrm>
          <a:prstGeom prst="rect">
            <a:avLst/>
          </a:prstGeom>
          <a:ln w="0">
            <a:noFill/>
          </a:ln>
        </p:spPr>
      </p:pic>
      <p:pic>
        <p:nvPicPr>
          <p:cNvPr id="209" name="Picture 34"/>
          <p:cNvPicPr/>
          <p:nvPr/>
        </p:nvPicPr>
        <p:blipFill>
          <a:blip r:embed="rId7"/>
          <a:stretch>
            <a:fillRect/>
          </a:stretch>
        </p:blipFill>
        <p:spPr>
          <a:xfrm>
            <a:off x="6015960" y="4917795"/>
            <a:ext cx="471240" cy="480600"/>
          </a:xfrm>
          <a:prstGeom prst="rect">
            <a:avLst/>
          </a:prstGeom>
          <a:ln w="0">
            <a:noFill/>
          </a:ln>
        </p:spPr>
      </p:pic>
      <p:pic>
        <p:nvPicPr>
          <p:cNvPr id="210" name="Picture 35"/>
          <p:cNvPicPr/>
          <p:nvPr/>
        </p:nvPicPr>
        <p:blipFill>
          <a:blip r:embed="rId8"/>
          <a:stretch>
            <a:fillRect/>
          </a:stretch>
        </p:blipFill>
        <p:spPr>
          <a:xfrm>
            <a:off x="631800" y="5914800"/>
            <a:ext cx="1128960" cy="273960"/>
          </a:xfrm>
          <a:prstGeom prst="rect">
            <a:avLst/>
          </a:prstGeom>
          <a:ln w="0">
            <a:noFill/>
          </a:ln>
        </p:spPr>
      </p:pic>
      <p:pic>
        <p:nvPicPr>
          <p:cNvPr id="211" name="Picture 36"/>
          <p:cNvPicPr/>
          <p:nvPr/>
        </p:nvPicPr>
        <p:blipFill>
          <a:blip r:embed="rId9"/>
          <a:stretch>
            <a:fillRect/>
          </a:stretch>
        </p:blipFill>
        <p:spPr>
          <a:xfrm>
            <a:off x="631800" y="6308280"/>
            <a:ext cx="229680" cy="2739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37"/>
          <p:cNvSpPr/>
          <p:nvPr/>
        </p:nvSpPr>
        <p:spPr>
          <a:xfrm>
            <a:off x="974160" y="6336360"/>
            <a:ext cx="1050120" cy="21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71696D"/>
                </a:solidFill>
                <a:latin typeface="Arial"/>
              </a:rPr>
              <a:t>Qt (for GUI)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13" name="Picture 38"/>
          <p:cNvPicPr/>
          <p:nvPr/>
        </p:nvPicPr>
        <p:blipFill>
          <a:blip r:embed="rId9"/>
          <a:stretch>
            <a:fillRect/>
          </a:stretch>
        </p:blipFill>
        <p:spPr>
          <a:xfrm>
            <a:off x="6579720" y="5083230"/>
            <a:ext cx="406080" cy="484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WPS Presentation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SimSun</vt:lpstr>
      <vt:lpstr>Wingdings</vt:lpstr>
      <vt:lpstr>DejaVu Sans</vt:lpstr>
      <vt:lpstr>ＭＳ Ｐゴシック</vt:lpstr>
      <vt:lpstr>Arial Unicode MS</vt:lpstr>
      <vt:lpstr>Arial Black</vt:lpstr>
      <vt:lpstr>微软雅黑</vt:lpstr>
      <vt:lpstr>Droid Sans Fallback</vt:lpstr>
      <vt:lpstr>SimSun</vt:lpstr>
      <vt:lpstr>Arial</vt:lpstr>
      <vt:lpstr>Times New Roman</vt:lpstr>
      <vt:lpstr>Calibri</vt:lpstr>
      <vt:lpstr>Montserrat Thin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bitwalk</dc:creator>
  <cp:lastModifiedBy>bitwalk</cp:lastModifiedBy>
  <cp:revision>9</cp:revision>
  <dcterms:created xsi:type="dcterms:W3CDTF">2021-07-09T14:22:15Z</dcterms:created>
  <dcterms:modified xsi:type="dcterms:W3CDTF">2021-07-09T14:22:15Z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