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b8be8c8b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db8be8c8b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b8be8c8b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b8be8c8b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0af62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0af628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b8be8c8b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b8be8c8b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b8be8c8b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b8be8c8b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b8be8c8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b8be8c8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1a1692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1a1692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https://lh6.googleusercontent.com/nSSzxW2IkHgXx68IJ236HmwpBq3WUMk__IixSmv5X8-K-jU4ImtbSPWMfXZ82IrI2UI5x9_5iTaFET5Uoq8gfRrulorkks7l8ewxYUi4T5Mkc86YwfDQ4XNRAc-iaGFe-W8LDac" id="54" name="Google Shape;54;p13"/>
          <p:cNvPicPr preferRelativeResize="0"/>
          <p:nvPr/>
        </p:nvPicPr>
        <p:blipFill rotWithShape="1">
          <a:blip r:embed="rId3">
            <a:alphaModFix/>
          </a:blip>
          <a:srcRect b="0" l="0" r="0" t="0"/>
          <a:stretch/>
        </p:blipFill>
        <p:spPr>
          <a:xfrm>
            <a:off x="2638470" y="387780"/>
            <a:ext cx="3571875" cy="721519"/>
          </a:xfrm>
          <a:prstGeom prst="rect">
            <a:avLst/>
          </a:prstGeom>
          <a:noFill/>
          <a:ln>
            <a:noFill/>
          </a:ln>
        </p:spPr>
      </p:pic>
      <p:sp>
        <p:nvSpPr>
          <p:cNvPr id="55" name="Google Shape;55;p13"/>
          <p:cNvSpPr/>
          <p:nvPr/>
        </p:nvSpPr>
        <p:spPr>
          <a:xfrm>
            <a:off x="1245092" y="1109299"/>
            <a:ext cx="6358800" cy="1038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457200" lvl="0" marL="0" marR="0" rtl="0" algn="ctr">
              <a:spcBef>
                <a:spcPts val="0"/>
              </a:spcBef>
              <a:spcAft>
                <a:spcPts val="0"/>
              </a:spcAft>
              <a:buNone/>
            </a:pPr>
            <a:r>
              <a:rPr b="1" lang="en" sz="1800">
                <a:solidFill>
                  <a:schemeClr val="dk1"/>
                </a:solidFill>
                <a:latin typeface="Times New Roman"/>
                <a:ea typeface="Times New Roman"/>
                <a:cs typeface="Times New Roman"/>
                <a:sym typeface="Times New Roman"/>
              </a:rPr>
              <a:t>TRAFFIC FORECAST AND PREDICTION</a:t>
            </a:r>
            <a:endParaRPr b="1" sz="1800">
              <a:solidFill>
                <a:schemeClr val="dk1"/>
              </a:solidFill>
              <a:latin typeface="Times New Roman"/>
              <a:ea typeface="Times New Roman"/>
              <a:cs typeface="Times New Roman"/>
              <a:sym typeface="Times New Roman"/>
            </a:endParaRPr>
          </a:p>
          <a:p>
            <a:pPr indent="457200" lvl="0" marL="0" marR="0" rtl="0" algn="ctr">
              <a:spcBef>
                <a:spcPts val="0"/>
              </a:spcBef>
              <a:spcAft>
                <a:spcPts val="0"/>
              </a:spcAft>
              <a:buNone/>
            </a:pPr>
            <a:r>
              <a:rPr b="1" lang="en" sz="1800">
                <a:solidFill>
                  <a:schemeClr val="dk1"/>
                </a:solidFill>
                <a:latin typeface="Times New Roman"/>
                <a:ea typeface="Times New Roman"/>
                <a:cs typeface="Times New Roman"/>
                <a:sym typeface="Times New Roman"/>
              </a:rPr>
              <a:t>DATA SCIENCE SPECIAL LAB - PROJECT</a:t>
            </a:r>
            <a:endParaRPr b="1" sz="18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6055300" y="3635525"/>
            <a:ext cx="2945700" cy="931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lang="en">
                <a:solidFill>
                  <a:schemeClr val="dk1"/>
                </a:solidFill>
              </a:rPr>
              <a:t>Presented by,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SAI VARUN T : 202AD130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YESVANTHRAJA D :202AD156</a:t>
            </a:r>
            <a:endParaRPr>
              <a:solidFill>
                <a:schemeClr val="dk1"/>
              </a:solidFill>
            </a:endParaRPr>
          </a:p>
        </p:txBody>
      </p:sp>
      <p:pic>
        <p:nvPicPr>
          <p:cNvPr id="57" name="Google Shape;57;p13"/>
          <p:cNvPicPr preferRelativeResize="0"/>
          <p:nvPr/>
        </p:nvPicPr>
        <p:blipFill rotWithShape="1">
          <a:blip r:embed="rId4">
            <a:alphaModFix/>
          </a:blip>
          <a:srcRect b="0" l="0" r="0" t="0"/>
          <a:stretch/>
        </p:blipFill>
        <p:spPr>
          <a:xfrm>
            <a:off x="7269701" y="206957"/>
            <a:ext cx="1026481" cy="9949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233800" y="315625"/>
            <a:ext cx="8638800" cy="45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490975" y="561100"/>
            <a:ext cx="81009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AIM</a:t>
            </a:r>
            <a:r>
              <a:rPr lang="en"/>
              <a:t>:</a:t>
            </a:r>
            <a:endParaRPr/>
          </a:p>
          <a:p>
            <a:pPr indent="0" lvl="0" marL="0" rtl="0" algn="l">
              <a:spcBef>
                <a:spcPts val="0"/>
              </a:spcBef>
              <a:spcAft>
                <a:spcPts val="0"/>
              </a:spcAft>
              <a:buNone/>
            </a:pPr>
            <a:r>
              <a:rPr lang="en" sz="1800"/>
              <a:t>The aim of this project is to predict the amount of traffic at a particular interval of time using time series analysis.</a:t>
            </a:r>
            <a:endParaRPr sz="1800"/>
          </a:p>
          <a:p>
            <a:pPr indent="0" lvl="0" marL="0" rtl="0" algn="l">
              <a:spcBef>
                <a:spcPts val="0"/>
              </a:spcBef>
              <a:spcAft>
                <a:spcPts val="0"/>
              </a:spcAft>
              <a:buNone/>
            </a:pPr>
            <a:r>
              <a:t/>
            </a:r>
            <a:endParaRPr/>
          </a:p>
          <a:p>
            <a:pPr indent="0" lvl="0" marL="0" rtl="0" algn="l">
              <a:spcBef>
                <a:spcPts val="0"/>
              </a:spcBef>
              <a:spcAft>
                <a:spcPts val="0"/>
              </a:spcAft>
              <a:buNone/>
            </a:pPr>
            <a:r>
              <a:rPr b="1" lang="en" sz="1800"/>
              <a:t>OBJECTI</a:t>
            </a:r>
            <a:r>
              <a:rPr b="1" lang="en" sz="1800"/>
              <a:t>VE</a:t>
            </a:r>
            <a:r>
              <a:rPr lang="en"/>
              <a:t>:</a:t>
            </a:r>
            <a:endParaRPr/>
          </a:p>
          <a:p>
            <a:pPr indent="0" lvl="0" marL="0" rtl="0" algn="l">
              <a:spcBef>
                <a:spcPts val="0"/>
              </a:spcBef>
              <a:spcAft>
                <a:spcPts val="0"/>
              </a:spcAft>
              <a:buNone/>
            </a:pPr>
            <a:r>
              <a:rPr lang="en" sz="1800"/>
              <a:t>The main objective of our project is to predict the recent trend in traffic at a particular interval of time at a given place.</a:t>
            </a:r>
            <a:endParaRPr sz="1800"/>
          </a:p>
          <a:p>
            <a:pPr indent="0" lvl="0" marL="0" rtl="0" algn="l">
              <a:spcBef>
                <a:spcPts val="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4572002" y="2225524"/>
            <a:ext cx="4022804" cy="2263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136075" y="149675"/>
            <a:ext cx="8885400" cy="484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nvSpPr>
        <p:spPr>
          <a:xfrm>
            <a:off x="367400" y="353775"/>
            <a:ext cx="8273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ABSTRACT</a:t>
            </a:r>
            <a:endParaRPr/>
          </a:p>
          <a:p>
            <a:pPr indent="0" lvl="0" marL="0" rtl="0" algn="l">
              <a:spcBef>
                <a:spcPts val="0"/>
              </a:spcBef>
              <a:spcAft>
                <a:spcPts val="0"/>
              </a:spcAft>
              <a:buNone/>
            </a:pPr>
            <a:r>
              <a:rPr lang="en" sz="1800">
                <a:solidFill>
                  <a:schemeClr val="dk1"/>
                </a:solidFill>
                <a:highlight>
                  <a:srgbClr val="EFEFEF"/>
                </a:highlight>
              </a:rPr>
              <a:t>The dataset contains information about the date, time and an attribute count which denotes the number of vehicles passing through a given area at that particular time. The objective behind this project is to predict the trend in traffic in that particular area at any given time or date based on the 'count' of previous years.We also try to use various different functions and other algorithms to predict the trend in the dataset.</a:t>
            </a:r>
            <a:endParaRPr sz="1800">
              <a:highlight>
                <a:srgbClr val="EFEFE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233800" y="315625"/>
            <a:ext cx="8638800" cy="45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339000" y="455900"/>
            <a:ext cx="8463300" cy="426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 name="Google Shape;77;p16"/>
          <p:cNvSpPr txBox="1"/>
          <p:nvPr>
            <p:ph idx="4294967295" type="title"/>
          </p:nvPr>
        </p:nvSpPr>
        <p:spPr>
          <a:xfrm>
            <a:off x="311700" y="257175"/>
            <a:ext cx="8520600" cy="4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ANALYSIS</a:t>
            </a:r>
            <a:endParaRPr/>
          </a:p>
        </p:txBody>
      </p:sp>
      <p:sp>
        <p:nvSpPr>
          <p:cNvPr id="78" name="Google Shape;78;p16"/>
          <p:cNvSpPr txBox="1"/>
          <p:nvPr>
            <p:ph idx="4294967295" type="body"/>
          </p:nvPr>
        </p:nvSpPr>
        <p:spPr>
          <a:xfrm>
            <a:off x="311700" y="678000"/>
            <a:ext cx="8520600" cy="4044900"/>
          </a:xfrm>
          <a:prstGeom prst="rect">
            <a:avLst/>
          </a:prstGeom>
        </p:spPr>
        <p:txBody>
          <a:bodyPr anchorCtr="0" anchor="t" bIns="91425" lIns="91425" spcFirstLastPara="1" rIns="91425" wrap="square" tIns="91425">
            <a:normAutofit fontScale="25000" lnSpcReduction="20000"/>
          </a:bodyPr>
          <a:lstStyle/>
          <a:p>
            <a:pPr indent="0" lvl="0" marL="0" rtl="0" algn="l">
              <a:lnSpc>
                <a:spcPct val="177777"/>
              </a:lnSpc>
              <a:spcBef>
                <a:spcPts val="0"/>
              </a:spcBef>
              <a:spcAft>
                <a:spcPts val="0"/>
              </a:spcAft>
              <a:buNone/>
            </a:pPr>
            <a:r>
              <a:rPr lang="en" sz="5600">
                <a:solidFill>
                  <a:schemeClr val="dk1"/>
                </a:solidFill>
                <a:highlight>
                  <a:srgbClr val="EFEFEF"/>
                </a:highlight>
              </a:rPr>
              <a:t>"Time series analysis is a statistical technique dealing in time series data, or trend analysis."</a:t>
            </a:r>
            <a:endParaRPr sz="5600">
              <a:solidFill>
                <a:schemeClr val="dk1"/>
              </a:solidFill>
              <a:highlight>
                <a:srgbClr val="EFEFEF"/>
              </a:highlight>
            </a:endParaRPr>
          </a:p>
          <a:p>
            <a:pPr indent="0" lvl="0" marL="0" rtl="0" algn="l">
              <a:lnSpc>
                <a:spcPct val="177777"/>
              </a:lnSpc>
              <a:spcBef>
                <a:spcPts val="0"/>
              </a:spcBef>
              <a:spcAft>
                <a:spcPts val="0"/>
              </a:spcAft>
              <a:buNone/>
            </a:pPr>
            <a:r>
              <a:rPr lang="en" sz="5600">
                <a:solidFill>
                  <a:schemeClr val="dk1"/>
                </a:solidFill>
                <a:highlight>
                  <a:srgbClr val="EFEFEF"/>
                </a:highlight>
              </a:rPr>
              <a:t> A time-series contains sequential data points mapped at a certain successive time duration, it incorporates the methods that attempt to surmise a time series in terms of understanding either the underlying concept of the data points in the time series or suggesting or making predictions. </a:t>
            </a:r>
            <a:endParaRPr sz="5600">
              <a:solidFill>
                <a:schemeClr val="dk1"/>
              </a:solidFill>
              <a:highlight>
                <a:srgbClr val="EFEFEF"/>
              </a:highlight>
            </a:endParaRPr>
          </a:p>
          <a:p>
            <a:pPr indent="-317500" lvl="0" marL="457200" rtl="0" algn="l">
              <a:lnSpc>
                <a:spcPct val="162500"/>
              </a:lnSpc>
              <a:spcBef>
                <a:spcPts val="0"/>
              </a:spcBef>
              <a:spcAft>
                <a:spcPts val="0"/>
              </a:spcAft>
              <a:buClr>
                <a:schemeClr val="dk1"/>
              </a:buClr>
              <a:buSzPct val="100000"/>
              <a:buFont typeface="Roboto"/>
              <a:buChar char="●"/>
            </a:pPr>
            <a:r>
              <a:rPr lang="en" sz="5600">
                <a:solidFill>
                  <a:schemeClr val="dk1"/>
                </a:solidFill>
                <a:highlight>
                  <a:srgbClr val="EFEFEF"/>
                </a:highlight>
                <a:latin typeface="Roboto"/>
                <a:ea typeface="Roboto"/>
                <a:cs typeface="Roboto"/>
                <a:sym typeface="Roboto"/>
              </a:rPr>
              <a:t>Forecasting data using time-series analysis comprises the use of some significant model to forecast future conclusions on the basis of known past outcomes.</a:t>
            </a:r>
            <a:endParaRPr sz="5600">
              <a:solidFill>
                <a:schemeClr val="dk1"/>
              </a:solidFill>
              <a:highlight>
                <a:srgbClr val="EFEFEF"/>
              </a:highlight>
              <a:latin typeface="Roboto"/>
              <a:ea typeface="Roboto"/>
              <a:cs typeface="Roboto"/>
              <a:sym typeface="Roboto"/>
            </a:endParaRPr>
          </a:p>
          <a:p>
            <a:pPr indent="-317500" lvl="0" marL="457200" rtl="0" algn="l">
              <a:lnSpc>
                <a:spcPct val="162500"/>
              </a:lnSpc>
              <a:spcBef>
                <a:spcPts val="0"/>
              </a:spcBef>
              <a:spcAft>
                <a:spcPts val="0"/>
              </a:spcAft>
              <a:buClr>
                <a:schemeClr val="dk1"/>
              </a:buClr>
              <a:buSzPct val="100000"/>
              <a:buFont typeface="Roboto"/>
              <a:buChar char="●"/>
            </a:pPr>
            <a:r>
              <a:rPr lang="en" sz="5600">
                <a:solidFill>
                  <a:schemeClr val="dk1"/>
                </a:solidFill>
                <a:highlight>
                  <a:srgbClr val="EFEFEF"/>
                </a:highlight>
                <a:latin typeface="Roboto"/>
                <a:ea typeface="Roboto"/>
                <a:cs typeface="Roboto"/>
                <a:sym typeface="Roboto"/>
              </a:rPr>
              <a:t>An objective of time series analysis is to explore and understand patterns in changes over time where these patterns signifies the components of a time series including trends, cycles, and irregular movements. </a:t>
            </a:r>
            <a:endParaRPr sz="5600">
              <a:solidFill>
                <a:schemeClr val="dk1"/>
              </a:solidFill>
              <a:highlight>
                <a:srgbClr val="EFEFEF"/>
              </a:highlight>
              <a:latin typeface="Roboto"/>
              <a:ea typeface="Roboto"/>
              <a:cs typeface="Roboto"/>
              <a:sym typeface="Roboto"/>
            </a:endParaRPr>
          </a:p>
          <a:p>
            <a:pPr indent="-317500" lvl="0" marL="457200" rtl="0" algn="l">
              <a:lnSpc>
                <a:spcPct val="162500"/>
              </a:lnSpc>
              <a:spcBef>
                <a:spcPts val="0"/>
              </a:spcBef>
              <a:spcAft>
                <a:spcPts val="0"/>
              </a:spcAft>
              <a:buClr>
                <a:schemeClr val="dk1"/>
              </a:buClr>
              <a:buSzPct val="100000"/>
              <a:buFont typeface="Roboto"/>
              <a:buChar char="●"/>
            </a:pPr>
            <a:r>
              <a:rPr lang="en" sz="5600">
                <a:solidFill>
                  <a:schemeClr val="dk1"/>
                </a:solidFill>
                <a:highlight>
                  <a:srgbClr val="EFEFEF"/>
                </a:highlight>
                <a:latin typeface="Roboto"/>
                <a:ea typeface="Roboto"/>
                <a:cs typeface="Roboto"/>
                <a:sym typeface="Roboto"/>
              </a:rPr>
              <a:t>When such components reside in a time series, the data model must be considered for these patterns for generating accurate forecasts, such as future sales, GDP, and global temperature.</a:t>
            </a:r>
            <a:endParaRPr sz="5600">
              <a:solidFill>
                <a:schemeClr val="dk1"/>
              </a:solidFill>
              <a:highlight>
                <a:srgbClr val="EFEFEF"/>
              </a:highlight>
              <a:latin typeface="Roboto"/>
              <a:ea typeface="Roboto"/>
              <a:cs typeface="Roboto"/>
              <a:sym typeface="Roboto"/>
            </a:endParaRPr>
          </a:p>
          <a:p>
            <a:pPr indent="0" lvl="0" marL="0" rtl="0" algn="l">
              <a:lnSpc>
                <a:spcPct val="177777"/>
              </a:lnSpc>
              <a:spcBef>
                <a:spcPts val="0"/>
              </a:spcBef>
              <a:spcAft>
                <a:spcPts val="0"/>
              </a:spcAft>
              <a:buNone/>
            </a:pPr>
            <a:r>
              <a:t/>
            </a:r>
            <a:endParaRPr sz="14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233800" y="315625"/>
            <a:ext cx="8638800" cy="45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339000" y="455900"/>
            <a:ext cx="8463300" cy="426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 name="Google Shape;85;p17"/>
          <p:cNvSpPr txBox="1"/>
          <p:nvPr/>
        </p:nvSpPr>
        <p:spPr>
          <a:xfrm>
            <a:off x="397450" y="490975"/>
            <a:ext cx="824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OUTCOME</a:t>
            </a:r>
            <a:endParaRPr b="1"/>
          </a:p>
          <a:p>
            <a:pPr indent="0" lvl="0" marL="0" rtl="0" algn="l">
              <a:spcBef>
                <a:spcPts val="0"/>
              </a:spcBef>
              <a:spcAft>
                <a:spcPts val="0"/>
              </a:spcAft>
              <a:buNone/>
            </a:pPr>
            <a:r>
              <a:rPr lang="en"/>
              <a:t>The </a:t>
            </a:r>
            <a:r>
              <a:rPr lang="en"/>
              <a:t>outcome</a:t>
            </a:r>
            <a:r>
              <a:rPr lang="en"/>
              <a:t> of our project is, it makes the predictions according to </a:t>
            </a:r>
            <a:r>
              <a:rPr lang="en"/>
              <a:t>the given dataset.It provides us the graph which shows the amount of traffic at a given place in a  particular interval of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a:off x="108900" y="102000"/>
            <a:ext cx="8926200" cy="493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nvSpPr>
        <p:spPr>
          <a:xfrm>
            <a:off x="421875" y="360525"/>
            <a:ext cx="840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FLOWCHART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92" name="Google Shape;92;p18"/>
          <p:cNvSpPr/>
          <p:nvPr/>
        </p:nvSpPr>
        <p:spPr>
          <a:xfrm>
            <a:off x="2333675" y="551625"/>
            <a:ext cx="1714500" cy="44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Importing</a:t>
            </a:r>
            <a:r>
              <a:rPr lang="en"/>
              <a:t> Libraries</a:t>
            </a:r>
            <a:endParaRPr/>
          </a:p>
        </p:txBody>
      </p:sp>
      <p:sp>
        <p:nvSpPr>
          <p:cNvPr id="93" name="Google Shape;93;p18"/>
          <p:cNvSpPr/>
          <p:nvPr/>
        </p:nvSpPr>
        <p:spPr>
          <a:xfrm>
            <a:off x="3020825" y="1000725"/>
            <a:ext cx="340200" cy="516900"/>
          </a:xfrm>
          <a:prstGeom prst="downArrow">
            <a:avLst>
              <a:gd fmla="val 50000" name="adj1"/>
              <a:gd fmla="val 7224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2333675" y="1469802"/>
            <a:ext cx="1714500" cy="44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Reading Data</a:t>
            </a:r>
            <a:endParaRPr/>
          </a:p>
        </p:txBody>
      </p:sp>
      <p:sp>
        <p:nvSpPr>
          <p:cNvPr id="95" name="Google Shape;95;p18"/>
          <p:cNvSpPr/>
          <p:nvPr/>
        </p:nvSpPr>
        <p:spPr>
          <a:xfrm>
            <a:off x="3020825" y="1918888"/>
            <a:ext cx="340200" cy="516900"/>
          </a:xfrm>
          <a:prstGeom prst="downArrow">
            <a:avLst>
              <a:gd fmla="val 50000" name="adj1"/>
              <a:gd fmla="val 7224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2333675" y="2387975"/>
            <a:ext cx="1714500" cy="51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Checking for null values</a:t>
            </a:r>
            <a:endParaRPr/>
          </a:p>
        </p:txBody>
      </p:sp>
      <p:sp>
        <p:nvSpPr>
          <p:cNvPr id="97" name="Google Shape;97;p18"/>
          <p:cNvSpPr/>
          <p:nvPr/>
        </p:nvSpPr>
        <p:spPr>
          <a:xfrm>
            <a:off x="3020825" y="2914850"/>
            <a:ext cx="340200" cy="516900"/>
          </a:xfrm>
          <a:prstGeom prst="downArrow">
            <a:avLst>
              <a:gd fmla="val 50000" name="adj1"/>
              <a:gd fmla="val 7224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2333675" y="3373950"/>
            <a:ext cx="1714500" cy="36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Cleaning Data</a:t>
            </a:r>
            <a:endParaRPr/>
          </a:p>
        </p:txBody>
      </p:sp>
      <p:sp>
        <p:nvSpPr>
          <p:cNvPr id="99" name="Google Shape;99;p18"/>
          <p:cNvSpPr/>
          <p:nvPr/>
        </p:nvSpPr>
        <p:spPr>
          <a:xfrm>
            <a:off x="3020825" y="3742038"/>
            <a:ext cx="340200" cy="516900"/>
          </a:xfrm>
          <a:prstGeom prst="downArrow">
            <a:avLst>
              <a:gd fmla="val 50000" name="adj1"/>
              <a:gd fmla="val 7224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2333675" y="4211125"/>
            <a:ext cx="1714500" cy="5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Performing manipulation on data</a:t>
            </a:r>
            <a:endParaRPr/>
          </a:p>
        </p:txBody>
      </p:sp>
      <p:sp>
        <p:nvSpPr>
          <p:cNvPr id="101" name="Google Shape;101;p18"/>
          <p:cNvSpPr/>
          <p:nvPr/>
        </p:nvSpPr>
        <p:spPr>
          <a:xfrm>
            <a:off x="4048175" y="4330375"/>
            <a:ext cx="476400" cy="35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4524575" y="4248775"/>
            <a:ext cx="1714500" cy="51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Plotting graph and Predictions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93525" y="105200"/>
            <a:ext cx="8942700" cy="494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327325" y="432525"/>
            <a:ext cx="8416500" cy="382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ACCURACY PREDICTION:</a:t>
            </a:r>
            <a:endParaRPr b="1" sz="1800"/>
          </a:p>
          <a:p>
            <a:pPr indent="-342900" lvl="0" marL="457200" rtl="0" algn="l">
              <a:spcBef>
                <a:spcPts val="0"/>
              </a:spcBef>
              <a:spcAft>
                <a:spcPts val="0"/>
              </a:spcAft>
              <a:buSzPts val="1800"/>
              <a:buChar char="●"/>
            </a:pPr>
            <a:r>
              <a:rPr lang="en" sz="1800"/>
              <a:t>We use a simple formula to find the accuracy rate of the prediction.</a:t>
            </a:r>
            <a:endParaRPr sz="1800"/>
          </a:p>
          <a:p>
            <a:pPr indent="-342900" lvl="0" marL="457200" rtl="0" algn="l">
              <a:spcBef>
                <a:spcPts val="0"/>
              </a:spcBef>
              <a:spcAft>
                <a:spcPts val="0"/>
              </a:spcAft>
              <a:buSzPts val="1800"/>
              <a:buChar char="●"/>
            </a:pPr>
            <a:r>
              <a:rPr lang="en" sz="1800"/>
              <a:t>The method is percent difference from </a:t>
            </a:r>
            <a:r>
              <a:rPr lang="en" sz="1800"/>
              <a:t>forecast.</a:t>
            </a:r>
            <a:endParaRPr sz="1800"/>
          </a:p>
          <a:p>
            <a:pPr indent="-342900" lvl="0" marL="457200" rtl="0" algn="l">
              <a:spcBef>
                <a:spcPts val="0"/>
              </a:spcBef>
              <a:spcAft>
                <a:spcPts val="0"/>
              </a:spcAft>
              <a:buSzPts val="1800"/>
              <a:buChar char="●"/>
            </a:pPr>
            <a:r>
              <a:rPr lang="en" sz="1800"/>
              <a:t>Formula:</a:t>
            </a:r>
            <a:endParaRPr sz="1800"/>
          </a:p>
          <a:p>
            <a:pPr indent="0" lvl="0" marL="0" rtl="0" algn="l">
              <a:spcBef>
                <a:spcPts val="0"/>
              </a:spcBef>
              <a:spcAft>
                <a:spcPts val="0"/>
              </a:spcAft>
              <a:buNone/>
            </a:pPr>
            <a:r>
              <a:rPr lang="en" sz="1800"/>
              <a:t>				</a:t>
            </a:r>
            <a:endParaRPr sz="1800"/>
          </a:p>
          <a:p>
            <a:pPr indent="0" lvl="0" marL="0" rtl="0" algn="l">
              <a:lnSpc>
                <a:spcPct val="115000"/>
              </a:lnSpc>
              <a:spcBef>
                <a:spcPts val="0"/>
              </a:spcBef>
              <a:spcAft>
                <a:spcPts val="0"/>
              </a:spcAft>
              <a:buClr>
                <a:schemeClr val="dk1"/>
              </a:buClr>
              <a:buSzPts val="1100"/>
              <a:buFont typeface="Arial"/>
              <a:buNone/>
            </a:pPr>
            <a:r>
              <a:rPr lang="en" sz="1800"/>
              <a:t>	PDF(Percent difference from forecast) = Count - Forecast Volume  X   100 %</a:t>
            </a:r>
            <a:endParaRPr sz="1800">
              <a:solidFill>
                <a:srgbClr val="333333"/>
              </a:solidFill>
              <a:highlight>
                <a:srgbClr val="FCFCFC"/>
              </a:highlight>
              <a:latin typeface="Georgia"/>
              <a:ea typeface="Georgia"/>
              <a:cs typeface="Georgia"/>
              <a:sym typeface="Georgia"/>
            </a:endParaRPr>
          </a:p>
          <a:p>
            <a:pPr indent="0" lvl="0" marL="0" rtl="0" algn="l">
              <a:spcBef>
                <a:spcPts val="0"/>
              </a:spcBef>
              <a:spcAft>
                <a:spcPts val="0"/>
              </a:spcAft>
              <a:buNone/>
            </a:pPr>
            <a:r>
              <a:rPr lang="en" sz="1800">
                <a:solidFill>
                  <a:srgbClr val="333333"/>
                </a:solidFill>
                <a:highlight>
                  <a:srgbClr val="FCFCFC"/>
                </a:highlight>
                <a:latin typeface="Georgia"/>
                <a:ea typeface="Georgia"/>
                <a:cs typeface="Georgia"/>
                <a:sym typeface="Georgia"/>
              </a:rPr>
              <a:t>								</a:t>
            </a:r>
            <a:r>
              <a:rPr lang="en" sz="1800">
                <a:solidFill>
                  <a:srgbClr val="333333"/>
                </a:solidFill>
                <a:highlight>
                  <a:srgbClr val="EFEFEF"/>
                </a:highlight>
                <a:latin typeface="Georgia"/>
                <a:ea typeface="Georgia"/>
                <a:cs typeface="Georgia"/>
                <a:sym typeface="Georgia"/>
              </a:rPr>
              <a:t>    			</a:t>
            </a:r>
            <a:r>
              <a:rPr lang="en" sz="1800">
                <a:solidFill>
                  <a:schemeClr val="dk1"/>
                </a:solidFill>
              </a:rPr>
              <a:t>Forecast volume</a:t>
            </a:r>
            <a:endParaRPr sz="1800">
              <a:solidFill>
                <a:srgbClr val="333333"/>
              </a:solidFill>
              <a:highlight>
                <a:srgbClr val="FCFCFC"/>
              </a:highlight>
              <a:latin typeface="Georgia"/>
              <a:ea typeface="Georgia"/>
              <a:cs typeface="Georgia"/>
              <a:sym typeface="Georgia"/>
            </a:endParaRPr>
          </a:p>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Char char="●"/>
            </a:pPr>
            <a:r>
              <a:rPr lang="en" sz="1800">
                <a:solidFill>
                  <a:schemeClr val="dk1"/>
                </a:solidFill>
                <a:highlight>
                  <a:srgbClr val="EFEFEF"/>
                </a:highlight>
              </a:rPr>
              <a:t>Where PDF is the percent difference from forecast. Negative values indicate that the counted volume was lower than the forecast, and positive values indicate the counted volume was higher than the forecast. It expresses the deviation relative to the forecast, so provides meaningful information when making a forecast.</a:t>
            </a:r>
            <a:endParaRPr sz="1800">
              <a:solidFill>
                <a:schemeClr val="dk1"/>
              </a:solidFill>
              <a:highlight>
                <a:srgbClr val="EFEFEF"/>
              </a:highlight>
            </a:endParaRPr>
          </a:p>
        </p:txBody>
      </p:sp>
      <p:cxnSp>
        <p:nvCxnSpPr>
          <p:cNvPr id="109" name="Google Shape;109;p19"/>
          <p:cNvCxnSpPr/>
          <p:nvPr/>
        </p:nvCxnSpPr>
        <p:spPr>
          <a:xfrm flipH="1" rot="10800000">
            <a:off x="5038300" y="2197675"/>
            <a:ext cx="2548500" cy="11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