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CD9A56-CE1F-4451-9BDA-FAF4AC7963B7}" type="doc">
      <dgm:prSet loTypeId="urn:microsoft.com/office/officeart/2005/8/layout/chevron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CA"/>
        </a:p>
      </dgm:t>
    </dgm:pt>
    <dgm:pt modelId="{4160AD58-8C81-4EFE-BBFC-5ECECAC8BE7E}">
      <dgm:prSet phldrT="[Text]"/>
      <dgm:spPr/>
      <dgm:t>
        <a:bodyPr/>
        <a:lstStyle/>
        <a:p>
          <a:r>
            <a:rPr lang="en-US" dirty="0"/>
            <a:t>S&amp;P 500</a:t>
          </a:r>
          <a:endParaRPr lang="en-CA" dirty="0"/>
        </a:p>
      </dgm:t>
    </dgm:pt>
    <dgm:pt modelId="{4C8E44BF-0ACD-4B79-813A-FDB3506A0FF9}" type="parTrans" cxnId="{F93037E3-534C-496A-9553-7E0AB0C89E7A}">
      <dgm:prSet/>
      <dgm:spPr/>
      <dgm:t>
        <a:bodyPr/>
        <a:lstStyle/>
        <a:p>
          <a:endParaRPr lang="en-CA"/>
        </a:p>
      </dgm:t>
    </dgm:pt>
    <dgm:pt modelId="{13A9BDCF-F018-4116-BB07-C7147F286F93}" type="sibTrans" cxnId="{F93037E3-534C-496A-9553-7E0AB0C89E7A}">
      <dgm:prSet/>
      <dgm:spPr/>
      <dgm:t>
        <a:bodyPr/>
        <a:lstStyle/>
        <a:p>
          <a:endParaRPr lang="en-CA"/>
        </a:p>
      </dgm:t>
    </dgm:pt>
    <dgm:pt modelId="{1782EF23-1967-46DE-A70E-3E44D7E159DA}">
      <dgm:prSet phldrT="[Text]"/>
      <dgm:spPr/>
      <dgm:t>
        <a:bodyPr/>
        <a:lstStyle/>
        <a:p>
          <a:r>
            <a:rPr lang="en-US" dirty="0"/>
            <a:t>500 Large Cap Companies</a:t>
          </a:r>
          <a:endParaRPr lang="en-CA" dirty="0"/>
        </a:p>
      </dgm:t>
    </dgm:pt>
    <dgm:pt modelId="{43939EB3-0577-4F35-8147-441F9B616F33}" type="parTrans" cxnId="{2AFB9C7C-6F29-4FC2-AAE0-09666364486B}">
      <dgm:prSet/>
      <dgm:spPr/>
      <dgm:t>
        <a:bodyPr/>
        <a:lstStyle/>
        <a:p>
          <a:endParaRPr lang="en-CA"/>
        </a:p>
      </dgm:t>
    </dgm:pt>
    <dgm:pt modelId="{3C451C6A-173E-460F-9A05-77E1B42FC8BC}" type="sibTrans" cxnId="{2AFB9C7C-6F29-4FC2-AAE0-09666364486B}">
      <dgm:prSet/>
      <dgm:spPr/>
      <dgm:t>
        <a:bodyPr/>
        <a:lstStyle/>
        <a:p>
          <a:endParaRPr lang="en-CA"/>
        </a:p>
      </dgm:t>
    </dgm:pt>
    <dgm:pt modelId="{91C731B4-E10D-4CC9-BA14-89AB87787A05}">
      <dgm:prSet phldrT="[Text]"/>
      <dgm:spPr/>
      <dgm:t>
        <a:bodyPr/>
        <a:lstStyle/>
        <a:p>
          <a:r>
            <a:rPr lang="en-US" dirty="0"/>
            <a:t>DOW</a:t>
          </a:r>
          <a:endParaRPr lang="en-CA" dirty="0"/>
        </a:p>
      </dgm:t>
    </dgm:pt>
    <dgm:pt modelId="{BF3513E6-BB8C-448F-8DA2-38C1DC29836A}" type="parTrans" cxnId="{3B850123-172A-40F2-B5BB-56D7D6D5A183}">
      <dgm:prSet/>
      <dgm:spPr/>
      <dgm:t>
        <a:bodyPr/>
        <a:lstStyle/>
        <a:p>
          <a:endParaRPr lang="en-CA"/>
        </a:p>
      </dgm:t>
    </dgm:pt>
    <dgm:pt modelId="{A1606EC2-22AE-42AC-9E46-4AE4ABE6BE61}" type="sibTrans" cxnId="{3B850123-172A-40F2-B5BB-56D7D6D5A183}">
      <dgm:prSet/>
      <dgm:spPr/>
      <dgm:t>
        <a:bodyPr/>
        <a:lstStyle/>
        <a:p>
          <a:endParaRPr lang="en-CA"/>
        </a:p>
      </dgm:t>
    </dgm:pt>
    <dgm:pt modelId="{4795ECCE-7D13-4882-BB47-0C86F1575B77}">
      <dgm:prSet phldrT="[Text]"/>
      <dgm:spPr/>
      <dgm:t>
        <a:bodyPr/>
        <a:lstStyle/>
        <a:p>
          <a:r>
            <a:rPr lang="en-US" dirty="0"/>
            <a:t>30 Major US Companies</a:t>
          </a:r>
          <a:endParaRPr lang="en-CA" dirty="0"/>
        </a:p>
      </dgm:t>
    </dgm:pt>
    <dgm:pt modelId="{37EC1DB6-1A3D-41A7-ACB2-904200FC78AD}" type="parTrans" cxnId="{30DF81C9-93B4-4966-8EE9-FE7B602B7426}">
      <dgm:prSet/>
      <dgm:spPr/>
      <dgm:t>
        <a:bodyPr/>
        <a:lstStyle/>
        <a:p>
          <a:endParaRPr lang="en-CA"/>
        </a:p>
      </dgm:t>
    </dgm:pt>
    <dgm:pt modelId="{46D28A7B-B374-43B8-AE5F-63A9879DB290}" type="sibTrans" cxnId="{30DF81C9-93B4-4966-8EE9-FE7B602B7426}">
      <dgm:prSet/>
      <dgm:spPr/>
      <dgm:t>
        <a:bodyPr/>
        <a:lstStyle/>
        <a:p>
          <a:endParaRPr lang="en-CA"/>
        </a:p>
      </dgm:t>
    </dgm:pt>
    <dgm:pt modelId="{0A58D153-D458-4DD9-BE70-904AA928BB6B}">
      <dgm:prSet phldrT="[Text]"/>
      <dgm:spPr/>
      <dgm:t>
        <a:bodyPr/>
        <a:lstStyle/>
        <a:p>
          <a:r>
            <a:rPr lang="en-CA" b="0" i="0" dirty="0"/>
            <a:t>Dow Jones Industrial Average </a:t>
          </a:r>
          <a:endParaRPr lang="en-CA" b="0" dirty="0"/>
        </a:p>
      </dgm:t>
    </dgm:pt>
    <dgm:pt modelId="{7E665147-5F52-4F77-8E96-F9A9ED3DAA14}" type="parTrans" cxnId="{C5A967D9-A146-4F09-8A5B-0B19275400B4}">
      <dgm:prSet/>
      <dgm:spPr/>
      <dgm:t>
        <a:bodyPr/>
        <a:lstStyle/>
        <a:p>
          <a:endParaRPr lang="en-CA"/>
        </a:p>
      </dgm:t>
    </dgm:pt>
    <dgm:pt modelId="{04B8A7C6-5302-42A2-A42B-05633B996CE9}" type="sibTrans" cxnId="{C5A967D9-A146-4F09-8A5B-0B19275400B4}">
      <dgm:prSet/>
      <dgm:spPr/>
      <dgm:t>
        <a:bodyPr/>
        <a:lstStyle/>
        <a:p>
          <a:endParaRPr lang="en-CA"/>
        </a:p>
      </dgm:t>
    </dgm:pt>
    <dgm:pt modelId="{E2423307-579A-4147-ACAC-8639E1671C0A}">
      <dgm:prSet phldrT="[Text]"/>
      <dgm:spPr/>
      <dgm:t>
        <a:bodyPr/>
        <a:lstStyle/>
        <a:p>
          <a:r>
            <a:rPr lang="en-US" dirty="0"/>
            <a:t>NASDAQ</a:t>
          </a:r>
          <a:endParaRPr lang="en-CA" dirty="0"/>
        </a:p>
      </dgm:t>
    </dgm:pt>
    <dgm:pt modelId="{A6D169D8-579E-4954-91E5-6728E98D9DEF}" type="parTrans" cxnId="{D4F6EEB9-7076-4D40-A9D1-25E83E32FA3C}">
      <dgm:prSet/>
      <dgm:spPr/>
      <dgm:t>
        <a:bodyPr/>
        <a:lstStyle/>
        <a:p>
          <a:endParaRPr lang="en-CA"/>
        </a:p>
      </dgm:t>
    </dgm:pt>
    <dgm:pt modelId="{BDF0821C-010F-4E62-9C54-4DBB269747DE}" type="sibTrans" cxnId="{D4F6EEB9-7076-4D40-A9D1-25E83E32FA3C}">
      <dgm:prSet/>
      <dgm:spPr/>
      <dgm:t>
        <a:bodyPr/>
        <a:lstStyle/>
        <a:p>
          <a:endParaRPr lang="en-CA"/>
        </a:p>
      </dgm:t>
    </dgm:pt>
    <dgm:pt modelId="{7DC90FCD-DEC9-48B3-A9CC-3DF74A73A3E4}">
      <dgm:prSet phldrT="[Text]"/>
      <dgm:spPr/>
      <dgm:t>
        <a:bodyPr/>
        <a:lstStyle/>
        <a:p>
          <a:r>
            <a:rPr lang="en-US" dirty="0"/>
            <a:t>Just all the stocks on the NASDAQ Exchange</a:t>
          </a:r>
          <a:endParaRPr lang="en-CA" dirty="0"/>
        </a:p>
      </dgm:t>
    </dgm:pt>
    <dgm:pt modelId="{13454719-FEED-4550-8EFB-A8FA0A903135}" type="parTrans" cxnId="{8E791CF1-E532-4C35-845E-A8A29B75C610}">
      <dgm:prSet/>
      <dgm:spPr/>
      <dgm:t>
        <a:bodyPr/>
        <a:lstStyle/>
        <a:p>
          <a:endParaRPr lang="en-CA"/>
        </a:p>
      </dgm:t>
    </dgm:pt>
    <dgm:pt modelId="{2B4E85E7-381E-46CD-BF0D-4403D6D2CBBB}" type="sibTrans" cxnId="{8E791CF1-E532-4C35-845E-A8A29B75C610}">
      <dgm:prSet/>
      <dgm:spPr/>
      <dgm:t>
        <a:bodyPr/>
        <a:lstStyle/>
        <a:p>
          <a:endParaRPr lang="en-CA"/>
        </a:p>
      </dgm:t>
    </dgm:pt>
    <dgm:pt modelId="{B13DA1C8-808F-4E49-9957-56C13A8B3D4E}" type="pres">
      <dgm:prSet presAssocID="{8DCD9A56-CE1F-4451-9BDA-FAF4AC7963B7}" presName="linearFlow" presStyleCnt="0">
        <dgm:presLayoutVars>
          <dgm:dir/>
          <dgm:animLvl val="lvl"/>
          <dgm:resizeHandles val="exact"/>
        </dgm:presLayoutVars>
      </dgm:prSet>
      <dgm:spPr/>
    </dgm:pt>
    <dgm:pt modelId="{44F22EDD-6F16-4B09-8396-E912B2BA9051}" type="pres">
      <dgm:prSet presAssocID="{4160AD58-8C81-4EFE-BBFC-5ECECAC8BE7E}" presName="composite" presStyleCnt="0"/>
      <dgm:spPr/>
    </dgm:pt>
    <dgm:pt modelId="{8AD6C806-0176-4C1D-8499-7BF9C02D0A50}" type="pres">
      <dgm:prSet presAssocID="{4160AD58-8C81-4EFE-BBFC-5ECECAC8BE7E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B5B43B2D-47D8-40D0-AE54-858871991195}" type="pres">
      <dgm:prSet presAssocID="{4160AD58-8C81-4EFE-BBFC-5ECECAC8BE7E}" presName="descendantText" presStyleLbl="alignAcc1" presStyleIdx="0" presStyleCnt="3">
        <dgm:presLayoutVars>
          <dgm:bulletEnabled val="1"/>
        </dgm:presLayoutVars>
      </dgm:prSet>
      <dgm:spPr/>
    </dgm:pt>
    <dgm:pt modelId="{228183C5-52FC-486C-920D-F8CABBF12BDE}" type="pres">
      <dgm:prSet presAssocID="{13A9BDCF-F018-4116-BB07-C7147F286F93}" presName="sp" presStyleCnt="0"/>
      <dgm:spPr/>
    </dgm:pt>
    <dgm:pt modelId="{30DFCEEF-33AF-4908-A47D-21FBDBCE0A55}" type="pres">
      <dgm:prSet presAssocID="{91C731B4-E10D-4CC9-BA14-89AB87787A05}" presName="composite" presStyleCnt="0"/>
      <dgm:spPr/>
    </dgm:pt>
    <dgm:pt modelId="{ABA6437F-04EC-4229-8D79-90A5A58D32B3}" type="pres">
      <dgm:prSet presAssocID="{91C731B4-E10D-4CC9-BA14-89AB87787A0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850730D8-72F2-4E46-9565-CDA3C36BCDF6}" type="pres">
      <dgm:prSet presAssocID="{91C731B4-E10D-4CC9-BA14-89AB87787A05}" presName="descendantText" presStyleLbl="alignAcc1" presStyleIdx="1" presStyleCnt="3" custLinFactNeighborX="-305">
        <dgm:presLayoutVars>
          <dgm:bulletEnabled val="1"/>
        </dgm:presLayoutVars>
      </dgm:prSet>
      <dgm:spPr/>
    </dgm:pt>
    <dgm:pt modelId="{0A508769-E14C-475D-B3BC-FF4B60FE8314}" type="pres">
      <dgm:prSet presAssocID="{A1606EC2-22AE-42AC-9E46-4AE4ABE6BE61}" presName="sp" presStyleCnt="0"/>
      <dgm:spPr/>
    </dgm:pt>
    <dgm:pt modelId="{6B321429-6178-4A77-8383-5B4CD15A51BC}" type="pres">
      <dgm:prSet presAssocID="{E2423307-579A-4147-ACAC-8639E1671C0A}" presName="composite" presStyleCnt="0"/>
      <dgm:spPr/>
    </dgm:pt>
    <dgm:pt modelId="{964C2FA2-8B3F-4081-868A-5B3BBE9F5784}" type="pres">
      <dgm:prSet presAssocID="{E2423307-579A-4147-ACAC-8639E1671C0A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F452F15E-76B6-4854-9A36-618CBA93B3EA}" type="pres">
      <dgm:prSet presAssocID="{E2423307-579A-4147-ACAC-8639E1671C0A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5356B005-49F7-4B4B-86F0-349630C6E5AE}" type="presOf" srcId="{E2423307-579A-4147-ACAC-8639E1671C0A}" destId="{964C2FA2-8B3F-4081-868A-5B3BBE9F5784}" srcOrd="0" destOrd="0" presId="urn:microsoft.com/office/officeart/2005/8/layout/chevron2"/>
    <dgm:cxn modelId="{82806808-7911-4351-A90F-1680BBA0351F}" type="presOf" srcId="{4160AD58-8C81-4EFE-BBFC-5ECECAC8BE7E}" destId="{8AD6C806-0176-4C1D-8499-7BF9C02D0A50}" srcOrd="0" destOrd="0" presId="urn:microsoft.com/office/officeart/2005/8/layout/chevron2"/>
    <dgm:cxn modelId="{FDECF41F-3FAC-4DF4-AAE4-43B7B0556577}" type="presOf" srcId="{1782EF23-1967-46DE-A70E-3E44D7E159DA}" destId="{B5B43B2D-47D8-40D0-AE54-858871991195}" srcOrd="0" destOrd="0" presId="urn:microsoft.com/office/officeart/2005/8/layout/chevron2"/>
    <dgm:cxn modelId="{3B850123-172A-40F2-B5BB-56D7D6D5A183}" srcId="{8DCD9A56-CE1F-4451-9BDA-FAF4AC7963B7}" destId="{91C731B4-E10D-4CC9-BA14-89AB87787A05}" srcOrd="1" destOrd="0" parTransId="{BF3513E6-BB8C-448F-8DA2-38C1DC29836A}" sibTransId="{A1606EC2-22AE-42AC-9E46-4AE4ABE6BE61}"/>
    <dgm:cxn modelId="{8DA12C23-B998-4092-AAD5-B343EBFC85D2}" type="presOf" srcId="{0A58D153-D458-4DD9-BE70-904AA928BB6B}" destId="{850730D8-72F2-4E46-9565-CDA3C36BCDF6}" srcOrd="0" destOrd="1" presId="urn:microsoft.com/office/officeart/2005/8/layout/chevron2"/>
    <dgm:cxn modelId="{B7D5C05E-543B-43A0-80BE-354FBE14AA79}" type="presOf" srcId="{8DCD9A56-CE1F-4451-9BDA-FAF4AC7963B7}" destId="{B13DA1C8-808F-4E49-9957-56C13A8B3D4E}" srcOrd="0" destOrd="0" presId="urn:microsoft.com/office/officeart/2005/8/layout/chevron2"/>
    <dgm:cxn modelId="{8EBA1543-616A-4C63-9DBA-9AF78A3B4A5D}" type="presOf" srcId="{7DC90FCD-DEC9-48B3-A9CC-3DF74A73A3E4}" destId="{F452F15E-76B6-4854-9A36-618CBA93B3EA}" srcOrd="0" destOrd="0" presId="urn:microsoft.com/office/officeart/2005/8/layout/chevron2"/>
    <dgm:cxn modelId="{2AFB9C7C-6F29-4FC2-AAE0-09666364486B}" srcId="{4160AD58-8C81-4EFE-BBFC-5ECECAC8BE7E}" destId="{1782EF23-1967-46DE-A70E-3E44D7E159DA}" srcOrd="0" destOrd="0" parTransId="{43939EB3-0577-4F35-8147-441F9B616F33}" sibTransId="{3C451C6A-173E-460F-9A05-77E1B42FC8BC}"/>
    <dgm:cxn modelId="{99268D84-2851-406B-99CF-863C18093054}" type="presOf" srcId="{4795ECCE-7D13-4882-BB47-0C86F1575B77}" destId="{850730D8-72F2-4E46-9565-CDA3C36BCDF6}" srcOrd="0" destOrd="0" presId="urn:microsoft.com/office/officeart/2005/8/layout/chevron2"/>
    <dgm:cxn modelId="{D4F6EEB9-7076-4D40-A9D1-25E83E32FA3C}" srcId="{8DCD9A56-CE1F-4451-9BDA-FAF4AC7963B7}" destId="{E2423307-579A-4147-ACAC-8639E1671C0A}" srcOrd="2" destOrd="0" parTransId="{A6D169D8-579E-4954-91E5-6728E98D9DEF}" sibTransId="{BDF0821C-010F-4E62-9C54-4DBB269747DE}"/>
    <dgm:cxn modelId="{30DF81C9-93B4-4966-8EE9-FE7B602B7426}" srcId="{91C731B4-E10D-4CC9-BA14-89AB87787A05}" destId="{4795ECCE-7D13-4882-BB47-0C86F1575B77}" srcOrd="0" destOrd="0" parTransId="{37EC1DB6-1A3D-41A7-ACB2-904200FC78AD}" sibTransId="{46D28A7B-B374-43B8-AE5F-63A9879DB290}"/>
    <dgm:cxn modelId="{C5A967D9-A146-4F09-8A5B-0B19275400B4}" srcId="{91C731B4-E10D-4CC9-BA14-89AB87787A05}" destId="{0A58D153-D458-4DD9-BE70-904AA928BB6B}" srcOrd="1" destOrd="0" parTransId="{7E665147-5F52-4F77-8E96-F9A9ED3DAA14}" sibTransId="{04B8A7C6-5302-42A2-A42B-05633B996CE9}"/>
    <dgm:cxn modelId="{887C0BDB-AF58-4E44-A055-D0BF321B0FB1}" type="presOf" srcId="{91C731B4-E10D-4CC9-BA14-89AB87787A05}" destId="{ABA6437F-04EC-4229-8D79-90A5A58D32B3}" srcOrd="0" destOrd="0" presId="urn:microsoft.com/office/officeart/2005/8/layout/chevron2"/>
    <dgm:cxn modelId="{F93037E3-534C-496A-9553-7E0AB0C89E7A}" srcId="{8DCD9A56-CE1F-4451-9BDA-FAF4AC7963B7}" destId="{4160AD58-8C81-4EFE-BBFC-5ECECAC8BE7E}" srcOrd="0" destOrd="0" parTransId="{4C8E44BF-0ACD-4B79-813A-FDB3506A0FF9}" sibTransId="{13A9BDCF-F018-4116-BB07-C7147F286F93}"/>
    <dgm:cxn modelId="{8E791CF1-E532-4C35-845E-A8A29B75C610}" srcId="{E2423307-579A-4147-ACAC-8639E1671C0A}" destId="{7DC90FCD-DEC9-48B3-A9CC-3DF74A73A3E4}" srcOrd="0" destOrd="0" parTransId="{13454719-FEED-4550-8EFB-A8FA0A903135}" sibTransId="{2B4E85E7-381E-46CD-BF0D-4403D6D2CBBB}"/>
    <dgm:cxn modelId="{9B94F860-E3FA-4B76-8CAD-54A47B458FBC}" type="presParOf" srcId="{B13DA1C8-808F-4E49-9957-56C13A8B3D4E}" destId="{44F22EDD-6F16-4B09-8396-E912B2BA9051}" srcOrd="0" destOrd="0" presId="urn:microsoft.com/office/officeart/2005/8/layout/chevron2"/>
    <dgm:cxn modelId="{12724794-3AD9-4829-9AB5-7AA4B9DD8296}" type="presParOf" srcId="{44F22EDD-6F16-4B09-8396-E912B2BA9051}" destId="{8AD6C806-0176-4C1D-8499-7BF9C02D0A50}" srcOrd="0" destOrd="0" presId="urn:microsoft.com/office/officeart/2005/8/layout/chevron2"/>
    <dgm:cxn modelId="{CB927FFC-1B9F-4B56-AFAF-9CC4A083716A}" type="presParOf" srcId="{44F22EDD-6F16-4B09-8396-E912B2BA9051}" destId="{B5B43B2D-47D8-40D0-AE54-858871991195}" srcOrd="1" destOrd="0" presId="urn:microsoft.com/office/officeart/2005/8/layout/chevron2"/>
    <dgm:cxn modelId="{E38E87B4-AFD3-415B-A393-2BCE602D9EA3}" type="presParOf" srcId="{B13DA1C8-808F-4E49-9957-56C13A8B3D4E}" destId="{228183C5-52FC-486C-920D-F8CABBF12BDE}" srcOrd="1" destOrd="0" presId="urn:microsoft.com/office/officeart/2005/8/layout/chevron2"/>
    <dgm:cxn modelId="{A0511DF7-8FCE-445C-8E32-41B61D435B19}" type="presParOf" srcId="{B13DA1C8-808F-4E49-9957-56C13A8B3D4E}" destId="{30DFCEEF-33AF-4908-A47D-21FBDBCE0A55}" srcOrd="2" destOrd="0" presId="urn:microsoft.com/office/officeart/2005/8/layout/chevron2"/>
    <dgm:cxn modelId="{B9D2FAA1-9B63-4971-8F6D-F9F7FD78FBA2}" type="presParOf" srcId="{30DFCEEF-33AF-4908-A47D-21FBDBCE0A55}" destId="{ABA6437F-04EC-4229-8D79-90A5A58D32B3}" srcOrd="0" destOrd="0" presId="urn:microsoft.com/office/officeart/2005/8/layout/chevron2"/>
    <dgm:cxn modelId="{85F312F4-A4DD-4C72-8F51-21C50E124B07}" type="presParOf" srcId="{30DFCEEF-33AF-4908-A47D-21FBDBCE0A55}" destId="{850730D8-72F2-4E46-9565-CDA3C36BCDF6}" srcOrd="1" destOrd="0" presId="urn:microsoft.com/office/officeart/2005/8/layout/chevron2"/>
    <dgm:cxn modelId="{A1FC3156-5CCF-4600-85B1-5A806D9567D6}" type="presParOf" srcId="{B13DA1C8-808F-4E49-9957-56C13A8B3D4E}" destId="{0A508769-E14C-475D-B3BC-FF4B60FE8314}" srcOrd="3" destOrd="0" presId="urn:microsoft.com/office/officeart/2005/8/layout/chevron2"/>
    <dgm:cxn modelId="{EEB1A3FA-DAB3-47A9-A05F-4D8BBA421BEF}" type="presParOf" srcId="{B13DA1C8-808F-4E49-9957-56C13A8B3D4E}" destId="{6B321429-6178-4A77-8383-5B4CD15A51BC}" srcOrd="4" destOrd="0" presId="urn:microsoft.com/office/officeart/2005/8/layout/chevron2"/>
    <dgm:cxn modelId="{5ACA5105-3A12-463A-A3CA-26FAEABAC5BF}" type="presParOf" srcId="{6B321429-6178-4A77-8383-5B4CD15A51BC}" destId="{964C2FA2-8B3F-4081-868A-5B3BBE9F5784}" srcOrd="0" destOrd="0" presId="urn:microsoft.com/office/officeart/2005/8/layout/chevron2"/>
    <dgm:cxn modelId="{91F2E0DB-6941-41D6-BEE3-85C3ACFC6725}" type="presParOf" srcId="{6B321429-6178-4A77-8383-5B4CD15A51BC}" destId="{F452F15E-76B6-4854-9A36-618CBA93B3E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2140CD-8E61-4573-A722-B46C58735CC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4B04843C-765E-4E12-AD44-0A8A7CE9C9A1}">
      <dgm:prSet phldrT="[Text]"/>
      <dgm:spPr/>
      <dgm:t>
        <a:bodyPr/>
        <a:lstStyle/>
        <a:p>
          <a:r>
            <a:rPr lang="en-CA" b="1" i="0" dirty="0"/>
            <a:t>Derivative</a:t>
          </a:r>
          <a:endParaRPr lang="en-CA" dirty="0"/>
        </a:p>
      </dgm:t>
    </dgm:pt>
    <dgm:pt modelId="{1115172A-3ED5-41F0-9E7E-E1CD07A52926}" type="parTrans" cxnId="{6F30E9C8-C11F-4DD2-B884-B3BF51672583}">
      <dgm:prSet/>
      <dgm:spPr/>
      <dgm:t>
        <a:bodyPr/>
        <a:lstStyle/>
        <a:p>
          <a:endParaRPr lang="en-CA"/>
        </a:p>
      </dgm:t>
    </dgm:pt>
    <dgm:pt modelId="{F0BB69B0-CD95-4BC6-8BC0-C5E7B0D3A1E7}" type="sibTrans" cxnId="{6F30E9C8-C11F-4DD2-B884-B3BF51672583}">
      <dgm:prSet/>
      <dgm:spPr/>
      <dgm:t>
        <a:bodyPr/>
        <a:lstStyle/>
        <a:p>
          <a:endParaRPr lang="en-CA"/>
        </a:p>
      </dgm:t>
    </dgm:pt>
    <dgm:pt modelId="{0561AB37-E7AB-4F89-91AD-8B49FE50F56E}">
      <dgm:prSet phldrT="[Text]"/>
      <dgm:spPr/>
      <dgm:t>
        <a:bodyPr/>
        <a:lstStyle/>
        <a:p>
          <a:r>
            <a:rPr lang="en-US" dirty="0"/>
            <a:t>Financial Contract that derive their value from an underlying asset</a:t>
          </a:r>
          <a:endParaRPr lang="en-CA" dirty="0"/>
        </a:p>
      </dgm:t>
    </dgm:pt>
    <dgm:pt modelId="{F5A33316-2146-441C-B89C-6A26BA396EDE}" type="parTrans" cxnId="{55A19340-4405-4B56-863D-6D1336B18A58}">
      <dgm:prSet/>
      <dgm:spPr/>
      <dgm:t>
        <a:bodyPr/>
        <a:lstStyle/>
        <a:p>
          <a:endParaRPr lang="en-CA"/>
        </a:p>
      </dgm:t>
    </dgm:pt>
    <dgm:pt modelId="{D63303AC-67F6-414A-A110-2797EA69B5C8}" type="sibTrans" cxnId="{55A19340-4405-4B56-863D-6D1336B18A58}">
      <dgm:prSet/>
      <dgm:spPr/>
      <dgm:t>
        <a:bodyPr/>
        <a:lstStyle/>
        <a:p>
          <a:endParaRPr lang="en-CA"/>
        </a:p>
      </dgm:t>
    </dgm:pt>
    <dgm:pt modelId="{0D57802F-A0B7-4AEA-9054-2A8323F7D1A4}">
      <dgm:prSet phldrT="[Text]"/>
      <dgm:spPr/>
      <dgm:t>
        <a:bodyPr/>
        <a:lstStyle/>
        <a:p>
          <a:r>
            <a:rPr lang="en-US" dirty="0"/>
            <a:t>Can be traded on exchanges</a:t>
          </a:r>
          <a:endParaRPr lang="en-CA" dirty="0"/>
        </a:p>
      </dgm:t>
    </dgm:pt>
    <dgm:pt modelId="{674D68D9-DEE8-412E-A172-B0C56141C691}" type="parTrans" cxnId="{76A2051B-DD03-4469-9B24-22AE382C9302}">
      <dgm:prSet/>
      <dgm:spPr/>
      <dgm:t>
        <a:bodyPr/>
        <a:lstStyle/>
        <a:p>
          <a:endParaRPr lang="en-CA"/>
        </a:p>
      </dgm:t>
    </dgm:pt>
    <dgm:pt modelId="{F2DB1D95-9F1E-4634-93BC-776D1BD46062}" type="sibTrans" cxnId="{76A2051B-DD03-4469-9B24-22AE382C9302}">
      <dgm:prSet/>
      <dgm:spPr/>
      <dgm:t>
        <a:bodyPr/>
        <a:lstStyle/>
        <a:p>
          <a:endParaRPr lang="en-CA"/>
        </a:p>
      </dgm:t>
    </dgm:pt>
    <dgm:pt modelId="{B510B8E5-76DF-49BF-8233-41914ED9A8FD}">
      <dgm:prSet phldrT="[Text]"/>
      <dgm:spPr/>
      <dgm:t>
        <a:bodyPr/>
        <a:lstStyle/>
        <a:p>
          <a:r>
            <a:rPr lang="en-US" dirty="0"/>
            <a:t>Forex</a:t>
          </a:r>
          <a:endParaRPr lang="en-CA" dirty="0"/>
        </a:p>
      </dgm:t>
    </dgm:pt>
    <dgm:pt modelId="{4BD310F2-1619-4B40-9099-82F874A375BD}" type="parTrans" cxnId="{D1C9C57A-DA68-460A-95C4-A377DDEDF5CC}">
      <dgm:prSet/>
      <dgm:spPr/>
      <dgm:t>
        <a:bodyPr/>
        <a:lstStyle/>
        <a:p>
          <a:endParaRPr lang="en-CA"/>
        </a:p>
      </dgm:t>
    </dgm:pt>
    <dgm:pt modelId="{948F2097-8812-49C4-B11F-3A9550A8B8B5}" type="sibTrans" cxnId="{D1C9C57A-DA68-460A-95C4-A377DDEDF5CC}">
      <dgm:prSet/>
      <dgm:spPr/>
      <dgm:t>
        <a:bodyPr/>
        <a:lstStyle/>
        <a:p>
          <a:endParaRPr lang="en-CA"/>
        </a:p>
      </dgm:t>
    </dgm:pt>
    <dgm:pt modelId="{69082FDE-3E9B-4C3A-8EF7-DB7DC0818C98}">
      <dgm:prSet phldrT="[Text]"/>
      <dgm:spPr/>
      <dgm:t>
        <a:bodyPr/>
        <a:lstStyle/>
        <a:p>
          <a:r>
            <a:rPr lang="en-US" dirty="0"/>
            <a:t>Trading of currencies for profit</a:t>
          </a:r>
          <a:endParaRPr lang="en-CA" dirty="0"/>
        </a:p>
      </dgm:t>
    </dgm:pt>
    <dgm:pt modelId="{043354D6-3CC7-4EB5-92FF-E88B49A8D8EC}" type="parTrans" cxnId="{D43C48D9-1F12-466C-BD44-DB3917A97247}">
      <dgm:prSet/>
      <dgm:spPr/>
      <dgm:t>
        <a:bodyPr/>
        <a:lstStyle/>
        <a:p>
          <a:endParaRPr lang="en-CA"/>
        </a:p>
      </dgm:t>
    </dgm:pt>
    <dgm:pt modelId="{74B33ABB-A789-45EA-B771-51B17046FF48}" type="sibTrans" cxnId="{D43C48D9-1F12-466C-BD44-DB3917A97247}">
      <dgm:prSet/>
      <dgm:spPr/>
      <dgm:t>
        <a:bodyPr/>
        <a:lstStyle/>
        <a:p>
          <a:endParaRPr lang="en-CA"/>
        </a:p>
      </dgm:t>
    </dgm:pt>
    <dgm:pt modelId="{A78D4C9F-D111-42D4-B64B-665CB45D0B3D}">
      <dgm:prSet phldrT="[Text]"/>
      <dgm:spPr/>
      <dgm:t>
        <a:bodyPr/>
        <a:lstStyle/>
        <a:p>
          <a:r>
            <a:rPr lang="en-US" dirty="0"/>
            <a:t>Traded by using rate pairs, </a:t>
          </a:r>
          <a:r>
            <a:rPr lang="en-US" dirty="0" err="1"/>
            <a:t>eg</a:t>
          </a:r>
          <a:r>
            <a:rPr lang="en-US" dirty="0"/>
            <a:t>, EUR/USD</a:t>
          </a:r>
          <a:endParaRPr lang="en-CA" dirty="0"/>
        </a:p>
      </dgm:t>
    </dgm:pt>
    <dgm:pt modelId="{FF193CCB-327A-4FE8-9448-F52AC12AF620}" type="parTrans" cxnId="{449D82E9-CF86-424A-8DBB-E92BE91917DB}">
      <dgm:prSet/>
      <dgm:spPr/>
      <dgm:t>
        <a:bodyPr/>
        <a:lstStyle/>
        <a:p>
          <a:endParaRPr lang="en-CA"/>
        </a:p>
      </dgm:t>
    </dgm:pt>
    <dgm:pt modelId="{4D64D072-227E-45C6-9D17-9E27A95D64E0}" type="sibTrans" cxnId="{449D82E9-CF86-424A-8DBB-E92BE91917DB}">
      <dgm:prSet/>
      <dgm:spPr/>
      <dgm:t>
        <a:bodyPr/>
        <a:lstStyle/>
        <a:p>
          <a:endParaRPr lang="en-CA"/>
        </a:p>
      </dgm:t>
    </dgm:pt>
    <dgm:pt modelId="{BB909FC8-2068-49E7-9D23-A236913EF60C}">
      <dgm:prSet phldrT="[Text]"/>
      <dgm:spPr/>
      <dgm:t>
        <a:bodyPr/>
        <a:lstStyle/>
        <a:p>
          <a:r>
            <a:rPr lang="en-US" dirty="0"/>
            <a:t>Commodity</a:t>
          </a:r>
          <a:endParaRPr lang="en-CA" dirty="0"/>
        </a:p>
      </dgm:t>
    </dgm:pt>
    <dgm:pt modelId="{B6AC5E4E-7DCB-428D-AB8D-0DD030765F07}" type="parTrans" cxnId="{2F25205C-E036-4534-8567-85BAF1886753}">
      <dgm:prSet/>
      <dgm:spPr/>
      <dgm:t>
        <a:bodyPr/>
        <a:lstStyle/>
        <a:p>
          <a:endParaRPr lang="en-CA"/>
        </a:p>
      </dgm:t>
    </dgm:pt>
    <dgm:pt modelId="{89416537-3214-40FF-8497-D51ED2A24435}" type="sibTrans" cxnId="{2F25205C-E036-4534-8567-85BAF1886753}">
      <dgm:prSet/>
      <dgm:spPr/>
      <dgm:t>
        <a:bodyPr/>
        <a:lstStyle/>
        <a:p>
          <a:endParaRPr lang="en-CA"/>
        </a:p>
      </dgm:t>
    </dgm:pt>
    <dgm:pt modelId="{4FFB7ABB-6622-4084-BF99-768628FDB4B1}">
      <dgm:prSet phldrT="[Text]"/>
      <dgm:spPr/>
      <dgm:t>
        <a:bodyPr/>
        <a:lstStyle/>
        <a:p>
          <a:r>
            <a:rPr lang="en-US" dirty="0"/>
            <a:t>Basic good</a:t>
          </a:r>
          <a:endParaRPr lang="en-CA" dirty="0"/>
        </a:p>
      </dgm:t>
    </dgm:pt>
    <dgm:pt modelId="{74915E9E-5220-4CA0-8A6C-F9899E57EFF5}" type="parTrans" cxnId="{77AC3F22-EB2B-4B0B-8B51-0DD007C9C14E}">
      <dgm:prSet/>
      <dgm:spPr/>
      <dgm:t>
        <a:bodyPr/>
        <a:lstStyle/>
        <a:p>
          <a:endParaRPr lang="en-CA"/>
        </a:p>
      </dgm:t>
    </dgm:pt>
    <dgm:pt modelId="{1F560B94-144C-4E7F-908B-DA778629D417}" type="sibTrans" cxnId="{77AC3F22-EB2B-4B0B-8B51-0DD007C9C14E}">
      <dgm:prSet/>
      <dgm:spPr/>
      <dgm:t>
        <a:bodyPr/>
        <a:lstStyle/>
        <a:p>
          <a:endParaRPr lang="en-CA"/>
        </a:p>
      </dgm:t>
    </dgm:pt>
    <dgm:pt modelId="{BFEBF5D0-D867-4B90-9A29-B65461C074D5}">
      <dgm:prSet phldrT="[Text]"/>
      <dgm:spPr/>
      <dgm:t>
        <a:bodyPr/>
        <a:lstStyle/>
        <a:p>
          <a:r>
            <a:rPr lang="en-US" dirty="0"/>
            <a:t>Gold, Oil, Gas</a:t>
          </a:r>
          <a:endParaRPr lang="en-CA" dirty="0"/>
        </a:p>
      </dgm:t>
    </dgm:pt>
    <dgm:pt modelId="{CA479C19-D938-490D-B09B-CD422F79010F}" type="parTrans" cxnId="{83F1BC0B-EF2F-4714-8307-41D0B57CAE23}">
      <dgm:prSet/>
      <dgm:spPr/>
      <dgm:t>
        <a:bodyPr/>
        <a:lstStyle/>
        <a:p>
          <a:endParaRPr lang="en-CA"/>
        </a:p>
      </dgm:t>
    </dgm:pt>
    <dgm:pt modelId="{C2535F3E-6AC7-481E-B265-06C6B51DDB7F}" type="sibTrans" cxnId="{83F1BC0B-EF2F-4714-8307-41D0B57CAE23}">
      <dgm:prSet/>
      <dgm:spPr/>
      <dgm:t>
        <a:bodyPr/>
        <a:lstStyle/>
        <a:p>
          <a:endParaRPr lang="en-CA"/>
        </a:p>
      </dgm:t>
    </dgm:pt>
    <dgm:pt modelId="{1BF746A5-C0EA-40C9-8BDA-245AF7083AF5}">
      <dgm:prSet phldrT="[Text]"/>
      <dgm:spPr/>
      <dgm:t>
        <a:bodyPr/>
        <a:lstStyle/>
        <a:p>
          <a:r>
            <a:rPr lang="en-US" dirty="0"/>
            <a:t>Usually invested through in funds</a:t>
          </a:r>
          <a:endParaRPr lang="en-CA" dirty="0"/>
        </a:p>
      </dgm:t>
    </dgm:pt>
    <dgm:pt modelId="{28FC171A-4441-49C6-96F3-D1F5D999A7B2}" type="parTrans" cxnId="{56750B22-8106-4943-8313-D046F711134C}">
      <dgm:prSet/>
      <dgm:spPr/>
      <dgm:t>
        <a:bodyPr/>
        <a:lstStyle/>
        <a:p>
          <a:endParaRPr lang="en-CA"/>
        </a:p>
      </dgm:t>
    </dgm:pt>
    <dgm:pt modelId="{CD85B17A-D48B-48DC-818C-ED79B4A10A2F}" type="sibTrans" cxnId="{56750B22-8106-4943-8313-D046F711134C}">
      <dgm:prSet/>
      <dgm:spPr/>
      <dgm:t>
        <a:bodyPr/>
        <a:lstStyle/>
        <a:p>
          <a:endParaRPr lang="en-CA"/>
        </a:p>
      </dgm:t>
    </dgm:pt>
    <dgm:pt modelId="{708995B3-A708-4414-8837-6786BC272F0C}">
      <dgm:prSet phldrT="[Text]"/>
      <dgm:spPr/>
      <dgm:t>
        <a:bodyPr/>
        <a:lstStyle/>
        <a:p>
          <a:endParaRPr lang="en-CA" dirty="0"/>
        </a:p>
      </dgm:t>
    </dgm:pt>
    <dgm:pt modelId="{EC0409B9-BA4A-4ECE-BD68-EE70A8F1C7E8}" type="parTrans" cxnId="{A96EB20E-8DD3-4144-9802-448E104CE0F0}">
      <dgm:prSet/>
      <dgm:spPr/>
      <dgm:t>
        <a:bodyPr/>
        <a:lstStyle/>
        <a:p>
          <a:endParaRPr lang="en-CA"/>
        </a:p>
      </dgm:t>
    </dgm:pt>
    <dgm:pt modelId="{03CDBE2C-294F-40B4-B1BB-5F05407EE083}" type="sibTrans" cxnId="{A96EB20E-8DD3-4144-9802-448E104CE0F0}">
      <dgm:prSet/>
      <dgm:spPr/>
      <dgm:t>
        <a:bodyPr/>
        <a:lstStyle/>
        <a:p>
          <a:endParaRPr lang="en-CA"/>
        </a:p>
      </dgm:t>
    </dgm:pt>
    <dgm:pt modelId="{625DB135-0279-4C2E-97C5-400C4A540631}">
      <dgm:prSet phldrT="[Text]"/>
      <dgm:spPr/>
      <dgm:t>
        <a:bodyPr/>
        <a:lstStyle/>
        <a:p>
          <a:r>
            <a:rPr lang="en-US" dirty="0"/>
            <a:t>Options, Futures Calls, are all types of derivatives</a:t>
          </a:r>
          <a:endParaRPr lang="en-CA" dirty="0"/>
        </a:p>
      </dgm:t>
    </dgm:pt>
    <dgm:pt modelId="{2D5428EB-E8CC-4E58-9885-DAB8DF5A28A6}" type="parTrans" cxnId="{6471E2AC-4D2C-4FBF-976F-4E517F42BAD2}">
      <dgm:prSet/>
      <dgm:spPr/>
      <dgm:t>
        <a:bodyPr/>
        <a:lstStyle/>
        <a:p>
          <a:endParaRPr lang="en-CA"/>
        </a:p>
      </dgm:t>
    </dgm:pt>
    <dgm:pt modelId="{C54EC1CE-AD4B-4469-9D27-D977896A4F43}" type="sibTrans" cxnId="{6471E2AC-4D2C-4FBF-976F-4E517F42BAD2}">
      <dgm:prSet/>
      <dgm:spPr/>
      <dgm:t>
        <a:bodyPr/>
        <a:lstStyle/>
        <a:p>
          <a:endParaRPr lang="en-CA"/>
        </a:p>
      </dgm:t>
    </dgm:pt>
    <dgm:pt modelId="{BA099CA7-83BB-48B1-98FF-0B9CF357C2DF}" type="pres">
      <dgm:prSet presAssocID="{922140CD-8E61-4573-A722-B46C58735CCD}" presName="Name0" presStyleCnt="0">
        <dgm:presLayoutVars>
          <dgm:dir/>
          <dgm:animLvl val="lvl"/>
          <dgm:resizeHandles val="exact"/>
        </dgm:presLayoutVars>
      </dgm:prSet>
      <dgm:spPr/>
    </dgm:pt>
    <dgm:pt modelId="{44019428-35A6-498F-9B54-84168BAA4C91}" type="pres">
      <dgm:prSet presAssocID="{4B04843C-765E-4E12-AD44-0A8A7CE9C9A1}" presName="composite" presStyleCnt="0"/>
      <dgm:spPr/>
    </dgm:pt>
    <dgm:pt modelId="{6AC38632-1F2A-4362-A8AD-4075D158A814}" type="pres">
      <dgm:prSet presAssocID="{4B04843C-765E-4E12-AD44-0A8A7CE9C9A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033C25A-BE2E-44E9-B36C-229639067FE1}" type="pres">
      <dgm:prSet presAssocID="{4B04843C-765E-4E12-AD44-0A8A7CE9C9A1}" presName="desTx" presStyleLbl="alignAccFollowNode1" presStyleIdx="0" presStyleCnt="3">
        <dgm:presLayoutVars>
          <dgm:bulletEnabled val="1"/>
        </dgm:presLayoutVars>
      </dgm:prSet>
      <dgm:spPr/>
    </dgm:pt>
    <dgm:pt modelId="{291ABE8F-9376-480E-BC38-F136605254CF}" type="pres">
      <dgm:prSet presAssocID="{F0BB69B0-CD95-4BC6-8BC0-C5E7B0D3A1E7}" presName="space" presStyleCnt="0"/>
      <dgm:spPr/>
    </dgm:pt>
    <dgm:pt modelId="{AA053F2D-1025-4C2E-A42E-F0B6E4A83B07}" type="pres">
      <dgm:prSet presAssocID="{B510B8E5-76DF-49BF-8233-41914ED9A8FD}" presName="composite" presStyleCnt="0"/>
      <dgm:spPr/>
    </dgm:pt>
    <dgm:pt modelId="{3EB225A4-CF8E-4E27-A64F-A877CAE4EB10}" type="pres">
      <dgm:prSet presAssocID="{B510B8E5-76DF-49BF-8233-41914ED9A8F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763412C-BCF7-4FAE-80CB-4EC15A230D0B}" type="pres">
      <dgm:prSet presAssocID="{B510B8E5-76DF-49BF-8233-41914ED9A8FD}" presName="desTx" presStyleLbl="alignAccFollowNode1" presStyleIdx="1" presStyleCnt="3">
        <dgm:presLayoutVars>
          <dgm:bulletEnabled val="1"/>
        </dgm:presLayoutVars>
      </dgm:prSet>
      <dgm:spPr/>
    </dgm:pt>
    <dgm:pt modelId="{305E4C8D-1334-4F4C-B4BE-43082740B847}" type="pres">
      <dgm:prSet presAssocID="{948F2097-8812-49C4-B11F-3A9550A8B8B5}" presName="space" presStyleCnt="0"/>
      <dgm:spPr/>
    </dgm:pt>
    <dgm:pt modelId="{0BFADBE1-C5AE-46CE-BBBD-919E4CC86104}" type="pres">
      <dgm:prSet presAssocID="{BB909FC8-2068-49E7-9D23-A236913EF60C}" presName="composite" presStyleCnt="0"/>
      <dgm:spPr/>
    </dgm:pt>
    <dgm:pt modelId="{9CE0A29F-0B8B-467B-B92D-96B4A35CA245}" type="pres">
      <dgm:prSet presAssocID="{BB909FC8-2068-49E7-9D23-A236913EF60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AA489E8-0F53-4DF5-AD6C-598AD948DBB3}" type="pres">
      <dgm:prSet presAssocID="{BB909FC8-2068-49E7-9D23-A236913EF60C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09E1903-BAC9-4775-AD00-CAD47A9191C2}" type="presOf" srcId="{625DB135-0279-4C2E-97C5-400C4A540631}" destId="{2033C25A-BE2E-44E9-B36C-229639067FE1}" srcOrd="0" destOrd="2" presId="urn:microsoft.com/office/officeart/2005/8/layout/hList1"/>
    <dgm:cxn modelId="{83F1BC0B-EF2F-4714-8307-41D0B57CAE23}" srcId="{BB909FC8-2068-49E7-9D23-A236913EF60C}" destId="{BFEBF5D0-D867-4B90-9A29-B65461C074D5}" srcOrd="1" destOrd="0" parTransId="{CA479C19-D938-490D-B09B-CD422F79010F}" sibTransId="{C2535F3E-6AC7-481E-B265-06C6B51DDB7F}"/>
    <dgm:cxn modelId="{A96EB20E-8DD3-4144-9802-448E104CE0F0}" srcId="{B510B8E5-76DF-49BF-8233-41914ED9A8FD}" destId="{708995B3-A708-4414-8837-6786BC272F0C}" srcOrd="2" destOrd="0" parTransId="{EC0409B9-BA4A-4ECE-BD68-EE70A8F1C7E8}" sibTransId="{03CDBE2C-294F-40B4-B1BB-5F05407EE083}"/>
    <dgm:cxn modelId="{2219B312-253A-4D49-B926-BA2B1D51DED2}" type="presOf" srcId="{708995B3-A708-4414-8837-6786BC272F0C}" destId="{3763412C-BCF7-4FAE-80CB-4EC15A230D0B}" srcOrd="0" destOrd="2" presId="urn:microsoft.com/office/officeart/2005/8/layout/hList1"/>
    <dgm:cxn modelId="{DE70E21A-8470-4E56-BBFF-CD6F7D5DEC58}" type="presOf" srcId="{A78D4C9F-D111-42D4-B64B-665CB45D0B3D}" destId="{3763412C-BCF7-4FAE-80CB-4EC15A230D0B}" srcOrd="0" destOrd="1" presId="urn:microsoft.com/office/officeart/2005/8/layout/hList1"/>
    <dgm:cxn modelId="{76A2051B-DD03-4469-9B24-22AE382C9302}" srcId="{4B04843C-765E-4E12-AD44-0A8A7CE9C9A1}" destId="{0D57802F-A0B7-4AEA-9054-2A8323F7D1A4}" srcOrd="1" destOrd="0" parTransId="{674D68D9-DEE8-412E-A172-B0C56141C691}" sibTransId="{F2DB1D95-9F1E-4634-93BC-776D1BD46062}"/>
    <dgm:cxn modelId="{56750B22-8106-4943-8313-D046F711134C}" srcId="{BB909FC8-2068-49E7-9D23-A236913EF60C}" destId="{1BF746A5-C0EA-40C9-8BDA-245AF7083AF5}" srcOrd="2" destOrd="0" parTransId="{28FC171A-4441-49C6-96F3-D1F5D999A7B2}" sibTransId="{CD85B17A-D48B-48DC-818C-ED79B4A10A2F}"/>
    <dgm:cxn modelId="{77AC3F22-EB2B-4B0B-8B51-0DD007C9C14E}" srcId="{BB909FC8-2068-49E7-9D23-A236913EF60C}" destId="{4FFB7ABB-6622-4084-BF99-768628FDB4B1}" srcOrd="0" destOrd="0" parTransId="{74915E9E-5220-4CA0-8A6C-F9899E57EFF5}" sibTransId="{1F560B94-144C-4E7F-908B-DA778629D417}"/>
    <dgm:cxn modelId="{B6413B29-2AA3-4183-8135-BEA3DF0BBCA4}" type="presOf" srcId="{B510B8E5-76DF-49BF-8233-41914ED9A8FD}" destId="{3EB225A4-CF8E-4E27-A64F-A877CAE4EB10}" srcOrd="0" destOrd="0" presId="urn:microsoft.com/office/officeart/2005/8/layout/hList1"/>
    <dgm:cxn modelId="{3D5C053B-75A7-4475-8D6B-11561D9D0CDD}" type="presOf" srcId="{4FFB7ABB-6622-4084-BF99-768628FDB4B1}" destId="{1AA489E8-0F53-4DF5-AD6C-598AD948DBB3}" srcOrd="0" destOrd="0" presId="urn:microsoft.com/office/officeart/2005/8/layout/hList1"/>
    <dgm:cxn modelId="{B243593F-AC10-405C-821F-3E558EF2B4E3}" type="presOf" srcId="{BFEBF5D0-D867-4B90-9A29-B65461C074D5}" destId="{1AA489E8-0F53-4DF5-AD6C-598AD948DBB3}" srcOrd="0" destOrd="1" presId="urn:microsoft.com/office/officeart/2005/8/layout/hList1"/>
    <dgm:cxn modelId="{55A19340-4405-4B56-863D-6D1336B18A58}" srcId="{4B04843C-765E-4E12-AD44-0A8A7CE9C9A1}" destId="{0561AB37-E7AB-4F89-91AD-8B49FE50F56E}" srcOrd="0" destOrd="0" parTransId="{F5A33316-2146-441C-B89C-6A26BA396EDE}" sibTransId="{D63303AC-67F6-414A-A110-2797EA69B5C8}"/>
    <dgm:cxn modelId="{2F25205C-E036-4534-8567-85BAF1886753}" srcId="{922140CD-8E61-4573-A722-B46C58735CCD}" destId="{BB909FC8-2068-49E7-9D23-A236913EF60C}" srcOrd="2" destOrd="0" parTransId="{B6AC5E4E-7DCB-428D-AB8D-0DD030765F07}" sibTransId="{89416537-3214-40FF-8497-D51ED2A24435}"/>
    <dgm:cxn modelId="{7ECCC146-FE7F-4EAE-8F5A-E252FC88D698}" type="presOf" srcId="{0D57802F-A0B7-4AEA-9054-2A8323F7D1A4}" destId="{2033C25A-BE2E-44E9-B36C-229639067FE1}" srcOrd="0" destOrd="1" presId="urn:microsoft.com/office/officeart/2005/8/layout/hList1"/>
    <dgm:cxn modelId="{C1A1FF74-12E9-40D5-8436-53C6608B79E2}" type="presOf" srcId="{922140CD-8E61-4573-A722-B46C58735CCD}" destId="{BA099CA7-83BB-48B1-98FF-0B9CF357C2DF}" srcOrd="0" destOrd="0" presId="urn:microsoft.com/office/officeart/2005/8/layout/hList1"/>
    <dgm:cxn modelId="{0E362559-B0BB-4B27-AF56-CCA2E0EEE75F}" type="presOf" srcId="{0561AB37-E7AB-4F89-91AD-8B49FE50F56E}" destId="{2033C25A-BE2E-44E9-B36C-229639067FE1}" srcOrd="0" destOrd="0" presId="urn:microsoft.com/office/officeart/2005/8/layout/hList1"/>
    <dgm:cxn modelId="{D1C9C57A-DA68-460A-95C4-A377DDEDF5CC}" srcId="{922140CD-8E61-4573-A722-B46C58735CCD}" destId="{B510B8E5-76DF-49BF-8233-41914ED9A8FD}" srcOrd="1" destOrd="0" parTransId="{4BD310F2-1619-4B40-9099-82F874A375BD}" sibTransId="{948F2097-8812-49C4-B11F-3A9550A8B8B5}"/>
    <dgm:cxn modelId="{D011527E-A3F0-4BBB-8942-10F2F3E8FF11}" type="presOf" srcId="{1BF746A5-C0EA-40C9-8BDA-245AF7083AF5}" destId="{1AA489E8-0F53-4DF5-AD6C-598AD948DBB3}" srcOrd="0" destOrd="2" presId="urn:microsoft.com/office/officeart/2005/8/layout/hList1"/>
    <dgm:cxn modelId="{6471E2AC-4D2C-4FBF-976F-4E517F42BAD2}" srcId="{4B04843C-765E-4E12-AD44-0A8A7CE9C9A1}" destId="{625DB135-0279-4C2E-97C5-400C4A540631}" srcOrd="2" destOrd="0" parTransId="{2D5428EB-E8CC-4E58-9885-DAB8DF5A28A6}" sibTransId="{C54EC1CE-AD4B-4469-9D27-D977896A4F43}"/>
    <dgm:cxn modelId="{6AD129B7-6FF8-4841-A406-1B774167A08B}" type="presOf" srcId="{69082FDE-3E9B-4C3A-8EF7-DB7DC0818C98}" destId="{3763412C-BCF7-4FAE-80CB-4EC15A230D0B}" srcOrd="0" destOrd="0" presId="urn:microsoft.com/office/officeart/2005/8/layout/hList1"/>
    <dgm:cxn modelId="{F02CC1B8-C35A-4454-9725-B57AAC8C0791}" type="presOf" srcId="{BB909FC8-2068-49E7-9D23-A236913EF60C}" destId="{9CE0A29F-0B8B-467B-B92D-96B4A35CA245}" srcOrd="0" destOrd="0" presId="urn:microsoft.com/office/officeart/2005/8/layout/hList1"/>
    <dgm:cxn modelId="{6F30E9C8-C11F-4DD2-B884-B3BF51672583}" srcId="{922140CD-8E61-4573-A722-B46C58735CCD}" destId="{4B04843C-765E-4E12-AD44-0A8A7CE9C9A1}" srcOrd="0" destOrd="0" parTransId="{1115172A-3ED5-41F0-9E7E-E1CD07A52926}" sibTransId="{F0BB69B0-CD95-4BC6-8BC0-C5E7B0D3A1E7}"/>
    <dgm:cxn modelId="{D43C48D9-1F12-466C-BD44-DB3917A97247}" srcId="{B510B8E5-76DF-49BF-8233-41914ED9A8FD}" destId="{69082FDE-3E9B-4C3A-8EF7-DB7DC0818C98}" srcOrd="0" destOrd="0" parTransId="{043354D6-3CC7-4EB5-92FF-E88B49A8D8EC}" sibTransId="{74B33ABB-A789-45EA-B771-51B17046FF48}"/>
    <dgm:cxn modelId="{841FF4E0-C590-43E0-B23B-6DF4BAF41868}" type="presOf" srcId="{4B04843C-765E-4E12-AD44-0A8A7CE9C9A1}" destId="{6AC38632-1F2A-4362-A8AD-4075D158A814}" srcOrd="0" destOrd="0" presId="urn:microsoft.com/office/officeart/2005/8/layout/hList1"/>
    <dgm:cxn modelId="{449D82E9-CF86-424A-8DBB-E92BE91917DB}" srcId="{B510B8E5-76DF-49BF-8233-41914ED9A8FD}" destId="{A78D4C9F-D111-42D4-B64B-665CB45D0B3D}" srcOrd="1" destOrd="0" parTransId="{FF193CCB-327A-4FE8-9448-F52AC12AF620}" sibTransId="{4D64D072-227E-45C6-9D17-9E27A95D64E0}"/>
    <dgm:cxn modelId="{C52BD448-6DA1-42D2-86B9-294EE318CBAF}" type="presParOf" srcId="{BA099CA7-83BB-48B1-98FF-0B9CF357C2DF}" destId="{44019428-35A6-498F-9B54-84168BAA4C91}" srcOrd="0" destOrd="0" presId="urn:microsoft.com/office/officeart/2005/8/layout/hList1"/>
    <dgm:cxn modelId="{7DB6E55D-2C0E-40A9-8DAE-C7050C5759B8}" type="presParOf" srcId="{44019428-35A6-498F-9B54-84168BAA4C91}" destId="{6AC38632-1F2A-4362-A8AD-4075D158A814}" srcOrd="0" destOrd="0" presId="urn:microsoft.com/office/officeart/2005/8/layout/hList1"/>
    <dgm:cxn modelId="{362D6E0C-AE45-4810-B847-803AC986BD10}" type="presParOf" srcId="{44019428-35A6-498F-9B54-84168BAA4C91}" destId="{2033C25A-BE2E-44E9-B36C-229639067FE1}" srcOrd="1" destOrd="0" presId="urn:microsoft.com/office/officeart/2005/8/layout/hList1"/>
    <dgm:cxn modelId="{11F94767-0D95-4BBA-BCBB-4266A360589E}" type="presParOf" srcId="{BA099CA7-83BB-48B1-98FF-0B9CF357C2DF}" destId="{291ABE8F-9376-480E-BC38-F136605254CF}" srcOrd="1" destOrd="0" presId="urn:microsoft.com/office/officeart/2005/8/layout/hList1"/>
    <dgm:cxn modelId="{1FB45B73-5B84-4E9C-A380-D5E915A0586C}" type="presParOf" srcId="{BA099CA7-83BB-48B1-98FF-0B9CF357C2DF}" destId="{AA053F2D-1025-4C2E-A42E-F0B6E4A83B07}" srcOrd="2" destOrd="0" presId="urn:microsoft.com/office/officeart/2005/8/layout/hList1"/>
    <dgm:cxn modelId="{0178F750-6C92-45B2-8F5B-2FE80029A231}" type="presParOf" srcId="{AA053F2D-1025-4C2E-A42E-F0B6E4A83B07}" destId="{3EB225A4-CF8E-4E27-A64F-A877CAE4EB10}" srcOrd="0" destOrd="0" presId="urn:microsoft.com/office/officeart/2005/8/layout/hList1"/>
    <dgm:cxn modelId="{D5AC03BC-C591-40BF-990E-FDA2A4451BEF}" type="presParOf" srcId="{AA053F2D-1025-4C2E-A42E-F0B6E4A83B07}" destId="{3763412C-BCF7-4FAE-80CB-4EC15A230D0B}" srcOrd="1" destOrd="0" presId="urn:microsoft.com/office/officeart/2005/8/layout/hList1"/>
    <dgm:cxn modelId="{8F2425FA-D141-44AA-B584-E78EB4F9D12E}" type="presParOf" srcId="{BA099CA7-83BB-48B1-98FF-0B9CF357C2DF}" destId="{305E4C8D-1334-4F4C-B4BE-43082740B847}" srcOrd="3" destOrd="0" presId="urn:microsoft.com/office/officeart/2005/8/layout/hList1"/>
    <dgm:cxn modelId="{276A6DDB-7BCF-4DCC-A81F-16EFB8042D92}" type="presParOf" srcId="{BA099CA7-83BB-48B1-98FF-0B9CF357C2DF}" destId="{0BFADBE1-C5AE-46CE-BBBD-919E4CC86104}" srcOrd="4" destOrd="0" presId="urn:microsoft.com/office/officeart/2005/8/layout/hList1"/>
    <dgm:cxn modelId="{B8215C5F-A936-40E1-837E-70229DC73612}" type="presParOf" srcId="{0BFADBE1-C5AE-46CE-BBBD-919E4CC86104}" destId="{9CE0A29F-0B8B-467B-B92D-96B4A35CA245}" srcOrd="0" destOrd="0" presId="urn:microsoft.com/office/officeart/2005/8/layout/hList1"/>
    <dgm:cxn modelId="{E5C59735-B6D2-4A48-A773-2DEA21B862D0}" type="presParOf" srcId="{0BFADBE1-C5AE-46CE-BBBD-919E4CC86104}" destId="{1AA489E8-0F53-4DF5-AD6C-598AD948DBB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D6C806-0176-4C1D-8499-7BF9C02D0A50}">
      <dsp:nvSpPr>
        <dsp:cNvPr id="0" name=""/>
        <dsp:cNvSpPr/>
      </dsp:nvSpPr>
      <dsp:spPr>
        <a:xfrm rot="5400000">
          <a:off x="-234452" y="235778"/>
          <a:ext cx="1563017" cy="109411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S&amp;P 500</a:t>
          </a:r>
          <a:endParaRPr lang="en-CA" sz="2100" kern="1200" dirty="0"/>
        </a:p>
      </dsp:txBody>
      <dsp:txXfrm rot="-5400000">
        <a:off x="1" y="548381"/>
        <a:ext cx="1094112" cy="468905"/>
      </dsp:txXfrm>
    </dsp:sp>
    <dsp:sp modelId="{B5B43B2D-47D8-40D0-AE54-858871991195}">
      <dsp:nvSpPr>
        <dsp:cNvPr id="0" name=""/>
        <dsp:cNvSpPr/>
      </dsp:nvSpPr>
      <dsp:spPr>
        <a:xfrm rot="5400000">
          <a:off x="2891690" y="-1796252"/>
          <a:ext cx="1015961" cy="4611118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500 Large Cap Companies</a:t>
          </a:r>
          <a:endParaRPr lang="en-CA" sz="2400" kern="1200" dirty="0"/>
        </a:p>
      </dsp:txBody>
      <dsp:txXfrm rot="-5400000">
        <a:off x="1094112" y="50921"/>
        <a:ext cx="4561523" cy="916771"/>
      </dsp:txXfrm>
    </dsp:sp>
    <dsp:sp modelId="{ABA6437F-04EC-4229-8D79-90A5A58D32B3}">
      <dsp:nvSpPr>
        <dsp:cNvPr id="0" name=""/>
        <dsp:cNvSpPr/>
      </dsp:nvSpPr>
      <dsp:spPr>
        <a:xfrm rot="5400000">
          <a:off x="-234452" y="1604193"/>
          <a:ext cx="1563017" cy="109411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DOW</a:t>
          </a:r>
          <a:endParaRPr lang="en-CA" sz="2100" kern="1200" dirty="0"/>
        </a:p>
      </dsp:txBody>
      <dsp:txXfrm rot="-5400000">
        <a:off x="1" y="1916796"/>
        <a:ext cx="1094112" cy="468905"/>
      </dsp:txXfrm>
    </dsp:sp>
    <dsp:sp modelId="{850730D8-72F2-4E46-9565-CDA3C36BCDF6}">
      <dsp:nvSpPr>
        <dsp:cNvPr id="0" name=""/>
        <dsp:cNvSpPr/>
      </dsp:nvSpPr>
      <dsp:spPr>
        <a:xfrm rot="5400000">
          <a:off x="2877627" y="-427837"/>
          <a:ext cx="1015961" cy="4611118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30 Major US Companies</a:t>
          </a:r>
          <a:endParaRPr lang="en-CA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400" b="0" i="0" kern="1200" dirty="0"/>
            <a:t>Dow Jones Industrial Average </a:t>
          </a:r>
          <a:endParaRPr lang="en-CA" sz="2400" b="0" kern="1200" dirty="0"/>
        </a:p>
      </dsp:txBody>
      <dsp:txXfrm rot="-5400000">
        <a:off x="1080049" y="1419336"/>
        <a:ext cx="4561523" cy="916771"/>
      </dsp:txXfrm>
    </dsp:sp>
    <dsp:sp modelId="{964C2FA2-8B3F-4081-868A-5B3BBE9F5784}">
      <dsp:nvSpPr>
        <dsp:cNvPr id="0" name=""/>
        <dsp:cNvSpPr/>
      </dsp:nvSpPr>
      <dsp:spPr>
        <a:xfrm rot="5400000">
          <a:off x="-234452" y="2972608"/>
          <a:ext cx="1563017" cy="1094112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NASDAQ</a:t>
          </a:r>
          <a:endParaRPr lang="en-CA" sz="2100" kern="1200" dirty="0"/>
        </a:p>
      </dsp:txBody>
      <dsp:txXfrm rot="-5400000">
        <a:off x="1" y="3285211"/>
        <a:ext cx="1094112" cy="468905"/>
      </dsp:txXfrm>
    </dsp:sp>
    <dsp:sp modelId="{F452F15E-76B6-4854-9A36-618CBA93B3EA}">
      <dsp:nvSpPr>
        <dsp:cNvPr id="0" name=""/>
        <dsp:cNvSpPr/>
      </dsp:nvSpPr>
      <dsp:spPr>
        <a:xfrm rot="5400000">
          <a:off x="2891690" y="940577"/>
          <a:ext cx="1015961" cy="4611118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Just all the stocks on the NASDAQ Exchange</a:t>
          </a:r>
          <a:endParaRPr lang="en-CA" sz="2400" kern="1200" dirty="0"/>
        </a:p>
      </dsp:txBody>
      <dsp:txXfrm rot="-5400000">
        <a:off x="1094112" y="2787751"/>
        <a:ext cx="4561523" cy="9167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C38632-1F2A-4362-A8AD-4075D158A814}">
      <dsp:nvSpPr>
        <dsp:cNvPr id="0" name=""/>
        <dsp:cNvSpPr/>
      </dsp:nvSpPr>
      <dsp:spPr>
        <a:xfrm>
          <a:off x="3238" y="34271"/>
          <a:ext cx="3157537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b="1" i="0" kern="1200" dirty="0"/>
            <a:t>Derivative</a:t>
          </a:r>
          <a:endParaRPr lang="en-CA" sz="2100" kern="1200" dirty="0"/>
        </a:p>
      </dsp:txBody>
      <dsp:txXfrm>
        <a:off x="3238" y="34271"/>
        <a:ext cx="3157537" cy="604800"/>
      </dsp:txXfrm>
    </dsp:sp>
    <dsp:sp modelId="{2033C25A-BE2E-44E9-B36C-229639067FE1}">
      <dsp:nvSpPr>
        <dsp:cNvPr id="0" name=""/>
        <dsp:cNvSpPr/>
      </dsp:nvSpPr>
      <dsp:spPr>
        <a:xfrm>
          <a:off x="3238" y="639071"/>
          <a:ext cx="3157537" cy="27093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Financial Contract that derive their value from an underlying asset</a:t>
          </a:r>
          <a:endParaRPr lang="en-CA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Can be traded on exchanges</a:t>
          </a:r>
          <a:endParaRPr lang="en-CA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Options, Futures Calls, are all types of derivatives</a:t>
          </a:r>
          <a:endParaRPr lang="en-CA" sz="2100" kern="1200" dirty="0"/>
        </a:p>
      </dsp:txBody>
      <dsp:txXfrm>
        <a:off x="3238" y="639071"/>
        <a:ext cx="3157537" cy="2709314"/>
      </dsp:txXfrm>
    </dsp:sp>
    <dsp:sp modelId="{3EB225A4-CF8E-4E27-A64F-A877CAE4EB10}">
      <dsp:nvSpPr>
        <dsp:cNvPr id="0" name=""/>
        <dsp:cNvSpPr/>
      </dsp:nvSpPr>
      <dsp:spPr>
        <a:xfrm>
          <a:off x="3602831" y="34271"/>
          <a:ext cx="3157537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Forex</a:t>
          </a:r>
          <a:endParaRPr lang="en-CA" sz="2100" kern="1200" dirty="0"/>
        </a:p>
      </dsp:txBody>
      <dsp:txXfrm>
        <a:off x="3602831" y="34271"/>
        <a:ext cx="3157537" cy="604800"/>
      </dsp:txXfrm>
    </dsp:sp>
    <dsp:sp modelId="{3763412C-BCF7-4FAE-80CB-4EC15A230D0B}">
      <dsp:nvSpPr>
        <dsp:cNvPr id="0" name=""/>
        <dsp:cNvSpPr/>
      </dsp:nvSpPr>
      <dsp:spPr>
        <a:xfrm>
          <a:off x="3602831" y="639071"/>
          <a:ext cx="3157537" cy="27093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Trading of currencies for profit</a:t>
          </a:r>
          <a:endParaRPr lang="en-CA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Traded by using rate pairs, </a:t>
          </a:r>
          <a:r>
            <a:rPr lang="en-US" sz="2100" kern="1200" dirty="0" err="1"/>
            <a:t>eg</a:t>
          </a:r>
          <a:r>
            <a:rPr lang="en-US" sz="2100" kern="1200" dirty="0"/>
            <a:t>, EUR/USD</a:t>
          </a:r>
          <a:endParaRPr lang="en-CA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2100" kern="1200" dirty="0"/>
        </a:p>
      </dsp:txBody>
      <dsp:txXfrm>
        <a:off x="3602831" y="639071"/>
        <a:ext cx="3157537" cy="2709314"/>
      </dsp:txXfrm>
    </dsp:sp>
    <dsp:sp modelId="{9CE0A29F-0B8B-467B-B92D-96B4A35CA245}">
      <dsp:nvSpPr>
        <dsp:cNvPr id="0" name=""/>
        <dsp:cNvSpPr/>
      </dsp:nvSpPr>
      <dsp:spPr>
        <a:xfrm>
          <a:off x="7202424" y="34271"/>
          <a:ext cx="3157537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Commodity</a:t>
          </a:r>
          <a:endParaRPr lang="en-CA" sz="2100" kern="1200" dirty="0"/>
        </a:p>
      </dsp:txBody>
      <dsp:txXfrm>
        <a:off x="7202424" y="34271"/>
        <a:ext cx="3157537" cy="604800"/>
      </dsp:txXfrm>
    </dsp:sp>
    <dsp:sp modelId="{1AA489E8-0F53-4DF5-AD6C-598AD948DBB3}">
      <dsp:nvSpPr>
        <dsp:cNvPr id="0" name=""/>
        <dsp:cNvSpPr/>
      </dsp:nvSpPr>
      <dsp:spPr>
        <a:xfrm>
          <a:off x="7202424" y="639071"/>
          <a:ext cx="3157537" cy="270931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Basic good</a:t>
          </a:r>
          <a:endParaRPr lang="en-CA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Gold, Oil, Gas</a:t>
          </a:r>
          <a:endParaRPr lang="en-CA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Usually invested through in funds</a:t>
          </a:r>
          <a:endParaRPr lang="en-CA" sz="2100" kern="1200" dirty="0"/>
        </a:p>
      </dsp:txBody>
      <dsp:txXfrm>
        <a:off x="7202424" y="639071"/>
        <a:ext cx="3157537" cy="2709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2T19:42:47.8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28,'1'-1,"-1"0,1 0,-1 0,1 0,-1 0,1 0,0 0,0 0,-1 0,1 0,0 0,0 0,0 0,0 1,0-1,0 0,0 1,0-1,0 1,1-1,-1 1,0-1,0 1,0 0,1 0,-1 0,2-1,40-3,-39 3,435-2,-225 6,200-3,-392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2T19:42:50.8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28,'1634'0,"-1615"-1,1-1,34-9,-33 7,-1 0,27-1,212 5,-236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8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4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6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75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8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9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1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4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5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9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1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B9142831-4628-2A79-CEAE-46F74D0110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92" b="8922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BD78BA5-2579-4D62-B68F-2289D39BF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B86AB-ADF3-E48A-25FE-F0FC9D4C6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14400"/>
            <a:ext cx="4892948" cy="3427867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FINANCE</a:t>
            </a:r>
            <a:endParaRPr lang="en-CA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4AC7F7-3BB6-1256-1270-702C1EC36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5290" y="5253051"/>
            <a:ext cx="4892948" cy="812923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Financial Markets</a:t>
            </a:r>
            <a:endParaRPr lang="en-CA" dirty="0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75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13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B86AB-ADF3-E48A-25FE-F0FC9D4C6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5181600" cy="13144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Stocks and Tickers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1078C-DC52-CAC5-3F1E-FDACBF2E6A8A}"/>
              </a:ext>
            </a:extLst>
          </p:cNvPr>
          <p:cNvSpPr txBox="1"/>
          <p:nvPr/>
        </p:nvSpPr>
        <p:spPr>
          <a:xfrm>
            <a:off x="912628" y="2217750"/>
            <a:ext cx="5181602" cy="3088460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</a:pPr>
            <a:r>
              <a:rPr lang="en-US" sz="1700" dirty="0"/>
              <a:t>In simple terms a stock share is a piece of a company, Its price can go up or down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</a:pPr>
            <a:r>
              <a:rPr lang="en-US" sz="1700" dirty="0"/>
              <a:t> A ticker is a symbol that is represents a company’s stock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</a:pPr>
            <a:r>
              <a:rPr lang="en-US" sz="1700" dirty="0"/>
              <a:t>Each publicly traded company has a ticker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</a:pPr>
            <a:r>
              <a:rPr lang="en-US" sz="1700" dirty="0"/>
              <a:t>To find information about a company’s stock you use its ticker 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</a:pPr>
            <a:r>
              <a:rPr lang="en-US" sz="1700" dirty="0"/>
              <a:t>Example, Apple: ”APPL”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33" name="Date Placeholder 3">
            <a:extLst>
              <a:ext uri="{FF2B5EF4-FFF2-40B4-BE49-F238E27FC236}">
                <a16:creationId xmlns:a16="http://schemas.microsoft.com/office/drawing/2014/main" id="{1F044AAC-B761-4B43-A7F5-E83A2E6C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38A62C4-9532-477E-82D0-1BD0CBC71971}" type="datetime1">
              <a:rPr lang="en-US" smtClean="0"/>
              <a:pPr>
                <a:spcAft>
                  <a:spcPts val="600"/>
                </a:spcAft>
              </a:pPr>
              <a:t>1/12/2024</a:t>
            </a:fld>
            <a:endParaRPr lang="en-US"/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5A5D6226-C153-4C5F-B30C-5656FEDF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Financial Markets</a:t>
            </a:r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86091187-3CD7-4891-BB4A-9A3F2309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F85A9A-900E-10EB-E078-BD782BC35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3111" y="1585489"/>
            <a:ext cx="4495421" cy="16562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015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B86AB-ADF3-E48A-25FE-F0FC9D4C6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5181600" cy="13144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Stock Exchanges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1078C-DC52-CAC5-3F1E-FDACBF2E6A8A}"/>
              </a:ext>
            </a:extLst>
          </p:cNvPr>
          <p:cNvSpPr txBox="1"/>
          <p:nvPr/>
        </p:nvSpPr>
        <p:spPr>
          <a:xfrm>
            <a:off x="912628" y="2217750"/>
            <a:ext cx="5181602" cy="3088460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</a:pPr>
            <a:r>
              <a:rPr lang="en-US" sz="1700" dirty="0"/>
              <a:t>Where and how the trading happens.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</a:pPr>
            <a:r>
              <a:rPr lang="en-US" sz="1700" dirty="0"/>
              <a:t>Probably seen some of them on the news of people looking worried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</a:pPr>
            <a:r>
              <a:rPr lang="en-US" sz="1700" dirty="0"/>
              <a:t>Stocks are traded on different exchanges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</a:pPr>
            <a:r>
              <a:rPr lang="en-US" sz="1700" dirty="0"/>
              <a:t>2 Stock exchanges to be aware of.</a:t>
            </a: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</a:pPr>
            <a:r>
              <a:rPr lang="en-US" sz="1700" dirty="0"/>
              <a:t>NYSE</a:t>
            </a:r>
          </a:p>
          <a:p>
            <a:pPr marL="685800" lvl="1" indent="-228600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</a:pPr>
            <a:r>
              <a:rPr lang="en-US" sz="1700" dirty="0"/>
              <a:t>NASDAQ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33" name="Date Placeholder 3">
            <a:extLst>
              <a:ext uri="{FF2B5EF4-FFF2-40B4-BE49-F238E27FC236}">
                <a16:creationId xmlns:a16="http://schemas.microsoft.com/office/drawing/2014/main" id="{1F044AAC-B761-4B43-A7F5-E83A2E6C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38A62C4-9532-477E-82D0-1BD0CBC71971}" type="datetime1">
              <a:rPr lang="en-US" smtClean="0"/>
              <a:pPr>
                <a:spcAft>
                  <a:spcPts val="600"/>
                </a:spcAft>
              </a:pPr>
              <a:t>1/12/2024</a:t>
            </a:fld>
            <a:endParaRPr lang="en-US"/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5A5D6226-C153-4C5F-B30C-5656FEDF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Financial Markets</a:t>
            </a:r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86091187-3CD7-4891-BB4A-9A3F2309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026" name="Picture 2" descr="NYSE will reopen May 26 with temperature checks and masks for traders">
            <a:extLst>
              <a:ext uri="{FF2B5EF4-FFF2-40B4-BE49-F238E27FC236}">
                <a16:creationId xmlns:a16="http://schemas.microsoft.com/office/drawing/2014/main" id="{7D812DC1-F589-072D-2A38-4563799FE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719" y="3309368"/>
            <a:ext cx="4449653" cy="2979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F2C8DA-9D62-17DB-06CC-F2B0D5D34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718" y="1495346"/>
            <a:ext cx="4447881" cy="160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4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82DFB2-B75B-4BBE-E145-21F339713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1219672"/>
            <a:ext cx="5084947" cy="695372"/>
          </a:xfrm>
          <a:solidFill>
            <a:schemeClr val="accent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NYSE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09EAA0-4D1A-0451-AFCB-FE8EE5FF9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1915044"/>
            <a:ext cx="5084947" cy="268494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</a:pPr>
            <a:r>
              <a:rPr lang="en-US" sz="2000" dirty="0"/>
              <a:t>New York Stock Exchange</a:t>
            </a:r>
          </a:p>
          <a:p>
            <a:r>
              <a:rPr lang="en-CA" dirty="0"/>
              <a:t>Old and most classic companies are traded here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1152806-AFFD-FE2C-44D5-BFDE4242E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7821" y="1219672"/>
            <a:ext cx="5183188" cy="695372"/>
          </a:xfrm>
          <a:solidFill>
            <a:schemeClr val="accent3">
              <a:lumMod val="75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Nasdaq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3D4E1C-5B27-047D-7B1F-DBC66FDD95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7821" y="1915045"/>
            <a:ext cx="5183188" cy="2684946"/>
          </a:xfrm>
          <a:solidFill>
            <a:schemeClr val="bg2">
              <a:lumMod val="9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Acronym for some nerdy stuff</a:t>
            </a:r>
          </a:p>
          <a:p>
            <a:r>
              <a:rPr lang="en-US" sz="2000" dirty="0"/>
              <a:t>Newer and associated with tech stocks</a:t>
            </a:r>
          </a:p>
          <a:p>
            <a:r>
              <a:rPr lang="en-CA" dirty="0"/>
              <a:t>Ticker + Exchange</a:t>
            </a:r>
          </a:p>
          <a:p>
            <a:endParaRPr lang="en-CA" dirty="0"/>
          </a:p>
        </p:txBody>
      </p:sp>
      <p:sp>
        <p:nvSpPr>
          <p:cNvPr id="33" name="Date Placeholder 3">
            <a:extLst>
              <a:ext uri="{FF2B5EF4-FFF2-40B4-BE49-F238E27FC236}">
                <a16:creationId xmlns:a16="http://schemas.microsoft.com/office/drawing/2014/main" id="{1F044AAC-B761-4B43-A7F5-E83A2E6C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238A62C4-9532-477E-82D0-1BD0CBC71971}" type="datetime1">
              <a:rPr lang="en-US" smtClean="0"/>
              <a:pPr>
                <a:spcAft>
                  <a:spcPts val="600"/>
                </a:spcAft>
              </a:pPr>
              <a:t>1/12/2024</a:t>
            </a:fld>
            <a:endParaRPr lang="en-US"/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5A5D6226-C153-4C5F-B30C-5656FEDF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Financial Markets</a:t>
            </a:r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86091187-3CD7-4891-BB4A-9A3F2309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1078C-DC52-CAC5-3F1E-FDACBF2E6A8A}"/>
              </a:ext>
            </a:extLst>
          </p:cNvPr>
          <p:cNvSpPr txBox="1"/>
          <p:nvPr/>
        </p:nvSpPr>
        <p:spPr>
          <a:xfrm>
            <a:off x="2964453" y="828035"/>
            <a:ext cx="5181602" cy="2600965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1D5CB59-F61A-F7B4-1460-B67FFA394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255" y="3420531"/>
            <a:ext cx="1924319" cy="80021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47B1F85-B38C-B00A-37E9-A22C3E02A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915" y="3385344"/>
            <a:ext cx="2276793" cy="76210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96F66E7-54CD-EAD8-235B-9A7EEE016147}"/>
                  </a:ext>
                </a:extLst>
              </p14:cNvPr>
              <p14:cNvContentPartPr/>
              <p14:nvPr/>
            </p14:nvContentPartPr>
            <p14:xfrm>
              <a:off x="2686996" y="3964452"/>
              <a:ext cx="419400" cy="104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96F66E7-54CD-EAD8-235B-9A7EEE0161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32996" y="3856452"/>
                <a:ext cx="52704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52F7128-149E-85C4-10A8-EFC6191D70C0}"/>
                  </a:ext>
                </a:extLst>
              </p14:cNvPr>
              <p14:cNvContentPartPr/>
              <p14:nvPr/>
            </p14:nvContentPartPr>
            <p14:xfrm>
              <a:off x="8808076" y="4011612"/>
              <a:ext cx="754920" cy="100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52F7128-149E-85C4-10A8-EFC6191D70C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54076" y="3903972"/>
                <a:ext cx="862560" cy="22572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13CA651B-ADD4-7D35-0268-5EE248C2E650}"/>
              </a:ext>
            </a:extLst>
          </p:cNvPr>
          <p:cNvSpPr/>
          <p:nvPr/>
        </p:nvSpPr>
        <p:spPr>
          <a:xfrm>
            <a:off x="912628" y="4730620"/>
            <a:ext cx="10618381" cy="11731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then being able to read the ticker, the exchange doesn’t really matter for our project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5044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B86AB-ADF3-E48A-25FE-F0FC9D4C6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5181600" cy="13144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Stock Indexes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11078C-DC52-CAC5-3F1E-FDACBF2E6A8A}"/>
              </a:ext>
            </a:extLst>
          </p:cNvPr>
          <p:cNvSpPr txBox="1"/>
          <p:nvPr/>
        </p:nvSpPr>
        <p:spPr>
          <a:xfrm>
            <a:off x="912628" y="2217750"/>
            <a:ext cx="5181602" cy="3088460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</a:pPr>
            <a:r>
              <a:rPr lang="en-US" sz="1700" dirty="0"/>
              <a:t>Measures of a specific section of the stock market.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</a:pPr>
            <a:r>
              <a:rPr lang="en-US" sz="1700" dirty="0"/>
              <a:t>Performance of stocks that share things in common</a:t>
            </a:r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28600" indent="-228600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33" name="Date Placeholder 3">
            <a:extLst>
              <a:ext uri="{FF2B5EF4-FFF2-40B4-BE49-F238E27FC236}">
                <a16:creationId xmlns:a16="http://schemas.microsoft.com/office/drawing/2014/main" id="{1F044AAC-B761-4B43-A7F5-E83A2E6C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38A62C4-9532-477E-82D0-1BD0CBC71971}" type="datetime1">
              <a:rPr lang="en-US" smtClean="0"/>
              <a:pPr>
                <a:spcAft>
                  <a:spcPts val="600"/>
                </a:spcAft>
              </a:pPr>
              <a:t>1/12/2024</a:t>
            </a:fld>
            <a:endParaRPr lang="en-US"/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5A5D6226-C153-4C5F-B30C-5656FEDF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Financial Markets</a:t>
            </a:r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86091187-3CD7-4891-BB4A-9A3F2309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BA7A2F7-05E7-B977-1D37-89B4AF83E8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9586885"/>
              </p:ext>
            </p:extLst>
          </p:nvPr>
        </p:nvGraphicFramePr>
        <p:xfrm>
          <a:off x="6094230" y="1277750"/>
          <a:ext cx="5705231" cy="430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577F6D36-2916-A638-8B33-DDFBFFD3A9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8483" y="3532193"/>
            <a:ext cx="4153480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6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01EF-AB6B-B2A3-3825-EDAD11A83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indexes used for?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E9C4A-D62D-EC41-ECFA-729265B96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S&amp;P is commonly used as a metric to determine portfolio performance</a:t>
            </a:r>
          </a:p>
          <a:p>
            <a:r>
              <a:rPr lang="en-US" dirty="0"/>
              <a:t>Can also be used for a measure of the health of markets and overall economy </a:t>
            </a:r>
          </a:p>
          <a:p>
            <a:pPr marL="0" indent="0">
              <a:buNone/>
            </a:pPr>
            <a:endParaRPr lang="en-US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3901AC-B578-7BAD-690E-C0CF55DC0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86" y="4031394"/>
            <a:ext cx="6496957" cy="438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1AE2C9-4EA4-9D11-A737-69291F66E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39" y="4724871"/>
            <a:ext cx="2813540" cy="4808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730CCA-19E9-A4D9-7AAC-54BA44082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2543" y="4469605"/>
            <a:ext cx="4010585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64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8BC38-048C-CA7A-A780-DD0D46F40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7EB36-1900-DD8F-92CC-8E28CDA33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Mutual fund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9875E-B1AA-4596-CE3E-C1FB840CC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tx2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 dirty="0"/>
              <a:t>Mix of different assets</a:t>
            </a:r>
          </a:p>
          <a:p>
            <a:r>
              <a:rPr lang="en-US" dirty="0"/>
              <a:t>Were actively managed by fund managers, but are becoming more passive</a:t>
            </a:r>
          </a:p>
          <a:p>
            <a:r>
              <a:rPr lang="en-US" dirty="0"/>
              <a:t>Can only be purchased at the end of each trading day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0FE051-430F-32D0-C3AF-6F085AAA1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ETF - </a:t>
            </a:r>
            <a:r>
              <a:rPr lang="en-CA" b="0" i="0" dirty="0">
                <a:solidFill>
                  <a:schemeClr val="bg1">
                    <a:lumMod val="95000"/>
                  </a:schemeClr>
                </a:solidFill>
                <a:effectLst/>
                <a:latin typeface="SourceSansPro"/>
              </a:rPr>
              <a:t> exchange-traded funds </a:t>
            </a:r>
            <a:endParaRPr lang="en-CA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96D2B8-EBEB-FFF9-50E6-C0FF73C88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solidFill>
            <a:schemeClr val="bg2">
              <a:lumMod val="90000"/>
            </a:schemeClr>
          </a:solidFill>
        </p:spPr>
        <p:txBody>
          <a:bodyPr/>
          <a:lstStyle/>
          <a:p>
            <a:r>
              <a:rPr lang="en-US" dirty="0"/>
              <a:t>Mix of different assets</a:t>
            </a:r>
          </a:p>
          <a:p>
            <a:r>
              <a:rPr lang="en-US" dirty="0"/>
              <a:t>Mostly passive</a:t>
            </a:r>
          </a:p>
          <a:p>
            <a:r>
              <a:rPr lang="en-CA" dirty="0"/>
              <a:t>Can be bought and sold on exchanges</a:t>
            </a:r>
          </a:p>
        </p:txBody>
      </p:sp>
    </p:spTree>
    <p:extLst>
      <p:ext uri="{BB962C8B-B14F-4D97-AF65-F5344CB8AC3E}">
        <p14:creationId xmlns:p14="http://schemas.microsoft.com/office/powerpoint/2010/main" val="378156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51DA568A-3F54-91F9-89CB-29DD36897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Management</a:t>
            </a:r>
            <a:endParaRPr lang="en-CA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87935C4-B4A2-94C9-FABB-2FA11C2B0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Investment portfolio management involves building and overseeing a selection of assets such as stocks, bonds, and cash that meet the long-term financial goals and risk tolerance of an investor.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Passive portfolio management seeks to match the returns of the market by mimicking the makeup of an index or indexes.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Active portfolio management requires strategically buying and selling stocks and other assets in an effort to beat the performance of the broader market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4422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F189A-0C24-A555-F508-6AC06BF21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types of assets</a:t>
            </a:r>
            <a:endParaRPr lang="en-CA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6F50ABB-7881-4F5C-C7CB-9B1288EDDE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4665181"/>
              </p:ext>
            </p:extLst>
          </p:nvPr>
        </p:nvGraphicFramePr>
        <p:xfrm>
          <a:off x="914399" y="2559171"/>
          <a:ext cx="10363200" cy="3382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359857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426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Grandview Display</vt:lpstr>
      <vt:lpstr>SourceSansPro</vt:lpstr>
      <vt:lpstr>DashVTI</vt:lpstr>
      <vt:lpstr>FINANCE</vt:lpstr>
      <vt:lpstr>Stocks and Tickers </vt:lpstr>
      <vt:lpstr>Stock Exchanges</vt:lpstr>
      <vt:lpstr>PowerPoint Presentation</vt:lpstr>
      <vt:lpstr>Stock Indexes</vt:lpstr>
      <vt:lpstr>What are indexes used for?</vt:lpstr>
      <vt:lpstr>Funds</vt:lpstr>
      <vt:lpstr>Portfolio Management</vt:lpstr>
      <vt:lpstr>Other types of assets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</dc:title>
  <dc:creator>Robert Kaczur</dc:creator>
  <cp:lastModifiedBy>Robert Kaczur</cp:lastModifiedBy>
  <cp:revision>1</cp:revision>
  <dcterms:created xsi:type="dcterms:W3CDTF">2024-01-12T18:48:54Z</dcterms:created>
  <dcterms:modified xsi:type="dcterms:W3CDTF">2024-01-13T04:31:21Z</dcterms:modified>
</cp:coreProperties>
</file>