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9" r:id="rId3"/>
    <p:sldId id="267" r:id="rId4"/>
    <p:sldId id="268" r:id="rId5"/>
    <p:sldId id="265" r:id="rId6"/>
    <p:sldId id="262" r:id="rId7"/>
    <p:sldId id="261" r:id="rId8"/>
    <p:sldId id="269" r:id="rId9"/>
    <p:sldId id="270" r:id="rId10"/>
    <p:sldId id="287" r:id="rId11"/>
    <p:sldId id="273" r:id="rId12"/>
    <p:sldId id="286" r:id="rId13"/>
    <p:sldId id="274" r:id="rId14"/>
    <p:sldId id="275" r:id="rId15"/>
    <p:sldId id="276" r:id="rId16"/>
    <p:sldId id="277" r:id="rId17"/>
    <p:sldId id="278" r:id="rId18"/>
    <p:sldId id="279" r:id="rId19"/>
    <p:sldId id="283" r:id="rId20"/>
    <p:sldId id="285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7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9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E62CB-69D5-4B8C-8B26-533BB8C36A9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0E330-DFDC-45FB-8CD2-EE295F2A5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40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78475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8D5266-EBA1-4CA6-AA9D-F811EC46AD7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260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61F0-D738-4077-A49A-22E5E34E569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0FEC-98FE-4ABE-89AF-C1C503FD9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61F0-D738-4077-A49A-22E5E34E569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0FEC-98FE-4ABE-89AF-C1C503FD9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3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61F0-D738-4077-A49A-22E5E34E569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0FEC-98FE-4ABE-89AF-C1C503FD9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2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61F0-D738-4077-A49A-22E5E34E569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0FEC-98FE-4ABE-89AF-C1C503FD9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5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61F0-D738-4077-A49A-22E5E34E569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0FEC-98FE-4ABE-89AF-C1C503FD9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4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61F0-D738-4077-A49A-22E5E34E569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0FEC-98FE-4ABE-89AF-C1C503FD9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4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61F0-D738-4077-A49A-22E5E34E569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0FEC-98FE-4ABE-89AF-C1C503FD9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2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61F0-D738-4077-A49A-22E5E34E569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0FEC-98FE-4ABE-89AF-C1C503FD9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5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61F0-D738-4077-A49A-22E5E34E569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0FEC-98FE-4ABE-89AF-C1C503FD9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1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61F0-D738-4077-A49A-22E5E34E569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0FEC-98FE-4ABE-89AF-C1C503FD9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5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61F0-D738-4077-A49A-22E5E34E569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0FEC-98FE-4ABE-89AF-C1C503FD9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8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461F0-D738-4077-A49A-22E5E34E569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80FEC-98FE-4ABE-89AF-C1C503FD9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8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alendar.google.com/calendar/selfsched?sstoken=UUJjTTZwY0c2Z3pffGRlZmF1bHR8OGYyMzUwMTc5NzM2ZjJhNmM5OWFlMDIwOTU1ZDhjMTU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Zumy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743200"/>
            <a:ext cx="1752600" cy="2834930"/>
          </a:xfrm>
          <a:prstGeom prst="rect">
            <a:avLst/>
          </a:prstGeom>
        </p:spPr>
      </p:pic>
      <p:pic>
        <p:nvPicPr>
          <p:cNvPr id="12" name="Picture 11" descr="baxter-research-robot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2590801"/>
            <a:ext cx="2725115" cy="276669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2209800" y="609600"/>
            <a:ext cx="7772400" cy="2035174"/>
          </a:xfrm>
        </p:spPr>
        <p:txBody>
          <a:bodyPr/>
          <a:lstStyle/>
          <a:p>
            <a:r>
              <a:rPr lang="en-US" sz="3200" dirty="0"/>
              <a:t>EE 106B/206B</a:t>
            </a:r>
            <a:br>
              <a:rPr lang="en-US" sz="3200" dirty="0"/>
            </a:br>
            <a:r>
              <a:rPr lang="en-US" sz="3200" dirty="0"/>
              <a:t> Robotic Manipulation and Interaction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419600" y="2819400"/>
            <a:ext cx="33528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Ruzena Bajcsy</a:t>
            </a:r>
          </a:p>
          <a:p>
            <a:pPr algn="ctr"/>
            <a:r>
              <a:rPr lang="en-US" sz="2800" dirty="0"/>
              <a:t>Shankar </a:t>
            </a:r>
            <a:r>
              <a:rPr lang="en-US" sz="2800" dirty="0" err="1" smtClean="0"/>
              <a:t>Sastry</a:t>
            </a:r>
            <a:endParaRPr lang="en-US" sz="2800" dirty="0"/>
          </a:p>
          <a:p>
            <a:pPr algn="ctr"/>
            <a:r>
              <a:rPr lang="en-US" sz="3600" dirty="0" smtClean="0"/>
              <a:t>Spring 2019</a:t>
            </a:r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1524000" y="594360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Valmik </a:t>
            </a:r>
            <a:r>
              <a:rPr lang="en-US" sz="2400" dirty="0" err="1" smtClean="0"/>
              <a:t>Prabhu</a:t>
            </a:r>
            <a:r>
              <a:rPr lang="en-US" sz="2400" dirty="0" smtClean="0"/>
              <a:t>    Chris Correa  </a:t>
            </a:r>
            <a:r>
              <a:rPr lang="en-US" sz="2400" dirty="0" err="1" smtClean="0"/>
              <a:t>Nandita</a:t>
            </a:r>
            <a:r>
              <a:rPr lang="en-US" sz="2400" dirty="0" smtClean="0"/>
              <a:t> </a:t>
            </a:r>
            <a:r>
              <a:rPr lang="en-US" sz="2400" dirty="0" err="1" smtClean="0"/>
              <a:t>Iyer</a:t>
            </a:r>
            <a:r>
              <a:rPr lang="en-US" sz="2400" dirty="0"/>
              <a:t>	     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524000" y="525780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GSIs:</a:t>
            </a:r>
          </a:p>
        </p:txBody>
      </p:sp>
    </p:spTree>
    <p:extLst>
      <p:ext uri="{BB962C8B-B14F-4D97-AF65-F5344CB8AC3E}">
        <p14:creationId xmlns:p14="http://schemas.microsoft.com/office/powerpoint/2010/main" val="268762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 err="1" smtClean="0"/>
              <a:t>Assiganments</a:t>
            </a:r>
            <a:r>
              <a:rPr lang="en-US" dirty="0" smtClean="0"/>
              <a:t>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 smtClean="0"/>
              <a:t>Homeworks</a:t>
            </a:r>
            <a:r>
              <a:rPr lang="en-US" dirty="0" smtClean="0"/>
              <a:t> will b by using be collected and graded using Gradescope.com </a:t>
            </a:r>
            <a:r>
              <a:rPr lang="en-US" dirty="0" err="1" smtClean="0"/>
              <a:t>system.Create</a:t>
            </a:r>
            <a:r>
              <a:rPr lang="en-US" dirty="0" smtClean="0"/>
              <a:t> an Account on Gradescope.com with your Berkeley email account and SID. Add this code </a:t>
            </a:r>
            <a:r>
              <a:rPr lang="en-US" dirty="0" err="1" smtClean="0"/>
              <a:t>TOD</a:t>
            </a:r>
            <a:r>
              <a:rPr lang="en-US" altLang="en-US" dirty="0" err="1">
                <a:latin typeface="Arial" panose="020B0604020202020204" pitchFamily="34" charset="0"/>
              </a:rPr>
              <a:t>Collaboration</a:t>
            </a:r>
            <a:r>
              <a:rPr lang="en-US" altLang="en-US" dirty="0">
                <a:latin typeface="Arial" panose="020B0604020202020204" pitchFamily="34" charset="0"/>
              </a:rPr>
              <a:t> on homework sets is encouraged, but all students must write up their own solution set.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Additionally, every student is accountable for the solutions they submit and may be asked to discuss them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with a GSI or instructor. </a:t>
            </a:r>
            <a:r>
              <a:rPr lang="en-US" altLang="en-US" b="1" dirty="0">
                <a:latin typeface="Arial" panose="020B0604020202020204" pitchFamily="34" charset="0"/>
              </a:rPr>
              <a:t>Please list all collaborators at the top of each submitted homework set.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9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will be 5 Homework assignments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774147"/>
              </p:ext>
            </p:extLst>
          </p:nvPr>
        </p:nvGraphicFramePr>
        <p:xfrm>
          <a:off x="838200" y="1825625"/>
          <a:ext cx="10515600" cy="219456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Assignment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Posted Date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Due Date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HW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01/25/19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02/03/19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HW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02/03/19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02/17/19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HW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02/18/19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03/03/19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HW 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03/04/19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03/17/19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HW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03/18/19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04/06/19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6300" y="927160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760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Questions regarding </a:t>
            </a:r>
            <a:r>
              <a:rPr lang="en-US" dirty="0" err="1"/>
              <a:t>homeworks</a:t>
            </a:r>
            <a:r>
              <a:rPr lang="en-US" dirty="0"/>
              <a:t> and labs should be directed to Valmik and Chris. Questions re-</a:t>
            </a:r>
            <a:br>
              <a:rPr lang="en-US" dirty="0"/>
            </a:br>
            <a:r>
              <a:rPr lang="en-US" dirty="0" err="1"/>
              <a:t>garding</a:t>
            </a:r>
            <a:r>
              <a:rPr lang="en-US" dirty="0"/>
              <a:t> discussions and course logistics should be directed to Valmik. All questions can and should be directed to Piazza for the fastest response. When emailing a GSI, please prefix the subject line with</a:t>
            </a:r>
            <a:br>
              <a:rPr lang="en-US" dirty="0"/>
            </a:br>
            <a:r>
              <a:rPr lang="en-US" dirty="0"/>
              <a:t>[EE106B].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on </a:t>
            </a:r>
            <a:r>
              <a:rPr lang="en-US" dirty="0" err="1" smtClean="0"/>
              <a:t>Homeworks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28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13633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The lab in 111 Cory is open for use for the labs/mini-projects and the final project. Please do not use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the hardware until the discussion on lab safety, which will occur on TODO. The robots/hardware will be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shared. Please reserve times on the following calendars: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There are no official lab sections or checkoffs, as there are in 106A. Instead, students will work on their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own time and turn in a lab report to </a:t>
            </a:r>
            <a:r>
              <a:rPr lang="en-US" altLang="en-US" dirty="0" err="1">
                <a:latin typeface="Arial" panose="020B0604020202020204" pitchFamily="34" charset="0"/>
              </a:rPr>
              <a:t>Gradescope</a:t>
            </a:r>
            <a:r>
              <a:rPr lang="en-US" altLang="en-US" dirty="0">
                <a:latin typeface="Arial" panose="020B0604020202020204" pitchFamily="34" charset="0"/>
              </a:rPr>
              <a:t>. Labs should be completed in groups of 2-3</a:t>
            </a:r>
            <a:r>
              <a:rPr lang="en-US" altLang="en-US" dirty="0" smtClean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fontAlgn="ctr"/>
            <a:r>
              <a:rPr lang="en-US" b="1" dirty="0" smtClean="0"/>
              <a:t>Robot   Baxter/Sawyer</a:t>
            </a:r>
            <a:endParaRPr lang="en-US" dirty="0"/>
          </a:p>
          <a:p>
            <a:pPr fontAlgn="ctr"/>
            <a:r>
              <a:rPr lang="en-US" b="1" dirty="0" smtClean="0"/>
              <a:t>Calendar</a:t>
            </a:r>
            <a:r>
              <a:rPr lang="en-US" dirty="0" smtClean="0"/>
              <a:t>   TODO</a:t>
            </a:r>
            <a:endParaRPr lang="en-US" dirty="0"/>
          </a:p>
          <a:p>
            <a:pPr fontAlgn="ctr"/>
            <a:r>
              <a:rPr lang="en-US" dirty="0"/>
              <a:t>TODO</a:t>
            </a:r>
          </a:p>
          <a:p>
            <a:pPr fontAlgn="ctr"/>
            <a:r>
              <a:rPr lang="en-US" dirty="0" err="1"/>
              <a:t>Turtlebot</a:t>
            </a:r>
            <a:endParaRPr lang="en-US" dirty="0"/>
          </a:p>
          <a:p>
            <a:pPr fontAlgn="ctr"/>
            <a:r>
              <a:rPr lang="en-US" dirty="0">
                <a:hlinkClick r:id="rId2"/>
              </a:rPr>
              <a:t> (Links to an external site.)Links to an external </a:t>
            </a:r>
            <a:r>
              <a:rPr lang="en-US" dirty="0" err="1">
                <a:hlinkClick r:id="rId2"/>
              </a:rPr>
              <a:t>site.</a:t>
            </a:r>
            <a:r>
              <a:rPr lang="en-US" dirty="0" err="1"/>
              <a:t>TODO</a:t>
            </a:r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Labs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12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final project will constitute the largest single portion of your grade for this course and must in-</a:t>
            </a:r>
            <a:br>
              <a:rPr lang="en-US" dirty="0" smtClean="0"/>
            </a:br>
            <a:r>
              <a:rPr lang="en-US" dirty="0" err="1" smtClean="0"/>
              <a:t>clude</a:t>
            </a:r>
            <a:r>
              <a:rPr lang="en-US" dirty="0" smtClean="0"/>
              <a:t> sensing, planning, and actuation components on real hardware. Whereas the 106A project was an</a:t>
            </a:r>
          </a:p>
          <a:p>
            <a:r>
              <a:rPr lang="en-US" dirty="0" smtClean="0"/>
              <a:t>implementation-based project, this project should be research-based. Project deliverables include a pro-</a:t>
            </a:r>
            <a:br>
              <a:rPr lang="en-US" dirty="0" smtClean="0"/>
            </a:br>
            <a:r>
              <a:rPr lang="en-US" dirty="0" err="1" smtClean="0"/>
              <a:t>posal</a:t>
            </a:r>
            <a:r>
              <a:rPr lang="en-US" dirty="0" smtClean="0"/>
              <a:t>, a live demo and poster session, an academic-style paper, a small website, and several intermediate</a:t>
            </a:r>
          </a:p>
          <a:p>
            <a:r>
              <a:rPr lang="en-US" dirty="0" smtClean="0"/>
              <a:t>check-ins. Further information will be forthcoming; in the meantime, feel free to explore the list of previous</a:t>
            </a:r>
            <a:br>
              <a:rPr lang="en-US" dirty="0" smtClean="0"/>
            </a:br>
            <a:r>
              <a:rPr lang="en-US" dirty="0" smtClean="0"/>
              <a:t>projects available on </a:t>
            </a:r>
            <a:r>
              <a:rPr lang="en-US" dirty="0" err="1" smtClean="0"/>
              <a:t>bCourses</a:t>
            </a:r>
            <a:r>
              <a:rPr lang="en-US" dirty="0" smtClean="0"/>
              <a:t>!</a:t>
            </a:r>
            <a:br>
              <a:rPr lang="en-US" dirty="0" smtClean="0"/>
            </a:br>
            <a:r>
              <a:rPr lang="en-US" dirty="0" smtClean="0"/>
              <a:t>Due to the types of deliverables involved (e.g., live demonstrations)</a:t>
            </a:r>
          </a:p>
          <a:p>
            <a:r>
              <a:rPr lang="en-US" dirty="0" smtClean="0"/>
              <a:t>Late work will not be accepted.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40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instructors will hold weekly office hours to discuss lecture content, homework assignments, projects, and</a:t>
            </a:r>
            <a:br>
              <a:rPr lang="en-US" dirty="0" smtClean="0"/>
            </a:br>
            <a:r>
              <a:rPr lang="en-US" dirty="0" smtClean="0"/>
              <a:t>other course material. We will try our best to schedule them so that each student has the opportunity to</a:t>
            </a:r>
            <a:br>
              <a:rPr lang="en-US" dirty="0" smtClean="0"/>
            </a:br>
            <a:r>
              <a:rPr lang="en-US" dirty="0" smtClean="0"/>
              <a:t>attend at least one office hour each week. When discussing a current homework assignment, instructors will</a:t>
            </a:r>
            <a:br>
              <a:rPr lang="en-US" dirty="0" smtClean="0"/>
            </a:br>
            <a:r>
              <a:rPr lang="en-US" dirty="0" smtClean="0"/>
              <a:t>not provide solutions. Rather, instructors will be happy to help clarify fundamentals and to guide students’</a:t>
            </a:r>
            <a:br>
              <a:rPr lang="en-US" dirty="0" smtClean="0"/>
            </a:br>
            <a:r>
              <a:rPr lang="en-US" dirty="0" smtClean="0"/>
              <a:t>reasoning in related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72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Late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we will abide by the policies listed above regarding specific assignment types, we understand that</a:t>
            </a:r>
            <a:br>
              <a:rPr lang="en-US" dirty="0" smtClean="0"/>
            </a:br>
            <a:r>
              <a:rPr lang="en-US" dirty="0" smtClean="0"/>
              <a:t>unforeseen circumstances do happen. If you feel that you will not be able to complete an assignment on time</a:t>
            </a:r>
            <a:br>
              <a:rPr lang="en-US" dirty="0" smtClean="0"/>
            </a:br>
            <a:r>
              <a:rPr lang="en-US" dirty="0" smtClean="0"/>
              <a:t>under the policies listed above due to truly extenuating circumstances, please inform a course instructor as</a:t>
            </a:r>
            <a:br>
              <a:rPr lang="en-US" dirty="0" smtClean="0"/>
            </a:br>
            <a:r>
              <a:rPr lang="en-US" dirty="0" smtClean="0"/>
              <a:t>soon as possible and before the associated deadline to discuss your situation. Once the deadline has passed,</a:t>
            </a:r>
            <a:br>
              <a:rPr lang="en-US" dirty="0" smtClean="0"/>
            </a:br>
            <a:r>
              <a:rPr lang="en-US" dirty="0" smtClean="0"/>
              <a:t>accommodations are unlikely.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95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Regrade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feel that your work has been graded unfairly, you may request a regrade by submitting a request on</a:t>
            </a:r>
            <a:br>
              <a:rPr lang="en-US" dirty="0" smtClean="0"/>
            </a:br>
            <a:r>
              <a:rPr lang="en-US" dirty="0" err="1" smtClean="0"/>
              <a:t>Gradescope</a:t>
            </a:r>
            <a:r>
              <a:rPr lang="en-US" dirty="0" smtClean="0"/>
              <a:t> with a written statement explaining the mistake. Be aware that points may be deducted as well</a:t>
            </a:r>
            <a:br>
              <a:rPr lang="en-US" dirty="0" smtClean="0"/>
            </a:br>
            <a:r>
              <a:rPr lang="en-US" dirty="0" smtClean="0"/>
              <a:t>as added if a regrade is requested.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83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Lecture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LEC 001 T/</a:t>
            </a:r>
            <a:r>
              <a:rPr lang="en-US" dirty="0" err="1" smtClean="0"/>
              <a:t>Th</a:t>
            </a:r>
            <a:r>
              <a:rPr lang="en-US" dirty="0" smtClean="0"/>
              <a:t> 11a-12:30p Ruzena Bajcsy 521 Cory</a:t>
            </a:r>
            <a:br>
              <a:rPr lang="en-US" dirty="0" smtClean="0"/>
            </a:br>
            <a:r>
              <a:rPr lang="en-US" b="1" dirty="0" smtClean="0"/>
              <a:t>Discussion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 201 M/W 2-3p Valmik </a:t>
            </a:r>
            <a:r>
              <a:rPr lang="en-US" dirty="0" err="1" smtClean="0"/>
              <a:t>Prabhu</a:t>
            </a:r>
            <a:r>
              <a:rPr lang="en-US" dirty="0" smtClean="0"/>
              <a:t> 111 Cory</a:t>
            </a:r>
            <a:br>
              <a:rPr lang="en-US" dirty="0" smtClean="0"/>
            </a:br>
            <a:r>
              <a:rPr lang="en-US" dirty="0" smtClean="0"/>
              <a:t>DIS 202 M/W 3-4p Valmik </a:t>
            </a:r>
            <a:r>
              <a:rPr lang="en-US" dirty="0" err="1" smtClean="0"/>
              <a:t>Prabhu</a:t>
            </a:r>
            <a:r>
              <a:rPr lang="en-US" dirty="0" smtClean="0"/>
              <a:t> 111 Cory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91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plans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Review: 1 </a:t>
            </a:r>
            <a:r>
              <a:rPr lang="en-US" dirty="0" err="1"/>
              <a:t>weekControls</a:t>
            </a:r>
            <a:r>
              <a:rPr lang="en-US" dirty="0"/>
              <a:t> and Trajectory Tracking: 2 weeks</a:t>
            </a:r>
          </a:p>
          <a:p>
            <a:r>
              <a:rPr lang="en-US" dirty="0"/>
              <a:t>Grasping: 2 weeks</a:t>
            </a:r>
          </a:p>
          <a:p>
            <a:r>
              <a:rPr lang="en-US" dirty="0"/>
              <a:t>Differential Geometry and </a:t>
            </a:r>
            <a:r>
              <a:rPr lang="en-US" dirty="0" err="1"/>
              <a:t>Nonholonomy</a:t>
            </a:r>
            <a:r>
              <a:rPr lang="en-US" dirty="0"/>
              <a:t>: 2.5 weeks</a:t>
            </a:r>
          </a:p>
          <a:p>
            <a:r>
              <a:rPr lang="en-US" dirty="0"/>
              <a:t>Hyper redundant and soft robots: 2.5 weeks</a:t>
            </a:r>
          </a:p>
          <a:p>
            <a:r>
              <a:rPr lang="en-US" dirty="0"/>
              <a:t>Path planning: 1 week</a:t>
            </a:r>
          </a:p>
          <a:p>
            <a:r>
              <a:rPr lang="en-US" dirty="0"/>
              <a:t>Special Topics: 3 weeks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4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057400"/>
            <a:ext cx="8229600" cy="3962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Most slides in this course have benefited from:</a:t>
            </a:r>
          </a:p>
          <a:p>
            <a:pPr marL="0" indent="0">
              <a:buNone/>
            </a:pPr>
            <a:r>
              <a:rPr lang="en-US" sz="2400" dirty="0"/>
              <a:t> notes from </a:t>
            </a:r>
            <a:r>
              <a:rPr lang="en-US" sz="2400" dirty="0" err="1"/>
              <a:t>Zexiang</a:t>
            </a:r>
            <a:r>
              <a:rPr lang="en-US" sz="2400" dirty="0"/>
              <a:t> Li and </a:t>
            </a:r>
            <a:r>
              <a:rPr lang="en-US" sz="2400" dirty="0" err="1"/>
              <a:t>Yuanqing</a:t>
            </a:r>
            <a:r>
              <a:rPr lang="en-US" sz="2400" dirty="0"/>
              <a:t> Wu, based on the textbook </a:t>
            </a:r>
            <a:r>
              <a:rPr lang="en-US" sz="2400" i="1" dirty="0">
                <a:solidFill>
                  <a:srgbClr val="0000FF"/>
                </a:solidFill>
              </a:rPr>
              <a:t>A Mathematical Introduction to Robotic Manipulation</a:t>
            </a:r>
            <a:r>
              <a:rPr lang="en-US" sz="2400" dirty="0"/>
              <a:t> by R. Murray, Z. Li and S.S. Sastry (available online via bCourses).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The current version of these slides is by </a:t>
            </a:r>
            <a:r>
              <a:rPr lang="en-US" dirty="0" err="1"/>
              <a:t>S.Sastry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R.Bajcsy</a:t>
            </a:r>
            <a:r>
              <a:rPr lang="en-US" dirty="0"/>
              <a:t>, </a:t>
            </a:r>
            <a:r>
              <a:rPr lang="en-US" dirty="0" smtClean="0"/>
              <a:t>Jeff Mahler </a:t>
            </a:r>
            <a:r>
              <a:rPr lang="en-US" dirty="0"/>
              <a:t>and </a:t>
            </a:r>
            <a:r>
              <a:rPr lang="en-US" dirty="0" err="1"/>
              <a:t>K.Goldberg</a:t>
            </a:r>
            <a:endParaRPr lang="en-US" dirty="0"/>
          </a:p>
        </p:txBody>
      </p:sp>
      <p:pic>
        <p:nvPicPr>
          <p:cNvPr id="5" name="Picture 4" descr="01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85"/>
          <a:stretch/>
        </p:blipFill>
        <p:spPr>
          <a:xfrm>
            <a:off x="3505200" y="381000"/>
            <a:ext cx="1447800" cy="1346868"/>
          </a:xfrm>
          <a:prstGeom prst="rect">
            <a:avLst/>
          </a:prstGeom>
        </p:spPr>
      </p:pic>
      <p:pic>
        <p:nvPicPr>
          <p:cNvPr id="6" name="Picture 5" descr="01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85"/>
          <a:stretch/>
        </p:blipFill>
        <p:spPr>
          <a:xfrm flipH="1">
            <a:off x="7239000" y="381000"/>
            <a:ext cx="1447800" cy="134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Final Project guidelines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1"/>
            <a:ext cx="8382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Projects are expected to apply multiple aspects of what you have learned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Every project should include some </a:t>
            </a:r>
            <a:r>
              <a:rPr lang="en-US" dirty="0">
                <a:solidFill>
                  <a:srgbClr val="0000FF"/>
                </a:solidFill>
              </a:rPr>
              <a:t>sensing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planning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manipulation</a:t>
            </a:r>
            <a:r>
              <a:rPr lang="en-US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Demonstrate good designer/experimentalist rigor: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What did you measure, what are your assumptions, what did you compute from the measurements?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How did you evaluate your results (systematic errors, random errors)?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Lessons learned. What should be the next steps?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3600" y="6248401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See course syllabus for details on project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078931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Topics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9681" y="2286554"/>
            <a:ext cx="4572638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25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Questions,comments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9681" y="2286554"/>
            <a:ext cx="4572638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1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Students are expected to have taken EECS C106A / </a:t>
            </a:r>
            <a:r>
              <a:rPr lang="en-US" dirty="0" err="1" smtClean="0"/>
              <a:t>BioE</a:t>
            </a:r>
            <a:r>
              <a:rPr lang="en-US" dirty="0" smtClean="0"/>
              <a:t> C106A / EECS C206A, which should be </a:t>
            </a:r>
            <a:r>
              <a:rPr lang="en-US" dirty="0" err="1" smtClean="0"/>
              <a:t>sufficent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preparation </a:t>
            </a:r>
            <a:r>
              <a:rPr lang="en-US" dirty="0" smtClean="0"/>
              <a:t>for all material in this class. A strong programming background, knowledge of Python and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, and some coursework in feedback controls (such as EE C128 / ME C134) are also useful. Stu-</a:t>
            </a:r>
            <a:br>
              <a:rPr lang="en-US" dirty="0" smtClean="0"/>
            </a:br>
            <a:r>
              <a:rPr lang="en-US" dirty="0" smtClean="0"/>
              <a:t>dents who have not taken EECS C106A / </a:t>
            </a:r>
            <a:r>
              <a:rPr lang="en-US" dirty="0" err="1" smtClean="0"/>
              <a:t>BioE</a:t>
            </a:r>
            <a:r>
              <a:rPr lang="en-US" dirty="0" smtClean="0"/>
              <a:t> C106A / EECS C206A should have a strong programming</a:t>
            </a:r>
          </a:p>
          <a:p>
            <a:r>
              <a:rPr lang="en-US" dirty="0" smtClean="0"/>
              <a:t>background, knowledge of Python and </a:t>
            </a:r>
            <a:r>
              <a:rPr lang="en-US" dirty="0" err="1" smtClean="0"/>
              <a:t>Matlab</a:t>
            </a:r>
            <a:r>
              <a:rPr lang="en-US" dirty="0" smtClean="0"/>
              <a:t>, and exposure to upper division linear algebra, </a:t>
            </a:r>
            <a:r>
              <a:rPr lang="en-US" dirty="0" err="1" smtClean="0"/>
              <a:t>Lagrangian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dynamics, mechatronics, and feedback controls.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8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33612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course is a sequel to EECS C106A/Bioengineering C106A and EECS C206A which covers kinematics,</a:t>
            </a:r>
            <a:br>
              <a:rPr lang="en-US" dirty="0" smtClean="0"/>
            </a:br>
            <a:r>
              <a:rPr lang="en-US" dirty="0" smtClean="0"/>
              <a:t>dynamics and control of a single robot. This course will cover dynamics and control of groups of robotic</a:t>
            </a:r>
            <a:br>
              <a:rPr lang="en-US" dirty="0" smtClean="0"/>
            </a:br>
            <a:r>
              <a:rPr lang="en-US" dirty="0" smtClean="0"/>
              <a:t>manipulators coordinating with each other and interacting with the environment including people. Concepts</a:t>
            </a:r>
          </a:p>
          <a:p>
            <a:r>
              <a:rPr lang="en-US" dirty="0" smtClean="0"/>
              <a:t>will include an introduction to grasp modeling with friction, grasp planning. The course will also cover con-</a:t>
            </a:r>
            <a:br>
              <a:rPr lang="en-US" dirty="0" smtClean="0"/>
            </a:br>
            <a:r>
              <a:rPr lang="en-US" dirty="0" smtClean="0"/>
              <a:t>strained manipulation, perception guided manipulation, including concepts of </a:t>
            </a:r>
            <a:r>
              <a:rPr lang="en-US" dirty="0" err="1" smtClean="0"/>
              <a:t>holonomy</a:t>
            </a:r>
            <a:r>
              <a:rPr lang="en-US" dirty="0" smtClean="0"/>
              <a:t> and non-</a:t>
            </a:r>
            <a:r>
              <a:rPr lang="en-US" dirty="0" err="1" smtClean="0"/>
              <a:t>holonomy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Throughout, we will emphasize design and human-robot interactions and applications in manufacturing,</a:t>
            </a:r>
            <a:br>
              <a:rPr lang="en-US" dirty="0" smtClean="0"/>
            </a:br>
            <a:r>
              <a:rPr lang="en-US" dirty="0" smtClean="0"/>
              <a:t>service robotics, and locomotion. We will also experiment with soft robots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lectures will be fast paced!!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942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course will be taught in a seminar style, with homework, four small projects/labs, and a final project.</a:t>
            </a:r>
            <a:br>
              <a:rPr lang="en-US" dirty="0" smtClean="0"/>
            </a:br>
            <a:r>
              <a:rPr lang="en-US" dirty="0" smtClean="0"/>
              <a:t>All submissions will go through </a:t>
            </a:r>
            <a:r>
              <a:rPr lang="en-US" dirty="0" err="1" smtClean="0"/>
              <a:t>Gradescope</a:t>
            </a:r>
            <a:r>
              <a:rPr lang="en-US" dirty="0" smtClean="0"/>
              <a:t> (Links to an external site.), which you all should have been</a:t>
            </a:r>
            <a:br>
              <a:rPr lang="en-US" dirty="0" smtClean="0"/>
            </a:br>
            <a:r>
              <a:rPr lang="en-US" dirty="0" smtClean="0"/>
              <a:t>added to. A piazza page (Links to an external site.) has been created for students to discuss </a:t>
            </a:r>
            <a:r>
              <a:rPr lang="en-US" dirty="0" err="1" smtClean="0"/>
              <a:t>homeworks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projects. Note that there will be no exams in this course.</a:t>
            </a:r>
            <a:br>
              <a:rPr lang="en-US" dirty="0" smtClean="0"/>
            </a:br>
            <a:r>
              <a:rPr lang="en-US" dirty="0" smtClean="0"/>
              <a:t>If you need disability-related accommodations in this class, if you have emergency medical information</a:t>
            </a:r>
            <a:br>
              <a:rPr lang="en-US" dirty="0" smtClean="0"/>
            </a:br>
            <a:r>
              <a:rPr lang="en-US" dirty="0" smtClean="0"/>
              <a:t>you wish to share with us, or if you need special arrangements in case the building must be evacuated, please</a:t>
            </a:r>
            <a:br>
              <a:rPr lang="en-US" dirty="0" smtClean="0"/>
            </a:br>
            <a:r>
              <a:rPr lang="en-US" dirty="0" smtClean="0"/>
              <a:t>inform us immediately. Please see the professor or GSIs privately after class or in the office.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7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This syllabus is the foremost authority on course policies and deadlines. It should be</a:t>
            </a:r>
          </a:p>
          <a:p>
            <a:r>
              <a:rPr lang="en-US" dirty="0"/>
              <a:t>treated as a living document and will be updated throughout the semester. After the first two weeks</a:t>
            </a:r>
          </a:p>
          <a:p>
            <a:r>
              <a:rPr lang="en-US" dirty="0"/>
              <a:t>of the semester (during which policies may be slightly in flux), any updates to this document will be</a:t>
            </a:r>
          </a:p>
          <a:p>
            <a:r>
              <a:rPr lang="en-US" dirty="0"/>
              <a:t>accompanied by a </a:t>
            </a:r>
            <a:r>
              <a:rPr lang="en-US" dirty="0" err="1"/>
              <a:t>bCourses</a:t>
            </a:r>
            <a:r>
              <a:rPr lang="en-US" dirty="0"/>
              <a:t> announcement.</a:t>
            </a:r>
          </a:p>
          <a:p>
            <a:r>
              <a:rPr lang="en-US" dirty="0"/>
              <a:t> The hub for this class, and your source of all relevant files and resources, is the class’s </a:t>
            </a:r>
            <a:r>
              <a:rPr lang="en-US" dirty="0" err="1"/>
              <a:t>bCourses</a:t>
            </a:r>
            <a:endParaRPr lang="en-US" dirty="0"/>
          </a:p>
          <a:p>
            <a:r>
              <a:rPr lang="en-US" dirty="0"/>
              <a:t>website.</a:t>
            </a:r>
          </a:p>
          <a:p>
            <a:r>
              <a:rPr lang="en-US" dirty="0"/>
              <a:t> Our primary method of official communication with you will be through </a:t>
            </a:r>
            <a:r>
              <a:rPr lang="en-US" dirty="0" err="1"/>
              <a:t>bCourses</a:t>
            </a:r>
            <a:r>
              <a:rPr lang="en-US" dirty="0"/>
              <a:t> announcements.</a:t>
            </a:r>
          </a:p>
          <a:p>
            <a:r>
              <a:rPr lang="en-US" dirty="0"/>
              <a:t>Make sure you are signed up to receive them by navigating to Account &gt; Notifications and ensuring</a:t>
            </a:r>
          </a:p>
          <a:p>
            <a:r>
              <a:rPr lang="en-US" dirty="0"/>
              <a:t>that the check mark next to “Announcement” is green.</a:t>
            </a:r>
          </a:p>
          <a:p>
            <a:r>
              <a:rPr lang="en-US" dirty="0"/>
              <a:t> Your primary communication with us should be through Piazza, which can be accessed directly</a:t>
            </a:r>
          </a:p>
          <a:p>
            <a:r>
              <a:rPr lang="en-US" dirty="0"/>
              <a:t>through </a:t>
            </a:r>
            <a:r>
              <a:rPr lang="en-US" dirty="0" err="1"/>
              <a:t>bCourses</a:t>
            </a:r>
            <a:r>
              <a:rPr lang="en-US" dirty="0"/>
              <a:t>. Unless you have a reason to contact only a single course instructor, Piazza is the</a:t>
            </a:r>
          </a:p>
          <a:p>
            <a:r>
              <a:rPr lang="en-US" dirty="0"/>
              <a:t>best way to get a response within a reasonable time frame. Note that the framework supports private</a:t>
            </a:r>
          </a:p>
          <a:p>
            <a:r>
              <a:rPr lang="en-US" dirty="0"/>
              <a:t>“instructor-only” messages.</a:t>
            </a:r>
          </a:p>
        </p:txBody>
      </p:sp>
    </p:spTree>
    <p:extLst>
      <p:ext uri="{BB962C8B-B14F-4D97-AF65-F5344CB8AC3E}">
        <p14:creationId xmlns:p14="http://schemas.microsoft.com/office/powerpoint/2010/main" val="72685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logistics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676400" y="1981200"/>
            <a:ext cx="9067800" cy="4724400"/>
          </a:xfrm>
        </p:spPr>
        <p:txBody>
          <a:bodyPr>
            <a:normAutofit fontScale="92500" lnSpcReduction="2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course will have weekly lectures every Tuesday and Thursday from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11am-12:Pm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lectures will be shared by professors: Bajcsy,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Sastry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postdoctoral fellow: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Jeff Mahler and other faculty as they become available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GSIs are: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Valmik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Prabhu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Chris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Correa.The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reader is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Nandita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Iyer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addition there will every two weeks during January, February and March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homeworks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  <a:p>
            <a:r>
              <a:rPr lang="en-US" sz="2400" dirty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9354" r="36174"/>
          <a:stretch/>
        </p:blipFill>
        <p:spPr>
          <a:xfrm>
            <a:off x="1828800" y="457200"/>
            <a:ext cx="1992370" cy="1143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4955" r="20990"/>
          <a:stretch/>
        </p:blipFill>
        <p:spPr>
          <a:xfrm flipH="1">
            <a:off x="8382001" y="457200"/>
            <a:ext cx="1977081" cy="1143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8886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2000" dirty="0">
                <a:latin typeface="Arial" panose="020B0604020202020204" pitchFamily="34" charset="0"/>
              </a:rPr>
              <a:t>Questions regarding </a:t>
            </a:r>
            <a:r>
              <a:rPr lang="en-US" altLang="en-US" sz="2000" b="1" dirty="0" err="1">
                <a:latin typeface="Arial" panose="020B0604020202020204" pitchFamily="34" charset="0"/>
              </a:rPr>
              <a:t>homeworks</a:t>
            </a:r>
            <a:r>
              <a:rPr lang="en-US" altLang="en-US" sz="2000" dirty="0">
                <a:latin typeface="Arial" panose="020B0604020202020204" pitchFamily="34" charset="0"/>
              </a:rPr>
              <a:t> and </a:t>
            </a:r>
            <a:r>
              <a:rPr lang="en-US" altLang="en-US" sz="2000" b="1" dirty="0">
                <a:latin typeface="Arial" panose="020B0604020202020204" pitchFamily="34" charset="0"/>
              </a:rPr>
              <a:t>labs</a:t>
            </a:r>
            <a:r>
              <a:rPr lang="en-US" altLang="en-US" sz="2000" dirty="0">
                <a:latin typeface="Arial" panose="020B0604020202020204" pitchFamily="34" charset="0"/>
              </a:rPr>
              <a:t> should be directed to </a:t>
            </a:r>
            <a:r>
              <a:rPr lang="en-US" altLang="en-US" sz="2000" b="1" dirty="0">
                <a:latin typeface="Arial" panose="020B0604020202020204" pitchFamily="34" charset="0"/>
              </a:rPr>
              <a:t>Valmik</a:t>
            </a:r>
            <a:r>
              <a:rPr lang="en-US" altLang="en-US" sz="2000" dirty="0">
                <a:latin typeface="Arial" panose="020B0604020202020204" pitchFamily="34" charset="0"/>
              </a:rPr>
              <a:t> and </a:t>
            </a:r>
            <a:r>
              <a:rPr lang="en-US" altLang="en-US" sz="2000" b="1" dirty="0">
                <a:latin typeface="Arial" panose="020B0604020202020204" pitchFamily="34" charset="0"/>
              </a:rPr>
              <a:t>Chris</a:t>
            </a:r>
            <a:r>
              <a:rPr lang="en-US" altLang="en-US" sz="2000" dirty="0">
                <a:latin typeface="Arial" panose="020B0604020202020204" pitchFamily="34" charset="0"/>
              </a:rPr>
              <a:t>. Questions re-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 err="1">
                <a:latin typeface="Arial" panose="020B0604020202020204" pitchFamily="34" charset="0"/>
              </a:rPr>
              <a:t>garding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b="1" dirty="0">
                <a:latin typeface="Arial" panose="020B0604020202020204" pitchFamily="34" charset="0"/>
              </a:rPr>
              <a:t>discussions</a:t>
            </a:r>
            <a:r>
              <a:rPr lang="en-US" altLang="en-US" sz="2000" dirty="0">
                <a:latin typeface="Arial" panose="020B0604020202020204" pitchFamily="34" charset="0"/>
              </a:rPr>
              <a:t> and </a:t>
            </a:r>
            <a:r>
              <a:rPr lang="en-US" altLang="en-US" sz="2000" b="1" dirty="0">
                <a:latin typeface="Arial" panose="020B0604020202020204" pitchFamily="34" charset="0"/>
              </a:rPr>
              <a:t>course logistics</a:t>
            </a:r>
            <a:r>
              <a:rPr lang="en-US" altLang="en-US" sz="2000" dirty="0">
                <a:latin typeface="Arial" panose="020B0604020202020204" pitchFamily="34" charset="0"/>
              </a:rPr>
              <a:t> should be directed to </a:t>
            </a:r>
            <a:r>
              <a:rPr lang="en-US" altLang="en-US" sz="2000" b="1" dirty="0">
                <a:latin typeface="Arial" panose="020B0604020202020204" pitchFamily="34" charset="0"/>
              </a:rPr>
              <a:t>Valmik</a:t>
            </a:r>
            <a:r>
              <a:rPr lang="en-US" altLang="en-US" sz="2000" dirty="0">
                <a:latin typeface="Arial" panose="020B0604020202020204" pitchFamily="34" charset="0"/>
              </a:rPr>
              <a:t>. All questions can and should be directed to </a:t>
            </a:r>
            <a:r>
              <a:rPr lang="en-US" altLang="en-US" sz="2000" b="1" dirty="0">
                <a:latin typeface="Arial" panose="020B0604020202020204" pitchFamily="34" charset="0"/>
              </a:rPr>
              <a:t>Piazza</a:t>
            </a:r>
            <a:r>
              <a:rPr lang="en-US" altLang="en-US" sz="2000" dirty="0">
                <a:latin typeface="Arial" panose="020B0604020202020204" pitchFamily="34" charset="0"/>
              </a:rPr>
              <a:t> for the fastest response. When emailing a GSI, please prefix the subject line </a:t>
            </a:r>
            <a:r>
              <a:rPr lang="en-US" altLang="en-US" sz="2000" dirty="0" smtClean="0">
                <a:latin typeface="Arial" panose="020B0604020202020204" pitchFamily="34" charset="0"/>
              </a:rPr>
              <a:t>with [EE106B]</a:t>
            </a:r>
            <a:r>
              <a:rPr lang="en-US" altLang="en-US" dirty="0" smtClean="0">
                <a:latin typeface="Arial" panose="020B0604020202020204" pitchFamily="34" charset="0"/>
              </a:rPr>
              <a:t>.</a:t>
            </a:r>
            <a:r>
              <a:rPr lang="en-US" altLang="en-US" dirty="0">
                <a:latin typeface="Arial" panose="020B0604020202020204" pitchFamily="34" charset="0"/>
              </a:rPr>
              <a:t/>
            </a:r>
            <a:br>
              <a:rPr lang="en-US" altLang="en-US" dirty="0">
                <a:latin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2949734"/>
          <a:ext cx="10515599" cy="2103120"/>
        </p:xfrm>
        <a:graphic>
          <a:graphicData uri="http://schemas.openxmlformats.org/drawingml/2006/table">
            <a:tbl>
              <a:tblPr/>
              <a:tblGrid>
                <a:gridCol w="2218082"/>
                <a:gridCol w="2765839"/>
                <a:gridCol w="2765839"/>
                <a:gridCol w="2765839"/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Role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Name</a:t>
                      </a:r>
                      <a:endParaRPr lang="en-US">
                        <a:effectLst/>
                      </a:endParaRPr>
                    </a:p>
                  </a:txBody>
                  <a:tcPr marL="1428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email</a:t>
                      </a:r>
                      <a:endParaRPr lang="en-US">
                        <a:effectLst/>
                      </a:endParaRPr>
                    </a:p>
                  </a:txBody>
                  <a:tcPr marL="1428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Office Hours</a:t>
                      </a:r>
                      <a:endParaRPr lang="en-US">
                        <a:effectLst/>
                      </a:endParaRPr>
                    </a:p>
                  </a:txBody>
                  <a:tcPr marL="1428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Professor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Ruzena Bajcsy</a:t>
                      </a:r>
                    </a:p>
                  </a:txBody>
                  <a:tcPr marL="1428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bajcsy@eecs.berkeley</a:t>
                      </a:r>
                    </a:p>
                  </a:txBody>
                  <a:tcPr marL="1428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TuTh 1:00-2:00pm  719 SDH</a:t>
                      </a:r>
                    </a:p>
                  </a:txBody>
                  <a:tcPr marL="1428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GSI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Valmik Prabhu</a:t>
                      </a:r>
                    </a:p>
                  </a:txBody>
                  <a:tcPr marL="1428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valmik@berkeley.edu</a:t>
                      </a:r>
                    </a:p>
                  </a:txBody>
                  <a:tcPr marL="1428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>
                          <a:effectLst/>
                        </a:rPr>
                        <a:t>M 4-5; W 1-2 111 Cory</a:t>
                      </a:r>
                    </a:p>
                  </a:txBody>
                  <a:tcPr marL="1428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GSI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Chris Correa</a:t>
                      </a:r>
                    </a:p>
                  </a:txBody>
                  <a:tcPr marL="1428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chris.correa@berkeley.edu</a:t>
                      </a:r>
                    </a:p>
                  </a:txBody>
                  <a:tcPr marL="1428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TBD 111 Cory</a:t>
                      </a:r>
                    </a:p>
                  </a:txBody>
                  <a:tcPr marL="1428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Reader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Nandita Iyer</a:t>
                      </a:r>
                    </a:p>
                  </a:txBody>
                  <a:tcPr marL="1428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nandita@berkeley.edu</a:t>
                      </a:r>
                    </a:p>
                  </a:txBody>
                  <a:tcPr marL="1428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N/A</a:t>
                      </a:r>
                    </a:p>
                  </a:txBody>
                  <a:tcPr marL="1428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3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77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Disability </a:t>
            </a:r>
            <a:r>
              <a:rPr lang="en-US" dirty="0" err="1" smtClean="0"/>
              <a:t>accomodations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need disability-related accommodations in this class, if you have emergency medical information you</a:t>
            </a:r>
            <a:br>
              <a:rPr lang="en-US" dirty="0" smtClean="0"/>
            </a:br>
            <a:r>
              <a:rPr lang="en-US" dirty="0" smtClean="0"/>
              <a:t>wish to share with us, or if you need special arrangements in case the building must be evacuated, please</a:t>
            </a:r>
            <a:br>
              <a:rPr lang="en-US" dirty="0" smtClean="0"/>
            </a:br>
            <a:r>
              <a:rPr lang="en-US" dirty="0" smtClean="0"/>
              <a:t>inform us immediately. Please see the professor or GSIs privately after class or send us an email.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793</Words>
  <Application>Microsoft Office PowerPoint</Application>
  <PresentationFormat>Widescreen</PresentationFormat>
  <Paragraphs>133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EE 106B/206B  Robotic Manipulation and Interaction</vt:lpstr>
      <vt:lpstr>Preamble</vt:lpstr>
      <vt:lpstr>Pererequisites</vt:lpstr>
      <vt:lpstr>PowerPoint Presentation</vt:lpstr>
      <vt:lpstr>Teaching Style</vt:lpstr>
      <vt:lpstr>The Syllabus</vt:lpstr>
      <vt:lpstr>Course logistics</vt:lpstr>
      <vt:lpstr>Questions regarding homeworks and labs should be directed to Valmik and Chris. Questions re- garding discussions and course logistics should be directed to Valmik. All questions can and should be directed to Piazza for the fastest response. When emailing a GSI, please prefix the subject line with [EE106B]. </vt:lpstr>
      <vt:lpstr>Disability accomodations</vt:lpstr>
      <vt:lpstr>Homework Assiganments and evaluation</vt:lpstr>
      <vt:lpstr>There will be 5 Homework assignments</vt:lpstr>
      <vt:lpstr>Questions on Homeworks</vt:lpstr>
      <vt:lpstr>The Labs</vt:lpstr>
      <vt:lpstr>Final Project</vt:lpstr>
      <vt:lpstr>Office Hours</vt:lpstr>
      <vt:lpstr>Note on Late work</vt:lpstr>
      <vt:lpstr>Regrade request</vt:lpstr>
      <vt:lpstr>Lectures</vt:lpstr>
      <vt:lpstr>Lecture plans </vt:lpstr>
      <vt:lpstr>Final Project guidelines</vt:lpstr>
      <vt:lpstr>Special Topics</vt:lpstr>
      <vt:lpstr>Questions,comments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Ruzena Bajcsy</dc:creator>
  <cp:lastModifiedBy>Ruzena Bajcsy</cp:lastModifiedBy>
  <cp:revision>12</cp:revision>
  <dcterms:created xsi:type="dcterms:W3CDTF">2019-01-17T01:20:13Z</dcterms:created>
  <dcterms:modified xsi:type="dcterms:W3CDTF">2019-01-21T22:27:52Z</dcterms:modified>
</cp:coreProperties>
</file>