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6"/>
  </p:notesMasterIdLst>
  <p:sldIdLst>
    <p:sldId id="256" r:id="rId2"/>
    <p:sldId id="257" r:id="rId3"/>
    <p:sldId id="258" r:id="rId4"/>
    <p:sldId id="269" r:id="rId5"/>
    <p:sldId id="260" r:id="rId6"/>
    <p:sldId id="261" r:id="rId7"/>
    <p:sldId id="262" r:id="rId8"/>
    <p:sldId id="263" r:id="rId9"/>
    <p:sldId id="264" r:id="rId10"/>
    <p:sldId id="265" r:id="rId11"/>
    <p:sldId id="266" r:id="rId12"/>
    <p:sldId id="267" r:id="rId13"/>
    <p:sldId id="270"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D8D62-DCC2-4CBE-83DA-9ECE1DD16F87}" type="doc">
      <dgm:prSet loTypeId="urn:microsoft.com/office/officeart/2009/3/layout/RandomtoResultProcess" loCatId="process" qsTypeId="urn:microsoft.com/office/officeart/2005/8/quickstyle/3d4" qsCatId="3D" csTypeId="urn:microsoft.com/office/officeart/2005/8/colors/accent1_4" csCatId="accent1" phldr="1"/>
      <dgm:spPr/>
      <dgm:t>
        <a:bodyPr/>
        <a:lstStyle/>
        <a:p>
          <a:endParaRPr lang="en-IN"/>
        </a:p>
      </dgm:t>
    </dgm:pt>
    <dgm:pt modelId="{BC7CF13E-48E6-4CCA-985F-821B0ABFE0FE}">
      <dgm:prSet phldrT="[Text]" custT="1"/>
      <dgm:spPr/>
      <dgm:t>
        <a:bodyPr/>
        <a:lstStyle/>
        <a:p>
          <a:r>
            <a:rPr lang="en-IN" sz="1200" dirty="0"/>
            <a:t>Data Import to dataset</a:t>
          </a:r>
        </a:p>
        <a:p>
          <a:endParaRPr lang="en-IN" sz="1200" dirty="0"/>
        </a:p>
      </dgm:t>
    </dgm:pt>
    <dgm:pt modelId="{7E05918B-0526-4AEB-86B4-EDB04684C6CF}" type="parTrans" cxnId="{36C641BD-F7DF-4DF1-A839-109834998E69}">
      <dgm:prSet/>
      <dgm:spPr/>
      <dgm:t>
        <a:bodyPr/>
        <a:lstStyle/>
        <a:p>
          <a:endParaRPr lang="en-IN"/>
        </a:p>
      </dgm:t>
    </dgm:pt>
    <dgm:pt modelId="{FB666919-084D-4327-91C2-7C35021E6529}" type="sibTrans" cxnId="{36C641BD-F7DF-4DF1-A839-109834998E69}">
      <dgm:prSet/>
      <dgm:spPr/>
      <dgm:t>
        <a:bodyPr/>
        <a:lstStyle/>
        <a:p>
          <a:endParaRPr lang="en-IN"/>
        </a:p>
      </dgm:t>
    </dgm:pt>
    <dgm:pt modelId="{F1296084-4882-401E-BF04-7A0E3CF44B1C}">
      <dgm:prSet phldrT="[Text]"/>
      <dgm:spPr/>
      <dgm:t>
        <a:bodyPr/>
        <a:lstStyle/>
        <a:p>
          <a:r>
            <a:rPr lang="en-IN" dirty="0"/>
            <a:t>Drop null value columns</a:t>
          </a:r>
        </a:p>
        <a:p>
          <a:endParaRPr lang="en-IN" dirty="0"/>
        </a:p>
      </dgm:t>
    </dgm:pt>
    <dgm:pt modelId="{9888371B-4A5C-4157-B290-CBDB07B56775}" type="parTrans" cxnId="{2F45672E-3E86-4173-9623-90BBA48FB1B4}">
      <dgm:prSet/>
      <dgm:spPr/>
      <dgm:t>
        <a:bodyPr/>
        <a:lstStyle/>
        <a:p>
          <a:endParaRPr lang="en-IN"/>
        </a:p>
      </dgm:t>
    </dgm:pt>
    <dgm:pt modelId="{1FB5C5A0-6E9E-4CCE-ABDE-AB89BBAF169A}" type="sibTrans" cxnId="{2F45672E-3E86-4173-9623-90BBA48FB1B4}">
      <dgm:prSet/>
      <dgm:spPr/>
      <dgm:t>
        <a:bodyPr/>
        <a:lstStyle/>
        <a:p>
          <a:endParaRPr lang="en-IN"/>
        </a:p>
      </dgm:t>
    </dgm:pt>
    <dgm:pt modelId="{314B2251-69F0-43B4-927D-418813C44B96}">
      <dgm:prSet phldrT="[Text]"/>
      <dgm:spPr/>
      <dgm:t>
        <a:bodyPr/>
        <a:lstStyle/>
        <a:p>
          <a:r>
            <a:rPr lang="en-IN" dirty="0"/>
            <a:t>Removing irrelevant columns</a:t>
          </a:r>
        </a:p>
      </dgm:t>
    </dgm:pt>
    <dgm:pt modelId="{66BD682B-36D3-4FEF-AE57-8B827B34D16F}" type="parTrans" cxnId="{41483859-7EC2-47FD-8873-D0211E86361B}">
      <dgm:prSet/>
      <dgm:spPr/>
      <dgm:t>
        <a:bodyPr/>
        <a:lstStyle/>
        <a:p>
          <a:endParaRPr lang="en-IN"/>
        </a:p>
      </dgm:t>
    </dgm:pt>
    <dgm:pt modelId="{C71F0CFE-253F-489E-BCB6-6E1A5CB619F6}" type="sibTrans" cxnId="{41483859-7EC2-47FD-8873-D0211E86361B}">
      <dgm:prSet/>
      <dgm:spPr/>
      <dgm:t>
        <a:bodyPr/>
        <a:lstStyle/>
        <a:p>
          <a:endParaRPr lang="en-IN"/>
        </a:p>
      </dgm:t>
    </dgm:pt>
    <dgm:pt modelId="{87DB4B17-95EE-423D-941B-A5ABFE70FE2B}">
      <dgm:prSet phldrT="[Text]"/>
      <dgm:spPr/>
      <dgm:t>
        <a:bodyPr/>
        <a:lstStyle/>
        <a:p>
          <a:r>
            <a:rPr lang="en-IN" dirty="0"/>
            <a:t>Dropping rows where loan status is ongoing</a:t>
          </a:r>
        </a:p>
      </dgm:t>
    </dgm:pt>
    <dgm:pt modelId="{1D9AAF4C-1387-44E7-A6C0-0A93176EFBB8}" type="parTrans" cxnId="{A2111BDA-1532-41C6-AD2B-E1987CE9F0D7}">
      <dgm:prSet/>
      <dgm:spPr/>
      <dgm:t>
        <a:bodyPr/>
        <a:lstStyle/>
        <a:p>
          <a:endParaRPr lang="en-IN"/>
        </a:p>
      </dgm:t>
    </dgm:pt>
    <dgm:pt modelId="{263236C4-7DF2-4631-AE1E-B8B876BEE81E}" type="sibTrans" cxnId="{A2111BDA-1532-41C6-AD2B-E1987CE9F0D7}">
      <dgm:prSet/>
      <dgm:spPr/>
      <dgm:t>
        <a:bodyPr/>
        <a:lstStyle/>
        <a:p>
          <a:endParaRPr lang="en-IN"/>
        </a:p>
      </dgm:t>
    </dgm:pt>
    <dgm:pt modelId="{ECBC75CF-DEC3-4DA9-84A8-9303AC7D9D10}">
      <dgm:prSet phldrT="[Text]"/>
      <dgm:spPr/>
      <dgm:t>
        <a:bodyPr/>
        <a:lstStyle/>
        <a:p>
          <a:r>
            <a:rPr lang="en-IN" dirty="0"/>
            <a:t>Correcting data types and deriving new columns</a:t>
          </a:r>
        </a:p>
      </dgm:t>
    </dgm:pt>
    <dgm:pt modelId="{CF68D833-C8E6-4F3B-9898-BC9BF11A2A15}" type="parTrans" cxnId="{E18A9305-91A0-4FB8-AD46-D74A4ADB56EF}">
      <dgm:prSet/>
      <dgm:spPr/>
      <dgm:t>
        <a:bodyPr/>
        <a:lstStyle/>
        <a:p>
          <a:endParaRPr lang="en-IN"/>
        </a:p>
      </dgm:t>
    </dgm:pt>
    <dgm:pt modelId="{A7208B2A-6D36-4886-AAC4-D9BEA8EE8562}" type="sibTrans" cxnId="{E18A9305-91A0-4FB8-AD46-D74A4ADB56EF}">
      <dgm:prSet/>
      <dgm:spPr/>
      <dgm:t>
        <a:bodyPr/>
        <a:lstStyle/>
        <a:p>
          <a:endParaRPr lang="en-IN"/>
        </a:p>
      </dgm:t>
    </dgm:pt>
    <dgm:pt modelId="{971EEFAB-30DE-498D-B3A8-82613F1C2D33}">
      <dgm:prSet phldrT="[Text]"/>
      <dgm:spPr/>
      <dgm:t>
        <a:bodyPr/>
        <a:lstStyle/>
        <a:p>
          <a:r>
            <a:rPr lang="en-IN" dirty="0"/>
            <a:t>Filter Data for requirement.</a:t>
          </a:r>
        </a:p>
      </dgm:t>
    </dgm:pt>
    <dgm:pt modelId="{831BB1E2-475A-4661-80C2-E40BF5D9E34B}" type="parTrans" cxnId="{BF9BF496-C5ED-4BEB-9AEF-BD6A25A24FC7}">
      <dgm:prSet/>
      <dgm:spPr/>
      <dgm:t>
        <a:bodyPr/>
        <a:lstStyle/>
        <a:p>
          <a:endParaRPr lang="en-IN"/>
        </a:p>
      </dgm:t>
    </dgm:pt>
    <dgm:pt modelId="{DC4C381D-A777-4155-B913-2C8B4E3FAF59}" type="sibTrans" cxnId="{BF9BF496-C5ED-4BEB-9AEF-BD6A25A24FC7}">
      <dgm:prSet/>
      <dgm:spPr/>
      <dgm:t>
        <a:bodyPr/>
        <a:lstStyle/>
        <a:p>
          <a:endParaRPr lang="en-IN"/>
        </a:p>
      </dgm:t>
    </dgm:pt>
    <dgm:pt modelId="{D615DE8F-9EE7-47E6-BDBC-27210AD6B66B}">
      <dgm:prSet phldrT="[Text]"/>
      <dgm:spPr/>
      <dgm:t>
        <a:bodyPr/>
        <a:lstStyle/>
        <a:p>
          <a:r>
            <a:rPr lang="en-IN" dirty="0"/>
            <a:t>Dropping uniform value features</a:t>
          </a:r>
        </a:p>
      </dgm:t>
    </dgm:pt>
    <dgm:pt modelId="{93A51C8E-9C62-4136-99E6-002C03381813}" type="parTrans" cxnId="{9F5B7053-8F24-40A5-AD33-81E0947D25E1}">
      <dgm:prSet/>
      <dgm:spPr/>
      <dgm:t>
        <a:bodyPr/>
        <a:lstStyle/>
        <a:p>
          <a:endParaRPr lang="en-IN"/>
        </a:p>
      </dgm:t>
    </dgm:pt>
    <dgm:pt modelId="{925F4C72-E967-493B-AA5D-FFDD838D902E}" type="sibTrans" cxnId="{9F5B7053-8F24-40A5-AD33-81E0947D25E1}">
      <dgm:prSet/>
      <dgm:spPr/>
      <dgm:t>
        <a:bodyPr/>
        <a:lstStyle/>
        <a:p>
          <a:endParaRPr lang="en-IN"/>
        </a:p>
      </dgm:t>
    </dgm:pt>
    <dgm:pt modelId="{0077A407-AF31-4E4B-ADC5-01EE984AE18F}">
      <dgm:prSet phldrT="[Text]"/>
      <dgm:spPr/>
      <dgm:t>
        <a:bodyPr/>
        <a:lstStyle/>
        <a:p>
          <a:r>
            <a:rPr lang="en-IN" dirty="0"/>
            <a:t>Removing outliers</a:t>
          </a:r>
        </a:p>
      </dgm:t>
    </dgm:pt>
    <dgm:pt modelId="{4B2F5796-0038-454F-AB7E-2B9557BD4003}" type="parTrans" cxnId="{E064EA00-E0DE-45E9-BE9D-98B715DBDDFB}">
      <dgm:prSet/>
      <dgm:spPr/>
      <dgm:t>
        <a:bodyPr/>
        <a:lstStyle/>
        <a:p>
          <a:endParaRPr lang="en-IN"/>
        </a:p>
      </dgm:t>
    </dgm:pt>
    <dgm:pt modelId="{A4E73DA2-2320-4163-8227-C40ED6F745F1}" type="sibTrans" cxnId="{E064EA00-E0DE-45E9-BE9D-98B715DBDDFB}">
      <dgm:prSet/>
      <dgm:spPr/>
      <dgm:t>
        <a:bodyPr/>
        <a:lstStyle/>
        <a:p>
          <a:endParaRPr lang="en-IN"/>
        </a:p>
      </dgm:t>
    </dgm:pt>
    <dgm:pt modelId="{12F3D257-CF8B-4BD1-AFFF-AE5D38359BC7}" type="pres">
      <dgm:prSet presAssocID="{43AD8D62-DCC2-4CBE-83DA-9ECE1DD16F87}" presName="Name0" presStyleCnt="0">
        <dgm:presLayoutVars>
          <dgm:dir/>
          <dgm:animOne val="branch"/>
          <dgm:animLvl val="lvl"/>
        </dgm:presLayoutVars>
      </dgm:prSet>
      <dgm:spPr/>
    </dgm:pt>
    <dgm:pt modelId="{5328AACE-9D71-48AA-96BC-7777C238FF28}" type="pres">
      <dgm:prSet presAssocID="{BC7CF13E-48E6-4CCA-985F-821B0ABFE0FE}" presName="chaos" presStyleCnt="0"/>
      <dgm:spPr/>
    </dgm:pt>
    <dgm:pt modelId="{FD3C865E-77D2-42D1-9925-7D1D3EF1625D}" type="pres">
      <dgm:prSet presAssocID="{BC7CF13E-48E6-4CCA-985F-821B0ABFE0FE}" presName="parTx1" presStyleLbl="revTx" presStyleIdx="0" presStyleCnt="7" custLinFactNeighborX="1800" custLinFactNeighborY="38248"/>
      <dgm:spPr/>
    </dgm:pt>
    <dgm:pt modelId="{D03537AF-F4A9-46FD-B84A-961579C55B3D}" type="pres">
      <dgm:prSet presAssocID="{BC7CF13E-48E6-4CCA-985F-821B0ABFE0FE}" presName="c1" presStyleLbl="node1" presStyleIdx="0" presStyleCnt="19"/>
      <dgm:spPr/>
    </dgm:pt>
    <dgm:pt modelId="{E7182692-A1AE-4685-BC37-B3F83DC8A03B}" type="pres">
      <dgm:prSet presAssocID="{BC7CF13E-48E6-4CCA-985F-821B0ABFE0FE}" presName="c2" presStyleLbl="node1" presStyleIdx="1" presStyleCnt="19"/>
      <dgm:spPr/>
    </dgm:pt>
    <dgm:pt modelId="{76BC25A4-E21D-4C47-A684-EF091B93DB5B}" type="pres">
      <dgm:prSet presAssocID="{BC7CF13E-48E6-4CCA-985F-821B0ABFE0FE}" presName="c3" presStyleLbl="node1" presStyleIdx="2" presStyleCnt="19"/>
      <dgm:spPr/>
    </dgm:pt>
    <dgm:pt modelId="{8FD197F0-57FE-4397-AB82-76B3402F992A}" type="pres">
      <dgm:prSet presAssocID="{BC7CF13E-48E6-4CCA-985F-821B0ABFE0FE}" presName="c4" presStyleLbl="node1" presStyleIdx="3" presStyleCnt="19"/>
      <dgm:spPr/>
    </dgm:pt>
    <dgm:pt modelId="{084D8843-88C6-4686-A403-875858648E4E}" type="pres">
      <dgm:prSet presAssocID="{BC7CF13E-48E6-4CCA-985F-821B0ABFE0FE}" presName="c5" presStyleLbl="node1" presStyleIdx="4" presStyleCnt="19"/>
      <dgm:spPr/>
    </dgm:pt>
    <dgm:pt modelId="{5D58D1DF-5A5B-4877-8934-5D66162A16FE}" type="pres">
      <dgm:prSet presAssocID="{BC7CF13E-48E6-4CCA-985F-821B0ABFE0FE}" presName="c6" presStyleLbl="node1" presStyleIdx="5" presStyleCnt="19"/>
      <dgm:spPr/>
    </dgm:pt>
    <dgm:pt modelId="{9095EF13-4DA0-4F07-A3A5-7EF66D441AB5}" type="pres">
      <dgm:prSet presAssocID="{BC7CF13E-48E6-4CCA-985F-821B0ABFE0FE}" presName="c7" presStyleLbl="node1" presStyleIdx="6" presStyleCnt="19"/>
      <dgm:spPr/>
    </dgm:pt>
    <dgm:pt modelId="{5F087DBA-A868-4600-BE7E-B6BC8041FBEA}" type="pres">
      <dgm:prSet presAssocID="{BC7CF13E-48E6-4CCA-985F-821B0ABFE0FE}" presName="c8" presStyleLbl="node1" presStyleIdx="7" presStyleCnt="19"/>
      <dgm:spPr/>
    </dgm:pt>
    <dgm:pt modelId="{FBCA5F31-3665-4E3D-BC92-8DBBCD8FE2A2}" type="pres">
      <dgm:prSet presAssocID="{BC7CF13E-48E6-4CCA-985F-821B0ABFE0FE}" presName="c9" presStyleLbl="node1" presStyleIdx="8" presStyleCnt="19"/>
      <dgm:spPr/>
    </dgm:pt>
    <dgm:pt modelId="{F74355CF-10DB-4BB3-91F8-C1CF2E9DABAC}" type="pres">
      <dgm:prSet presAssocID="{BC7CF13E-48E6-4CCA-985F-821B0ABFE0FE}" presName="c10" presStyleLbl="node1" presStyleIdx="9" presStyleCnt="19"/>
      <dgm:spPr/>
    </dgm:pt>
    <dgm:pt modelId="{2FD3520E-7BB8-433E-9162-07E81969294F}" type="pres">
      <dgm:prSet presAssocID="{BC7CF13E-48E6-4CCA-985F-821B0ABFE0FE}" presName="c11" presStyleLbl="node1" presStyleIdx="10" presStyleCnt="19"/>
      <dgm:spPr/>
    </dgm:pt>
    <dgm:pt modelId="{C076FD37-563F-47B5-9633-A0CCEDDD1C51}" type="pres">
      <dgm:prSet presAssocID="{BC7CF13E-48E6-4CCA-985F-821B0ABFE0FE}" presName="c12" presStyleLbl="node1" presStyleIdx="11" presStyleCnt="19"/>
      <dgm:spPr/>
    </dgm:pt>
    <dgm:pt modelId="{E8FA96D1-3C85-41F2-953A-6CF8A878B2A0}" type="pres">
      <dgm:prSet presAssocID="{BC7CF13E-48E6-4CCA-985F-821B0ABFE0FE}" presName="c13" presStyleLbl="node1" presStyleIdx="12" presStyleCnt="19"/>
      <dgm:spPr/>
    </dgm:pt>
    <dgm:pt modelId="{2CCA250D-0DD6-4799-B234-C9EE64DA3059}" type="pres">
      <dgm:prSet presAssocID="{BC7CF13E-48E6-4CCA-985F-821B0ABFE0FE}" presName="c14" presStyleLbl="node1" presStyleIdx="13" presStyleCnt="19"/>
      <dgm:spPr/>
    </dgm:pt>
    <dgm:pt modelId="{64B535D4-751D-4207-BA77-E17AC4866C25}" type="pres">
      <dgm:prSet presAssocID="{BC7CF13E-48E6-4CCA-985F-821B0ABFE0FE}" presName="c15" presStyleLbl="node1" presStyleIdx="14" presStyleCnt="19"/>
      <dgm:spPr/>
    </dgm:pt>
    <dgm:pt modelId="{24BC3EB0-52ED-48EC-9C23-50E794CF4D96}" type="pres">
      <dgm:prSet presAssocID="{BC7CF13E-48E6-4CCA-985F-821B0ABFE0FE}" presName="c16" presStyleLbl="node1" presStyleIdx="15" presStyleCnt="19"/>
      <dgm:spPr/>
    </dgm:pt>
    <dgm:pt modelId="{5DED0B45-B1C0-4E5F-9A4F-D15978EE446D}" type="pres">
      <dgm:prSet presAssocID="{BC7CF13E-48E6-4CCA-985F-821B0ABFE0FE}" presName="c17" presStyleLbl="node1" presStyleIdx="16" presStyleCnt="19"/>
      <dgm:spPr/>
    </dgm:pt>
    <dgm:pt modelId="{4C412D55-7B9F-4B6D-8CF5-AAB71AB0AC14}" type="pres">
      <dgm:prSet presAssocID="{BC7CF13E-48E6-4CCA-985F-821B0ABFE0FE}" presName="c18" presStyleLbl="node1" presStyleIdx="17" presStyleCnt="19"/>
      <dgm:spPr/>
    </dgm:pt>
    <dgm:pt modelId="{21D081C1-6ACD-48B5-831C-F6A435AE96B1}" type="pres">
      <dgm:prSet presAssocID="{FB666919-084D-4327-91C2-7C35021E6529}" presName="chevronComposite1" presStyleCnt="0"/>
      <dgm:spPr/>
    </dgm:pt>
    <dgm:pt modelId="{B297FA93-89B7-4347-9CE9-F6ED4E0EA1BC}" type="pres">
      <dgm:prSet presAssocID="{FB666919-084D-4327-91C2-7C35021E6529}" presName="chevron1" presStyleLbl="sibTrans2D1" presStyleIdx="0" presStyleCnt="7"/>
      <dgm:spPr/>
    </dgm:pt>
    <dgm:pt modelId="{7405F259-9C0F-4522-ABF8-55B9DC880800}" type="pres">
      <dgm:prSet presAssocID="{FB666919-084D-4327-91C2-7C35021E6529}" presName="spChevron1" presStyleCnt="0"/>
      <dgm:spPr/>
    </dgm:pt>
    <dgm:pt modelId="{806C4EC6-8317-44AC-99CC-E5BBBE2C0D14}" type="pres">
      <dgm:prSet presAssocID="{F1296084-4882-401E-BF04-7A0E3CF44B1C}" presName="middle" presStyleCnt="0"/>
      <dgm:spPr/>
    </dgm:pt>
    <dgm:pt modelId="{897A8477-39E0-44CA-8ADB-C0141E7FDF41}" type="pres">
      <dgm:prSet presAssocID="{F1296084-4882-401E-BF04-7A0E3CF44B1C}" presName="parTxMid" presStyleLbl="revTx" presStyleIdx="1" presStyleCnt="7"/>
      <dgm:spPr/>
    </dgm:pt>
    <dgm:pt modelId="{CD9DC45D-A22C-441B-B05A-90F7DEC8780E}" type="pres">
      <dgm:prSet presAssocID="{F1296084-4882-401E-BF04-7A0E3CF44B1C}" presName="spMid" presStyleCnt="0"/>
      <dgm:spPr/>
    </dgm:pt>
    <dgm:pt modelId="{AFC39E2F-166A-496B-91B5-84ABDDCF72FA}" type="pres">
      <dgm:prSet presAssocID="{1FB5C5A0-6E9E-4CCE-ABDE-AB89BBAF169A}" presName="chevronComposite1" presStyleCnt="0"/>
      <dgm:spPr/>
    </dgm:pt>
    <dgm:pt modelId="{E1048CC1-66C2-44A5-BF10-327A92991D27}" type="pres">
      <dgm:prSet presAssocID="{1FB5C5A0-6E9E-4CCE-ABDE-AB89BBAF169A}" presName="chevron1" presStyleLbl="sibTrans2D1" presStyleIdx="1" presStyleCnt="7"/>
      <dgm:spPr/>
    </dgm:pt>
    <dgm:pt modelId="{BAA0E507-48B5-4121-A80F-3B871CC2E63B}" type="pres">
      <dgm:prSet presAssocID="{1FB5C5A0-6E9E-4CCE-ABDE-AB89BBAF169A}" presName="spChevron1" presStyleCnt="0"/>
      <dgm:spPr/>
    </dgm:pt>
    <dgm:pt modelId="{C770C85E-117C-494A-B9CA-0B71A9BA71B7}" type="pres">
      <dgm:prSet presAssocID="{D615DE8F-9EE7-47E6-BDBC-27210AD6B66B}" presName="middle" presStyleCnt="0"/>
      <dgm:spPr/>
    </dgm:pt>
    <dgm:pt modelId="{D2777738-CE5D-410A-AF3F-5F03E69307CD}" type="pres">
      <dgm:prSet presAssocID="{D615DE8F-9EE7-47E6-BDBC-27210AD6B66B}" presName="parTxMid" presStyleLbl="revTx" presStyleIdx="2" presStyleCnt="7"/>
      <dgm:spPr/>
    </dgm:pt>
    <dgm:pt modelId="{0C4E5B08-31B1-49EA-AE43-D66852F74078}" type="pres">
      <dgm:prSet presAssocID="{D615DE8F-9EE7-47E6-BDBC-27210AD6B66B}" presName="spMid" presStyleCnt="0"/>
      <dgm:spPr/>
    </dgm:pt>
    <dgm:pt modelId="{45C9EA99-3FA1-4412-893A-E4DF7DF52A0C}" type="pres">
      <dgm:prSet presAssocID="{925F4C72-E967-493B-AA5D-FFDD838D902E}" presName="chevronComposite1" presStyleCnt="0"/>
      <dgm:spPr/>
    </dgm:pt>
    <dgm:pt modelId="{ECF09164-A3A5-43D3-BD9F-A372742F0AD1}" type="pres">
      <dgm:prSet presAssocID="{925F4C72-E967-493B-AA5D-FFDD838D902E}" presName="chevron1" presStyleLbl="sibTrans2D1" presStyleIdx="2" presStyleCnt="7"/>
      <dgm:spPr/>
    </dgm:pt>
    <dgm:pt modelId="{DEC6A3D5-AD20-4DC4-AFAD-24EB3E9AA7E4}" type="pres">
      <dgm:prSet presAssocID="{925F4C72-E967-493B-AA5D-FFDD838D902E}" presName="spChevron1" presStyleCnt="0"/>
      <dgm:spPr/>
    </dgm:pt>
    <dgm:pt modelId="{E7F0B8BA-359C-4795-B1E7-ADAA08A76171}" type="pres">
      <dgm:prSet presAssocID="{314B2251-69F0-43B4-927D-418813C44B96}" presName="middle" presStyleCnt="0"/>
      <dgm:spPr/>
    </dgm:pt>
    <dgm:pt modelId="{0F72DD04-D446-4E46-96BB-BC75D1C88C92}" type="pres">
      <dgm:prSet presAssocID="{314B2251-69F0-43B4-927D-418813C44B96}" presName="parTxMid" presStyleLbl="revTx" presStyleIdx="3" presStyleCnt="7"/>
      <dgm:spPr/>
    </dgm:pt>
    <dgm:pt modelId="{81F62AAC-0566-4316-8EDA-358183C7E89D}" type="pres">
      <dgm:prSet presAssocID="{314B2251-69F0-43B4-927D-418813C44B96}" presName="spMid" presStyleCnt="0"/>
      <dgm:spPr/>
    </dgm:pt>
    <dgm:pt modelId="{A8F1A4E6-CE0C-42A7-95AD-6F40282B6060}" type="pres">
      <dgm:prSet presAssocID="{C71F0CFE-253F-489E-BCB6-6E1A5CB619F6}" presName="chevronComposite1" presStyleCnt="0"/>
      <dgm:spPr/>
    </dgm:pt>
    <dgm:pt modelId="{40E431B8-9FAE-4A67-88DB-347B9C151511}" type="pres">
      <dgm:prSet presAssocID="{C71F0CFE-253F-489E-BCB6-6E1A5CB619F6}" presName="chevron1" presStyleLbl="sibTrans2D1" presStyleIdx="3" presStyleCnt="7"/>
      <dgm:spPr/>
    </dgm:pt>
    <dgm:pt modelId="{9DA05486-8A64-4F64-97C8-69C95B9C427C}" type="pres">
      <dgm:prSet presAssocID="{C71F0CFE-253F-489E-BCB6-6E1A5CB619F6}" presName="spChevron1" presStyleCnt="0"/>
      <dgm:spPr/>
    </dgm:pt>
    <dgm:pt modelId="{B3CF28AD-070A-40F6-B65B-61623C682663}" type="pres">
      <dgm:prSet presAssocID="{87DB4B17-95EE-423D-941B-A5ABFE70FE2B}" presName="middle" presStyleCnt="0"/>
      <dgm:spPr/>
    </dgm:pt>
    <dgm:pt modelId="{B2EA3C55-2277-40E0-92E2-C59EE65EEFCE}" type="pres">
      <dgm:prSet presAssocID="{87DB4B17-95EE-423D-941B-A5ABFE70FE2B}" presName="parTxMid" presStyleLbl="revTx" presStyleIdx="4" presStyleCnt="7"/>
      <dgm:spPr/>
    </dgm:pt>
    <dgm:pt modelId="{C011D89A-2D96-4CEC-9F6A-FFECE389D4B0}" type="pres">
      <dgm:prSet presAssocID="{87DB4B17-95EE-423D-941B-A5ABFE70FE2B}" presName="spMid" presStyleCnt="0"/>
      <dgm:spPr/>
    </dgm:pt>
    <dgm:pt modelId="{F8535BF4-C072-4FB7-A67D-1A587012227E}" type="pres">
      <dgm:prSet presAssocID="{263236C4-7DF2-4631-AE1E-B8B876BEE81E}" presName="chevronComposite1" presStyleCnt="0"/>
      <dgm:spPr/>
    </dgm:pt>
    <dgm:pt modelId="{99CDFA6A-FA6B-482B-97F6-8EA2798A6767}" type="pres">
      <dgm:prSet presAssocID="{263236C4-7DF2-4631-AE1E-B8B876BEE81E}" presName="chevron1" presStyleLbl="sibTrans2D1" presStyleIdx="4" presStyleCnt="7"/>
      <dgm:spPr/>
    </dgm:pt>
    <dgm:pt modelId="{33971E60-9E6D-43DB-81ED-47748E24329A}" type="pres">
      <dgm:prSet presAssocID="{263236C4-7DF2-4631-AE1E-B8B876BEE81E}" presName="spChevron1" presStyleCnt="0"/>
      <dgm:spPr/>
    </dgm:pt>
    <dgm:pt modelId="{48667FDB-4300-4FD4-94A2-FBF2048B0D79}" type="pres">
      <dgm:prSet presAssocID="{ECBC75CF-DEC3-4DA9-84A8-9303AC7D9D10}" presName="middle" presStyleCnt="0"/>
      <dgm:spPr/>
    </dgm:pt>
    <dgm:pt modelId="{FCD726D6-4618-4D58-8D9D-D8A1EEA6328E}" type="pres">
      <dgm:prSet presAssocID="{ECBC75CF-DEC3-4DA9-84A8-9303AC7D9D10}" presName="parTxMid" presStyleLbl="revTx" presStyleIdx="5" presStyleCnt="7"/>
      <dgm:spPr/>
    </dgm:pt>
    <dgm:pt modelId="{CED531CA-EC89-4743-990C-2BA368AAC6ED}" type="pres">
      <dgm:prSet presAssocID="{ECBC75CF-DEC3-4DA9-84A8-9303AC7D9D10}" presName="spMid" presStyleCnt="0"/>
      <dgm:spPr/>
    </dgm:pt>
    <dgm:pt modelId="{775BF7DB-A8E2-43EC-8AD6-5B66B9866BBE}" type="pres">
      <dgm:prSet presAssocID="{A7208B2A-6D36-4886-AAC4-D9BEA8EE8562}" presName="chevronComposite1" presStyleCnt="0"/>
      <dgm:spPr/>
    </dgm:pt>
    <dgm:pt modelId="{02254224-ADC5-4670-886D-D681268B00AA}" type="pres">
      <dgm:prSet presAssocID="{A7208B2A-6D36-4886-AAC4-D9BEA8EE8562}" presName="chevron1" presStyleLbl="sibTrans2D1" presStyleIdx="5" presStyleCnt="7"/>
      <dgm:spPr/>
    </dgm:pt>
    <dgm:pt modelId="{0FB68E41-9F15-4B8D-94F2-3304C966F87F}" type="pres">
      <dgm:prSet presAssocID="{A7208B2A-6D36-4886-AAC4-D9BEA8EE8562}" presName="spChevron1" presStyleCnt="0"/>
      <dgm:spPr/>
    </dgm:pt>
    <dgm:pt modelId="{E7CD627D-3098-497C-9E7A-3E1AF0863E91}" type="pres">
      <dgm:prSet presAssocID="{971EEFAB-30DE-498D-B3A8-82613F1C2D33}" presName="middle" presStyleCnt="0"/>
      <dgm:spPr/>
    </dgm:pt>
    <dgm:pt modelId="{9B0F898F-6C8B-4742-B988-804CBA653618}" type="pres">
      <dgm:prSet presAssocID="{971EEFAB-30DE-498D-B3A8-82613F1C2D33}" presName="parTxMid" presStyleLbl="revTx" presStyleIdx="6" presStyleCnt="7"/>
      <dgm:spPr/>
    </dgm:pt>
    <dgm:pt modelId="{3DA4F79A-FC38-4964-819F-A40CB9E4E05F}" type="pres">
      <dgm:prSet presAssocID="{971EEFAB-30DE-498D-B3A8-82613F1C2D33}" presName="spMid" presStyleCnt="0"/>
      <dgm:spPr/>
    </dgm:pt>
    <dgm:pt modelId="{CADFBDC0-04FE-4709-AFD6-7D6EB33A6BEF}" type="pres">
      <dgm:prSet presAssocID="{DC4C381D-A777-4155-B913-2C8B4E3FAF59}" presName="chevronComposite1" presStyleCnt="0"/>
      <dgm:spPr/>
    </dgm:pt>
    <dgm:pt modelId="{0CB2B1D2-0386-4A93-889F-674D36663B47}" type="pres">
      <dgm:prSet presAssocID="{DC4C381D-A777-4155-B913-2C8B4E3FAF59}" presName="chevron1" presStyleLbl="sibTrans2D1" presStyleIdx="6" presStyleCnt="7"/>
      <dgm:spPr/>
    </dgm:pt>
    <dgm:pt modelId="{1F6EFAF2-109B-4683-916A-61F2A3A7E8F9}" type="pres">
      <dgm:prSet presAssocID="{DC4C381D-A777-4155-B913-2C8B4E3FAF59}" presName="spChevron1" presStyleCnt="0"/>
      <dgm:spPr/>
    </dgm:pt>
    <dgm:pt modelId="{07F69396-5AA2-4E61-80F8-4C09878AA86A}" type="pres">
      <dgm:prSet presAssocID="{0077A407-AF31-4E4B-ADC5-01EE984AE18F}" presName="last" presStyleCnt="0"/>
      <dgm:spPr/>
    </dgm:pt>
    <dgm:pt modelId="{5759F578-A3FE-45A4-9BE7-2D72D54D6C10}" type="pres">
      <dgm:prSet presAssocID="{0077A407-AF31-4E4B-ADC5-01EE984AE18F}" presName="circleTx" presStyleLbl="node1" presStyleIdx="18" presStyleCnt="19"/>
      <dgm:spPr/>
    </dgm:pt>
    <dgm:pt modelId="{2D3B1ECF-9A42-4F29-8BF6-321458F2C7B0}" type="pres">
      <dgm:prSet presAssocID="{0077A407-AF31-4E4B-ADC5-01EE984AE18F}" presName="spN" presStyleCnt="0"/>
      <dgm:spPr/>
    </dgm:pt>
  </dgm:ptLst>
  <dgm:cxnLst>
    <dgm:cxn modelId="{E064EA00-E0DE-45E9-BE9D-98B715DBDDFB}" srcId="{43AD8D62-DCC2-4CBE-83DA-9ECE1DD16F87}" destId="{0077A407-AF31-4E4B-ADC5-01EE984AE18F}" srcOrd="7" destOrd="0" parTransId="{4B2F5796-0038-454F-AB7E-2B9557BD4003}" sibTransId="{A4E73DA2-2320-4163-8227-C40ED6F745F1}"/>
    <dgm:cxn modelId="{E18A9305-91A0-4FB8-AD46-D74A4ADB56EF}" srcId="{43AD8D62-DCC2-4CBE-83DA-9ECE1DD16F87}" destId="{ECBC75CF-DEC3-4DA9-84A8-9303AC7D9D10}" srcOrd="5" destOrd="0" parTransId="{CF68D833-C8E6-4F3B-9898-BC9BF11A2A15}" sibTransId="{A7208B2A-6D36-4886-AAC4-D9BEA8EE8562}"/>
    <dgm:cxn modelId="{BE71C00D-DF4E-4764-A275-1250059EA2A0}" type="presOf" srcId="{F1296084-4882-401E-BF04-7A0E3CF44B1C}" destId="{897A8477-39E0-44CA-8ADB-C0141E7FDF41}" srcOrd="0" destOrd="0" presId="urn:microsoft.com/office/officeart/2009/3/layout/RandomtoResultProcess"/>
    <dgm:cxn modelId="{2F45672E-3E86-4173-9623-90BBA48FB1B4}" srcId="{43AD8D62-DCC2-4CBE-83DA-9ECE1DD16F87}" destId="{F1296084-4882-401E-BF04-7A0E3CF44B1C}" srcOrd="1" destOrd="0" parTransId="{9888371B-4A5C-4157-B290-CBDB07B56775}" sibTransId="{1FB5C5A0-6E9E-4CCE-ABDE-AB89BBAF169A}"/>
    <dgm:cxn modelId="{66628135-BE9D-4EB0-9D22-DFFA80FA3C80}" type="presOf" srcId="{314B2251-69F0-43B4-927D-418813C44B96}" destId="{0F72DD04-D446-4E46-96BB-BC75D1C88C92}" srcOrd="0" destOrd="0" presId="urn:microsoft.com/office/officeart/2009/3/layout/RandomtoResultProcess"/>
    <dgm:cxn modelId="{A4E46237-C42C-487A-9C3B-1D722D90C322}" type="presOf" srcId="{971EEFAB-30DE-498D-B3A8-82613F1C2D33}" destId="{9B0F898F-6C8B-4742-B988-804CBA653618}" srcOrd="0" destOrd="0" presId="urn:microsoft.com/office/officeart/2009/3/layout/RandomtoResultProcess"/>
    <dgm:cxn modelId="{1B831271-8380-48A5-8D60-D7B2617C29A7}" type="presOf" srcId="{0077A407-AF31-4E4B-ADC5-01EE984AE18F}" destId="{5759F578-A3FE-45A4-9BE7-2D72D54D6C10}" srcOrd="0" destOrd="0" presId="urn:microsoft.com/office/officeart/2009/3/layout/RandomtoResultProcess"/>
    <dgm:cxn modelId="{9F5B7053-8F24-40A5-AD33-81E0947D25E1}" srcId="{43AD8D62-DCC2-4CBE-83DA-9ECE1DD16F87}" destId="{D615DE8F-9EE7-47E6-BDBC-27210AD6B66B}" srcOrd="2" destOrd="0" parTransId="{93A51C8E-9C62-4136-99E6-002C03381813}" sibTransId="{925F4C72-E967-493B-AA5D-FFDD838D902E}"/>
    <dgm:cxn modelId="{41483859-7EC2-47FD-8873-D0211E86361B}" srcId="{43AD8D62-DCC2-4CBE-83DA-9ECE1DD16F87}" destId="{314B2251-69F0-43B4-927D-418813C44B96}" srcOrd="3" destOrd="0" parTransId="{66BD682B-36D3-4FEF-AE57-8B827B34D16F}" sibTransId="{C71F0CFE-253F-489E-BCB6-6E1A5CB619F6}"/>
    <dgm:cxn modelId="{F91B3A90-4975-43CF-A1FE-024A6EF8AE72}" type="presOf" srcId="{43AD8D62-DCC2-4CBE-83DA-9ECE1DD16F87}" destId="{12F3D257-CF8B-4BD1-AFFF-AE5D38359BC7}" srcOrd="0" destOrd="0" presId="urn:microsoft.com/office/officeart/2009/3/layout/RandomtoResultProcess"/>
    <dgm:cxn modelId="{202D1093-299F-4198-A451-0EA7AF4AD262}" type="presOf" srcId="{BC7CF13E-48E6-4CCA-985F-821B0ABFE0FE}" destId="{FD3C865E-77D2-42D1-9925-7D1D3EF1625D}" srcOrd="0" destOrd="0" presId="urn:microsoft.com/office/officeart/2009/3/layout/RandomtoResultProcess"/>
    <dgm:cxn modelId="{BF9BF496-C5ED-4BEB-9AEF-BD6A25A24FC7}" srcId="{43AD8D62-DCC2-4CBE-83DA-9ECE1DD16F87}" destId="{971EEFAB-30DE-498D-B3A8-82613F1C2D33}" srcOrd="6" destOrd="0" parTransId="{831BB1E2-475A-4661-80C2-E40BF5D9E34B}" sibTransId="{DC4C381D-A777-4155-B913-2C8B4E3FAF59}"/>
    <dgm:cxn modelId="{36C641BD-F7DF-4DF1-A839-109834998E69}" srcId="{43AD8D62-DCC2-4CBE-83DA-9ECE1DD16F87}" destId="{BC7CF13E-48E6-4CCA-985F-821B0ABFE0FE}" srcOrd="0" destOrd="0" parTransId="{7E05918B-0526-4AEB-86B4-EDB04684C6CF}" sibTransId="{FB666919-084D-4327-91C2-7C35021E6529}"/>
    <dgm:cxn modelId="{D94DC7C4-17FB-4582-9D12-36DE624EF8C2}" type="presOf" srcId="{D615DE8F-9EE7-47E6-BDBC-27210AD6B66B}" destId="{D2777738-CE5D-410A-AF3F-5F03E69307CD}" srcOrd="0" destOrd="0" presId="urn:microsoft.com/office/officeart/2009/3/layout/RandomtoResultProcess"/>
    <dgm:cxn modelId="{C19315CB-7B24-4406-B736-B3066ABF3CFA}" type="presOf" srcId="{87DB4B17-95EE-423D-941B-A5ABFE70FE2B}" destId="{B2EA3C55-2277-40E0-92E2-C59EE65EEFCE}" srcOrd="0" destOrd="0" presId="urn:microsoft.com/office/officeart/2009/3/layout/RandomtoResultProcess"/>
    <dgm:cxn modelId="{A9A099CB-07C4-4820-AE3A-B6B9EDD538AD}" type="presOf" srcId="{ECBC75CF-DEC3-4DA9-84A8-9303AC7D9D10}" destId="{FCD726D6-4618-4D58-8D9D-D8A1EEA6328E}" srcOrd="0" destOrd="0" presId="urn:microsoft.com/office/officeart/2009/3/layout/RandomtoResultProcess"/>
    <dgm:cxn modelId="{A2111BDA-1532-41C6-AD2B-E1987CE9F0D7}" srcId="{43AD8D62-DCC2-4CBE-83DA-9ECE1DD16F87}" destId="{87DB4B17-95EE-423D-941B-A5ABFE70FE2B}" srcOrd="4" destOrd="0" parTransId="{1D9AAF4C-1387-44E7-A6C0-0A93176EFBB8}" sibTransId="{263236C4-7DF2-4631-AE1E-B8B876BEE81E}"/>
    <dgm:cxn modelId="{3607C13C-5D8B-4362-9AF5-70B679401E07}" type="presParOf" srcId="{12F3D257-CF8B-4BD1-AFFF-AE5D38359BC7}" destId="{5328AACE-9D71-48AA-96BC-7777C238FF28}" srcOrd="0" destOrd="0" presId="urn:microsoft.com/office/officeart/2009/3/layout/RandomtoResultProcess"/>
    <dgm:cxn modelId="{07CCF68B-C8E7-4EA7-A551-B63261E195CA}" type="presParOf" srcId="{5328AACE-9D71-48AA-96BC-7777C238FF28}" destId="{FD3C865E-77D2-42D1-9925-7D1D3EF1625D}" srcOrd="0" destOrd="0" presId="urn:microsoft.com/office/officeart/2009/3/layout/RandomtoResultProcess"/>
    <dgm:cxn modelId="{C150C8DC-2F30-4995-B020-70A3D3DE5AC0}" type="presParOf" srcId="{5328AACE-9D71-48AA-96BC-7777C238FF28}" destId="{D03537AF-F4A9-46FD-B84A-961579C55B3D}" srcOrd="1" destOrd="0" presId="urn:microsoft.com/office/officeart/2009/3/layout/RandomtoResultProcess"/>
    <dgm:cxn modelId="{2FBCC6C1-899E-46F2-850D-2981BC7E0D6E}" type="presParOf" srcId="{5328AACE-9D71-48AA-96BC-7777C238FF28}" destId="{E7182692-A1AE-4685-BC37-B3F83DC8A03B}" srcOrd="2" destOrd="0" presId="urn:microsoft.com/office/officeart/2009/3/layout/RandomtoResultProcess"/>
    <dgm:cxn modelId="{187D697A-E0A4-48D1-9686-2B2D90B6911C}" type="presParOf" srcId="{5328AACE-9D71-48AA-96BC-7777C238FF28}" destId="{76BC25A4-E21D-4C47-A684-EF091B93DB5B}" srcOrd="3" destOrd="0" presId="urn:microsoft.com/office/officeart/2009/3/layout/RandomtoResultProcess"/>
    <dgm:cxn modelId="{82D431E4-AE29-4DE1-B235-1BED9702B6E9}" type="presParOf" srcId="{5328AACE-9D71-48AA-96BC-7777C238FF28}" destId="{8FD197F0-57FE-4397-AB82-76B3402F992A}" srcOrd="4" destOrd="0" presId="urn:microsoft.com/office/officeart/2009/3/layout/RandomtoResultProcess"/>
    <dgm:cxn modelId="{92D10678-89D9-49F6-A21A-338718555409}" type="presParOf" srcId="{5328AACE-9D71-48AA-96BC-7777C238FF28}" destId="{084D8843-88C6-4686-A403-875858648E4E}" srcOrd="5" destOrd="0" presId="urn:microsoft.com/office/officeart/2009/3/layout/RandomtoResultProcess"/>
    <dgm:cxn modelId="{37205E1B-D0CF-4C01-8220-342819EE0FAC}" type="presParOf" srcId="{5328AACE-9D71-48AA-96BC-7777C238FF28}" destId="{5D58D1DF-5A5B-4877-8934-5D66162A16FE}" srcOrd="6" destOrd="0" presId="urn:microsoft.com/office/officeart/2009/3/layout/RandomtoResultProcess"/>
    <dgm:cxn modelId="{635782CC-F822-499D-ABBA-7469A7643DC2}" type="presParOf" srcId="{5328AACE-9D71-48AA-96BC-7777C238FF28}" destId="{9095EF13-4DA0-4F07-A3A5-7EF66D441AB5}" srcOrd="7" destOrd="0" presId="urn:microsoft.com/office/officeart/2009/3/layout/RandomtoResultProcess"/>
    <dgm:cxn modelId="{604B4737-6031-4D6B-AAB7-C8E5A1FDB112}" type="presParOf" srcId="{5328AACE-9D71-48AA-96BC-7777C238FF28}" destId="{5F087DBA-A868-4600-BE7E-B6BC8041FBEA}" srcOrd="8" destOrd="0" presId="urn:microsoft.com/office/officeart/2009/3/layout/RandomtoResultProcess"/>
    <dgm:cxn modelId="{7F5E749E-D2F0-4009-8538-B576510B3192}" type="presParOf" srcId="{5328AACE-9D71-48AA-96BC-7777C238FF28}" destId="{FBCA5F31-3665-4E3D-BC92-8DBBCD8FE2A2}" srcOrd="9" destOrd="0" presId="urn:microsoft.com/office/officeart/2009/3/layout/RandomtoResultProcess"/>
    <dgm:cxn modelId="{EE274619-2119-49CF-AE8D-36EA3508AA34}" type="presParOf" srcId="{5328AACE-9D71-48AA-96BC-7777C238FF28}" destId="{F74355CF-10DB-4BB3-91F8-C1CF2E9DABAC}" srcOrd="10" destOrd="0" presId="urn:microsoft.com/office/officeart/2009/3/layout/RandomtoResultProcess"/>
    <dgm:cxn modelId="{C5394AEA-572F-495A-8110-86C8FE7BDC5E}" type="presParOf" srcId="{5328AACE-9D71-48AA-96BC-7777C238FF28}" destId="{2FD3520E-7BB8-433E-9162-07E81969294F}" srcOrd="11" destOrd="0" presId="urn:microsoft.com/office/officeart/2009/3/layout/RandomtoResultProcess"/>
    <dgm:cxn modelId="{FB50EA2B-D912-4EEC-AD11-FEEE21AD454D}" type="presParOf" srcId="{5328AACE-9D71-48AA-96BC-7777C238FF28}" destId="{C076FD37-563F-47B5-9633-A0CCEDDD1C51}" srcOrd="12" destOrd="0" presId="urn:microsoft.com/office/officeart/2009/3/layout/RandomtoResultProcess"/>
    <dgm:cxn modelId="{6FD39BB6-4F15-4431-9E7E-8C7C571CA44F}" type="presParOf" srcId="{5328AACE-9D71-48AA-96BC-7777C238FF28}" destId="{E8FA96D1-3C85-41F2-953A-6CF8A878B2A0}" srcOrd="13" destOrd="0" presId="urn:microsoft.com/office/officeart/2009/3/layout/RandomtoResultProcess"/>
    <dgm:cxn modelId="{520E2D38-B175-42D9-8827-544C2FBF9F08}" type="presParOf" srcId="{5328AACE-9D71-48AA-96BC-7777C238FF28}" destId="{2CCA250D-0DD6-4799-B234-C9EE64DA3059}" srcOrd="14" destOrd="0" presId="urn:microsoft.com/office/officeart/2009/3/layout/RandomtoResultProcess"/>
    <dgm:cxn modelId="{809076AD-C9E2-47FA-853B-FF9359500F5B}" type="presParOf" srcId="{5328AACE-9D71-48AA-96BC-7777C238FF28}" destId="{64B535D4-751D-4207-BA77-E17AC4866C25}" srcOrd="15" destOrd="0" presId="urn:microsoft.com/office/officeart/2009/3/layout/RandomtoResultProcess"/>
    <dgm:cxn modelId="{F07758ED-7173-415A-949C-261E3CE53133}" type="presParOf" srcId="{5328AACE-9D71-48AA-96BC-7777C238FF28}" destId="{24BC3EB0-52ED-48EC-9C23-50E794CF4D96}" srcOrd="16" destOrd="0" presId="urn:microsoft.com/office/officeart/2009/3/layout/RandomtoResultProcess"/>
    <dgm:cxn modelId="{89044B25-10DF-478E-8818-01EF4DA50C5D}" type="presParOf" srcId="{5328AACE-9D71-48AA-96BC-7777C238FF28}" destId="{5DED0B45-B1C0-4E5F-9A4F-D15978EE446D}" srcOrd="17" destOrd="0" presId="urn:microsoft.com/office/officeart/2009/3/layout/RandomtoResultProcess"/>
    <dgm:cxn modelId="{9919127A-803E-49D0-A43A-9292337C1C26}" type="presParOf" srcId="{5328AACE-9D71-48AA-96BC-7777C238FF28}" destId="{4C412D55-7B9F-4B6D-8CF5-AAB71AB0AC14}" srcOrd="18" destOrd="0" presId="urn:microsoft.com/office/officeart/2009/3/layout/RandomtoResultProcess"/>
    <dgm:cxn modelId="{B6F09432-98A4-4BD4-9E98-FF3C6B0906B6}" type="presParOf" srcId="{12F3D257-CF8B-4BD1-AFFF-AE5D38359BC7}" destId="{21D081C1-6ACD-48B5-831C-F6A435AE96B1}" srcOrd="1" destOrd="0" presId="urn:microsoft.com/office/officeart/2009/3/layout/RandomtoResultProcess"/>
    <dgm:cxn modelId="{519DD940-4778-40CF-8ECB-053669CFC6D0}" type="presParOf" srcId="{21D081C1-6ACD-48B5-831C-F6A435AE96B1}" destId="{B297FA93-89B7-4347-9CE9-F6ED4E0EA1BC}" srcOrd="0" destOrd="0" presId="urn:microsoft.com/office/officeart/2009/3/layout/RandomtoResultProcess"/>
    <dgm:cxn modelId="{D3A2735A-1206-4191-99B9-3225F080CD4F}" type="presParOf" srcId="{21D081C1-6ACD-48B5-831C-F6A435AE96B1}" destId="{7405F259-9C0F-4522-ABF8-55B9DC880800}" srcOrd="1" destOrd="0" presId="urn:microsoft.com/office/officeart/2009/3/layout/RandomtoResultProcess"/>
    <dgm:cxn modelId="{C0E7216D-387F-40F0-9FE9-06EB06CB1D8F}" type="presParOf" srcId="{12F3D257-CF8B-4BD1-AFFF-AE5D38359BC7}" destId="{806C4EC6-8317-44AC-99CC-E5BBBE2C0D14}" srcOrd="2" destOrd="0" presId="urn:microsoft.com/office/officeart/2009/3/layout/RandomtoResultProcess"/>
    <dgm:cxn modelId="{413A563F-8DED-455C-AF27-5BF26BCEA3C3}" type="presParOf" srcId="{806C4EC6-8317-44AC-99CC-E5BBBE2C0D14}" destId="{897A8477-39E0-44CA-8ADB-C0141E7FDF41}" srcOrd="0" destOrd="0" presId="urn:microsoft.com/office/officeart/2009/3/layout/RandomtoResultProcess"/>
    <dgm:cxn modelId="{D12CAE63-157D-42A1-BF1A-5DBD302185BC}" type="presParOf" srcId="{806C4EC6-8317-44AC-99CC-E5BBBE2C0D14}" destId="{CD9DC45D-A22C-441B-B05A-90F7DEC8780E}" srcOrd="1" destOrd="0" presId="urn:microsoft.com/office/officeart/2009/3/layout/RandomtoResultProcess"/>
    <dgm:cxn modelId="{1F593546-2B84-4C29-A391-A96DDCEB16FE}" type="presParOf" srcId="{12F3D257-CF8B-4BD1-AFFF-AE5D38359BC7}" destId="{AFC39E2F-166A-496B-91B5-84ABDDCF72FA}" srcOrd="3" destOrd="0" presId="urn:microsoft.com/office/officeart/2009/3/layout/RandomtoResultProcess"/>
    <dgm:cxn modelId="{A03133D9-62C6-4918-A4FF-B9FDBF28F895}" type="presParOf" srcId="{AFC39E2F-166A-496B-91B5-84ABDDCF72FA}" destId="{E1048CC1-66C2-44A5-BF10-327A92991D27}" srcOrd="0" destOrd="0" presId="urn:microsoft.com/office/officeart/2009/3/layout/RandomtoResultProcess"/>
    <dgm:cxn modelId="{9E44A368-05B8-4068-BB32-EA8C20D1133D}" type="presParOf" srcId="{AFC39E2F-166A-496B-91B5-84ABDDCF72FA}" destId="{BAA0E507-48B5-4121-A80F-3B871CC2E63B}" srcOrd="1" destOrd="0" presId="urn:microsoft.com/office/officeart/2009/3/layout/RandomtoResultProcess"/>
    <dgm:cxn modelId="{EB745A4B-32B7-47FB-A808-2984E776C949}" type="presParOf" srcId="{12F3D257-CF8B-4BD1-AFFF-AE5D38359BC7}" destId="{C770C85E-117C-494A-B9CA-0B71A9BA71B7}" srcOrd="4" destOrd="0" presId="urn:microsoft.com/office/officeart/2009/3/layout/RandomtoResultProcess"/>
    <dgm:cxn modelId="{C9E37C77-4B02-4DF9-B799-517ACFCB1671}" type="presParOf" srcId="{C770C85E-117C-494A-B9CA-0B71A9BA71B7}" destId="{D2777738-CE5D-410A-AF3F-5F03E69307CD}" srcOrd="0" destOrd="0" presId="urn:microsoft.com/office/officeart/2009/3/layout/RandomtoResultProcess"/>
    <dgm:cxn modelId="{96D74BF6-7FE7-49CE-B653-D813E33D25AE}" type="presParOf" srcId="{C770C85E-117C-494A-B9CA-0B71A9BA71B7}" destId="{0C4E5B08-31B1-49EA-AE43-D66852F74078}" srcOrd="1" destOrd="0" presId="urn:microsoft.com/office/officeart/2009/3/layout/RandomtoResultProcess"/>
    <dgm:cxn modelId="{80C07690-BC1D-430F-B6C0-0829EA9E97FC}" type="presParOf" srcId="{12F3D257-CF8B-4BD1-AFFF-AE5D38359BC7}" destId="{45C9EA99-3FA1-4412-893A-E4DF7DF52A0C}" srcOrd="5" destOrd="0" presId="urn:microsoft.com/office/officeart/2009/3/layout/RandomtoResultProcess"/>
    <dgm:cxn modelId="{E4EA4709-CE61-4275-9234-001B64E10014}" type="presParOf" srcId="{45C9EA99-3FA1-4412-893A-E4DF7DF52A0C}" destId="{ECF09164-A3A5-43D3-BD9F-A372742F0AD1}" srcOrd="0" destOrd="0" presId="urn:microsoft.com/office/officeart/2009/3/layout/RandomtoResultProcess"/>
    <dgm:cxn modelId="{61F892C0-2DC2-4CAB-8213-D72BE5F241BB}" type="presParOf" srcId="{45C9EA99-3FA1-4412-893A-E4DF7DF52A0C}" destId="{DEC6A3D5-AD20-4DC4-AFAD-24EB3E9AA7E4}" srcOrd="1" destOrd="0" presId="urn:microsoft.com/office/officeart/2009/3/layout/RandomtoResultProcess"/>
    <dgm:cxn modelId="{1FF8F729-6912-4B23-814C-1E25D213A4C5}" type="presParOf" srcId="{12F3D257-CF8B-4BD1-AFFF-AE5D38359BC7}" destId="{E7F0B8BA-359C-4795-B1E7-ADAA08A76171}" srcOrd="6" destOrd="0" presId="urn:microsoft.com/office/officeart/2009/3/layout/RandomtoResultProcess"/>
    <dgm:cxn modelId="{3D51C521-B4BC-45E2-9541-9B81F6028C7C}" type="presParOf" srcId="{E7F0B8BA-359C-4795-B1E7-ADAA08A76171}" destId="{0F72DD04-D446-4E46-96BB-BC75D1C88C92}" srcOrd="0" destOrd="0" presId="urn:microsoft.com/office/officeart/2009/3/layout/RandomtoResultProcess"/>
    <dgm:cxn modelId="{CC66871D-9A5B-4CC8-9EF1-EFD7E78803EF}" type="presParOf" srcId="{E7F0B8BA-359C-4795-B1E7-ADAA08A76171}" destId="{81F62AAC-0566-4316-8EDA-358183C7E89D}" srcOrd="1" destOrd="0" presId="urn:microsoft.com/office/officeart/2009/3/layout/RandomtoResultProcess"/>
    <dgm:cxn modelId="{AF3387A7-C354-492E-AD7A-B07F249568C4}" type="presParOf" srcId="{12F3D257-CF8B-4BD1-AFFF-AE5D38359BC7}" destId="{A8F1A4E6-CE0C-42A7-95AD-6F40282B6060}" srcOrd="7" destOrd="0" presId="urn:microsoft.com/office/officeart/2009/3/layout/RandomtoResultProcess"/>
    <dgm:cxn modelId="{7FEAABF2-81FE-4569-A33A-B18B815F3436}" type="presParOf" srcId="{A8F1A4E6-CE0C-42A7-95AD-6F40282B6060}" destId="{40E431B8-9FAE-4A67-88DB-347B9C151511}" srcOrd="0" destOrd="0" presId="urn:microsoft.com/office/officeart/2009/3/layout/RandomtoResultProcess"/>
    <dgm:cxn modelId="{F921DE6C-DEA0-43A5-BE3B-61B76C2F4CA7}" type="presParOf" srcId="{A8F1A4E6-CE0C-42A7-95AD-6F40282B6060}" destId="{9DA05486-8A64-4F64-97C8-69C95B9C427C}" srcOrd="1" destOrd="0" presId="urn:microsoft.com/office/officeart/2009/3/layout/RandomtoResultProcess"/>
    <dgm:cxn modelId="{0A8DE6AB-8889-4798-9875-5AEBFDB79E6D}" type="presParOf" srcId="{12F3D257-CF8B-4BD1-AFFF-AE5D38359BC7}" destId="{B3CF28AD-070A-40F6-B65B-61623C682663}" srcOrd="8" destOrd="0" presId="urn:microsoft.com/office/officeart/2009/3/layout/RandomtoResultProcess"/>
    <dgm:cxn modelId="{F75F82BF-C26D-4119-9A99-AFDB024CC4EB}" type="presParOf" srcId="{B3CF28AD-070A-40F6-B65B-61623C682663}" destId="{B2EA3C55-2277-40E0-92E2-C59EE65EEFCE}" srcOrd="0" destOrd="0" presId="urn:microsoft.com/office/officeart/2009/3/layout/RandomtoResultProcess"/>
    <dgm:cxn modelId="{9038E1C9-1C8C-4289-BDEE-EF74F6A07212}" type="presParOf" srcId="{B3CF28AD-070A-40F6-B65B-61623C682663}" destId="{C011D89A-2D96-4CEC-9F6A-FFECE389D4B0}" srcOrd="1" destOrd="0" presId="urn:microsoft.com/office/officeart/2009/3/layout/RandomtoResultProcess"/>
    <dgm:cxn modelId="{A4DC58E4-920D-4990-BE9A-0B330AA13185}" type="presParOf" srcId="{12F3D257-CF8B-4BD1-AFFF-AE5D38359BC7}" destId="{F8535BF4-C072-4FB7-A67D-1A587012227E}" srcOrd="9" destOrd="0" presId="urn:microsoft.com/office/officeart/2009/3/layout/RandomtoResultProcess"/>
    <dgm:cxn modelId="{84014AAE-7237-455E-B0D0-9F8711FA4E04}" type="presParOf" srcId="{F8535BF4-C072-4FB7-A67D-1A587012227E}" destId="{99CDFA6A-FA6B-482B-97F6-8EA2798A6767}" srcOrd="0" destOrd="0" presId="urn:microsoft.com/office/officeart/2009/3/layout/RandomtoResultProcess"/>
    <dgm:cxn modelId="{99E2B5D9-2538-4BF8-ABF6-17FCE1B8C653}" type="presParOf" srcId="{F8535BF4-C072-4FB7-A67D-1A587012227E}" destId="{33971E60-9E6D-43DB-81ED-47748E24329A}" srcOrd="1" destOrd="0" presId="urn:microsoft.com/office/officeart/2009/3/layout/RandomtoResultProcess"/>
    <dgm:cxn modelId="{14BA9F30-575C-4F16-BD42-FC48301D44AC}" type="presParOf" srcId="{12F3D257-CF8B-4BD1-AFFF-AE5D38359BC7}" destId="{48667FDB-4300-4FD4-94A2-FBF2048B0D79}" srcOrd="10" destOrd="0" presId="urn:microsoft.com/office/officeart/2009/3/layout/RandomtoResultProcess"/>
    <dgm:cxn modelId="{70E3B22A-513B-4B2E-91DD-DD255E1B1510}" type="presParOf" srcId="{48667FDB-4300-4FD4-94A2-FBF2048B0D79}" destId="{FCD726D6-4618-4D58-8D9D-D8A1EEA6328E}" srcOrd="0" destOrd="0" presId="urn:microsoft.com/office/officeart/2009/3/layout/RandomtoResultProcess"/>
    <dgm:cxn modelId="{29463C6B-6513-4601-842B-5CFA0F1F75CA}" type="presParOf" srcId="{48667FDB-4300-4FD4-94A2-FBF2048B0D79}" destId="{CED531CA-EC89-4743-990C-2BA368AAC6ED}" srcOrd="1" destOrd="0" presId="urn:microsoft.com/office/officeart/2009/3/layout/RandomtoResultProcess"/>
    <dgm:cxn modelId="{E6318EFA-8764-48E6-ACF8-A3FD5E5520CE}" type="presParOf" srcId="{12F3D257-CF8B-4BD1-AFFF-AE5D38359BC7}" destId="{775BF7DB-A8E2-43EC-8AD6-5B66B9866BBE}" srcOrd="11" destOrd="0" presId="urn:microsoft.com/office/officeart/2009/3/layout/RandomtoResultProcess"/>
    <dgm:cxn modelId="{76CAF87B-9153-4C71-A43B-9FD51182F655}" type="presParOf" srcId="{775BF7DB-A8E2-43EC-8AD6-5B66B9866BBE}" destId="{02254224-ADC5-4670-886D-D681268B00AA}" srcOrd="0" destOrd="0" presId="urn:microsoft.com/office/officeart/2009/3/layout/RandomtoResultProcess"/>
    <dgm:cxn modelId="{B3D51E58-9AAA-4073-BC64-3E57E251763F}" type="presParOf" srcId="{775BF7DB-A8E2-43EC-8AD6-5B66B9866BBE}" destId="{0FB68E41-9F15-4B8D-94F2-3304C966F87F}" srcOrd="1" destOrd="0" presId="urn:microsoft.com/office/officeart/2009/3/layout/RandomtoResultProcess"/>
    <dgm:cxn modelId="{91FAFDA2-B3B6-42DD-AFCA-E5CE2B3C4B44}" type="presParOf" srcId="{12F3D257-CF8B-4BD1-AFFF-AE5D38359BC7}" destId="{E7CD627D-3098-497C-9E7A-3E1AF0863E91}" srcOrd="12" destOrd="0" presId="urn:microsoft.com/office/officeart/2009/3/layout/RandomtoResultProcess"/>
    <dgm:cxn modelId="{1546F131-E8AA-4177-832A-1BE295EC5766}" type="presParOf" srcId="{E7CD627D-3098-497C-9E7A-3E1AF0863E91}" destId="{9B0F898F-6C8B-4742-B988-804CBA653618}" srcOrd="0" destOrd="0" presId="urn:microsoft.com/office/officeart/2009/3/layout/RandomtoResultProcess"/>
    <dgm:cxn modelId="{962BA424-B85B-4E98-826F-E108D4EB6459}" type="presParOf" srcId="{E7CD627D-3098-497C-9E7A-3E1AF0863E91}" destId="{3DA4F79A-FC38-4964-819F-A40CB9E4E05F}" srcOrd="1" destOrd="0" presId="urn:microsoft.com/office/officeart/2009/3/layout/RandomtoResultProcess"/>
    <dgm:cxn modelId="{ABE73EB4-71B8-4C11-90CF-152222FD4DCE}" type="presParOf" srcId="{12F3D257-CF8B-4BD1-AFFF-AE5D38359BC7}" destId="{CADFBDC0-04FE-4709-AFD6-7D6EB33A6BEF}" srcOrd="13" destOrd="0" presId="urn:microsoft.com/office/officeart/2009/3/layout/RandomtoResultProcess"/>
    <dgm:cxn modelId="{E981E9DF-50E6-4D75-857A-64198F680DF9}" type="presParOf" srcId="{CADFBDC0-04FE-4709-AFD6-7D6EB33A6BEF}" destId="{0CB2B1D2-0386-4A93-889F-674D36663B47}" srcOrd="0" destOrd="0" presId="urn:microsoft.com/office/officeart/2009/3/layout/RandomtoResultProcess"/>
    <dgm:cxn modelId="{4FAEA75C-E976-4C65-9ADB-8E72E1D3B817}" type="presParOf" srcId="{CADFBDC0-04FE-4709-AFD6-7D6EB33A6BEF}" destId="{1F6EFAF2-109B-4683-916A-61F2A3A7E8F9}" srcOrd="1" destOrd="0" presId="urn:microsoft.com/office/officeart/2009/3/layout/RandomtoResultProcess"/>
    <dgm:cxn modelId="{7B88EE7B-7986-4066-9EE7-F4D48983F3DF}" type="presParOf" srcId="{12F3D257-CF8B-4BD1-AFFF-AE5D38359BC7}" destId="{07F69396-5AA2-4E61-80F8-4C09878AA86A}" srcOrd="14" destOrd="0" presId="urn:microsoft.com/office/officeart/2009/3/layout/RandomtoResultProcess"/>
    <dgm:cxn modelId="{866DA10A-54A6-409C-BD71-8B37EBB546B1}" type="presParOf" srcId="{07F69396-5AA2-4E61-80F8-4C09878AA86A}" destId="{5759F578-A3FE-45A4-9BE7-2D72D54D6C10}" srcOrd="0" destOrd="0" presId="urn:microsoft.com/office/officeart/2009/3/layout/RandomtoResultProcess"/>
    <dgm:cxn modelId="{9A6A178D-D31F-4D7E-A244-A2652349D78D}" type="presParOf" srcId="{07F69396-5AA2-4E61-80F8-4C09878AA86A}" destId="{2D3B1ECF-9A42-4F29-8BF6-321458F2C7B0}"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C865E-77D2-42D1-9925-7D1D3EF1625D}">
      <dsp:nvSpPr>
        <dsp:cNvPr id="0" name=""/>
        <dsp:cNvSpPr/>
      </dsp:nvSpPr>
      <dsp:spPr>
        <a:xfrm>
          <a:off x="90141" y="2281911"/>
          <a:ext cx="1046979" cy="34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Data Import to dataset</a:t>
          </a:r>
        </a:p>
        <a:p>
          <a:pPr marL="0" lvl="0" indent="0" algn="ctr" defTabSz="533400">
            <a:lnSpc>
              <a:spcPct val="90000"/>
            </a:lnSpc>
            <a:spcBef>
              <a:spcPct val="0"/>
            </a:spcBef>
            <a:spcAft>
              <a:spcPct val="35000"/>
            </a:spcAft>
            <a:buNone/>
          </a:pPr>
          <a:endParaRPr lang="en-IN" sz="1200" kern="1200" dirty="0"/>
        </a:p>
      </dsp:txBody>
      <dsp:txXfrm>
        <a:off x="90141" y="2281911"/>
        <a:ext cx="1046979" cy="345027"/>
      </dsp:txXfrm>
    </dsp:sp>
    <dsp:sp modelId="{D03537AF-F4A9-46FD-B84A-961579C55B3D}">
      <dsp:nvSpPr>
        <dsp:cNvPr id="0" name=""/>
        <dsp:cNvSpPr/>
      </dsp:nvSpPr>
      <dsp:spPr>
        <a:xfrm>
          <a:off x="70106" y="2045010"/>
          <a:ext cx="83282" cy="83282"/>
        </a:xfrm>
        <a:prstGeom prst="ellipse">
          <a:avLst/>
        </a:prstGeom>
        <a:solidFill>
          <a:schemeClr val="accent1">
            <a:shade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7182692-A1AE-4685-BC37-B3F83DC8A03B}">
      <dsp:nvSpPr>
        <dsp:cNvPr id="0" name=""/>
        <dsp:cNvSpPr/>
      </dsp:nvSpPr>
      <dsp:spPr>
        <a:xfrm>
          <a:off x="128404" y="1928414"/>
          <a:ext cx="83282" cy="83282"/>
        </a:xfrm>
        <a:prstGeom prst="ellipse">
          <a:avLst/>
        </a:prstGeom>
        <a:solidFill>
          <a:schemeClr val="accent1">
            <a:shade val="50000"/>
            <a:hueOff val="-79331"/>
            <a:satOff val="-2179"/>
            <a:lumOff val="501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6BC25A4-E21D-4C47-A684-EF091B93DB5B}">
      <dsp:nvSpPr>
        <dsp:cNvPr id="0" name=""/>
        <dsp:cNvSpPr/>
      </dsp:nvSpPr>
      <dsp:spPr>
        <a:xfrm>
          <a:off x="268318" y="1951733"/>
          <a:ext cx="130872" cy="130872"/>
        </a:xfrm>
        <a:prstGeom prst="ellipse">
          <a:avLst/>
        </a:prstGeom>
        <a:solidFill>
          <a:schemeClr val="accent1">
            <a:shade val="50000"/>
            <a:hueOff val="-158661"/>
            <a:satOff val="-4359"/>
            <a:lumOff val="1002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FD197F0-57FE-4397-AB82-76B3402F992A}">
      <dsp:nvSpPr>
        <dsp:cNvPr id="0" name=""/>
        <dsp:cNvSpPr/>
      </dsp:nvSpPr>
      <dsp:spPr>
        <a:xfrm>
          <a:off x="384914" y="1823478"/>
          <a:ext cx="83282" cy="83282"/>
        </a:xfrm>
        <a:prstGeom prst="ellipse">
          <a:avLst/>
        </a:prstGeom>
        <a:solidFill>
          <a:schemeClr val="accent1">
            <a:shade val="50000"/>
            <a:hueOff val="-237992"/>
            <a:satOff val="-6538"/>
            <a:lumOff val="1503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84D8843-88C6-4686-A403-875858648E4E}">
      <dsp:nvSpPr>
        <dsp:cNvPr id="0" name=""/>
        <dsp:cNvSpPr/>
      </dsp:nvSpPr>
      <dsp:spPr>
        <a:xfrm>
          <a:off x="536488" y="1776840"/>
          <a:ext cx="83282" cy="83282"/>
        </a:xfrm>
        <a:prstGeom prst="ellipse">
          <a:avLst/>
        </a:prstGeom>
        <a:solidFill>
          <a:schemeClr val="accent1">
            <a:shade val="50000"/>
            <a:hueOff val="-317323"/>
            <a:satOff val="-8718"/>
            <a:lumOff val="20051"/>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D58D1DF-5A5B-4877-8934-5D66162A16FE}">
      <dsp:nvSpPr>
        <dsp:cNvPr id="0" name=""/>
        <dsp:cNvSpPr/>
      </dsp:nvSpPr>
      <dsp:spPr>
        <a:xfrm>
          <a:off x="723040" y="1858457"/>
          <a:ext cx="83282" cy="83282"/>
        </a:xfrm>
        <a:prstGeom prst="ellipse">
          <a:avLst/>
        </a:prstGeom>
        <a:solidFill>
          <a:schemeClr val="accent1">
            <a:shade val="50000"/>
            <a:hueOff val="-396653"/>
            <a:satOff val="-10897"/>
            <a:lumOff val="2506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095EF13-4DA0-4F07-A3A5-7EF66D441AB5}">
      <dsp:nvSpPr>
        <dsp:cNvPr id="0" name=""/>
        <dsp:cNvSpPr/>
      </dsp:nvSpPr>
      <dsp:spPr>
        <a:xfrm>
          <a:off x="839636" y="1916755"/>
          <a:ext cx="130872" cy="130872"/>
        </a:xfrm>
        <a:prstGeom prst="ellipse">
          <a:avLst/>
        </a:prstGeom>
        <a:solidFill>
          <a:schemeClr val="accent1">
            <a:shade val="50000"/>
            <a:hueOff val="-475984"/>
            <a:satOff val="-13077"/>
            <a:lumOff val="3007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F087DBA-A868-4600-BE7E-B6BC8041FBEA}">
      <dsp:nvSpPr>
        <dsp:cNvPr id="0" name=""/>
        <dsp:cNvSpPr/>
      </dsp:nvSpPr>
      <dsp:spPr>
        <a:xfrm>
          <a:off x="1002869" y="2045010"/>
          <a:ext cx="83282" cy="83282"/>
        </a:xfrm>
        <a:prstGeom prst="ellipse">
          <a:avLst/>
        </a:prstGeom>
        <a:solidFill>
          <a:schemeClr val="accent1">
            <a:shade val="50000"/>
            <a:hueOff val="-555314"/>
            <a:satOff val="-15256"/>
            <a:lumOff val="3508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FBCA5F31-3665-4E3D-BC92-8DBBCD8FE2A2}">
      <dsp:nvSpPr>
        <dsp:cNvPr id="0" name=""/>
        <dsp:cNvSpPr/>
      </dsp:nvSpPr>
      <dsp:spPr>
        <a:xfrm>
          <a:off x="1072827" y="2173264"/>
          <a:ext cx="83282" cy="83282"/>
        </a:xfrm>
        <a:prstGeom prst="ellipse">
          <a:avLst/>
        </a:prstGeom>
        <a:solidFill>
          <a:schemeClr val="accent1">
            <a:shade val="50000"/>
            <a:hueOff val="-634645"/>
            <a:satOff val="-17436"/>
            <a:lumOff val="40101"/>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F74355CF-10DB-4BB3-91F8-C1CF2E9DABAC}">
      <dsp:nvSpPr>
        <dsp:cNvPr id="0" name=""/>
        <dsp:cNvSpPr/>
      </dsp:nvSpPr>
      <dsp:spPr>
        <a:xfrm>
          <a:off x="466530" y="1928414"/>
          <a:ext cx="214154" cy="214154"/>
        </a:xfrm>
        <a:prstGeom prst="ellipse">
          <a:avLst/>
        </a:prstGeom>
        <a:solidFill>
          <a:schemeClr val="accent1">
            <a:shade val="50000"/>
            <a:hueOff val="-713976"/>
            <a:satOff val="-19615"/>
            <a:lumOff val="4511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FD3520E-7BB8-433E-9162-07E81969294F}">
      <dsp:nvSpPr>
        <dsp:cNvPr id="0" name=""/>
        <dsp:cNvSpPr/>
      </dsp:nvSpPr>
      <dsp:spPr>
        <a:xfrm>
          <a:off x="11808" y="2371477"/>
          <a:ext cx="83282" cy="83282"/>
        </a:xfrm>
        <a:prstGeom prst="ellipse">
          <a:avLst/>
        </a:prstGeom>
        <a:solidFill>
          <a:schemeClr val="accent1">
            <a:shade val="50000"/>
            <a:hueOff val="-713976"/>
            <a:satOff val="-19615"/>
            <a:lumOff val="4511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076FD37-563F-47B5-9633-A0CCEDDD1C51}">
      <dsp:nvSpPr>
        <dsp:cNvPr id="0" name=""/>
        <dsp:cNvSpPr/>
      </dsp:nvSpPr>
      <dsp:spPr>
        <a:xfrm>
          <a:off x="81766" y="2476413"/>
          <a:ext cx="130872" cy="130872"/>
        </a:xfrm>
        <a:prstGeom prst="ellipse">
          <a:avLst/>
        </a:prstGeom>
        <a:solidFill>
          <a:schemeClr val="accent1">
            <a:shade val="50000"/>
            <a:hueOff val="-634645"/>
            <a:satOff val="-17436"/>
            <a:lumOff val="40101"/>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8FA96D1-3C85-41F2-953A-6CF8A878B2A0}">
      <dsp:nvSpPr>
        <dsp:cNvPr id="0" name=""/>
        <dsp:cNvSpPr/>
      </dsp:nvSpPr>
      <dsp:spPr>
        <a:xfrm>
          <a:off x="256659" y="2569689"/>
          <a:ext cx="190359" cy="190359"/>
        </a:xfrm>
        <a:prstGeom prst="ellipse">
          <a:avLst/>
        </a:prstGeom>
        <a:solidFill>
          <a:schemeClr val="accent1">
            <a:shade val="50000"/>
            <a:hueOff val="-555314"/>
            <a:satOff val="-15256"/>
            <a:lumOff val="3508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CCA250D-0DD6-4799-B234-C9EE64DA3059}">
      <dsp:nvSpPr>
        <dsp:cNvPr id="0" name=""/>
        <dsp:cNvSpPr/>
      </dsp:nvSpPr>
      <dsp:spPr>
        <a:xfrm>
          <a:off x="501509" y="2721263"/>
          <a:ext cx="83282" cy="83282"/>
        </a:xfrm>
        <a:prstGeom prst="ellipse">
          <a:avLst/>
        </a:prstGeom>
        <a:solidFill>
          <a:schemeClr val="accent1">
            <a:shade val="50000"/>
            <a:hueOff val="-475984"/>
            <a:satOff val="-13077"/>
            <a:lumOff val="3007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64B535D4-751D-4207-BA77-E17AC4866C25}">
      <dsp:nvSpPr>
        <dsp:cNvPr id="0" name=""/>
        <dsp:cNvSpPr/>
      </dsp:nvSpPr>
      <dsp:spPr>
        <a:xfrm>
          <a:off x="548147" y="2569689"/>
          <a:ext cx="130872" cy="130872"/>
        </a:xfrm>
        <a:prstGeom prst="ellipse">
          <a:avLst/>
        </a:prstGeom>
        <a:solidFill>
          <a:schemeClr val="accent1">
            <a:shade val="50000"/>
            <a:hueOff val="-396653"/>
            <a:satOff val="-10897"/>
            <a:lumOff val="2506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4BC3EB0-52ED-48EC-9C23-50E794CF4D96}">
      <dsp:nvSpPr>
        <dsp:cNvPr id="0" name=""/>
        <dsp:cNvSpPr/>
      </dsp:nvSpPr>
      <dsp:spPr>
        <a:xfrm>
          <a:off x="664743" y="2732922"/>
          <a:ext cx="83282" cy="83282"/>
        </a:xfrm>
        <a:prstGeom prst="ellipse">
          <a:avLst/>
        </a:prstGeom>
        <a:solidFill>
          <a:schemeClr val="accent1">
            <a:shade val="50000"/>
            <a:hueOff val="-317323"/>
            <a:satOff val="-8718"/>
            <a:lumOff val="20051"/>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DED0B45-B1C0-4E5F-9A4F-D15978EE446D}">
      <dsp:nvSpPr>
        <dsp:cNvPr id="0" name=""/>
        <dsp:cNvSpPr/>
      </dsp:nvSpPr>
      <dsp:spPr>
        <a:xfrm>
          <a:off x="769679" y="2546370"/>
          <a:ext cx="190359" cy="190359"/>
        </a:xfrm>
        <a:prstGeom prst="ellipse">
          <a:avLst/>
        </a:prstGeom>
        <a:solidFill>
          <a:schemeClr val="accent1">
            <a:shade val="50000"/>
            <a:hueOff val="-237992"/>
            <a:satOff val="-6538"/>
            <a:lumOff val="1503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C412D55-7B9F-4B6D-8CF5-AAB71AB0AC14}">
      <dsp:nvSpPr>
        <dsp:cNvPr id="0" name=""/>
        <dsp:cNvSpPr/>
      </dsp:nvSpPr>
      <dsp:spPr>
        <a:xfrm>
          <a:off x="1026188" y="2499732"/>
          <a:ext cx="130872" cy="130872"/>
        </a:xfrm>
        <a:prstGeom prst="ellipse">
          <a:avLst/>
        </a:prstGeom>
        <a:solidFill>
          <a:schemeClr val="accent1">
            <a:shade val="50000"/>
            <a:hueOff val="-158661"/>
            <a:satOff val="-4359"/>
            <a:lumOff val="1002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B297FA93-89B7-4347-9CE9-F6ED4E0EA1BC}">
      <dsp:nvSpPr>
        <dsp:cNvPr id="0" name=""/>
        <dsp:cNvSpPr/>
      </dsp:nvSpPr>
      <dsp:spPr>
        <a:xfrm>
          <a:off x="1157061" y="1951539"/>
          <a:ext cx="384353" cy="733772"/>
        </a:xfrm>
        <a:prstGeom prst="chevron">
          <a:avLst>
            <a:gd name="adj" fmla="val 62310"/>
          </a:avLst>
        </a:prstGeom>
        <a:solidFill>
          <a:schemeClr val="accent1">
            <a:shade val="9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897A8477-39E0-44CA-8ADB-C0141E7FDF41}">
      <dsp:nvSpPr>
        <dsp:cNvPr id="0" name=""/>
        <dsp:cNvSpPr/>
      </dsp:nvSpPr>
      <dsp:spPr>
        <a:xfrm>
          <a:off x="1541414" y="1951896"/>
          <a:ext cx="1048237" cy="733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Drop null value columns</a:t>
          </a:r>
        </a:p>
        <a:p>
          <a:pPr marL="0" lvl="0" indent="0" algn="ctr" defTabSz="533400">
            <a:lnSpc>
              <a:spcPct val="90000"/>
            </a:lnSpc>
            <a:spcBef>
              <a:spcPct val="0"/>
            </a:spcBef>
            <a:spcAft>
              <a:spcPct val="35000"/>
            </a:spcAft>
            <a:buNone/>
          </a:pPr>
          <a:endParaRPr lang="en-IN" sz="1200" kern="1200" dirty="0"/>
        </a:p>
      </dsp:txBody>
      <dsp:txXfrm>
        <a:off x="1541414" y="1951896"/>
        <a:ext cx="1048237" cy="733766"/>
      </dsp:txXfrm>
    </dsp:sp>
    <dsp:sp modelId="{E1048CC1-66C2-44A5-BF10-327A92991D27}">
      <dsp:nvSpPr>
        <dsp:cNvPr id="0" name=""/>
        <dsp:cNvSpPr/>
      </dsp:nvSpPr>
      <dsp:spPr>
        <a:xfrm>
          <a:off x="2589652" y="1951539"/>
          <a:ext cx="384353" cy="733772"/>
        </a:xfrm>
        <a:prstGeom prst="chevron">
          <a:avLst>
            <a:gd name="adj" fmla="val 62310"/>
          </a:avLst>
        </a:prstGeom>
        <a:solidFill>
          <a:schemeClr val="accent1">
            <a:shade val="90000"/>
            <a:hueOff val="-221476"/>
            <a:satOff val="-5235"/>
            <a:lumOff val="10969"/>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D2777738-CE5D-410A-AF3F-5F03E69307CD}">
      <dsp:nvSpPr>
        <dsp:cNvPr id="0" name=""/>
        <dsp:cNvSpPr/>
      </dsp:nvSpPr>
      <dsp:spPr>
        <a:xfrm>
          <a:off x="2974005" y="1951896"/>
          <a:ext cx="1048237" cy="733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Dropping uniform value features</a:t>
          </a:r>
        </a:p>
      </dsp:txBody>
      <dsp:txXfrm>
        <a:off x="2974005" y="1951896"/>
        <a:ext cx="1048237" cy="733766"/>
      </dsp:txXfrm>
    </dsp:sp>
    <dsp:sp modelId="{ECF09164-A3A5-43D3-BD9F-A372742F0AD1}">
      <dsp:nvSpPr>
        <dsp:cNvPr id="0" name=""/>
        <dsp:cNvSpPr/>
      </dsp:nvSpPr>
      <dsp:spPr>
        <a:xfrm>
          <a:off x="4022242" y="1951539"/>
          <a:ext cx="384353" cy="733772"/>
        </a:xfrm>
        <a:prstGeom prst="chevron">
          <a:avLst>
            <a:gd name="adj" fmla="val 62310"/>
          </a:avLst>
        </a:prstGeom>
        <a:solidFill>
          <a:schemeClr val="accent1">
            <a:shade val="90000"/>
            <a:hueOff val="-442952"/>
            <a:satOff val="-10471"/>
            <a:lumOff val="21938"/>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0F72DD04-D446-4E46-96BB-BC75D1C88C92}">
      <dsp:nvSpPr>
        <dsp:cNvPr id="0" name=""/>
        <dsp:cNvSpPr/>
      </dsp:nvSpPr>
      <dsp:spPr>
        <a:xfrm>
          <a:off x="4406596" y="1951896"/>
          <a:ext cx="1048237" cy="733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Removing irrelevant columns</a:t>
          </a:r>
        </a:p>
      </dsp:txBody>
      <dsp:txXfrm>
        <a:off x="4406596" y="1951896"/>
        <a:ext cx="1048237" cy="733766"/>
      </dsp:txXfrm>
    </dsp:sp>
    <dsp:sp modelId="{40E431B8-9FAE-4A67-88DB-347B9C151511}">
      <dsp:nvSpPr>
        <dsp:cNvPr id="0" name=""/>
        <dsp:cNvSpPr/>
      </dsp:nvSpPr>
      <dsp:spPr>
        <a:xfrm>
          <a:off x="5454833" y="1951539"/>
          <a:ext cx="384353" cy="733772"/>
        </a:xfrm>
        <a:prstGeom prst="chevron">
          <a:avLst>
            <a:gd name="adj" fmla="val 62310"/>
          </a:avLst>
        </a:prstGeom>
        <a:solidFill>
          <a:schemeClr val="accent1">
            <a:shade val="90000"/>
            <a:hueOff val="-664428"/>
            <a:satOff val="-15706"/>
            <a:lumOff val="32907"/>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B2EA3C55-2277-40E0-92E2-C59EE65EEFCE}">
      <dsp:nvSpPr>
        <dsp:cNvPr id="0" name=""/>
        <dsp:cNvSpPr/>
      </dsp:nvSpPr>
      <dsp:spPr>
        <a:xfrm>
          <a:off x="5839187" y="1951896"/>
          <a:ext cx="1048237" cy="733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Dropping rows where loan status is ongoing</a:t>
          </a:r>
        </a:p>
      </dsp:txBody>
      <dsp:txXfrm>
        <a:off x="5839187" y="1951896"/>
        <a:ext cx="1048237" cy="733766"/>
      </dsp:txXfrm>
    </dsp:sp>
    <dsp:sp modelId="{99CDFA6A-FA6B-482B-97F6-8EA2798A6767}">
      <dsp:nvSpPr>
        <dsp:cNvPr id="0" name=""/>
        <dsp:cNvSpPr/>
      </dsp:nvSpPr>
      <dsp:spPr>
        <a:xfrm>
          <a:off x="6887424" y="1951539"/>
          <a:ext cx="384353" cy="733772"/>
        </a:xfrm>
        <a:prstGeom prst="chevron">
          <a:avLst>
            <a:gd name="adj" fmla="val 62310"/>
          </a:avLst>
        </a:prstGeom>
        <a:solidFill>
          <a:schemeClr val="accent1">
            <a:shade val="90000"/>
            <a:hueOff val="-664428"/>
            <a:satOff val="-15706"/>
            <a:lumOff val="32907"/>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FCD726D6-4618-4D58-8D9D-D8A1EEA6328E}">
      <dsp:nvSpPr>
        <dsp:cNvPr id="0" name=""/>
        <dsp:cNvSpPr/>
      </dsp:nvSpPr>
      <dsp:spPr>
        <a:xfrm>
          <a:off x="7271778" y="1951896"/>
          <a:ext cx="1048237" cy="733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Correcting data types and deriving new columns</a:t>
          </a:r>
        </a:p>
      </dsp:txBody>
      <dsp:txXfrm>
        <a:off x="7271778" y="1951896"/>
        <a:ext cx="1048237" cy="733766"/>
      </dsp:txXfrm>
    </dsp:sp>
    <dsp:sp modelId="{02254224-ADC5-4670-886D-D681268B00AA}">
      <dsp:nvSpPr>
        <dsp:cNvPr id="0" name=""/>
        <dsp:cNvSpPr/>
      </dsp:nvSpPr>
      <dsp:spPr>
        <a:xfrm>
          <a:off x="8320015" y="1951539"/>
          <a:ext cx="384353" cy="733772"/>
        </a:xfrm>
        <a:prstGeom prst="chevron">
          <a:avLst>
            <a:gd name="adj" fmla="val 62310"/>
          </a:avLst>
        </a:prstGeom>
        <a:solidFill>
          <a:schemeClr val="accent1">
            <a:shade val="90000"/>
            <a:hueOff val="-442952"/>
            <a:satOff val="-10471"/>
            <a:lumOff val="21938"/>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B0F898F-6C8B-4742-B988-804CBA653618}">
      <dsp:nvSpPr>
        <dsp:cNvPr id="0" name=""/>
        <dsp:cNvSpPr/>
      </dsp:nvSpPr>
      <dsp:spPr>
        <a:xfrm>
          <a:off x="8704368" y="1951896"/>
          <a:ext cx="1048237" cy="733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Filter Data for requirement.</a:t>
          </a:r>
        </a:p>
      </dsp:txBody>
      <dsp:txXfrm>
        <a:off x="8704368" y="1951896"/>
        <a:ext cx="1048237" cy="733766"/>
      </dsp:txXfrm>
    </dsp:sp>
    <dsp:sp modelId="{0CB2B1D2-0386-4A93-889F-674D36663B47}">
      <dsp:nvSpPr>
        <dsp:cNvPr id="0" name=""/>
        <dsp:cNvSpPr/>
      </dsp:nvSpPr>
      <dsp:spPr>
        <a:xfrm>
          <a:off x="9752606" y="1951539"/>
          <a:ext cx="384353" cy="733772"/>
        </a:xfrm>
        <a:prstGeom prst="chevron">
          <a:avLst>
            <a:gd name="adj" fmla="val 62310"/>
          </a:avLst>
        </a:prstGeom>
        <a:solidFill>
          <a:schemeClr val="accent1">
            <a:shade val="90000"/>
            <a:hueOff val="-221476"/>
            <a:satOff val="-5235"/>
            <a:lumOff val="10969"/>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5759F578-A3FE-45A4-9BE7-2D72D54D6C10}">
      <dsp:nvSpPr>
        <dsp:cNvPr id="0" name=""/>
        <dsp:cNvSpPr/>
      </dsp:nvSpPr>
      <dsp:spPr>
        <a:xfrm>
          <a:off x="10178889" y="1890899"/>
          <a:ext cx="891001" cy="891001"/>
        </a:xfrm>
        <a:prstGeom prst="ellipse">
          <a:avLst/>
        </a:prstGeom>
        <a:solidFill>
          <a:schemeClr val="accent1">
            <a:shade val="50000"/>
            <a:hueOff val="-79331"/>
            <a:satOff val="-2179"/>
            <a:lumOff val="501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IN" sz="1200" kern="1200" dirty="0"/>
            <a:t>Removing outliers</a:t>
          </a:r>
        </a:p>
      </dsp:txBody>
      <dsp:txXfrm>
        <a:off x="10309373" y="2021383"/>
        <a:ext cx="630033" cy="630033"/>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16-01-2024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t>11</a:t>
            </a:fld>
            <a:endParaRPr lang="en-IN"/>
          </a:p>
        </p:txBody>
      </p:sp>
    </p:spTree>
    <p:extLst>
      <p:ext uri="{BB962C8B-B14F-4D97-AF65-F5344CB8AC3E}">
        <p14:creationId xmlns:p14="http://schemas.microsoft.com/office/powerpoint/2010/main" val="120662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47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33011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30637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877898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98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t>16-01-2024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80062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t>16-01-2024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35652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C9E9E-0463-460F-9554-A68E93E25788}" type="datetimeFigureOut">
              <a:rPr lang="en-IN" smtClean="0"/>
              <a:t>16-01-2024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91673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8C9E9E-0463-460F-9554-A68E93E25788}" type="datetimeFigureOut">
              <a:rPr lang="en-IN" smtClean="0"/>
              <a:t>16-01-2024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4049688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8C9E9E-0463-460F-9554-A68E93E25788}" type="datetimeFigureOut">
              <a:rPr lang="en-IN" smtClean="0"/>
              <a:t>16-01-2024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922524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16-01-2024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47350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8C9E9E-0463-460F-9554-A68E93E25788}" type="datetimeFigureOut">
              <a:rPr lang="en-IN" smtClean="0"/>
              <a:t>16-01-2024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8BDDFC-DF2F-47D5-949C-FB2202249C9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18644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0" y="1744579"/>
            <a:ext cx="12192000" cy="1015663"/>
          </a:xfrm>
          <a:prstGeom prst="rect">
            <a:avLst/>
          </a:prstGeom>
          <a:noFill/>
        </p:spPr>
        <p:txBody>
          <a:bodyPr wrap="square" rtlCol="0">
            <a:spAutoFit/>
          </a:bodyPr>
          <a:lstStyle/>
          <a:p>
            <a:pPr algn="ctr"/>
            <a:r>
              <a:rPr lang="en-IN" sz="6000" dirty="0">
                <a:latin typeface="Lucida Sans" panose="020B0602030504020204" pitchFamily="34" charset="0"/>
              </a:rPr>
              <a:t>Lending Club Case Study</a:t>
            </a:r>
          </a:p>
        </p:txBody>
      </p:sp>
      <p:sp>
        <p:nvSpPr>
          <p:cNvPr id="11" name="TextBox 10">
            <a:extLst>
              <a:ext uri="{FF2B5EF4-FFF2-40B4-BE49-F238E27FC236}">
                <a16:creationId xmlns:a16="http://schemas.microsoft.com/office/drawing/2014/main" id="{B21B83CA-F95E-7E4F-E5A2-FEC917EC55A8}"/>
              </a:ext>
            </a:extLst>
          </p:cNvPr>
          <p:cNvSpPr txBox="1"/>
          <p:nvPr/>
        </p:nvSpPr>
        <p:spPr>
          <a:xfrm>
            <a:off x="1048483" y="4465808"/>
            <a:ext cx="3796893" cy="1815882"/>
          </a:xfrm>
          <a:prstGeom prst="rect">
            <a:avLst/>
          </a:prstGeom>
          <a:noFill/>
        </p:spPr>
        <p:txBody>
          <a:bodyPr wrap="square" rtlCol="0">
            <a:spAutoFit/>
          </a:bodyPr>
          <a:lstStyle/>
          <a:p>
            <a:br>
              <a:rPr lang="en-IN" sz="2800" dirty="0">
                <a:solidFill>
                  <a:schemeClr val="tx1">
                    <a:lumMod val="65000"/>
                    <a:lumOff val="35000"/>
                  </a:schemeClr>
                </a:solidFill>
                <a:latin typeface="Lucida Sans" panose="020B0602030504020204" pitchFamily="34" charset="0"/>
              </a:rPr>
            </a:br>
            <a:r>
              <a:rPr lang="en-IN" sz="2800" dirty="0">
                <a:solidFill>
                  <a:schemeClr val="tx1">
                    <a:lumMod val="65000"/>
                    <a:lumOff val="35000"/>
                  </a:schemeClr>
                </a:solidFill>
                <a:latin typeface="Lucida Sans" panose="020B0602030504020204" pitchFamily="34" charset="0"/>
              </a:rPr>
              <a:t>Shubham Chauhan</a:t>
            </a:r>
          </a:p>
          <a:p>
            <a:r>
              <a:rPr lang="en-IN" sz="2800" dirty="0">
                <a:solidFill>
                  <a:schemeClr val="tx1">
                    <a:lumMod val="65000"/>
                    <a:lumOff val="35000"/>
                  </a:schemeClr>
                </a:solidFill>
                <a:latin typeface="Lucida Sans" panose="020B0602030504020204" pitchFamily="34" charset="0"/>
              </a:rPr>
              <a:t>			&amp;</a:t>
            </a:r>
          </a:p>
          <a:p>
            <a:r>
              <a:rPr lang="en-IN" sz="2800" dirty="0">
                <a:solidFill>
                  <a:schemeClr val="tx1">
                    <a:lumMod val="65000"/>
                    <a:lumOff val="35000"/>
                  </a:schemeClr>
                </a:solidFill>
                <a:latin typeface="Lucida Sans" panose="020B0602030504020204" pitchFamily="34" charset="0"/>
              </a:rPr>
              <a:t>Bhumika Jain</a:t>
            </a:r>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normAutofit/>
          </a:bodyPr>
          <a:lstStyle/>
          <a:p>
            <a:br>
              <a:rPr lang="en-IN" dirty="0"/>
            </a:br>
            <a:r>
              <a:rPr lang="en-IN" dirty="0"/>
              <a:t>Impact of income</a:t>
            </a:r>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1097280" y="5531647"/>
            <a:ext cx="10058400" cy="7088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b="1" dirty="0"/>
              <a:t>Note: </a:t>
            </a:r>
            <a:r>
              <a:rPr lang="en-GB" dirty="0"/>
              <a:t>Candidates with less 50000 annual income are more likely to default their loan than higher annual income.</a:t>
            </a:r>
            <a:r>
              <a:rPr lang="en-IN" dirty="0"/>
              <a:t> </a:t>
            </a:r>
          </a:p>
        </p:txBody>
      </p:sp>
      <p:pic>
        <p:nvPicPr>
          <p:cNvPr id="5" name="Picture 4">
            <a:extLst>
              <a:ext uri="{FF2B5EF4-FFF2-40B4-BE49-F238E27FC236}">
                <a16:creationId xmlns:a16="http://schemas.microsoft.com/office/drawing/2014/main" id="{E31F6C54-0B95-52EF-DD1D-0E105A983B9A}"/>
              </a:ext>
            </a:extLst>
          </p:cNvPr>
          <p:cNvPicPr>
            <a:picLocks noChangeAspect="1"/>
          </p:cNvPicPr>
          <p:nvPr/>
        </p:nvPicPr>
        <p:blipFill>
          <a:blip r:embed="rId2"/>
          <a:stretch>
            <a:fillRect/>
          </a:stretch>
        </p:blipFill>
        <p:spPr>
          <a:xfrm>
            <a:off x="1809945" y="1744834"/>
            <a:ext cx="8606673" cy="3368332"/>
          </a:xfrm>
          <a:prstGeom prst="rect">
            <a:avLst/>
          </a:prstGeom>
        </p:spPr>
      </p:pic>
    </p:spTree>
    <p:extLst>
      <p:ext uri="{BB962C8B-B14F-4D97-AF65-F5344CB8AC3E}">
        <p14:creationId xmlns:p14="http://schemas.microsoft.com/office/powerpoint/2010/main" val="250670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3B75-DFA3-153F-C5FE-788ECCD5EF5F}"/>
              </a:ext>
            </a:extLst>
          </p:cNvPr>
          <p:cNvSpPr>
            <a:spLocks noGrp="1"/>
          </p:cNvSpPr>
          <p:nvPr>
            <p:ph type="title"/>
          </p:nvPr>
        </p:nvSpPr>
        <p:spPr/>
        <p:txBody>
          <a:bodyPr>
            <a:normAutofit/>
          </a:bodyPr>
          <a:lstStyle/>
          <a:p>
            <a:br>
              <a:rPr lang="en-IN" dirty="0"/>
            </a:br>
            <a:r>
              <a:rPr lang="en-IN" dirty="0"/>
              <a:t>DTI category analysis</a:t>
            </a:r>
          </a:p>
        </p:txBody>
      </p:sp>
      <p:sp>
        <p:nvSpPr>
          <p:cNvPr id="4" name="Content Placeholder 2">
            <a:extLst>
              <a:ext uri="{FF2B5EF4-FFF2-40B4-BE49-F238E27FC236}">
                <a16:creationId xmlns:a16="http://schemas.microsoft.com/office/drawing/2014/main" id="{434436B7-A08B-F89B-1EFE-6FB6141D14BD}"/>
              </a:ext>
            </a:extLst>
          </p:cNvPr>
          <p:cNvSpPr txBox="1">
            <a:spLocks/>
          </p:cNvSpPr>
          <p:nvPr/>
        </p:nvSpPr>
        <p:spPr>
          <a:xfrm>
            <a:off x="1097278" y="5172277"/>
            <a:ext cx="1005840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GB" b="1" dirty="0"/>
              <a:t>Note : </a:t>
            </a:r>
            <a:r>
              <a:rPr lang="en-GB" dirty="0"/>
              <a:t>slightly high in the mid (10-15 </a:t>
            </a:r>
            <a:r>
              <a:rPr lang="en-GB" dirty="0" err="1"/>
              <a:t>dti</a:t>
            </a:r>
            <a:r>
              <a:rPr lang="en-GB"/>
              <a:t>), doesn't </a:t>
            </a:r>
            <a:r>
              <a:rPr lang="en-GB" dirty="0"/>
              <a:t>give concrete observation that candidate will default if he/she has </a:t>
            </a:r>
            <a:r>
              <a:rPr lang="en-GB" dirty="0" err="1"/>
              <a:t>dti</a:t>
            </a:r>
            <a:r>
              <a:rPr lang="en-GB" dirty="0"/>
              <a:t> in between 10-15, however we could consider it as side pointer to narrow down our analysis.</a:t>
            </a:r>
            <a:endParaRPr lang="en-IN" dirty="0"/>
          </a:p>
        </p:txBody>
      </p:sp>
      <p:pic>
        <p:nvPicPr>
          <p:cNvPr id="6" name="Picture 5">
            <a:extLst>
              <a:ext uri="{FF2B5EF4-FFF2-40B4-BE49-F238E27FC236}">
                <a16:creationId xmlns:a16="http://schemas.microsoft.com/office/drawing/2014/main" id="{FFFC0CDD-AA43-4D0C-99F0-7F8B9BEECD4A}"/>
              </a:ext>
            </a:extLst>
          </p:cNvPr>
          <p:cNvPicPr>
            <a:picLocks noChangeAspect="1"/>
          </p:cNvPicPr>
          <p:nvPr/>
        </p:nvPicPr>
        <p:blipFill>
          <a:blip r:embed="rId3"/>
          <a:stretch>
            <a:fillRect/>
          </a:stretch>
        </p:blipFill>
        <p:spPr>
          <a:xfrm>
            <a:off x="2792443" y="1801989"/>
            <a:ext cx="6607113" cy="3254022"/>
          </a:xfrm>
          <a:prstGeom prst="rect">
            <a:avLst/>
          </a:prstGeom>
        </p:spPr>
      </p:pic>
    </p:spTree>
    <p:extLst>
      <p:ext uri="{BB962C8B-B14F-4D97-AF65-F5344CB8AC3E}">
        <p14:creationId xmlns:p14="http://schemas.microsoft.com/office/powerpoint/2010/main" val="171597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AB0E-877F-15C6-BDD0-295D84FABBDF}"/>
              </a:ext>
            </a:extLst>
          </p:cNvPr>
          <p:cNvSpPr>
            <a:spLocks noGrp="1"/>
          </p:cNvSpPr>
          <p:nvPr>
            <p:ph type="title"/>
          </p:nvPr>
        </p:nvSpPr>
        <p:spPr/>
        <p:txBody>
          <a:bodyPr>
            <a:normAutofit/>
          </a:bodyPr>
          <a:lstStyle/>
          <a:p>
            <a:br>
              <a:rPr lang="en-IN" dirty="0"/>
            </a:br>
            <a:r>
              <a:rPr lang="en-IN" dirty="0"/>
              <a:t>Employment Length</a:t>
            </a:r>
          </a:p>
        </p:txBody>
      </p:sp>
      <p:sp>
        <p:nvSpPr>
          <p:cNvPr id="5" name="Content Placeholder 2">
            <a:extLst>
              <a:ext uri="{FF2B5EF4-FFF2-40B4-BE49-F238E27FC236}">
                <a16:creationId xmlns:a16="http://schemas.microsoft.com/office/drawing/2014/main" id="{9B807178-85CF-0C85-8254-ACA7B5997AB5}"/>
              </a:ext>
            </a:extLst>
          </p:cNvPr>
          <p:cNvSpPr txBox="1">
            <a:spLocks/>
          </p:cNvSpPr>
          <p:nvPr/>
        </p:nvSpPr>
        <p:spPr>
          <a:xfrm>
            <a:off x="784459" y="2036190"/>
            <a:ext cx="5654048" cy="27620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GB" b="1" dirty="0"/>
              <a:t>Observation : </a:t>
            </a:r>
            <a:r>
              <a:rPr lang="en-GB" dirty="0"/>
              <a:t>For the defaulted candidate, it is found that most of the candidates are of 10+ employment length.</a:t>
            </a:r>
            <a:endParaRPr lang="en-IN" dirty="0"/>
          </a:p>
        </p:txBody>
      </p:sp>
      <p:pic>
        <p:nvPicPr>
          <p:cNvPr id="7" name="Picture 6">
            <a:extLst>
              <a:ext uri="{FF2B5EF4-FFF2-40B4-BE49-F238E27FC236}">
                <a16:creationId xmlns:a16="http://schemas.microsoft.com/office/drawing/2014/main" id="{B8602725-9036-3C06-DA9C-7FB831039BBE}"/>
              </a:ext>
            </a:extLst>
          </p:cNvPr>
          <p:cNvPicPr>
            <a:picLocks noChangeAspect="1"/>
          </p:cNvPicPr>
          <p:nvPr/>
        </p:nvPicPr>
        <p:blipFill>
          <a:blip r:embed="rId2"/>
          <a:stretch>
            <a:fillRect/>
          </a:stretch>
        </p:blipFill>
        <p:spPr>
          <a:xfrm>
            <a:off x="6237551" y="1759852"/>
            <a:ext cx="5486099" cy="3338297"/>
          </a:xfrm>
          <a:prstGeom prst="rect">
            <a:avLst/>
          </a:prstGeom>
        </p:spPr>
      </p:pic>
    </p:spTree>
    <p:extLst>
      <p:ext uri="{BB962C8B-B14F-4D97-AF65-F5344CB8AC3E}">
        <p14:creationId xmlns:p14="http://schemas.microsoft.com/office/powerpoint/2010/main" val="90841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D13A-BD4C-32A3-FD66-3084AA3604C2}"/>
              </a:ext>
            </a:extLst>
          </p:cNvPr>
          <p:cNvSpPr>
            <a:spLocks noGrp="1"/>
          </p:cNvSpPr>
          <p:nvPr>
            <p:ph type="title"/>
          </p:nvPr>
        </p:nvSpPr>
        <p:spPr/>
        <p:txBody>
          <a:bodyPr/>
          <a:lstStyle/>
          <a:p>
            <a:r>
              <a:rPr lang="en-IN" dirty="0"/>
              <a:t>Interest Rate vs Grade Plot</a:t>
            </a:r>
          </a:p>
        </p:txBody>
      </p:sp>
      <p:sp>
        <p:nvSpPr>
          <p:cNvPr id="3" name="Content Placeholder 2">
            <a:extLst>
              <a:ext uri="{FF2B5EF4-FFF2-40B4-BE49-F238E27FC236}">
                <a16:creationId xmlns:a16="http://schemas.microsoft.com/office/drawing/2014/main" id="{2A46549D-DF57-4955-6904-002397426206}"/>
              </a:ext>
            </a:extLst>
          </p:cNvPr>
          <p:cNvSpPr>
            <a:spLocks noGrp="1"/>
          </p:cNvSpPr>
          <p:nvPr>
            <p:ph idx="1"/>
          </p:nvPr>
        </p:nvSpPr>
        <p:spPr>
          <a:xfrm>
            <a:off x="1097280" y="2036190"/>
            <a:ext cx="3946060" cy="3832903"/>
          </a:xfrm>
        </p:spPr>
        <p:txBody>
          <a:bodyPr/>
          <a:lstStyle/>
          <a:p>
            <a:r>
              <a:rPr lang="en-GB" b="1" dirty="0"/>
              <a:t>Observation :</a:t>
            </a:r>
            <a:r>
              <a:rPr lang="en-GB" b="0" i="0" dirty="0">
                <a:solidFill>
                  <a:srgbClr val="000000"/>
                </a:solidFill>
                <a:effectLst/>
                <a:latin typeface="Helvetica Neue"/>
              </a:rPr>
              <a:t> </a:t>
            </a:r>
            <a:r>
              <a:rPr lang="en-GB" dirty="0"/>
              <a:t>with increasing order of grade, we can observe that, lower the grade (considering G to be the lowest and A to be the highest grade) higher the risk of loan getting defaulted(as interest rates are getting higher and earlier univariate analysis already showed higher the interest rate, higher the chance of loan default).</a:t>
            </a:r>
            <a:endParaRPr lang="en-IN" dirty="0"/>
          </a:p>
        </p:txBody>
      </p:sp>
      <p:pic>
        <p:nvPicPr>
          <p:cNvPr id="5" name="Picture 4">
            <a:extLst>
              <a:ext uri="{FF2B5EF4-FFF2-40B4-BE49-F238E27FC236}">
                <a16:creationId xmlns:a16="http://schemas.microsoft.com/office/drawing/2014/main" id="{D7E1488C-D7EE-3F17-9F19-FC408366D1E4}"/>
              </a:ext>
            </a:extLst>
          </p:cNvPr>
          <p:cNvPicPr>
            <a:picLocks noChangeAspect="1"/>
          </p:cNvPicPr>
          <p:nvPr/>
        </p:nvPicPr>
        <p:blipFill>
          <a:blip r:embed="rId2"/>
          <a:stretch>
            <a:fillRect/>
          </a:stretch>
        </p:blipFill>
        <p:spPr>
          <a:xfrm>
            <a:off x="6339423" y="1899932"/>
            <a:ext cx="4387679" cy="4255771"/>
          </a:xfrm>
          <a:prstGeom prst="rect">
            <a:avLst/>
          </a:prstGeom>
        </p:spPr>
      </p:pic>
    </p:spTree>
    <p:extLst>
      <p:ext uri="{BB962C8B-B14F-4D97-AF65-F5344CB8AC3E}">
        <p14:creationId xmlns:p14="http://schemas.microsoft.com/office/powerpoint/2010/main" val="1021510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p:txBody>
          <a:bodyPr/>
          <a:lstStyle/>
          <a:p>
            <a:r>
              <a:rPr lang="en-IN" dirty="0"/>
              <a:t>Summary</a:t>
            </a:r>
          </a:p>
        </p:txBody>
      </p:sp>
      <p:sp>
        <p:nvSpPr>
          <p:cNvPr id="7" name="TextBox 6">
            <a:extLst>
              <a:ext uri="{FF2B5EF4-FFF2-40B4-BE49-F238E27FC236}">
                <a16:creationId xmlns:a16="http://schemas.microsoft.com/office/drawing/2014/main" id="{D74A5B60-3918-AEEB-1F02-3DD99EC1034D}"/>
              </a:ext>
            </a:extLst>
          </p:cNvPr>
          <p:cNvSpPr txBox="1"/>
          <p:nvPr/>
        </p:nvSpPr>
        <p:spPr>
          <a:xfrm>
            <a:off x="661736" y="1819426"/>
            <a:ext cx="10876548" cy="4616648"/>
          </a:xfrm>
          <a:prstGeom prst="rect">
            <a:avLst/>
          </a:prstGeom>
          <a:noFill/>
        </p:spPr>
        <p:txBody>
          <a:bodyPr wrap="square">
            <a:spAutoFit/>
          </a:bodyPr>
          <a:lstStyle/>
          <a:p>
            <a:pPr algn="l"/>
            <a:r>
              <a:rPr lang="en-GB" sz="1400" b="1" i="0" dirty="0">
                <a:solidFill>
                  <a:srgbClr val="000000"/>
                </a:solidFill>
                <a:effectLst/>
                <a:latin typeface="Helvetica Neue"/>
              </a:rPr>
              <a:t>Observations Comparison (36 Months - 60 Months - Fully Paid - Charged Off)</a:t>
            </a:r>
            <a:endParaRPr lang="en-GB" sz="1400" b="0" i="0" dirty="0">
              <a:solidFill>
                <a:srgbClr val="000000"/>
              </a:solidFill>
              <a:effectLst/>
              <a:latin typeface="Helvetica Neue"/>
            </a:endParaRPr>
          </a:p>
          <a:p>
            <a:pPr algn="l">
              <a:buFont typeface="Arial" panose="020B0604020202020204" pitchFamily="34" charset="0"/>
              <a:buChar char="•"/>
            </a:pPr>
            <a:r>
              <a:rPr lang="en-GB" sz="1400" b="0" i="0" dirty="0">
                <a:solidFill>
                  <a:srgbClr val="000000"/>
                </a:solidFill>
                <a:effectLst/>
                <a:latin typeface="Helvetica Neue"/>
              </a:rPr>
              <a:t>short term loans (36 months) are likely to get defaulted more compared to 60 months.</a:t>
            </a:r>
          </a:p>
          <a:p>
            <a:pPr algn="l"/>
            <a:r>
              <a:rPr lang="en-GB" sz="1400" b="1" i="0" dirty="0">
                <a:solidFill>
                  <a:srgbClr val="000000"/>
                </a:solidFill>
                <a:effectLst/>
                <a:latin typeface="Helvetica Neue"/>
              </a:rPr>
              <a:t>Impact of Ownership</a:t>
            </a:r>
            <a:endParaRPr lang="en-GB" sz="1400" b="0" i="0" dirty="0">
              <a:solidFill>
                <a:srgbClr val="000000"/>
              </a:solidFill>
              <a:effectLst/>
              <a:latin typeface="Helvetica Neue"/>
            </a:endParaRPr>
          </a:p>
          <a:p>
            <a:pPr algn="l">
              <a:buFont typeface="Arial" panose="020B0604020202020204" pitchFamily="34" charset="0"/>
              <a:buChar char="•"/>
            </a:pPr>
            <a:r>
              <a:rPr lang="en-GB" sz="1400" b="0" i="0" dirty="0">
                <a:solidFill>
                  <a:srgbClr val="000000"/>
                </a:solidFill>
                <a:effectLst/>
                <a:latin typeface="Helvetica Neue"/>
              </a:rPr>
              <a:t>Rented candidates are more likely to default the loan compared to owned and others.</a:t>
            </a:r>
          </a:p>
          <a:p>
            <a:pPr algn="l"/>
            <a:r>
              <a:rPr lang="en-GB" sz="1400" b="1" i="0" dirty="0">
                <a:solidFill>
                  <a:srgbClr val="000000"/>
                </a:solidFill>
                <a:effectLst/>
                <a:latin typeface="Helvetica Neue"/>
              </a:rPr>
              <a:t>Impact of loan purpose</a:t>
            </a:r>
            <a:endParaRPr lang="en-GB" sz="1400" b="0" i="0" dirty="0">
              <a:solidFill>
                <a:srgbClr val="000000"/>
              </a:solidFill>
              <a:effectLst/>
              <a:latin typeface="Helvetica Neue"/>
            </a:endParaRPr>
          </a:p>
          <a:p>
            <a:pPr algn="l">
              <a:buFont typeface="Arial" panose="020B0604020202020204" pitchFamily="34" charset="0"/>
              <a:buChar char="•"/>
            </a:pPr>
            <a:r>
              <a:rPr lang="en-GB" sz="1400" b="0" i="0" dirty="0">
                <a:solidFill>
                  <a:srgbClr val="000000"/>
                </a:solidFill>
                <a:effectLst/>
                <a:latin typeface="Helvetica Neue"/>
              </a:rPr>
              <a:t>A large number of loans are taken for clearing other debts.</a:t>
            </a:r>
          </a:p>
          <a:p>
            <a:pPr algn="l"/>
            <a:r>
              <a:rPr lang="en-GB" sz="1400" b="1" i="0" dirty="0">
                <a:solidFill>
                  <a:srgbClr val="000000"/>
                </a:solidFill>
                <a:effectLst/>
                <a:latin typeface="Helvetica Neue"/>
              </a:rPr>
              <a:t>Impact of Interest rate</a:t>
            </a:r>
            <a:endParaRPr lang="en-GB" sz="1400" b="0" i="0" dirty="0">
              <a:solidFill>
                <a:srgbClr val="000000"/>
              </a:solidFill>
              <a:effectLst/>
              <a:latin typeface="Helvetica Neue"/>
            </a:endParaRPr>
          </a:p>
          <a:p>
            <a:pPr algn="l">
              <a:buFont typeface="Arial" panose="020B0604020202020204" pitchFamily="34" charset="0"/>
              <a:buChar char="•"/>
            </a:pPr>
            <a:r>
              <a:rPr lang="en-GB" sz="1400" b="0" i="0" dirty="0">
                <a:solidFill>
                  <a:srgbClr val="000000"/>
                </a:solidFill>
                <a:effectLst/>
                <a:latin typeface="Helvetica Neue"/>
              </a:rPr>
              <a:t>"fully paid to defaulters" candidate ratio in above figure shows that the higher the interest rate higher the chance of candidate getting defaulted.</a:t>
            </a:r>
          </a:p>
          <a:p>
            <a:pPr algn="l"/>
            <a:r>
              <a:rPr lang="en-GB" sz="1400" b="1" i="0" dirty="0">
                <a:solidFill>
                  <a:srgbClr val="000000"/>
                </a:solidFill>
                <a:effectLst/>
                <a:latin typeface="Helvetica Neue"/>
              </a:rPr>
              <a:t>Employment Length</a:t>
            </a:r>
            <a:endParaRPr lang="en-GB" sz="1400" b="0" i="0" dirty="0">
              <a:solidFill>
                <a:srgbClr val="000000"/>
              </a:solidFill>
              <a:effectLst/>
              <a:latin typeface="Helvetica Neue"/>
            </a:endParaRPr>
          </a:p>
          <a:p>
            <a:pPr algn="l">
              <a:buFont typeface="Arial" panose="020B0604020202020204" pitchFamily="34" charset="0"/>
              <a:buChar char="•"/>
            </a:pPr>
            <a:r>
              <a:rPr lang="en-GB" sz="1400" b="0" i="0" dirty="0">
                <a:solidFill>
                  <a:srgbClr val="000000"/>
                </a:solidFill>
                <a:effectLst/>
                <a:latin typeface="Helvetica Neue"/>
              </a:rPr>
              <a:t>For the defaulted candidate, it is found that most of the candidates are of 10+ employment length.</a:t>
            </a:r>
          </a:p>
          <a:p>
            <a:pPr algn="l"/>
            <a:r>
              <a:rPr lang="en-GB" sz="1400" b="1" i="0" dirty="0">
                <a:solidFill>
                  <a:srgbClr val="000000"/>
                </a:solidFill>
                <a:effectLst/>
                <a:latin typeface="Helvetica Neue"/>
              </a:rPr>
              <a:t>Interest Rate vs Grade Plot :</a:t>
            </a:r>
            <a:endParaRPr lang="en-GB" sz="1400" b="0" i="0" dirty="0">
              <a:solidFill>
                <a:srgbClr val="000000"/>
              </a:solidFill>
              <a:effectLst/>
              <a:latin typeface="Helvetica Neue"/>
            </a:endParaRPr>
          </a:p>
          <a:p>
            <a:pPr algn="l">
              <a:buFont typeface="Arial" panose="020B0604020202020204" pitchFamily="34" charset="0"/>
              <a:buChar char="•"/>
            </a:pPr>
            <a:r>
              <a:rPr lang="en-GB" sz="1400" b="0" i="0" dirty="0">
                <a:solidFill>
                  <a:srgbClr val="000000"/>
                </a:solidFill>
                <a:effectLst/>
                <a:latin typeface="Helvetica Neue"/>
              </a:rPr>
              <a:t>with increasing order of grade, we can observe that, lower the grade (considering G to be the lowest and A to be the highest grade) higher the risk of loan getting defaulted.</a:t>
            </a:r>
          </a:p>
          <a:p>
            <a:pPr algn="l"/>
            <a:br>
              <a:rPr lang="en-GB" sz="1400" dirty="0"/>
            </a:br>
            <a:r>
              <a:rPr lang="en-GB" sz="1400" b="1" i="0" dirty="0">
                <a:solidFill>
                  <a:srgbClr val="000000"/>
                </a:solidFill>
                <a:effectLst/>
                <a:latin typeface="Helvetica Neue"/>
              </a:rPr>
              <a:t>Pointers</a:t>
            </a:r>
          </a:p>
          <a:p>
            <a:pPr algn="l"/>
            <a:r>
              <a:rPr lang="en-GB" sz="1400" b="1" i="0" dirty="0">
                <a:solidFill>
                  <a:srgbClr val="000000"/>
                </a:solidFill>
                <a:effectLst/>
                <a:latin typeface="Helvetica Neue"/>
              </a:rPr>
              <a:t>Impact of income</a:t>
            </a:r>
            <a:endParaRPr lang="en-GB" sz="1400" b="0" i="0" dirty="0">
              <a:solidFill>
                <a:srgbClr val="000000"/>
              </a:solidFill>
              <a:effectLst/>
              <a:latin typeface="Helvetica Neue"/>
            </a:endParaRPr>
          </a:p>
          <a:p>
            <a:pPr algn="l">
              <a:buFont typeface="Arial" panose="020B0604020202020204" pitchFamily="34" charset="0"/>
              <a:buChar char="•"/>
            </a:pPr>
            <a:r>
              <a:rPr lang="en-GB" sz="1400" b="0" i="0" dirty="0">
                <a:solidFill>
                  <a:srgbClr val="000000"/>
                </a:solidFill>
                <a:effectLst/>
                <a:latin typeface="Helvetica Neue"/>
              </a:rPr>
              <a:t>Candidates with less 50000 annual income are more likely to default their loan than higher annual income.</a:t>
            </a:r>
          </a:p>
          <a:p>
            <a:pPr algn="l"/>
            <a:r>
              <a:rPr lang="en-GB" sz="1400" b="1" i="0" dirty="0">
                <a:solidFill>
                  <a:srgbClr val="000000"/>
                </a:solidFill>
                <a:effectLst/>
                <a:latin typeface="Helvetica Neue"/>
              </a:rPr>
              <a:t>DTI category analysis</a:t>
            </a:r>
            <a:endParaRPr lang="en-GB" sz="1400" b="0" i="0" dirty="0">
              <a:solidFill>
                <a:srgbClr val="000000"/>
              </a:solidFill>
              <a:effectLst/>
              <a:latin typeface="Helvetica Neue"/>
            </a:endParaRPr>
          </a:p>
          <a:p>
            <a:pPr algn="l">
              <a:buFont typeface="Arial" panose="020B0604020202020204" pitchFamily="34" charset="0"/>
              <a:buChar char="•"/>
            </a:pPr>
            <a:r>
              <a:rPr lang="en-GB" sz="1400" b="0" i="0" dirty="0">
                <a:solidFill>
                  <a:srgbClr val="000000"/>
                </a:solidFill>
                <a:effectLst/>
                <a:latin typeface="Helvetica Neue"/>
              </a:rPr>
              <a:t>slightly high in the mid (10-15 </a:t>
            </a:r>
            <a:r>
              <a:rPr lang="en-GB" sz="1400" b="0" i="0" dirty="0" err="1">
                <a:solidFill>
                  <a:srgbClr val="000000"/>
                </a:solidFill>
                <a:effectLst/>
                <a:latin typeface="Helvetica Neue"/>
              </a:rPr>
              <a:t>dti</a:t>
            </a:r>
            <a:r>
              <a:rPr lang="en-GB" sz="1400" b="0" i="0" dirty="0">
                <a:solidFill>
                  <a:srgbClr val="000000"/>
                </a:solidFill>
                <a:effectLst/>
                <a:latin typeface="Helvetica Neue"/>
              </a:rPr>
              <a:t>), </a:t>
            </a:r>
            <a:r>
              <a:rPr lang="en-GB" sz="1400" b="0" i="0" dirty="0" err="1">
                <a:solidFill>
                  <a:srgbClr val="000000"/>
                </a:solidFill>
                <a:effectLst/>
                <a:latin typeface="Helvetica Neue"/>
              </a:rPr>
              <a:t>dosen't</a:t>
            </a:r>
            <a:r>
              <a:rPr lang="en-GB" sz="1400" b="0" i="0" dirty="0">
                <a:solidFill>
                  <a:srgbClr val="000000"/>
                </a:solidFill>
                <a:effectLst/>
                <a:latin typeface="Helvetica Neue"/>
              </a:rPr>
              <a:t> give concrete observation that candidate will default if he/she has </a:t>
            </a:r>
            <a:r>
              <a:rPr lang="en-GB" sz="1400" b="0" i="0" dirty="0" err="1">
                <a:solidFill>
                  <a:srgbClr val="000000"/>
                </a:solidFill>
                <a:effectLst/>
                <a:latin typeface="Helvetica Neue"/>
              </a:rPr>
              <a:t>dti</a:t>
            </a:r>
            <a:r>
              <a:rPr lang="en-GB" sz="1400" b="0" i="0" dirty="0">
                <a:solidFill>
                  <a:srgbClr val="000000"/>
                </a:solidFill>
                <a:effectLst/>
                <a:latin typeface="Helvetica Neue"/>
              </a:rPr>
              <a:t> in between 10-15, however we could consider it as side pointer to narrow down our analysis.</a:t>
            </a: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6470-D5BF-C42C-A7DD-1DBDC4DB3BED}"/>
              </a:ext>
            </a:extLst>
          </p:cNvPr>
          <p:cNvSpPr>
            <a:spLocks noGrp="1"/>
          </p:cNvSpPr>
          <p:nvPr>
            <p:ph type="title"/>
          </p:nvPr>
        </p:nvSpPr>
        <p:spPr/>
        <p:txBody>
          <a:bodyPr/>
          <a:lstStyle/>
          <a:p>
            <a:r>
              <a:rPr lang="en-IN" dirty="0"/>
              <a:t>Problem Statement</a:t>
            </a:r>
          </a:p>
        </p:txBody>
      </p:sp>
      <p:sp>
        <p:nvSpPr>
          <p:cNvPr id="4" name="TextBox 3">
            <a:extLst>
              <a:ext uri="{FF2B5EF4-FFF2-40B4-BE49-F238E27FC236}">
                <a16:creationId xmlns:a16="http://schemas.microsoft.com/office/drawing/2014/main" id="{FEE55512-5B73-17A4-3188-75EFD41C9767}"/>
              </a:ext>
            </a:extLst>
          </p:cNvPr>
          <p:cNvSpPr txBox="1"/>
          <p:nvPr/>
        </p:nvSpPr>
        <p:spPr>
          <a:xfrm>
            <a:off x="1097280" y="1737360"/>
            <a:ext cx="10058400" cy="4278094"/>
          </a:xfrm>
          <a:prstGeom prst="rect">
            <a:avLst/>
          </a:prstGeom>
          <a:noFill/>
        </p:spPr>
        <p:txBody>
          <a:bodyPr wrap="square" rtlCol="0">
            <a:spAutoFit/>
          </a:bodyPr>
          <a:lstStyle/>
          <a:p>
            <a:pPr algn="l"/>
            <a:r>
              <a:rPr lang="en-GB" sz="1400" b="0" i="0" dirty="0">
                <a:solidFill>
                  <a:srgbClr val="000000"/>
                </a:solidFill>
                <a:effectLst/>
                <a:latin typeface="Helvetica Neue"/>
              </a:rPr>
              <a:t>Lending Club, a consumer finance marketplace specializing in offering a variety of loans to urban customers. When the company receives a loan application, the company has to make a decision for loan approval based on the applicant’s profile. Two types of risks are associated with the bank’s decision:</a:t>
            </a:r>
          </a:p>
          <a:p>
            <a:pPr algn="l">
              <a:buFont typeface="+mj-lt"/>
              <a:buAutoNum type="arabicPeriod"/>
            </a:pPr>
            <a:r>
              <a:rPr lang="en-GB" sz="1400" b="0" i="1" dirty="0">
                <a:solidFill>
                  <a:srgbClr val="000000"/>
                </a:solidFill>
                <a:effectLst/>
                <a:latin typeface="Helvetica Neue"/>
              </a:rPr>
              <a:t>If the applicant is likely to repay the loan, then not approving the loan results in a loss of business to the company</a:t>
            </a:r>
            <a:endParaRPr lang="en-GB" sz="1400" b="0" i="0" dirty="0">
              <a:solidFill>
                <a:srgbClr val="000000"/>
              </a:solidFill>
              <a:effectLst/>
              <a:latin typeface="Helvetica Neue"/>
            </a:endParaRPr>
          </a:p>
          <a:p>
            <a:pPr algn="l">
              <a:buFont typeface="+mj-lt"/>
              <a:buAutoNum type="arabicPeriod"/>
            </a:pPr>
            <a:r>
              <a:rPr lang="en-GB" sz="1400" b="0" i="1" dirty="0">
                <a:solidFill>
                  <a:srgbClr val="000000"/>
                </a:solidFill>
                <a:effectLst/>
                <a:latin typeface="Helvetica Neue"/>
              </a:rPr>
              <a:t>If the applicant is not likely to repay the loan, i.e. he/she is likely to default, then approving the loan may lead to a financial loss for the company</a:t>
            </a:r>
          </a:p>
          <a:p>
            <a:pPr algn="l">
              <a:buFont typeface="+mj-lt"/>
              <a:buAutoNum type="arabicPeriod"/>
            </a:pPr>
            <a:endParaRPr lang="en-GB" sz="1400" b="0" i="0" dirty="0">
              <a:solidFill>
                <a:srgbClr val="000000"/>
              </a:solidFill>
              <a:effectLst/>
              <a:latin typeface="Helvetica Neue"/>
            </a:endParaRPr>
          </a:p>
          <a:p>
            <a:pPr algn="l"/>
            <a:r>
              <a:rPr lang="en-GB" sz="1400" b="0" i="0" dirty="0">
                <a:solidFill>
                  <a:srgbClr val="000000"/>
                </a:solidFill>
                <a:effectLst/>
                <a:latin typeface="Helvetica Neue"/>
              </a:rPr>
              <a:t>When a person applies for a loan, there are two types of decisions that could be taken by the company:</a:t>
            </a:r>
          </a:p>
          <a:p>
            <a:pPr algn="l">
              <a:buFont typeface="+mj-lt"/>
              <a:buAutoNum type="arabicPeriod"/>
            </a:pPr>
            <a:r>
              <a:rPr lang="en-GB" sz="1400" b="1" i="0" dirty="0">
                <a:solidFill>
                  <a:srgbClr val="000000"/>
                </a:solidFill>
                <a:effectLst/>
                <a:latin typeface="Helvetica Neue"/>
              </a:rPr>
              <a:t>Loan accepted:</a:t>
            </a:r>
            <a:r>
              <a:rPr lang="en-GB" sz="1400" b="0" i="0" dirty="0">
                <a:solidFill>
                  <a:srgbClr val="000000"/>
                </a:solidFill>
                <a:effectLst/>
                <a:latin typeface="Helvetica Neue"/>
              </a:rPr>
              <a:t> If the company approves the loan, there are 3 possible scenarios described below:</a:t>
            </a:r>
          </a:p>
          <a:p>
            <a:pPr marL="742950" lvl="1" indent="-285750" algn="l">
              <a:buFont typeface="+mj-lt"/>
              <a:buAutoNum type="arabicPeriod"/>
            </a:pPr>
            <a:r>
              <a:rPr lang="en-GB" sz="1400" b="1" i="0" dirty="0">
                <a:solidFill>
                  <a:srgbClr val="000000"/>
                </a:solidFill>
                <a:effectLst/>
                <a:latin typeface="Helvetica Neue"/>
              </a:rPr>
              <a:t>Fully paid:</a:t>
            </a:r>
            <a:r>
              <a:rPr lang="en-GB" sz="1400" b="0" i="0" dirty="0">
                <a:solidFill>
                  <a:srgbClr val="000000"/>
                </a:solidFill>
                <a:effectLst/>
                <a:latin typeface="Helvetica Neue"/>
              </a:rPr>
              <a:t> Applicant has fully paid the loan (the principal and the interest rate)</a:t>
            </a:r>
          </a:p>
          <a:p>
            <a:pPr marL="742950" lvl="1" indent="-285750" algn="l">
              <a:buFont typeface="+mj-lt"/>
              <a:buAutoNum type="arabicPeriod"/>
            </a:pPr>
            <a:r>
              <a:rPr lang="en-GB" sz="1400" b="1" i="0" dirty="0">
                <a:solidFill>
                  <a:srgbClr val="000000"/>
                </a:solidFill>
                <a:effectLst/>
                <a:latin typeface="Helvetica Neue"/>
              </a:rPr>
              <a:t>Current:</a:t>
            </a:r>
            <a:r>
              <a:rPr lang="en-GB" sz="1400" b="0" i="0" dirty="0">
                <a:solidFill>
                  <a:srgbClr val="000000"/>
                </a:solidFill>
                <a:effectLst/>
                <a:latin typeface="Helvetica Neue"/>
              </a:rPr>
              <a:t> Applicant is in the process of paying the instalments, i.e. the tenure of the loan is not yet completed. These candidates are not labelled as 'defaulted'.</a:t>
            </a:r>
          </a:p>
          <a:p>
            <a:pPr marL="742950" lvl="1" indent="-285750" algn="l">
              <a:buFont typeface="+mj-lt"/>
              <a:buAutoNum type="arabicPeriod"/>
            </a:pPr>
            <a:r>
              <a:rPr lang="en-GB" sz="1400" b="1" i="0" dirty="0">
                <a:solidFill>
                  <a:srgbClr val="000000"/>
                </a:solidFill>
                <a:effectLst/>
                <a:latin typeface="Helvetica Neue"/>
              </a:rPr>
              <a:t>Charged-off:</a:t>
            </a:r>
            <a:r>
              <a:rPr lang="en-GB" sz="1400" b="0" i="0" dirty="0">
                <a:solidFill>
                  <a:srgbClr val="000000"/>
                </a:solidFill>
                <a:effectLst/>
                <a:latin typeface="Helvetica Neue"/>
              </a:rPr>
              <a:t> Applicant has not paid the instalments in due time for a long period of time, i.e. he/she has defaulted on the loan</a:t>
            </a:r>
            <a:br>
              <a:rPr lang="en-GB" sz="1400" b="0" i="0" dirty="0">
                <a:solidFill>
                  <a:srgbClr val="000000"/>
                </a:solidFill>
                <a:effectLst/>
                <a:latin typeface="Helvetica Neue"/>
              </a:rPr>
            </a:br>
            <a:endParaRPr lang="en-GB" sz="1400" b="0" i="0" dirty="0">
              <a:solidFill>
                <a:srgbClr val="000000"/>
              </a:solidFill>
              <a:effectLst/>
              <a:latin typeface="Helvetica Neue"/>
            </a:endParaRPr>
          </a:p>
          <a:p>
            <a:pPr algn="l">
              <a:buFont typeface="+mj-lt"/>
              <a:buAutoNum type="arabicPeriod"/>
            </a:pPr>
            <a:r>
              <a:rPr lang="en-GB" sz="1400" b="1" i="0" dirty="0">
                <a:solidFill>
                  <a:srgbClr val="000000"/>
                </a:solidFill>
                <a:effectLst/>
                <a:latin typeface="Helvetica Neue"/>
              </a:rPr>
              <a:t>Loan rejected:</a:t>
            </a:r>
            <a:r>
              <a:rPr lang="en-GB" sz="1400" b="0" i="0" dirty="0">
                <a:solidFill>
                  <a:srgbClr val="000000"/>
                </a:solidFill>
                <a:effectLst/>
                <a:latin typeface="Helvetica Neue"/>
              </a:rPr>
              <a:t> The company had rejected the loan (because the candidate does not meet their requirements etc.). Since the loan was rejected, there is no transactional history of those applicants with the company and so this data is not available with the company (and thus in this dataset)</a:t>
            </a:r>
          </a:p>
          <a:p>
            <a:endParaRPr lang="en-IN" sz="2000" dirty="0"/>
          </a:p>
        </p:txBody>
      </p:sp>
    </p:spTree>
    <p:extLst>
      <p:ext uri="{BB962C8B-B14F-4D97-AF65-F5344CB8AC3E}">
        <p14:creationId xmlns:p14="http://schemas.microsoft.com/office/powerpoint/2010/main" val="342938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a:xfrm>
            <a:off x="1036319" y="286603"/>
            <a:ext cx="10034518" cy="1450757"/>
          </a:xfrm>
        </p:spPr>
        <p:txBody>
          <a:bodyPr>
            <a:normAutofit fontScale="90000"/>
          </a:bodyPr>
          <a:lstStyle/>
          <a:p>
            <a:br>
              <a:rPr lang="en-IN" dirty="0"/>
            </a:br>
            <a:br>
              <a:rPr lang="en-IN" dirty="0"/>
            </a:br>
            <a:br>
              <a:rPr lang="en-IN" dirty="0"/>
            </a:br>
            <a:br>
              <a:rPr lang="en-IN" dirty="0"/>
            </a:br>
            <a:r>
              <a:rPr lang="en-IN" dirty="0"/>
              <a:t>Business Objectives</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36319" y="2764882"/>
            <a:ext cx="10119362" cy="2052215"/>
          </a:xfrm>
        </p:spPr>
        <p:txBody>
          <a:bodyPr>
            <a:normAutofit/>
          </a:bodyPr>
          <a:lstStyle/>
          <a:p>
            <a:r>
              <a:rPr lang="en-GB" sz="1800" dirty="0"/>
              <a:t>The company wants to understand the driving factors (or driver variables) behind loan default, i.e. the variables which are strong indicators of default, therefore objective is to point out applicants who have risk of defaulting on loans, enabling them to reduce business loss.</a:t>
            </a:r>
            <a:endParaRPr lang="en-IN" sz="1800" dirty="0"/>
          </a:p>
        </p:txBody>
      </p:sp>
    </p:spTree>
    <p:extLst>
      <p:ext uri="{BB962C8B-B14F-4D97-AF65-F5344CB8AC3E}">
        <p14:creationId xmlns:p14="http://schemas.microsoft.com/office/powerpoint/2010/main" val="410823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9C69-10D5-D299-9E54-EF99E1F72A9D}"/>
              </a:ext>
            </a:extLst>
          </p:cNvPr>
          <p:cNvSpPr>
            <a:spLocks noGrp="1"/>
          </p:cNvSpPr>
          <p:nvPr>
            <p:ph type="title"/>
          </p:nvPr>
        </p:nvSpPr>
        <p:spPr/>
        <p:txBody>
          <a:bodyPr>
            <a:normAutofit/>
          </a:bodyPr>
          <a:lstStyle/>
          <a:p>
            <a:r>
              <a:rPr lang="en-IN" sz="4300" dirty="0"/>
              <a:t>Data Cleaning &amp; Pre-processing</a:t>
            </a:r>
          </a:p>
        </p:txBody>
      </p:sp>
      <p:graphicFrame>
        <p:nvGraphicFramePr>
          <p:cNvPr id="5" name="Content Placeholder 3">
            <a:extLst>
              <a:ext uri="{FF2B5EF4-FFF2-40B4-BE49-F238E27FC236}">
                <a16:creationId xmlns:a16="http://schemas.microsoft.com/office/drawing/2014/main" id="{CD872C6A-2400-BC09-FF74-9F4EAE47134A}"/>
              </a:ext>
            </a:extLst>
          </p:cNvPr>
          <p:cNvGraphicFramePr>
            <a:graphicFrameLocks/>
          </p:cNvGraphicFramePr>
          <p:nvPr>
            <p:extLst>
              <p:ext uri="{D42A27DB-BD31-4B8C-83A1-F6EECF244321}">
                <p14:modId xmlns:p14="http://schemas.microsoft.com/office/powerpoint/2010/main" val="1467811766"/>
              </p:ext>
            </p:extLst>
          </p:nvPr>
        </p:nvGraphicFramePr>
        <p:xfrm>
          <a:off x="622169" y="1129024"/>
          <a:ext cx="11123629" cy="4593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4140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Loan Status and Amount</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2124803" y="5393549"/>
            <a:ext cx="8395511" cy="903560"/>
          </a:xfrm>
        </p:spPr>
        <p:txBody>
          <a:bodyPr/>
          <a:lstStyle/>
          <a:p>
            <a:pPr>
              <a:buFont typeface="Wingdings" panose="05000000000000000000" pitchFamily="2" charset="2"/>
              <a:buChar char="§"/>
            </a:pPr>
            <a:r>
              <a:rPr lang="en-IN" b="1" dirty="0"/>
              <a:t>Loan Status: </a:t>
            </a:r>
            <a:r>
              <a:rPr lang="en-GB" dirty="0"/>
              <a:t>Defaulted loans are very low compared to Fully Paid.</a:t>
            </a:r>
            <a:endParaRPr lang="en-IN" dirty="0"/>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9" name="Picture 8">
            <a:extLst>
              <a:ext uri="{FF2B5EF4-FFF2-40B4-BE49-F238E27FC236}">
                <a16:creationId xmlns:a16="http://schemas.microsoft.com/office/drawing/2014/main" id="{4150FB78-BA01-ABD1-9D6B-627891D168F4}"/>
              </a:ext>
            </a:extLst>
          </p:cNvPr>
          <p:cNvPicPr>
            <a:picLocks noChangeAspect="1"/>
          </p:cNvPicPr>
          <p:nvPr/>
        </p:nvPicPr>
        <p:blipFill>
          <a:blip r:embed="rId2"/>
          <a:stretch>
            <a:fillRect/>
          </a:stretch>
        </p:blipFill>
        <p:spPr>
          <a:xfrm>
            <a:off x="3398959" y="1757675"/>
            <a:ext cx="4903895" cy="3436918"/>
          </a:xfrm>
          <a:prstGeom prst="rect">
            <a:avLst/>
          </a:prstGeom>
        </p:spPr>
      </p:pic>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36 vs 60 Month comparison</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1097280" y="5418529"/>
            <a:ext cx="10058400"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sz="2100" b="1" dirty="0"/>
              <a:t>Observation : </a:t>
            </a:r>
            <a:r>
              <a:rPr lang="en-GB" dirty="0"/>
              <a:t>short term loans (36 months) are likely to get defaulted more compared to 60 months</a:t>
            </a:r>
            <a:endParaRPr lang="en-IN" dirty="0"/>
          </a:p>
        </p:txBody>
      </p:sp>
      <p:pic>
        <p:nvPicPr>
          <p:cNvPr id="6" name="Picture 5">
            <a:extLst>
              <a:ext uri="{FF2B5EF4-FFF2-40B4-BE49-F238E27FC236}">
                <a16:creationId xmlns:a16="http://schemas.microsoft.com/office/drawing/2014/main" id="{FDB8B2B0-D9EB-A854-FBE2-1FFBB99440AC}"/>
              </a:ext>
            </a:extLst>
          </p:cNvPr>
          <p:cNvPicPr>
            <a:picLocks noChangeAspect="1"/>
          </p:cNvPicPr>
          <p:nvPr/>
        </p:nvPicPr>
        <p:blipFill>
          <a:blip r:embed="rId2"/>
          <a:stretch>
            <a:fillRect/>
          </a:stretch>
        </p:blipFill>
        <p:spPr>
          <a:xfrm>
            <a:off x="1282045" y="1764082"/>
            <a:ext cx="9549354" cy="3292125"/>
          </a:xfrm>
          <a:prstGeom prst="rect">
            <a:avLst/>
          </a:prstGeom>
        </p:spPr>
      </p:pic>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normAutofit/>
          </a:bodyPr>
          <a:lstStyle/>
          <a:p>
            <a:br>
              <a:rPr lang="en-IN" b="1" i="0" dirty="0">
                <a:solidFill>
                  <a:srgbClr val="000000"/>
                </a:solidFill>
                <a:effectLst/>
                <a:latin typeface="Helvetica Neue"/>
              </a:rPr>
            </a:br>
            <a:r>
              <a:rPr lang="en-IN" dirty="0"/>
              <a:t>Impact of Ownership</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1097280" y="5390246"/>
            <a:ext cx="10058399" cy="9162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b="1" dirty="0"/>
              <a:t>Observation : </a:t>
            </a:r>
            <a:r>
              <a:rPr lang="en-GB" dirty="0"/>
              <a:t>Rented candidates are more likely to default the loan compared to owned and others</a:t>
            </a:r>
            <a:endParaRPr lang="en-IN" dirty="0"/>
          </a:p>
        </p:txBody>
      </p:sp>
      <p:pic>
        <p:nvPicPr>
          <p:cNvPr id="9" name="Picture 8">
            <a:extLst>
              <a:ext uri="{FF2B5EF4-FFF2-40B4-BE49-F238E27FC236}">
                <a16:creationId xmlns:a16="http://schemas.microsoft.com/office/drawing/2014/main" id="{1BE0F5AC-1F8B-C355-055F-F67A0417D7A9}"/>
              </a:ext>
            </a:extLst>
          </p:cNvPr>
          <p:cNvPicPr>
            <a:picLocks noChangeAspect="1"/>
          </p:cNvPicPr>
          <p:nvPr/>
        </p:nvPicPr>
        <p:blipFill>
          <a:blip r:embed="rId2"/>
          <a:stretch>
            <a:fillRect/>
          </a:stretch>
        </p:blipFill>
        <p:spPr>
          <a:xfrm>
            <a:off x="1451728" y="1772917"/>
            <a:ext cx="9360815" cy="3406435"/>
          </a:xfrm>
          <a:prstGeom prst="rect">
            <a:avLst/>
          </a:prstGeom>
        </p:spPr>
      </p:pic>
    </p:spTree>
    <p:extLst>
      <p:ext uri="{BB962C8B-B14F-4D97-AF65-F5344CB8AC3E}">
        <p14:creationId xmlns:p14="http://schemas.microsoft.com/office/powerpoint/2010/main" val="50362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97280" y="70424"/>
            <a:ext cx="10058400" cy="1450757"/>
          </a:xfrm>
        </p:spPr>
        <p:txBody>
          <a:bodyPr>
            <a:normAutofit/>
          </a:bodyPr>
          <a:lstStyle/>
          <a:p>
            <a:br>
              <a:rPr lang="en-IN" dirty="0"/>
            </a:br>
            <a:r>
              <a:rPr lang="en-IN" dirty="0"/>
              <a:t>Impact of loan purpose</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1097280" y="5371392"/>
            <a:ext cx="10058400" cy="88634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b="1" dirty="0"/>
              <a:t>Observation : </a:t>
            </a:r>
            <a:r>
              <a:rPr lang="en-GB" dirty="0"/>
              <a:t>A large number of loans are taken for clearing other debts.</a:t>
            </a:r>
            <a:endParaRPr lang="en-IN" dirty="0"/>
          </a:p>
        </p:txBody>
      </p:sp>
      <p:pic>
        <p:nvPicPr>
          <p:cNvPr id="9" name="Picture 8">
            <a:extLst>
              <a:ext uri="{FF2B5EF4-FFF2-40B4-BE49-F238E27FC236}">
                <a16:creationId xmlns:a16="http://schemas.microsoft.com/office/drawing/2014/main" id="{384FA9BA-6AFB-EFE4-0A5E-8839A7B90BF8}"/>
              </a:ext>
            </a:extLst>
          </p:cNvPr>
          <p:cNvPicPr>
            <a:picLocks noChangeAspect="1"/>
          </p:cNvPicPr>
          <p:nvPr/>
        </p:nvPicPr>
        <p:blipFill>
          <a:blip r:embed="rId2"/>
          <a:stretch>
            <a:fillRect/>
          </a:stretch>
        </p:blipFill>
        <p:spPr>
          <a:xfrm>
            <a:off x="1348033" y="1859144"/>
            <a:ext cx="9635193" cy="3139712"/>
          </a:xfrm>
          <a:prstGeom prst="rect">
            <a:avLst/>
          </a:prstGeom>
        </p:spPr>
      </p:pic>
    </p:spTree>
    <p:extLst>
      <p:ext uri="{BB962C8B-B14F-4D97-AF65-F5344CB8AC3E}">
        <p14:creationId xmlns:p14="http://schemas.microsoft.com/office/powerpoint/2010/main" val="41402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normAutofit/>
          </a:bodyPr>
          <a:lstStyle/>
          <a:p>
            <a:br>
              <a:rPr lang="en-IN" dirty="0"/>
            </a:br>
            <a:r>
              <a:rPr lang="en-IN" dirty="0"/>
              <a:t>Impact of Interest rate</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1097281" y="5418524"/>
            <a:ext cx="10058400" cy="11528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sz="2100" b="1" dirty="0"/>
              <a:t>Observation : fully paid </a:t>
            </a:r>
            <a:r>
              <a:rPr lang="en-GB" sz="2100" dirty="0"/>
              <a:t>to </a:t>
            </a:r>
            <a:r>
              <a:rPr lang="en-GB" sz="2100" b="1" dirty="0"/>
              <a:t>defaulters</a:t>
            </a:r>
            <a:r>
              <a:rPr lang="en-GB" sz="2100" dirty="0"/>
              <a:t> candidate ratio in right figure shows that the higher the interest rate higher the chance of candidate getting defaulted</a:t>
            </a:r>
            <a:endParaRPr lang="en-IN" sz="2100" dirty="0"/>
          </a:p>
        </p:txBody>
      </p:sp>
      <p:pic>
        <p:nvPicPr>
          <p:cNvPr id="9" name="Picture 8">
            <a:extLst>
              <a:ext uri="{FF2B5EF4-FFF2-40B4-BE49-F238E27FC236}">
                <a16:creationId xmlns:a16="http://schemas.microsoft.com/office/drawing/2014/main" id="{F5910792-F776-950F-DCB4-CD46033E772E}"/>
              </a:ext>
            </a:extLst>
          </p:cNvPr>
          <p:cNvPicPr>
            <a:picLocks noChangeAspect="1"/>
          </p:cNvPicPr>
          <p:nvPr/>
        </p:nvPicPr>
        <p:blipFill>
          <a:blip r:embed="rId2"/>
          <a:stretch>
            <a:fillRect/>
          </a:stretch>
        </p:blipFill>
        <p:spPr>
          <a:xfrm>
            <a:off x="1668544" y="1760075"/>
            <a:ext cx="8861196" cy="3337849"/>
          </a:xfrm>
          <a:prstGeom prst="rect">
            <a:avLst/>
          </a:prstGeom>
        </p:spPr>
      </p:pic>
    </p:spTree>
    <p:extLst>
      <p:ext uri="{BB962C8B-B14F-4D97-AF65-F5344CB8AC3E}">
        <p14:creationId xmlns:p14="http://schemas.microsoft.com/office/powerpoint/2010/main" val="39881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323</TotalTime>
  <Words>907</Words>
  <Application>Microsoft Office PowerPoint</Application>
  <PresentationFormat>Widescreen</PresentationFormat>
  <Paragraphs>63</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Helvetica Neue</vt:lpstr>
      <vt:lpstr>Lucida Sans</vt:lpstr>
      <vt:lpstr>Wingdings</vt:lpstr>
      <vt:lpstr>Retrospect</vt:lpstr>
      <vt:lpstr>PowerPoint Presentation</vt:lpstr>
      <vt:lpstr>Problem Statement</vt:lpstr>
      <vt:lpstr>    Business Objectives</vt:lpstr>
      <vt:lpstr>Data Cleaning &amp; Pre-processing</vt:lpstr>
      <vt:lpstr>Loan Status and Amount</vt:lpstr>
      <vt:lpstr>36 vs 60 Month comparison</vt:lpstr>
      <vt:lpstr> Impact of Ownership</vt:lpstr>
      <vt:lpstr> Impact of loan purpose</vt:lpstr>
      <vt:lpstr> Impact of Interest rate</vt:lpstr>
      <vt:lpstr> Impact of income</vt:lpstr>
      <vt:lpstr> DTI category analysis</vt:lpstr>
      <vt:lpstr> Employment Length</vt:lpstr>
      <vt:lpstr>Interest Rate vs Grade Plot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Shubham Chauhan</cp:lastModifiedBy>
  <cp:revision>80</cp:revision>
  <dcterms:created xsi:type="dcterms:W3CDTF">2022-06-06T16:58:12Z</dcterms:created>
  <dcterms:modified xsi:type="dcterms:W3CDTF">2024-01-16T15:34:10Z</dcterms:modified>
</cp:coreProperties>
</file>