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0" r:id="rId5"/>
    <p:sldId id="265" r:id="rId6"/>
    <p:sldId id="258" r:id="rId7"/>
    <p:sldId id="261" r:id="rId8"/>
    <p:sldId id="263" r:id="rId9"/>
    <p:sldId id="266" r:id="rId10"/>
    <p:sldId id="268" r:id="rId11"/>
    <p:sldId id="269" r:id="rId12"/>
    <p:sldId id="267" r:id="rId13"/>
    <p:sldId id="262" r:id="rId14"/>
    <p:sldId id="25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210-9BE4-F74A-A899-32CD0219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7C040-9BFA-5E42-9B47-E7CD1E62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C543-1D73-C249-8143-78561AA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D75D-6537-8844-B7D1-BFE29CC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8130-74A3-524F-96BF-A54B40B9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D2E-64C6-C040-AF7C-8B5D3AC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2DC2-13EE-F34B-A606-DCE557B0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CB8C-591B-E547-B72E-41424C3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E3F5-C577-CA4B-AC2F-64325A5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9A9F-C66C-9B47-856C-FFB3513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663D4-10CD-3E44-8216-94FEAEAE4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033F-1C20-E54C-8384-8C0520A5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B6D-F5EF-6548-B9BA-4CF642C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CEDC-C35E-3A4D-B239-C89E9D33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0FF-CAE1-5E45-B142-FB472B90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2D2-9773-734D-9A12-3C517A5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4B5B-DE71-B34F-BC24-3E186895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EDE0-86DC-1E45-B8A6-3780E676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296E-BA08-5840-8057-977A3C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D16D-287E-1343-9948-73C245A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4AA-D05D-224C-A84D-1C012522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C2A0-2B52-E544-A0F4-2E8842C2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B86C-EE28-6A46-9E4C-C14F041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5203-7BFD-FD4C-A3D0-73D147A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8D14-CBBC-A643-A135-CF012B0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A22-A418-2B45-8F2F-B387AE23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D61B-671C-4645-B598-749A5450D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B846-138C-674B-9AB6-B32EF7C4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3C75-8DDE-CD47-895E-0E487D02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C167-4749-634F-943D-6B322862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6F40-9962-3D48-B2E5-4480B089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3E57-0B74-DD45-A8D0-B248F194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7F5D-4EA6-8F4C-80C0-C81F2145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2BBD-57BF-1746-BD24-C5BD85D5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77B34-7672-104E-8F9E-FFB83E9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1E1F-F966-9942-9605-A24EA544F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EFEC-78EE-DC4B-97B8-79EFA9A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952E-B3A0-9E47-8D1A-9A965A53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1973F-8801-1345-9213-581BB76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4234-79C7-5F45-9E96-186CB8FE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CFA11-8D72-1C41-9C43-147EAF82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6B9C-3BE2-C346-9E67-9FEE0B3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D2C6-DD3A-CD4D-AF91-1676E716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33A5-08B4-1A4B-BF62-FAC53905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0E54-289E-5B4E-8A28-64A2007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61D1-4744-E641-A818-E96914E1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FF5-4FA7-6846-8D31-D192FB33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BEA2-DE21-A048-8977-8F1EA59A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A37F1-F32B-0842-9FD5-BED741BA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4723-5635-D841-B896-65353E4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8D93-F3BC-7148-85E3-FB62D72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47A1-0864-D448-8B1A-6FFAC192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2A4-6191-294E-A341-EDFCAAC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AF960-196F-0B4D-B248-57307835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FD1E-139B-A846-86CC-A44623C9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EADC-32AE-6D40-B46A-0CCC986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1EDD-A6D0-EA49-BAE7-C003A34D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FC80-58F0-5C4A-BB44-D8C923E4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555AA-CFCA-AC4C-80C1-3C57FCAE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672-ACB5-EA45-AA79-B7DA7E5F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848B-5E94-8A40-93B9-E670DBCC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53B-CA84-BE43-9C46-3B4F02D7A3D8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3147-F23D-3D46-9C3D-95A6324F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6803-1EF4-AC48-A051-144C3A31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BDCF-724E-484F-B04D-04514B317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Obfuscating Web User Search Queries via Generative Adversarial Privacy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BB09-A480-9847-97DE-38E66D618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599 Final Project</a:t>
            </a:r>
          </a:p>
          <a:p>
            <a:r>
              <a:rPr lang="en-US" dirty="0"/>
              <a:t>Jiang Zhang, </a:t>
            </a:r>
            <a:r>
              <a:rPr lang="en-US" dirty="0" err="1"/>
              <a:t>Zhongxuan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Mengwei</a:t>
            </a:r>
            <a:r>
              <a:rPr lang="en-US" dirty="0"/>
              <a:t> Yang</a:t>
            </a:r>
          </a:p>
          <a:p>
            <a:r>
              <a:rPr lang="en-US" dirty="0"/>
              <a:t>2020.4.xx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E2A49D1-6BB6-7F49-80EE-F2CC7BE3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0"/>
            <a:ext cx="11823700" cy="6705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56AF3C3-E4BE-E141-AAB0-6B25BDBD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04505">
            <a:off x="2679357" y="2403991"/>
            <a:ext cx="6143368" cy="13277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work for NLP task …</a:t>
            </a:r>
          </a:p>
        </p:txBody>
      </p:sp>
    </p:spTree>
    <p:extLst>
      <p:ext uri="{BB962C8B-B14F-4D97-AF65-F5344CB8AC3E}">
        <p14:creationId xmlns:p14="http://schemas.microsoft.com/office/powerpoint/2010/main" val="53496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E2A49D1-6BB6-7F49-80EE-F2CC7BE3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0"/>
            <a:ext cx="11823700" cy="670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C534C-AE9D-3B4A-9922-C4D897EC03D6}"/>
              </a:ext>
            </a:extLst>
          </p:cNvPr>
          <p:cNvSpPr txBox="1"/>
          <p:nvPr/>
        </p:nvSpPr>
        <p:spPr>
          <a:xfrm>
            <a:off x="184150" y="3226827"/>
            <a:ext cx="3065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 gradient here!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Because the generated word sequences are actual index, not differentiable value.</a:t>
            </a:r>
          </a:p>
        </p:txBody>
      </p:sp>
    </p:spTree>
    <p:extLst>
      <p:ext uri="{BB962C8B-B14F-4D97-AF65-F5344CB8AC3E}">
        <p14:creationId xmlns:p14="http://schemas.microsoft.com/office/powerpoint/2010/main" val="68791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9B86DC8-4151-444A-8131-284C86E4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83212"/>
            <a:ext cx="6705600" cy="4610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84BB12-545F-F949-A473-03655A6A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22" y="102932"/>
            <a:ext cx="11467069" cy="13277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Back to </a:t>
            </a:r>
            <a:r>
              <a:rPr lang="en-US" dirty="0" err="1">
                <a:solidFill>
                  <a:srgbClr val="C00000"/>
                </a:solidFill>
              </a:rPr>
              <a:t>SeqGAN</a:t>
            </a:r>
            <a:r>
              <a:rPr lang="en-US" dirty="0">
                <a:solidFill>
                  <a:srgbClr val="C00000"/>
                </a:solidFill>
              </a:rPr>
              <a:t>, with O(T) sampling complexity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2D11DD-A376-D844-9549-D30EA007A753}"/>
              </a:ext>
            </a:extLst>
          </p:cNvPr>
          <p:cNvSpPr/>
          <p:nvPr/>
        </p:nvSpPr>
        <p:spPr>
          <a:xfrm>
            <a:off x="2323071" y="5893312"/>
            <a:ext cx="7722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Xu,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Jingjing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et al. "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Dp-gan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: Diversity-promoting generative adversarial network for generating informative and diversified text." </a:t>
            </a:r>
            <a:r>
              <a:rPr lang="en-US" sz="1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arXiv:1802.01345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(2018).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614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working </a:t>
            </a:r>
            <a:r>
              <a:rPr lang="en-US"/>
              <a:t>on this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6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F716-6FB5-8840-A662-85683A7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9215-F422-1D49-9755-74B031AA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3153-3755-134B-9954-A522DA6A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AF7BFB-6D29-2C4B-8E7B-5E849525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110815"/>
            <a:ext cx="10790795" cy="681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205AD0-C496-DA45-9661-6CAA5F013658}"/>
              </a:ext>
            </a:extLst>
          </p:cNvPr>
          <p:cNvSpPr txBox="1"/>
          <p:nvPr/>
        </p:nvSpPr>
        <p:spPr>
          <a:xfrm>
            <a:off x="688633" y="1796291"/>
            <a:ext cx="840774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UserID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D3D34-D6D1-824E-A082-D10FA88593B0}"/>
              </a:ext>
            </a:extLst>
          </p:cNvPr>
          <p:cNvSpPr txBox="1"/>
          <p:nvPr/>
        </p:nvSpPr>
        <p:spPr>
          <a:xfrm>
            <a:off x="1529407" y="1796290"/>
            <a:ext cx="4055847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4E47A-A98D-D94A-BAED-C666BC5063BD}"/>
              </a:ext>
            </a:extLst>
          </p:cNvPr>
          <p:cNvSpPr txBox="1"/>
          <p:nvPr/>
        </p:nvSpPr>
        <p:spPr>
          <a:xfrm>
            <a:off x="5587569" y="1794101"/>
            <a:ext cx="1974764" cy="30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QueryTime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2A8B0-5D9C-1A4C-9AB0-5AE972FFB20F}"/>
              </a:ext>
            </a:extLst>
          </p:cNvPr>
          <p:cNvSpPr txBox="1"/>
          <p:nvPr/>
        </p:nvSpPr>
        <p:spPr>
          <a:xfrm>
            <a:off x="7562333" y="1794099"/>
            <a:ext cx="840774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D085A-62EF-0645-8EFA-D4CBB8359010}"/>
              </a:ext>
            </a:extLst>
          </p:cNvPr>
          <p:cNvSpPr txBox="1"/>
          <p:nvPr/>
        </p:nvSpPr>
        <p:spPr>
          <a:xfrm>
            <a:off x="8403108" y="1794099"/>
            <a:ext cx="3063962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65DB606-80CF-5742-AC09-83E1241C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16195"/>
            <a:ext cx="10790795" cy="37564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dataset by keywords from two topic: cancer, pregnancy.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dataset into three categories: cancer related, pregnancy related, and other.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category contains 1000 users, with queries related to each topic.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word tokens in web search queries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its privacy risk: category inference accuracy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its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stealthiness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(utility metric1): the obfuscated query should be meaningful instead of random words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obfuscation cost (utility metric2):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3B5A9-336D-4B47-B7A7-BB8A97A1CB38}"/>
              </a:ext>
            </a:extLst>
          </p:cNvPr>
          <p:cNvSpPr/>
          <p:nvPr/>
        </p:nvSpPr>
        <p:spPr>
          <a:xfrm>
            <a:off x="688632" y="2099684"/>
            <a:ext cx="838460" cy="69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E3E94-4CDA-2F4E-8270-31256D05F416}"/>
              </a:ext>
            </a:extLst>
          </p:cNvPr>
          <p:cNvSpPr/>
          <p:nvPr/>
        </p:nvSpPr>
        <p:spPr>
          <a:xfrm>
            <a:off x="1527091" y="2099684"/>
            <a:ext cx="4055847" cy="69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8AE47-1E55-3748-A668-BD4919D63841}"/>
              </a:ext>
            </a:extLst>
          </p:cNvPr>
          <p:cNvSpPr/>
          <p:nvPr/>
        </p:nvSpPr>
        <p:spPr>
          <a:xfrm>
            <a:off x="5582939" y="2102839"/>
            <a:ext cx="1974764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B7AF4D-3CC2-6D49-9D6B-6C1ACA8AC099}"/>
              </a:ext>
            </a:extLst>
          </p:cNvPr>
          <p:cNvSpPr/>
          <p:nvPr/>
        </p:nvSpPr>
        <p:spPr>
          <a:xfrm>
            <a:off x="7564648" y="2101613"/>
            <a:ext cx="838459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E1B81C-441F-A041-81E8-1D741449C3E9}"/>
              </a:ext>
            </a:extLst>
          </p:cNvPr>
          <p:cNvSpPr/>
          <p:nvPr/>
        </p:nvSpPr>
        <p:spPr>
          <a:xfrm>
            <a:off x="8403107" y="2100386"/>
            <a:ext cx="3063963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solution: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words with high privacy risk (e.g. cancer, pregnancy)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words randomly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words with differential privacy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capture the correlation among words in the query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Context-free, no adversary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1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1055-69E2-8E4B-BD27-6372167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5" y="131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objectives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94356E-E16D-694A-B157-78AFD3DC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4" y="1408815"/>
            <a:ext cx="4140200" cy="26162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6D40A4-9F37-954B-9AEC-A8F7E7D15C09}"/>
              </a:ext>
            </a:extLst>
          </p:cNvPr>
          <p:cNvGrpSpPr/>
          <p:nvPr/>
        </p:nvGrpSpPr>
        <p:grpSpPr>
          <a:xfrm>
            <a:off x="5229225" y="1613924"/>
            <a:ext cx="5942364" cy="4709124"/>
            <a:chOff x="5229225" y="1613924"/>
            <a:chExt cx="5942364" cy="4709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8D4A5C-85D2-6146-94E7-804AB71A274A}"/>
                </a:ext>
              </a:extLst>
            </p:cNvPr>
            <p:cNvSpPr txBox="1"/>
            <p:nvPr/>
          </p:nvSpPr>
          <p:spPr>
            <a:xfrm>
              <a:off x="7558088" y="1628212"/>
              <a:ext cx="11437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AD3718-3C55-C34B-A131-9A19C3EFDC19}"/>
                </a:ext>
              </a:extLst>
            </p:cNvPr>
            <p:cNvSpPr txBox="1"/>
            <p:nvPr/>
          </p:nvSpPr>
          <p:spPr>
            <a:xfrm>
              <a:off x="7665383" y="3193486"/>
              <a:ext cx="9797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E1CFC-0DC6-F145-A32A-72BA017B7E77}"/>
                </a:ext>
              </a:extLst>
            </p:cNvPr>
            <p:cNvSpPr txBox="1"/>
            <p:nvPr/>
          </p:nvSpPr>
          <p:spPr>
            <a:xfrm>
              <a:off x="9671572" y="3193486"/>
              <a:ext cx="11464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2A59DE-7DB2-B645-99A2-508585B9C0E9}"/>
                </a:ext>
              </a:extLst>
            </p:cNvPr>
            <p:cNvSpPr txBox="1"/>
            <p:nvPr/>
          </p:nvSpPr>
          <p:spPr>
            <a:xfrm>
              <a:off x="5310032" y="3207774"/>
              <a:ext cx="15606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B8AAF-461F-4244-B5E7-F0B259F87200}"/>
                </a:ext>
              </a:extLst>
            </p:cNvPr>
            <p:cNvCxnSpPr>
              <a:cxnSpLocks/>
              <a:stCxn id="15" idx="2"/>
              <a:endCxn id="8" idx="0"/>
            </p:cNvCxnSpPr>
            <p:nvPr/>
          </p:nvCxnSpPr>
          <p:spPr>
            <a:xfrm flipH="1">
              <a:off x="8155261" y="1997544"/>
              <a:ext cx="2090081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A76223-54BC-814F-BE54-5B223A9BA0A7}"/>
                </a:ext>
              </a:extLst>
            </p:cNvPr>
            <p:cNvSpPr txBox="1"/>
            <p:nvPr/>
          </p:nvSpPr>
          <p:spPr>
            <a:xfrm>
              <a:off x="5471859" y="1613924"/>
              <a:ext cx="124297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query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B6BDB-9972-7A4D-A7C5-6DC0941DCCB5}"/>
                </a:ext>
              </a:extLst>
            </p:cNvPr>
            <p:cNvSpPr txBox="1"/>
            <p:nvPr/>
          </p:nvSpPr>
          <p:spPr>
            <a:xfrm>
              <a:off x="9319094" y="1628212"/>
              <a:ext cx="185249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Obfuscated query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9DD243-0B6D-824A-A942-AFF52CE37E63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6714833" y="1798590"/>
              <a:ext cx="843255" cy="142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2B0FD9-BFA2-7041-9C57-75DD34CD2E42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6093346" y="1983256"/>
              <a:ext cx="2061915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C86D9A-DAC7-744A-83C2-2DDCA65FF861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8701863" y="1812878"/>
              <a:ext cx="6172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3B60E0-87C2-A04F-84D7-E207696C1C32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 flipH="1">
              <a:off x="10244806" y="1997544"/>
              <a:ext cx="536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9DC953-BBD1-3245-82F9-63C1D5110C09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6090363" y="1983256"/>
              <a:ext cx="2983" cy="122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79A70E-E883-CC41-8013-97DAE37EC979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6090363" y="1997544"/>
              <a:ext cx="4154979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F113438-EA70-314F-AFFD-B9494B88D657}"/>
                </a:ext>
              </a:extLst>
            </p:cNvPr>
            <p:cNvCxnSpPr>
              <a:cxnSpLocks/>
              <a:stCxn id="8" idx="2"/>
              <a:endCxn id="70" idx="0"/>
            </p:cNvCxnSpPr>
            <p:nvPr/>
          </p:nvCxnSpPr>
          <p:spPr>
            <a:xfrm flipH="1">
              <a:off x="8152731" y="3562818"/>
              <a:ext cx="2530" cy="586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E4B1F2-8585-7C48-9138-A8C4B00DB60C}"/>
                </a:ext>
              </a:extLst>
            </p:cNvPr>
            <p:cNvCxnSpPr>
              <a:cxnSpLocks/>
              <a:stCxn id="10" idx="2"/>
              <a:endCxn id="49" idx="0"/>
            </p:cNvCxnSpPr>
            <p:nvPr/>
          </p:nvCxnSpPr>
          <p:spPr>
            <a:xfrm>
              <a:off x="6090363" y="3577106"/>
              <a:ext cx="3225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D9756A-78AC-1246-8625-A1611098382F}"/>
                </a:ext>
              </a:extLst>
            </p:cNvPr>
            <p:cNvSpPr txBox="1"/>
            <p:nvPr/>
          </p:nvSpPr>
          <p:spPr>
            <a:xfrm>
              <a:off x="9577009" y="4133781"/>
              <a:ext cx="13386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307C6E-333D-834B-83E7-60FB097BB813}"/>
                </a:ext>
              </a:extLst>
            </p:cNvPr>
            <p:cNvSpPr txBox="1"/>
            <p:nvPr/>
          </p:nvSpPr>
          <p:spPr>
            <a:xfrm>
              <a:off x="5437651" y="4148069"/>
              <a:ext cx="131187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4243893-30FF-8F42-A245-464FE9BC024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10244806" y="3562818"/>
              <a:ext cx="1544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EE908F-A440-0843-BC59-749482F341E5}"/>
                </a:ext>
              </a:extLst>
            </p:cNvPr>
            <p:cNvCxnSpPr>
              <a:cxnSpLocks/>
              <a:stCxn id="70" idx="2"/>
              <a:endCxn id="59" idx="0"/>
            </p:cNvCxnSpPr>
            <p:nvPr/>
          </p:nvCxnSpPr>
          <p:spPr>
            <a:xfrm flipH="1">
              <a:off x="8152575" y="4518741"/>
              <a:ext cx="156" cy="591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13227F-2F88-1044-BFC1-4DE094D5D08C}"/>
                </a:ext>
              </a:extLst>
            </p:cNvPr>
            <p:cNvSpPr txBox="1"/>
            <p:nvPr/>
          </p:nvSpPr>
          <p:spPr>
            <a:xfrm>
              <a:off x="7593094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805BCD-037B-EA40-80B0-DF22BD69492E}"/>
                </a:ext>
              </a:extLst>
            </p:cNvPr>
            <p:cNvSpPr txBox="1"/>
            <p:nvPr/>
          </p:nvSpPr>
          <p:spPr>
            <a:xfrm>
              <a:off x="9685860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4CEE9C7-B038-174D-8966-63114DA21DAC}"/>
                </a:ext>
              </a:extLst>
            </p:cNvPr>
            <p:cNvCxnSpPr>
              <a:cxnSpLocks/>
              <a:stCxn id="48" idx="2"/>
              <a:endCxn id="61" idx="0"/>
            </p:cNvCxnSpPr>
            <p:nvPr/>
          </p:nvCxnSpPr>
          <p:spPr>
            <a:xfrm flipH="1">
              <a:off x="10245341" y="4503113"/>
              <a:ext cx="1009" cy="607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433C36-32B4-014E-AEC9-307B59FE7360}"/>
                </a:ext>
              </a:extLst>
            </p:cNvPr>
            <p:cNvSpPr txBox="1"/>
            <p:nvPr/>
          </p:nvSpPr>
          <p:spPr>
            <a:xfrm>
              <a:off x="7430193" y="4149409"/>
              <a:ext cx="144507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5AF165-625E-FA46-B3B4-2CD23CDDA1CE}"/>
                </a:ext>
              </a:extLst>
            </p:cNvPr>
            <p:cNvSpPr txBox="1"/>
            <p:nvPr/>
          </p:nvSpPr>
          <p:spPr>
            <a:xfrm>
              <a:off x="7144932" y="5953716"/>
              <a:ext cx="201415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gradient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4F7011-4208-4A4E-9541-6D7F90AA2DD2}"/>
                </a:ext>
              </a:extLst>
            </p:cNvPr>
            <p:cNvCxnSpPr>
              <a:cxnSpLocks/>
              <a:stCxn id="49" idx="2"/>
              <a:endCxn id="95" idx="0"/>
            </p:cNvCxnSpPr>
            <p:nvPr/>
          </p:nvCxnSpPr>
          <p:spPr>
            <a:xfrm flipH="1">
              <a:off x="6093086" y="4517401"/>
              <a:ext cx="502" cy="592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C22D58-80C0-1B46-906C-997AD897B9F8}"/>
                </a:ext>
              </a:extLst>
            </p:cNvPr>
            <p:cNvSpPr txBox="1"/>
            <p:nvPr/>
          </p:nvSpPr>
          <p:spPr>
            <a:xfrm>
              <a:off x="5533605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BC043D-6F52-F042-8723-4555B29F0117}"/>
                </a:ext>
              </a:extLst>
            </p:cNvPr>
            <p:cNvCxnSpPr>
              <a:cxnSpLocks/>
              <a:stCxn id="95" idx="2"/>
              <a:endCxn id="90" idx="0"/>
            </p:cNvCxnSpPr>
            <p:nvPr/>
          </p:nvCxnSpPr>
          <p:spPr>
            <a:xfrm>
              <a:off x="6093086" y="5479485"/>
              <a:ext cx="2058921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336DEF-1E39-CD4D-A945-5F472B17F453}"/>
                </a:ext>
              </a:extLst>
            </p:cNvPr>
            <p:cNvCxnSpPr>
              <a:cxnSpLocks/>
              <a:stCxn id="59" idx="2"/>
              <a:endCxn id="90" idx="0"/>
            </p:cNvCxnSpPr>
            <p:nvPr/>
          </p:nvCxnSpPr>
          <p:spPr>
            <a:xfrm flipH="1">
              <a:off x="8152007" y="5479485"/>
              <a:ext cx="568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B36D290-40DD-614A-A1EA-D2A4E1F03D4B}"/>
                </a:ext>
              </a:extLst>
            </p:cNvPr>
            <p:cNvCxnSpPr>
              <a:cxnSpLocks/>
              <a:stCxn id="61" idx="2"/>
              <a:endCxn id="90" idx="0"/>
            </p:cNvCxnSpPr>
            <p:nvPr/>
          </p:nvCxnSpPr>
          <p:spPr>
            <a:xfrm flipH="1">
              <a:off x="8152007" y="5479485"/>
              <a:ext cx="2093334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02037CB1-5705-D342-A386-23F41351FAE2}"/>
                </a:ext>
              </a:extLst>
            </p:cNvPr>
            <p:cNvCxnSpPr>
              <a:cxnSpLocks/>
              <a:stCxn id="90" idx="3"/>
              <a:endCxn id="7" idx="0"/>
            </p:cNvCxnSpPr>
            <p:nvPr/>
          </p:nvCxnSpPr>
          <p:spPr>
            <a:xfrm flipH="1" flipV="1">
              <a:off x="8129976" y="1628212"/>
              <a:ext cx="1029106" cy="4510170"/>
            </a:xfrm>
            <a:prstGeom prst="bentConnector4">
              <a:avLst>
                <a:gd name="adj1" fmla="val -223522"/>
                <a:gd name="adj2" fmla="val 10506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D6AB0C-9813-6448-B684-E34D246D1E42}"/>
                </a:ext>
              </a:extLst>
            </p:cNvPr>
            <p:cNvSpPr/>
            <p:nvPr/>
          </p:nvSpPr>
          <p:spPr>
            <a:xfrm>
              <a:off x="5229225" y="3991729"/>
              <a:ext cx="3915569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19C873-E3B6-3546-B9D1-DE1ACBDB96DF}"/>
                </a:ext>
              </a:extLst>
            </p:cNvPr>
            <p:cNvSpPr/>
            <p:nvPr/>
          </p:nvSpPr>
          <p:spPr>
            <a:xfrm>
              <a:off x="9367991" y="3979308"/>
              <a:ext cx="1780245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A7A3F9F-E634-F446-99A5-49ABE547386D}"/>
                </a:ext>
              </a:extLst>
            </p:cNvPr>
            <p:cNvSpPr txBox="1"/>
            <p:nvPr/>
          </p:nvSpPr>
          <p:spPr>
            <a:xfrm>
              <a:off x="5870086" y="3615267"/>
              <a:ext cx="1885404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Utility metric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674A71-177E-F647-92E6-800462707E44}"/>
                </a:ext>
              </a:extLst>
            </p:cNvPr>
            <p:cNvSpPr txBox="1"/>
            <p:nvPr/>
          </p:nvSpPr>
          <p:spPr>
            <a:xfrm>
              <a:off x="8686036" y="3579645"/>
              <a:ext cx="1680167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metric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4B36A73-FAE3-C04F-8BE9-175A379B9B7E}"/>
              </a:ext>
            </a:extLst>
          </p:cNvPr>
          <p:cNvSpPr txBox="1"/>
          <p:nvPr/>
        </p:nvSpPr>
        <p:spPr>
          <a:xfrm>
            <a:off x="457213" y="4370205"/>
            <a:ext cx="43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Original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(single objective).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EF97DC-B4E2-4B4D-A2F4-2D40B1DB9EBC}"/>
              </a:ext>
            </a:extLst>
          </p:cNvPr>
          <p:cNvSpPr txBox="1"/>
          <p:nvPr/>
        </p:nvSpPr>
        <p:spPr>
          <a:xfrm>
            <a:off x="6107833" y="6383087"/>
            <a:ext cx="46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multiple objectives.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274677-C921-F548-9D5A-EB84991D2C86}"/>
              </a:ext>
            </a:extLst>
          </p:cNvPr>
          <p:cNvSpPr txBox="1"/>
          <p:nvPr/>
        </p:nvSpPr>
        <p:spPr>
          <a:xfrm>
            <a:off x="430491" y="5183796"/>
            <a:ext cx="480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Discriminator: predict where a query is real, to make the obfuscated query meaningful.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Adversary: predict the category of a query, to enhance the privacy of user query.</a:t>
            </a:r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19201A82-5C43-564C-9D6B-884046917F72}"/>
              </a:ext>
            </a:extLst>
          </p:cNvPr>
          <p:cNvSpPr/>
          <p:nvPr/>
        </p:nvSpPr>
        <p:spPr>
          <a:xfrm rot="14481057">
            <a:off x="5358451" y="5729684"/>
            <a:ext cx="369561" cy="66409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36D2-574B-D845-AC14-FFC77300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(theory part)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AE42D8F-9320-9845-9582-95BC4FB3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0" y="1604963"/>
            <a:ext cx="5070474" cy="651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EF13E-7F35-1E46-BC0C-D38F6BA3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89" y="2254693"/>
            <a:ext cx="4756149" cy="50458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5425F63-8710-F149-A119-5CA9283E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46" y="2782888"/>
            <a:ext cx="4381504" cy="547688"/>
          </a:xfrm>
          <a:prstGeom prst="rect">
            <a:avLst/>
          </a:prstGeom>
        </p:spPr>
      </p:pic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8FCE2D28-377C-2447-9FB4-887EB48F9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4" y="3326311"/>
            <a:ext cx="5070474" cy="1000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CE17B-8A5E-0744-AA0A-BFE5CB727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838" y="4362930"/>
            <a:ext cx="4559300" cy="495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88F4E0-DA06-FB46-A0F6-CD144070B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178" y="3882562"/>
            <a:ext cx="3619500" cy="444500"/>
          </a:xfrm>
          <a:prstGeom prst="rect">
            <a:avLst/>
          </a:prstGeom>
        </p:spPr>
      </p:pic>
      <p:pic>
        <p:nvPicPr>
          <p:cNvPr id="17" name="Picture 16" descr="A picture containing knife&#10;&#10;Description automatically generated">
            <a:extLst>
              <a:ext uri="{FF2B5EF4-FFF2-40B4-BE49-F238E27FC236}">
                <a16:creationId xmlns:a16="http://schemas.microsoft.com/office/drawing/2014/main" id="{4D3C40DD-EB70-3343-8AD6-8CB7DD297F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131" y="2231880"/>
            <a:ext cx="4889500" cy="1765300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A5AB7E51-AA08-7D49-ABBE-C3F3A81810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038" y="4778451"/>
            <a:ext cx="4660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BBF-A4D9-AE4A-BF14-D9175EE7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Result (Adversary)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37C31-47E5-744A-8584-C8181111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744"/>
            <a:ext cx="12192000" cy="435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FE201A-AB66-BC41-B576-927822FEEB25}"/>
              </a:ext>
            </a:extLst>
          </p:cNvPr>
          <p:cNvSpPr/>
          <p:nvPr/>
        </p:nvSpPr>
        <p:spPr>
          <a:xfrm>
            <a:off x="2200275" y="1690688"/>
            <a:ext cx="174307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A9D2D-D0D0-264D-8837-5D48D01C09AA}"/>
              </a:ext>
            </a:extLst>
          </p:cNvPr>
          <p:cNvSpPr/>
          <p:nvPr/>
        </p:nvSpPr>
        <p:spPr>
          <a:xfrm>
            <a:off x="7196137" y="1690688"/>
            <a:ext cx="174307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96EF0-D960-7141-9F3C-0D2F1DF72C5D}"/>
              </a:ext>
            </a:extLst>
          </p:cNvPr>
          <p:cNvSpPr txBox="1"/>
          <p:nvPr/>
        </p:nvSpPr>
        <p:spPr>
          <a:xfrm>
            <a:off x="1691138" y="1733865"/>
            <a:ext cx="278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Pretrained adversary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F402D-590A-3A46-83B2-7FC4B0A37487}"/>
              </a:ext>
            </a:extLst>
          </p:cNvPr>
          <p:cNvSpPr txBox="1"/>
          <p:nvPr/>
        </p:nvSpPr>
        <p:spPr>
          <a:xfrm>
            <a:off x="6677475" y="1729913"/>
            <a:ext cx="278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Pretrained adversary</a:t>
            </a:r>
          </a:p>
        </p:txBody>
      </p:sp>
    </p:spTree>
    <p:extLst>
      <p:ext uri="{BB962C8B-B14F-4D97-AF65-F5344CB8AC3E}">
        <p14:creationId xmlns:p14="http://schemas.microsoft.com/office/powerpoint/2010/main" val="127288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175-906D-4E4F-BE43-6F903C87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4" y="342167"/>
            <a:ext cx="5943479" cy="1217589"/>
          </a:xfrm>
        </p:spPr>
        <p:txBody>
          <a:bodyPr>
            <a:normAutofit fontScale="90000"/>
          </a:bodyPr>
          <a:lstStyle/>
          <a:p>
            <a:r>
              <a:rPr lang="en-US" dirty="0"/>
              <a:t>Pretrained Results (Generator) 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6EA2A1-00BF-8643-B332-FB378FDD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1" y="1690688"/>
            <a:ext cx="5397500" cy="28321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A6C484-4EEB-674D-849A-458AFC90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536575"/>
            <a:ext cx="4584700" cy="27559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FF12F7-C892-0148-BCBB-9AEC2A1B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3463925"/>
            <a:ext cx="4584700" cy="2755900"/>
          </a:xfrm>
          <a:prstGeom prst="rect">
            <a:avLst/>
          </a:prstGeom>
        </p:spPr>
      </p:pic>
      <p:pic>
        <p:nvPicPr>
          <p:cNvPr id="19" name="Picture 18" descr="A picture containing strainer&#10;&#10;Description automatically generated">
            <a:extLst>
              <a:ext uri="{FF2B5EF4-FFF2-40B4-BE49-F238E27FC236}">
                <a16:creationId xmlns:a16="http://schemas.microsoft.com/office/drawing/2014/main" id="{BF44243B-1BD0-3C4A-920F-A38BF6C7A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72" y="4784651"/>
            <a:ext cx="5943479" cy="9254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56D1BA-9227-7544-A00B-72E36CD67FA8}"/>
              </a:ext>
            </a:extLst>
          </p:cNvPr>
          <p:cNvSpPr txBox="1"/>
          <p:nvPr/>
        </p:nvSpPr>
        <p:spPr>
          <a:xfrm>
            <a:off x="1007324" y="5818101"/>
            <a:ext cx="44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MLE loss -&gt; 0 (Identity transformation)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ACB7C-46BE-6542-9905-FFA29B802FE1}"/>
              </a:ext>
            </a:extLst>
          </p:cNvPr>
          <p:cNvSpPr txBox="1"/>
          <p:nvPr/>
        </p:nvSpPr>
        <p:spPr>
          <a:xfrm>
            <a:off x="557361" y="6198004"/>
            <a:ext cx="55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slow! (Monte Carlo sampling part, O(T^2))</a:t>
            </a:r>
          </a:p>
        </p:txBody>
      </p:sp>
    </p:spTree>
    <p:extLst>
      <p:ext uri="{BB962C8B-B14F-4D97-AF65-F5344CB8AC3E}">
        <p14:creationId xmlns:p14="http://schemas.microsoft.com/office/powerpoint/2010/main" val="17136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023720"/>
          </a:xfrm>
        </p:spPr>
        <p:txBody>
          <a:bodyPr/>
          <a:lstStyle/>
          <a:p>
            <a:pPr algn="ctr"/>
            <a:r>
              <a:rPr lang="en-US" dirty="0"/>
              <a:t>How to improve the sampling efficiency?</a:t>
            </a:r>
            <a:br>
              <a:rPr lang="en-US" dirty="0"/>
            </a:br>
            <a:r>
              <a:rPr lang="en-US" dirty="0"/>
              <a:t>Can we train GAP in a supervised approach instead of RL?</a:t>
            </a:r>
          </a:p>
        </p:txBody>
      </p:sp>
    </p:spTree>
    <p:extLst>
      <p:ext uri="{BB962C8B-B14F-4D97-AF65-F5344CB8AC3E}">
        <p14:creationId xmlns:p14="http://schemas.microsoft.com/office/powerpoint/2010/main" val="124864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E2A49D1-6BB6-7F49-80EE-F2CC7BE3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0"/>
            <a:ext cx="118237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5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389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Obfuscating Web User Search Queries via Generative Adversarial Privacy </vt:lpstr>
      <vt:lpstr>AOL Dataset</vt:lpstr>
      <vt:lpstr>Motivation</vt:lpstr>
      <vt:lpstr>Our approach: SeqGAN with multiple objectives</vt:lpstr>
      <vt:lpstr>Policy gradient (theory part)</vt:lpstr>
      <vt:lpstr>Pretrained Result (Adversary)</vt:lpstr>
      <vt:lpstr>Pretrained Results (Generator) </vt:lpstr>
      <vt:lpstr>How to improve the sampling efficiency? Can we train GAP in a supervised approach instead of RL?</vt:lpstr>
      <vt:lpstr>PowerPoint Presentation</vt:lpstr>
      <vt:lpstr>Not work for NLP task …</vt:lpstr>
      <vt:lpstr>PowerPoint Presentation</vt:lpstr>
      <vt:lpstr>Back to SeqGAN, with O(T) sampling complexity</vt:lpstr>
      <vt:lpstr>Still working on this ...</vt:lpstr>
      <vt:lpstr>Content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Obfuscating Web User Search Queries via Generative Adversarial Privacy</dc:title>
  <dc:creator>Jiang Zhang</dc:creator>
  <cp:lastModifiedBy>Jiang Zhang</cp:lastModifiedBy>
  <cp:revision>65</cp:revision>
  <dcterms:created xsi:type="dcterms:W3CDTF">2020-04-18T17:49:20Z</dcterms:created>
  <dcterms:modified xsi:type="dcterms:W3CDTF">2020-05-01T23:54:49Z</dcterms:modified>
</cp:coreProperties>
</file>