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32"/>
  </p:notesMasterIdLst>
  <p:sldIdLst>
    <p:sldId id="256" r:id="rId2"/>
    <p:sldId id="284" r:id="rId3"/>
    <p:sldId id="257" r:id="rId4"/>
    <p:sldId id="285" r:id="rId5"/>
    <p:sldId id="258" r:id="rId6"/>
    <p:sldId id="260" r:id="rId7"/>
    <p:sldId id="259" r:id="rId8"/>
    <p:sldId id="265" r:id="rId9"/>
    <p:sldId id="262" r:id="rId10"/>
    <p:sldId id="263" r:id="rId11"/>
    <p:sldId id="264" r:id="rId12"/>
    <p:sldId id="266" r:id="rId13"/>
    <p:sldId id="268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83" r:id="rId24"/>
    <p:sldId id="277" r:id="rId25"/>
    <p:sldId id="278" r:id="rId26"/>
    <p:sldId id="279" r:id="rId27"/>
    <p:sldId id="280" r:id="rId28"/>
    <p:sldId id="281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46" autoAdjust="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B630A-F094-6141-8982-860EF3C26CEC}" type="datetimeFigureOut">
              <a:rPr kumimoji="1" lang="zh-CN" altLang="en-US" smtClean="0"/>
              <a:t>13-8-18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F96F7-E0B7-F044-93F3-E134A356F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12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4790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13-8-18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8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13-8-18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285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3771174"/>
            <a:ext cx="5459737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13-8-18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39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13-8-18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7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13-8-18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62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13-8-18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1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5645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4"/>
            <a:ext cx="131445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6377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87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99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20442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009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7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1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5069" indent="0">
              <a:buNone/>
              <a:defRPr sz="1500"/>
            </a:lvl3pPr>
            <a:lvl4pPr marL="342991" indent="0">
              <a:buNone/>
              <a:defRPr sz="1500"/>
            </a:lvl4pPr>
            <a:lvl5pPr marL="520442" indent="0">
              <a:buNone/>
              <a:defRPr sz="15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7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1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2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69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373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678" marR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zh-CN" altLang="en-US" smtClean="0"/>
              <a:t>单击此处编辑母版文本样式</a:t>
            </a:r>
          </a:p>
          <a:p>
            <a:pPr marL="0" marR="0" lvl="1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zh-CN" altLang="en-US" smtClean="0"/>
              <a:t>二级</a:t>
            </a:r>
          </a:p>
          <a:p>
            <a:pPr marL="0" marR="0" lvl="2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zh-CN" altLang="en-US" smtClean="0"/>
              <a:t>三级</a:t>
            </a:r>
          </a:p>
          <a:p>
            <a:pPr marL="0" marR="0" lvl="3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zh-CN" altLang="en-US" smtClean="0"/>
              <a:t>四级</a:t>
            </a:r>
          </a:p>
          <a:p>
            <a:pPr marL="0" marR="0" lvl="4" indent="0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501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7796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2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074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13-8-18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1403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13-8-18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363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13-8-18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0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255079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129281"/>
            <a:ext cx="255079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13-8-18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0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13-8-18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7008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2.png"/><Relationship Id="rId22" Type="http://schemas.openxmlformats.org/officeDocument/2006/relationships/image" Target="../media/image3.png"/><Relationship Id="rId23" Type="http://schemas.openxmlformats.org/officeDocument/2006/relationships/image" Target="../media/image4.png"/><Relationship Id="rId2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6456759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13-8-18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19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  <p:sldLayoutId id="2147483975" r:id="rId18"/>
    <p:sldLayoutId id="2147483976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e.cs.oswego.edu/dl/papers/aq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并发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84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Race Condition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66" y="1174294"/>
            <a:ext cx="8980135" cy="58578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2600" dirty="0" smtClean="0">
                <a:latin typeface="Songti SC Regular"/>
                <a:cs typeface="Songti SC Regular"/>
              </a:rPr>
              <a:t>当两个线程竞争同一资源时，如果资源对访问的顺序敏感，就称为竞态条件。导致竞态条件发生的区域叫做临界区</a:t>
            </a:r>
            <a:r>
              <a:rPr lang="en-US" altLang="zh-CN" sz="2600" dirty="0" smtClean="0">
                <a:latin typeface="Songti SC Regular"/>
                <a:cs typeface="Songti SC Regular"/>
              </a:rPr>
              <a:t>(critical </a:t>
            </a:r>
            <a:r>
              <a:rPr lang="en-US" altLang="zh-CN" sz="2600" dirty="0" err="1" smtClean="0">
                <a:latin typeface="Songti SC Regular"/>
                <a:cs typeface="Songti SC Regular"/>
              </a:rPr>
              <a:t>secation</a:t>
            </a:r>
            <a:r>
              <a:rPr lang="en-US" altLang="zh-CN" sz="2600" dirty="0" smtClean="0">
                <a:latin typeface="Songti SC Regular"/>
                <a:cs typeface="Songti SC Regular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 smtClean="0"/>
              <a:t>1.public </a:t>
            </a:r>
            <a:r>
              <a:rPr lang="en-US" altLang="zh-CN" sz="1600" dirty="0"/>
              <a:t>class </a:t>
            </a:r>
            <a:r>
              <a:rPr lang="en-US" altLang="zh-CN" sz="1600" dirty="0" err="1"/>
              <a:t>LazyInitObject</a:t>
            </a:r>
            <a:r>
              <a:rPr lang="en-US" altLang="zh-CN" sz="1600" dirty="0"/>
              <a:t>{</a:t>
            </a:r>
          </a:p>
          <a:p>
            <a:pPr marL="0" indent="0">
              <a:buNone/>
            </a:pPr>
            <a:r>
              <a:rPr lang="en-US" altLang="zh-CN" sz="1600" dirty="0"/>
              <a:t>     </a:t>
            </a:r>
            <a:r>
              <a:rPr lang="en-US" altLang="zh-CN" sz="1600" dirty="0" smtClean="0"/>
              <a:t>private </a:t>
            </a:r>
            <a:r>
              <a:rPr lang="en-US" altLang="zh-CN" sz="1600" dirty="0" err="1" smtClean="0"/>
              <a:t>ExpensiveObject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instance = null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     public </a:t>
            </a:r>
            <a:r>
              <a:rPr lang="en-US" altLang="zh-CN" sz="1600" dirty="0" err="1"/>
              <a:t>ExpensiveObject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getInstance</a:t>
            </a:r>
            <a:r>
              <a:rPr lang="en-US" altLang="zh-CN" sz="1600" dirty="0" smtClean="0"/>
              <a:t>(){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          if(instance == null){</a:t>
            </a:r>
          </a:p>
          <a:p>
            <a:pPr marL="0" indent="0">
              <a:buNone/>
            </a:pPr>
            <a:r>
              <a:rPr lang="en-US" altLang="zh-CN" sz="1600" dirty="0"/>
              <a:t>               instance = new </a:t>
            </a:r>
            <a:r>
              <a:rPr lang="en-US" altLang="zh-CN" sz="1600" dirty="0" err="1"/>
              <a:t>ExpensiveObject</a:t>
            </a:r>
            <a:r>
              <a:rPr lang="en-US" altLang="zh-CN" sz="1600" dirty="0"/>
              <a:t>();</a:t>
            </a:r>
          </a:p>
          <a:p>
            <a:pPr marL="0" indent="0">
              <a:buNone/>
            </a:pPr>
            <a:r>
              <a:rPr lang="en-US" altLang="zh-CN" sz="1600" dirty="0"/>
              <a:t>               return instance;</a:t>
            </a:r>
          </a:p>
          <a:p>
            <a:pPr marL="0" indent="0">
              <a:buNone/>
            </a:pPr>
            <a:r>
              <a:rPr lang="en-US" altLang="zh-CN" sz="1600" dirty="0"/>
              <a:t>           }    </a:t>
            </a:r>
          </a:p>
          <a:p>
            <a:pPr marL="0" indent="0">
              <a:buNone/>
            </a:pPr>
            <a:r>
              <a:rPr lang="en-US" altLang="zh-CN" sz="1600" dirty="0"/>
              <a:t>     }</a:t>
            </a:r>
          </a:p>
          <a:p>
            <a:pPr marL="0" indent="0">
              <a:buNone/>
            </a:pPr>
            <a:r>
              <a:rPr lang="en-US" altLang="zh-CN" sz="1600" dirty="0" smtClean="0"/>
              <a:t>}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2.public class </a:t>
            </a:r>
            <a:r>
              <a:rPr lang="en-US" altLang="zh-CN" sz="1600" dirty="0" err="1"/>
              <a:t>countNumber</a:t>
            </a:r>
            <a:r>
              <a:rPr lang="en-US" altLang="zh-CN" sz="1600" dirty="0"/>
              <a:t>{</a:t>
            </a:r>
          </a:p>
          <a:p>
            <a:pPr marL="0" indent="0">
              <a:buNone/>
            </a:pPr>
            <a:r>
              <a:rPr lang="en-US" altLang="zh-CN" sz="1600" dirty="0"/>
              <a:t>     private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count = 0;</a:t>
            </a:r>
          </a:p>
          <a:p>
            <a:pPr marL="0" indent="0">
              <a:buNone/>
            </a:pPr>
            <a:r>
              <a:rPr lang="en-US" altLang="zh-CN" sz="1600" dirty="0"/>
              <a:t>     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getCount</a:t>
            </a:r>
            <a:r>
              <a:rPr lang="en-US" altLang="zh-CN" sz="1600" dirty="0"/>
              <a:t>(){</a:t>
            </a:r>
          </a:p>
          <a:p>
            <a:pPr marL="0" indent="0">
              <a:buNone/>
            </a:pPr>
            <a:r>
              <a:rPr lang="en-US" altLang="zh-CN" sz="1600" dirty="0"/>
              <a:t>          return count;</a:t>
            </a:r>
          </a:p>
          <a:p>
            <a:pPr marL="0" indent="0">
              <a:buNone/>
            </a:pPr>
            <a:r>
              <a:rPr lang="en-US" altLang="zh-CN" sz="1600" dirty="0"/>
              <a:t>     }</a:t>
            </a:r>
          </a:p>
          <a:p>
            <a:pPr marL="0" indent="0">
              <a:buNone/>
            </a:pPr>
            <a:r>
              <a:rPr lang="en-US" altLang="zh-CN" sz="1600" dirty="0"/>
              <a:t>     public void </a:t>
            </a:r>
            <a:r>
              <a:rPr lang="en-US" altLang="zh-CN" sz="1600" dirty="0" err="1" smtClean="0"/>
              <a:t>addCount</a:t>
            </a:r>
            <a:r>
              <a:rPr lang="en-US" altLang="zh-CN" sz="1600" dirty="0" smtClean="0"/>
              <a:t>(){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               count ++;</a:t>
            </a:r>
          </a:p>
          <a:p>
            <a:pPr marL="0" indent="0">
              <a:buNone/>
            </a:pPr>
            <a:r>
              <a:rPr lang="en-US" altLang="zh-CN" sz="1600" dirty="0"/>
              <a:t>     }</a:t>
            </a:r>
          </a:p>
          <a:p>
            <a:pPr marL="0" indent="0">
              <a:buNone/>
            </a:pPr>
            <a:r>
              <a:rPr lang="en-US" altLang="zh-CN" sz="1600" dirty="0" smtClean="0"/>
              <a:t>}</a:t>
            </a:r>
          </a:p>
          <a:p>
            <a:pPr marL="0" indent="0">
              <a:buNone/>
            </a:pPr>
            <a:r>
              <a:rPr lang="zh-CN" altLang="en-US" sz="1600" dirty="0">
                <a:latin typeface="宋体"/>
                <a:ea typeface="宋体"/>
                <a:cs typeface="宋体"/>
              </a:rPr>
              <a:t>基于对象之前的状态来定义对象状态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的转换</a:t>
            </a:r>
            <a:endParaRPr lang="en-US" altLang="zh-CN" sz="1600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r>
              <a:rPr lang="zh-CN" altLang="en-US" sz="1800" dirty="0">
                <a:latin typeface="宋体"/>
                <a:ea typeface="宋体"/>
                <a:cs typeface="宋体"/>
              </a:rPr>
              <a:t>显然只有资源竞争时才会导致线程不安全</a:t>
            </a:r>
            <a:r>
              <a:rPr lang="zh-CN" altLang="en-US" sz="1800" dirty="0" smtClean="0">
                <a:latin typeface="宋体"/>
                <a:ea typeface="宋体"/>
                <a:cs typeface="宋体"/>
              </a:rPr>
              <a:t>，</a:t>
            </a:r>
            <a:r>
              <a:rPr lang="zh-CN" altLang="en-US" sz="1800" b="1" i="1" dirty="0" smtClean="0">
                <a:latin typeface="宋体"/>
                <a:ea typeface="宋体"/>
                <a:cs typeface="宋体"/>
              </a:rPr>
              <a:t>无状态对象永远是线</a:t>
            </a:r>
            <a:r>
              <a:rPr lang="zh-CN" altLang="en-US" sz="1800" b="1" i="1" dirty="0">
                <a:latin typeface="宋体"/>
                <a:ea typeface="宋体"/>
                <a:cs typeface="宋体"/>
              </a:rPr>
              <a:t>程安全的</a:t>
            </a:r>
            <a:r>
              <a:rPr lang="zh-CN" altLang="en-US" sz="1800" dirty="0">
                <a:latin typeface="宋体"/>
                <a:ea typeface="宋体"/>
                <a:cs typeface="宋体"/>
              </a:rPr>
              <a:t>。</a:t>
            </a:r>
            <a:endParaRPr lang="en-US" altLang="zh-CN" sz="1800" dirty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sz="18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5861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Aotmic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84" y="1215257"/>
            <a:ext cx="6709906" cy="50331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1600" dirty="0">
                <a:latin typeface="宋体"/>
                <a:ea typeface="宋体"/>
                <a:cs typeface="宋体"/>
              </a:rPr>
              <a:t>多个线程执行一个操作时，其中</a:t>
            </a:r>
            <a:r>
              <a:rPr lang="zh-CN" altLang="en-US" sz="1600" b="1" i="1" dirty="0">
                <a:latin typeface="宋体"/>
                <a:ea typeface="宋体"/>
                <a:cs typeface="宋体"/>
              </a:rPr>
              <a:t>任何一个线程要么完全执行完此操作，要么没有执行此操作的任何步骤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，那么这个操作就是原子的。</a:t>
            </a:r>
            <a:r>
              <a:rPr lang="en-US" altLang="zh-CN" sz="1600" dirty="0"/>
              <a:t> 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public class Account{</a:t>
            </a:r>
          </a:p>
          <a:p>
            <a:pPr marL="0" indent="0">
              <a:buNone/>
            </a:pPr>
            <a:r>
              <a:rPr lang="en-US" altLang="zh-CN" sz="1600" dirty="0"/>
              <a:t>     private double balance;</a:t>
            </a:r>
          </a:p>
          <a:p>
            <a:pPr marL="0" indent="0">
              <a:buNone/>
            </a:pPr>
            <a:r>
              <a:rPr lang="en-US" altLang="zh-CN" sz="1600" dirty="0"/>
              <a:t>     public synchronized void withdraw(double amount){</a:t>
            </a:r>
          </a:p>
          <a:p>
            <a:pPr marL="0" indent="0">
              <a:buNone/>
            </a:pPr>
            <a:r>
              <a:rPr lang="en-US" altLang="zh-CN" sz="1600" dirty="0"/>
              <a:t>          balance -= amount;</a:t>
            </a:r>
          </a:p>
          <a:p>
            <a:pPr marL="0" indent="0">
              <a:buNone/>
            </a:pPr>
            <a:r>
              <a:rPr lang="en-US" altLang="zh-CN" sz="1600" dirty="0"/>
              <a:t>     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     public synchronized void deposit(double amount){</a:t>
            </a:r>
          </a:p>
          <a:p>
            <a:pPr marL="0" indent="0">
              <a:buNone/>
            </a:pPr>
            <a:r>
              <a:rPr lang="en-US" altLang="zh-CN" sz="1600" dirty="0"/>
              <a:t>          balance +=amount;</a:t>
            </a:r>
          </a:p>
          <a:p>
            <a:pPr marL="0" indent="0">
              <a:buNone/>
            </a:pPr>
            <a:r>
              <a:rPr lang="en-US" altLang="zh-CN" sz="1600" dirty="0"/>
              <a:t>     </a:t>
            </a:r>
            <a:r>
              <a:rPr lang="en-US" altLang="zh-CN" sz="1600" dirty="0" smtClean="0"/>
              <a:t>}</a:t>
            </a:r>
          </a:p>
          <a:p>
            <a:pPr marL="0" indent="0">
              <a:buNone/>
            </a:pPr>
            <a:r>
              <a:rPr lang="en-US" altLang="zh-CN" sz="1600" dirty="0" smtClean="0"/>
              <a:t>    public void </a:t>
            </a:r>
            <a:r>
              <a:rPr lang="en-US" altLang="zh-CN" sz="1600" dirty="0" err="1"/>
              <a:t>transferTo</a:t>
            </a:r>
            <a:r>
              <a:rPr lang="en-US" altLang="zh-CN" sz="1600" dirty="0"/>
              <a:t>(Account to ,double amount){</a:t>
            </a:r>
          </a:p>
          <a:p>
            <a:pPr marL="0" indent="0">
              <a:buNone/>
            </a:pPr>
            <a:r>
              <a:rPr lang="en-US" altLang="zh-CN" sz="1600" dirty="0"/>
              <a:t>              </a:t>
            </a:r>
            <a:r>
              <a:rPr lang="en-US" altLang="zh-CN" sz="1600" dirty="0" err="1"/>
              <a:t>this.withdraw</a:t>
            </a:r>
            <a:r>
              <a:rPr lang="en-US" altLang="zh-CN" sz="1600" dirty="0"/>
              <a:t>(amount);</a:t>
            </a:r>
          </a:p>
          <a:p>
            <a:pPr marL="0" indent="0">
              <a:buNone/>
            </a:pPr>
            <a:r>
              <a:rPr lang="en-US" altLang="zh-CN" sz="1600" dirty="0"/>
              <a:t>               </a:t>
            </a:r>
            <a:r>
              <a:rPr lang="en-US" altLang="zh-CN" sz="1600" dirty="0" err="1"/>
              <a:t>to.deposit</a:t>
            </a:r>
            <a:r>
              <a:rPr lang="en-US" altLang="zh-CN" sz="1600" dirty="0"/>
              <a:t>(amount);</a:t>
            </a:r>
          </a:p>
          <a:p>
            <a:pPr marL="0" indent="0">
              <a:buNone/>
            </a:pPr>
            <a:r>
              <a:rPr lang="en-US" altLang="zh-CN" sz="1600" dirty="0"/>
              <a:t>     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} </a:t>
            </a:r>
          </a:p>
          <a:p>
            <a:pPr marL="0" indent="0">
              <a:buNone/>
            </a:pPr>
            <a:r>
              <a:rPr lang="pl-PL" altLang="zh-CN" sz="1600" dirty="0" smtClean="0"/>
              <a:t>not </a:t>
            </a:r>
            <a:r>
              <a:rPr lang="pl-PL" altLang="zh-CN" sz="1600" dirty="0" err="1" smtClean="0"/>
              <a:t>atomic</a:t>
            </a:r>
            <a:r>
              <a:rPr lang="pl-PL" altLang="zh-CN" sz="1600" dirty="0" smtClean="0"/>
              <a:t> ,</a:t>
            </a:r>
            <a:r>
              <a:rPr lang="pl-PL" altLang="zh-CN" sz="1600" dirty="0" err="1" smtClean="0"/>
              <a:t>still</a:t>
            </a:r>
            <a:r>
              <a:rPr lang="pl-PL" altLang="zh-CN" sz="1600" dirty="0" smtClean="0"/>
              <a:t> </a:t>
            </a:r>
            <a:r>
              <a:rPr lang="pl-PL" altLang="zh-CN" sz="1600" dirty="0" err="1" smtClean="0"/>
              <a:t>broken</a:t>
            </a:r>
            <a:r>
              <a:rPr lang="pl-PL" altLang="zh-CN" sz="1600" dirty="0" smtClean="0"/>
              <a:t> </a:t>
            </a:r>
            <a:r>
              <a:rPr lang="pl-PL" altLang="zh-CN" sz="1600" dirty="0" err="1" smtClean="0"/>
              <a:t>operation</a:t>
            </a:r>
            <a:endParaRPr lang="pl-PL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e.g. +</a:t>
            </a:r>
            <a:r>
              <a:rPr lang="en-US" altLang="zh-CN" sz="1600" dirty="0"/>
              <a:t>+</a:t>
            </a:r>
            <a:r>
              <a:rPr lang="en-US" altLang="zh-CN" sz="1600" dirty="0" err="1"/>
              <a:t>i</a:t>
            </a:r>
            <a:endParaRPr lang="pl-PL" altLang="zh-CN" sz="1600" dirty="0" smtClean="0"/>
          </a:p>
          <a:p>
            <a:pPr marL="0" indent="0">
              <a:buNone/>
            </a:pPr>
            <a:endParaRPr lang="pl-PL" altLang="zh-CN" sz="1600" dirty="0"/>
          </a:p>
          <a:p>
            <a:pPr marL="0" indent="0">
              <a:buNone/>
            </a:pPr>
            <a:endParaRPr kumimoji="1" lang="en-US" altLang="zh-CN" dirty="0" smtClean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8729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585" y="452720"/>
            <a:ext cx="7053542" cy="707919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>
                <a:latin typeface="宋体"/>
                <a:ea typeface="宋体"/>
                <a:cs typeface="宋体"/>
              </a:rPr>
              <a:t>Intrinsic Lock</a:t>
            </a:r>
            <a:endParaRPr kumimoji="1" lang="zh-CN" altLang="en-US" dirty="0">
              <a:latin typeface="宋体"/>
              <a:ea typeface="宋体"/>
              <a:cs typeface="宋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84" y="1283529"/>
            <a:ext cx="6709906" cy="49648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Synchronized</a:t>
            </a:r>
          </a:p>
          <a:p>
            <a:r>
              <a:rPr kumimoji="1" lang="zh-CN" altLang="en-US" sz="1600" dirty="0" smtClean="0">
                <a:latin typeface="宋体"/>
                <a:ea typeface="宋体"/>
                <a:cs typeface="宋体"/>
              </a:rPr>
              <a:t>锁的对象引用</a:t>
            </a:r>
            <a:endParaRPr kumimoji="1" lang="en-US" altLang="zh-CN" sz="1600" dirty="0" smtClean="0">
              <a:latin typeface="宋体"/>
              <a:ea typeface="宋体"/>
              <a:cs typeface="宋体"/>
            </a:endParaRPr>
          </a:p>
          <a:p>
            <a:r>
              <a:rPr kumimoji="1" lang="zh-CN" altLang="en-US" sz="1600" dirty="0" smtClean="0">
                <a:latin typeface="宋体"/>
                <a:ea typeface="宋体"/>
                <a:cs typeface="宋体"/>
              </a:rPr>
              <a:t>由这个锁保护的代码块</a:t>
            </a:r>
            <a:endParaRPr kumimoji="1" lang="en-US" altLang="zh-CN" sz="1600" dirty="0" smtClean="0">
              <a:latin typeface="宋体"/>
              <a:ea typeface="宋体"/>
              <a:cs typeface="宋体"/>
            </a:endParaRPr>
          </a:p>
          <a:p>
            <a:r>
              <a:rPr kumimoji="1" lang="en-US" altLang="zh-CN" sz="1600" dirty="0" smtClean="0">
                <a:latin typeface="宋体"/>
                <a:ea typeface="宋体"/>
                <a:cs typeface="宋体"/>
              </a:rPr>
              <a:t>Mutual exclusion:</a:t>
            </a:r>
            <a:r>
              <a:rPr kumimoji="1" lang="zh-CN" altLang="en-US" sz="1600" dirty="0" smtClean="0">
                <a:latin typeface="宋体"/>
                <a:ea typeface="宋体"/>
                <a:cs typeface="宋体"/>
              </a:rPr>
              <a:t>互斥锁</a:t>
            </a:r>
            <a:r>
              <a:rPr kumimoji="1" lang="en-US" altLang="zh-CN" sz="1600" dirty="0" smtClean="0">
                <a:latin typeface="宋体"/>
                <a:ea typeface="宋体"/>
                <a:cs typeface="宋体"/>
              </a:rPr>
              <a:t>:</a:t>
            </a:r>
            <a:r>
              <a:rPr kumimoji="1" lang="zh-CN" altLang="en-US" sz="1600" dirty="0" smtClean="0">
                <a:latin typeface="宋体"/>
                <a:ea typeface="宋体"/>
                <a:cs typeface="宋体"/>
              </a:rPr>
              <a:t>最多一个对象持有这个锁</a:t>
            </a:r>
            <a:endParaRPr kumimoji="1" lang="en-US" altLang="zh-CN" sz="1600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endParaRPr kumimoji="1" lang="en-US" altLang="zh-CN" sz="1600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r>
              <a:rPr lang="en-US" altLang="zh-CN" sz="1500" dirty="0"/>
              <a:t>class </a:t>
            </a:r>
            <a:r>
              <a:rPr lang="en-US" altLang="zh-CN" sz="1500" dirty="0" err="1"/>
              <a:t>ListHelper</a:t>
            </a:r>
            <a:r>
              <a:rPr lang="en-US" altLang="zh-CN" sz="1500" dirty="0"/>
              <a:t>&lt;E&gt;{</a:t>
            </a:r>
          </a:p>
          <a:p>
            <a:pPr marL="0" indent="0">
              <a:buNone/>
            </a:pPr>
            <a:r>
              <a:rPr lang="en-US" altLang="zh-CN" sz="1500" dirty="0"/>
              <a:t>	public List&lt;E&gt; list = </a:t>
            </a:r>
            <a:r>
              <a:rPr lang="en-US" altLang="zh-CN" sz="1500" dirty="0" err="1"/>
              <a:t>Collections.</a:t>
            </a:r>
            <a:r>
              <a:rPr lang="en-US" altLang="zh-CN" sz="1500" i="1" dirty="0" err="1"/>
              <a:t>synchronizedList</a:t>
            </a:r>
            <a:r>
              <a:rPr lang="en-US" altLang="zh-CN" sz="1500" i="1" dirty="0"/>
              <a:t>(new </a:t>
            </a:r>
            <a:r>
              <a:rPr lang="en-US" altLang="zh-CN" sz="1500" i="1" dirty="0" err="1" smtClean="0"/>
              <a:t>ArrayList</a:t>
            </a:r>
            <a:r>
              <a:rPr lang="en-US" altLang="zh-CN" sz="1500" i="1" dirty="0"/>
              <a:t>&lt;E&gt;())</a:t>
            </a:r>
            <a:r>
              <a:rPr lang="en-US" altLang="zh-CN" sz="1500" i="1" dirty="0" smtClean="0"/>
              <a:t>;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//using the wrong monitor ,should monitor on list ,not </a:t>
            </a:r>
            <a:r>
              <a:rPr lang="en-US" altLang="zh-CN" sz="1500" dirty="0" err="1" smtClean="0"/>
              <a:t>listHelper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	public  </a:t>
            </a:r>
            <a:r>
              <a:rPr lang="en-US" altLang="zh-CN" sz="1500" dirty="0" smtClean="0"/>
              <a:t>synchronized </a:t>
            </a:r>
            <a:r>
              <a:rPr lang="en-US" altLang="zh-CN" sz="1500" dirty="0" err="1" smtClean="0"/>
              <a:t>boolean</a:t>
            </a:r>
            <a:r>
              <a:rPr lang="en-US" altLang="zh-CN" sz="1500" dirty="0" smtClean="0"/>
              <a:t> </a:t>
            </a:r>
            <a:r>
              <a:rPr lang="en-US" altLang="zh-CN" sz="1500" dirty="0" err="1"/>
              <a:t>putIfAbsent</a:t>
            </a:r>
            <a:r>
              <a:rPr lang="en-US" altLang="zh-CN" sz="1500" dirty="0"/>
              <a:t>(E x){</a:t>
            </a:r>
          </a:p>
          <a:p>
            <a:pPr marL="0" indent="0">
              <a:buNone/>
            </a:pPr>
            <a:r>
              <a:rPr lang="en-US" altLang="zh-CN" sz="1500" dirty="0"/>
              <a:t>			</a:t>
            </a:r>
            <a:r>
              <a:rPr lang="en-US" altLang="zh-CN" sz="1500" dirty="0" err="1"/>
              <a:t>boolean</a:t>
            </a:r>
            <a:r>
              <a:rPr lang="en-US" altLang="zh-CN" sz="1500" dirty="0"/>
              <a:t> absent = !</a:t>
            </a:r>
            <a:r>
              <a:rPr lang="en-US" altLang="zh-CN" sz="1500" dirty="0" err="1"/>
              <a:t>list.contains</a:t>
            </a:r>
            <a:r>
              <a:rPr lang="en-US" altLang="zh-CN" sz="1500" dirty="0"/>
              <a:t>(x);</a:t>
            </a:r>
          </a:p>
          <a:p>
            <a:pPr marL="0" indent="0">
              <a:buNone/>
            </a:pPr>
            <a:r>
              <a:rPr lang="en-US" altLang="zh-CN" sz="1500" dirty="0"/>
              <a:t>			if(absent)</a:t>
            </a:r>
          </a:p>
          <a:p>
            <a:pPr marL="0" indent="0">
              <a:buNone/>
            </a:pPr>
            <a:r>
              <a:rPr lang="nb-NO" altLang="zh-CN" sz="1500" dirty="0"/>
              <a:t>				</a:t>
            </a:r>
            <a:r>
              <a:rPr lang="nb-NO" altLang="zh-CN" sz="1500" dirty="0" err="1"/>
              <a:t>list.add</a:t>
            </a:r>
            <a:r>
              <a:rPr lang="nb-NO" altLang="zh-CN" sz="1500" dirty="0"/>
              <a:t>(x);</a:t>
            </a:r>
          </a:p>
          <a:p>
            <a:pPr marL="0" indent="0">
              <a:buNone/>
            </a:pPr>
            <a:r>
              <a:rPr lang="nb-NO" altLang="zh-CN" sz="1500" dirty="0"/>
              <a:t>			</a:t>
            </a:r>
            <a:r>
              <a:rPr lang="nb-NO" altLang="zh-CN" sz="1500" dirty="0" err="1"/>
              <a:t>return</a:t>
            </a:r>
            <a:r>
              <a:rPr lang="nb-NO" altLang="zh-CN" sz="1500" dirty="0"/>
              <a:t> absent;</a:t>
            </a:r>
          </a:p>
          <a:p>
            <a:pPr marL="0" indent="0">
              <a:buNone/>
            </a:pPr>
            <a:r>
              <a:rPr lang="nb-NO" altLang="zh-CN" sz="1500" dirty="0"/>
              <a:t>	}</a:t>
            </a:r>
          </a:p>
          <a:p>
            <a:pPr marL="0" indent="0">
              <a:buNone/>
            </a:pPr>
            <a:r>
              <a:rPr lang="nb-NO" altLang="zh-CN" sz="1500" dirty="0"/>
              <a:t>}</a:t>
            </a:r>
            <a:endParaRPr kumimoji="1" lang="en-US" altLang="zh-CN" sz="1500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endParaRPr kumimoji="1" lang="en-US" altLang="zh-CN" sz="1600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39679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class </a:t>
            </a:r>
            <a:r>
              <a:rPr lang="en-US" altLang="zh-CN" sz="1800" dirty="0" err="1">
                <a:solidFill>
                  <a:srgbClr val="000000"/>
                </a:solidFill>
              </a:rPr>
              <a:t>ListHelper</a:t>
            </a:r>
            <a:r>
              <a:rPr lang="en-US" altLang="zh-CN" sz="1800" dirty="0">
                <a:solidFill>
                  <a:srgbClr val="000000"/>
                </a:solidFill>
              </a:rPr>
              <a:t>&lt;E&gt;{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public List&lt;E&gt; list = </a:t>
            </a:r>
            <a:r>
              <a:rPr lang="en-US" altLang="zh-CN" sz="1800" dirty="0" err="1">
                <a:solidFill>
                  <a:srgbClr val="000000"/>
                </a:solidFill>
              </a:rPr>
              <a:t>Collections.</a:t>
            </a:r>
            <a:r>
              <a:rPr lang="en-US" altLang="zh-CN" sz="1800" i="1" dirty="0" err="1">
                <a:solidFill>
                  <a:srgbClr val="000000"/>
                </a:solidFill>
              </a:rPr>
              <a:t>synchronizedList</a:t>
            </a:r>
            <a:r>
              <a:rPr lang="en-US" altLang="zh-CN" sz="1800" i="1" dirty="0">
                <a:solidFill>
                  <a:srgbClr val="000000"/>
                </a:solidFill>
              </a:rPr>
              <a:t>(new </a:t>
            </a:r>
            <a:r>
              <a:rPr lang="en-US" altLang="zh-CN" sz="1800" i="1" dirty="0" err="1">
                <a:solidFill>
                  <a:srgbClr val="000000"/>
                </a:solidFill>
              </a:rPr>
              <a:t>LinkedList</a:t>
            </a:r>
            <a:r>
              <a:rPr lang="en-US" altLang="zh-CN" sz="1800" i="1" dirty="0">
                <a:solidFill>
                  <a:srgbClr val="000000"/>
                </a:solidFill>
              </a:rPr>
              <a:t>&lt;E&gt;());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public  </a:t>
            </a:r>
            <a:r>
              <a:rPr lang="en-US" altLang="zh-CN" sz="1800" dirty="0" err="1">
                <a:solidFill>
                  <a:srgbClr val="000000"/>
                </a:solidFill>
              </a:rPr>
              <a:t>boolean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putIfAbsent</a:t>
            </a:r>
            <a:r>
              <a:rPr lang="en-US" altLang="zh-CN" sz="1800" dirty="0">
                <a:solidFill>
                  <a:srgbClr val="000000"/>
                </a:solidFill>
              </a:rPr>
              <a:t>(E x){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	synchronized (list)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</a:rPr>
              <a:t>boolean</a:t>
            </a:r>
            <a:r>
              <a:rPr lang="en-US" altLang="zh-CN" sz="1800" dirty="0">
                <a:solidFill>
                  <a:srgbClr val="000000"/>
                </a:solidFill>
              </a:rPr>
              <a:t> absent = !</a:t>
            </a:r>
            <a:r>
              <a:rPr lang="en-US" altLang="zh-CN" sz="1800" dirty="0" err="1">
                <a:solidFill>
                  <a:srgbClr val="000000"/>
                </a:solidFill>
              </a:rPr>
              <a:t>list.contains</a:t>
            </a:r>
            <a:r>
              <a:rPr lang="en-US" altLang="zh-CN" sz="1800" dirty="0">
                <a:solidFill>
                  <a:srgbClr val="000000"/>
                </a:solidFill>
              </a:rPr>
              <a:t>(x);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		if(absent)</a:t>
            </a:r>
          </a:p>
          <a:p>
            <a:pPr marL="0" indent="0">
              <a:buNone/>
            </a:pPr>
            <a:r>
              <a:rPr lang="nb-NO" altLang="zh-CN" sz="1800" dirty="0">
                <a:solidFill>
                  <a:srgbClr val="000000"/>
                </a:solidFill>
              </a:rPr>
              <a:t>				</a:t>
            </a:r>
            <a:r>
              <a:rPr lang="nb-NO" altLang="zh-CN" sz="1800" dirty="0" err="1">
                <a:solidFill>
                  <a:srgbClr val="000000"/>
                </a:solidFill>
              </a:rPr>
              <a:t>list.add</a:t>
            </a:r>
            <a:r>
              <a:rPr lang="nb-NO" altLang="zh-CN" sz="1800" dirty="0">
                <a:solidFill>
                  <a:srgbClr val="000000"/>
                </a:solidFill>
              </a:rPr>
              <a:t>(x);</a:t>
            </a:r>
          </a:p>
          <a:p>
            <a:pPr marL="0" indent="0">
              <a:buNone/>
            </a:pPr>
            <a:r>
              <a:rPr lang="nb-NO" altLang="zh-CN" sz="1800" dirty="0">
                <a:solidFill>
                  <a:srgbClr val="000000"/>
                </a:solidFill>
              </a:rPr>
              <a:t>			</a:t>
            </a:r>
            <a:r>
              <a:rPr lang="nb-NO" altLang="zh-CN" sz="1800" dirty="0" err="1">
                <a:solidFill>
                  <a:srgbClr val="000000"/>
                </a:solidFill>
              </a:rPr>
              <a:t>return</a:t>
            </a:r>
            <a:r>
              <a:rPr lang="nb-NO" altLang="zh-CN" sz="1800" dirty="0">
                <a:solidFill>
                  <a:srgbClr val="000000"/>
                </a:solidFill>
              </a:rPr>
              <a:t> absent;</a:t>
            </a:r>
          </a:p>
          <a:p>
            <a:pPr marL="0" indent="0">
              <a:buNone/>
            </a:pPr>
            <a:r>
              <a:rPr lang="nb-NO" altLang="zh-CN" sz="1800" dirty="0">
                <a:solidFill>
                  <a:srgbClr val="000000"/>
                </a:solidFill>
              </a:rPr>
              <a:t>		}</a:t>
            </a:r>
          </a:p>
          <a:p>
            <a:pPr marL="0" indent="0">
              <a:buNone/>
            </a:pPr>
            <a:r>
              <a:rPr lang="nb-NO" altLang="zh-CN" sz="1800" dirty="0">
                <a:solidFill>
                  <a:srgbClr val="000000"/>
                </a:solidFill>
              </a:rPr>
              <a:t>	}</a:t>
            </a:r>
          </a:p>
          <a:p>
            <a:pPr marL="0" indent="0">
              <a:buNone/>
            </a:pPr>
            <a:r>
              <a:rPr lang="nb-NO" altLang="zh-CN" sz="1800" dirty="0">
                <a:solidFill>
                  <a:srgbClr val="000000"/>
                </a:solidFill>
              </a:rPr>
              <a:t>}</a:t>
            </a:r>
            <a:endParaRPr kumimoji="1" lang="zh-CN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9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585" y="85104"/>
            <a:ext cx="7053542" cy="735228"/>
          </a:xfrm>
        </p:spPr>
        <p:txBody>
          <a:bodyPr/>
          <a:lstStyle/>
          <a:p>
            <a:r>
              <a:rPr kumimoji="1" lang="en-US" altLang="zh-CN" dirty="0" smtClean="0"/>
              <a:t>Reentrant Lock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042" y="820333"/>
            <a:ext cx="7182349" cy="54280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>
                <a:latin typeface="宋体"/>
                <a:ea typeface="宋体"/>
                <a:cs typeface="宋体"/>
              </a:rPr>
              <a:t>可重入锁</a:t>
            </a:r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1600" dirty="0" smtClean="0">
                <a:latin typeface="宋体"/>
                <a:ea typeface="宋体"/>
                <a:cs typeface="宋体"/>
              </a:rPr>
              <a:t>如果某个线程</a:t>
            </a:r>
            <a:r>
              <a:rPr lang="en-US" altLang="en-US" sz="1600" dirty="0" smtClean="0">
                <a:latin typeface="宋体"/>
                <a:ea typeface="宋体"/>
                <a:cs typeface="宋体"/>
              </a:rPr>
              <a:t>尝试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获得一个已经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有他自己持有的锁时候，那么这个请求就会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成功</a:t>
            </a:r>
            <a:endParaRPr lang="en-US" altLang="zh-CN" sz="1600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r>
              <a:rPr kumimoji="1" lang="zh-CN" altLang="en-US" sz="1600" dirty="0" smtClean="0">
                <a:latin typeface="宋体"/>
                <a:ea typeface="宋体"/>
                <a:cs typeface="宋体"/>
              </a:rPr>
              <a:t>实现可参考</a:t>
            </a:r>
            <a:r>
              <a:rPr kumimoji="1" lang="en-US" altLang="zh-CN" sz="1600" dirty="0" err="1" smtClean="0">
                <a:latin typeface="宋体"/>
                <a:ea typeface="宋体"/>
                <a:cs typeface="宋体"/>
              </a:rPr>
              <a:t>ReentrantLock</a:t>
            </a:r>
            <a:endParaRPr kumimoji="1" lang="en-US" altLang="en-US" sz="1600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endParaRPr kumimoji="1" lang="en-US" altLang="zh-CN" sz="1600" dirty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r>
              <a:rPr lang="en-US" altLang="zh-CN" sz="1600" dirty="0"/>
              <a:t>class A{</a:t>
            </a:r>
          </a:p>
          <a:p>
            <a:pPr marL="0" indent="0">
              <a:buNone/>
            </a:pPr>
            <a:r>
              <a:rPr lang="en-US" altLang="zh-CN" sz="1600" dirty="0"/>
              <a:t>  public synchronized void </a:t>
            </a:r>
            <a:r>
              <a:rPr lang="en-US" altLang="zh-CN" sz="1600" dirty="0" err="1"/>
              <a:t>doSomething</a:t>
            </a:r>
            <a:r>
              <a:rPr lang="en-US" altLang="zh-CN" sz="1600" dirty="0"/>
              <a:t>(){</a:t>
            </a:r>
          </a:p>
          <a:p>
            <a:pPr marL="0" indent="0">
              <a:buNone/>
            </a:pPr>
            <a:r>
              <a:rPr lang="en-US" altLang="zh-CN" sz="1600" dirty="0"/>
              <a:t>     ...</a:t>
            </a:r>
          </a:p>
          <a:p>
            <a:pPr marL="0" indent="0">
              <a:buNone/>
            </a:pPr>
            <a:r>
              <a:rPr lang="en-US" altLang="zh-CN" sz="1600" dirty="0"/>
              <a:t>    }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class AA extends A{</a:t>
            </a:r>
          </a:p>
          <a:p>
            <a:pPr marL="0" indent="0">
              <a:buNone/>
            </a:pPr>
            <a:r>
              <a:rPr lang="en-US" altLang="zh-CN" sz="1600" dirty="0"/>
              <a:t>     public synchronized void </a:t>
            </a:r>
            <a:r>
              <a:rPr lang="en-US" altLang="zh-CN" sz="1600" dirty="0" err="1" smtClean="0"/>
              <a:t>dosome</a:t>
            </a:r>
            <a:r>
              <a:rPr lang="en-US" altLang="zh-CN" sz="1600" dirty="0"/>
              <a:t>(){</a:t>
            </a:r>
          </a:p>
          <a:p>
            <a:pPr marL="0" indent="0">
              <a:buNone/>
            </a:pPr>
            <a:r>
              <a:rPr lang="en-US" altLang="zh-CN" sz="1600" dirty="0"/>
              <a:t>         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Thread.currentThread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 + " calling");</a:t>
            </a:r>
          </a:p>
          <a:p>
            <a:pPr marL="0" indent="0">
              <a:buNone/>
            </a:pPr>
            <a:r>
              <a:rPr lang="en-US" altLang="zh-CN" sz="1600" dirty="0"/>
              <a:t>          </a:t>
            </a:r>
            <a:r>
              <a:rPr lang="en-US" altLang="zh-CN" sz="1600" dirty="0" err="1"/>
              <a:t>super.doSomething</a:t>
            </a:r>
            <a:r>
              <a:rPr lang="en-US" altLang="zh-CN" sz="1600" dirty="0"/>
              <a:t>();</a:t>
            </a:r>
          </a:p>
          <a:p>
            <a:pPr marL="0" indent="0">
              <a:buNone/>
            </a:pPr>
            <a:r>
              <a:rPr lang="en-US" altLang="zh-CN" sz="1600" dirty="0"/>
              <a:t>     }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</a:p>
          <a:p>
            <a:pPr marL="0" indent="0">
              <a:buNone/>
            </a:pPr>
            <a:r>
              <a:rPr lang="zh-CN" altLang="en-US" sz="1600" dirty="0">
                <a:latin typeface="宋体"/>
                <a:ea typeface="宋体"/>
                <a:cs typeface="宋体"/>
              </a:rPr>
              <a:t>重入意味这锁的操作粒度是线程而不是调用</a:t>
            </a:r>
            <a:endParaRPr lang="en-US" altLang="zh-CN" sz="1600" dirty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endParaRPr kumimoji="1" lang="en-US" altLang="zh-CN" sz="1600" dirty="0" smtClean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927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Nonblocking</a:t>
            </a:r>
            <a:r>
              <a:rPr kumimoji="1" lang="en-US" altLang="zh-CN" dirty="0" smtClean="0"/>
              <a:t> algorithms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>
                <a:latin typeface="宋体"/>
                <a:ea typeface="宋体"/>
                <a:cs typeface="宋体"/>
              </a:rPr>
              <a:t>一个线程的失败或者挂起不影响其他线程的失败或者挂起</a:t>
            </a:r>
            <a:endParaRPr kumimoji="1" lang="en-US" altLang="zh-CN" sz="1600" dirty="0"/>
          </a:p>
          <a:p>
            <a:r>
              <a:rPr kumimoji="1" lang="en-US" altLang="zh-CN" dirty="0" smtClean="0">
                <a:latin typeface="宋体"/>
                <a:ea typeface="宋体"/>
                <a:cs typeface="宋体"/>
              </a:rPr>
              <a:t>CAS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宋体"/>
                <a:ea typeface="宋体"/>
                <a:cs typeface="宋体"/>
              </a:rPr>
              <a:t>	CAS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有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3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个操作数，内存值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V,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旧的预期值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A,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要修改的新值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B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。当且仅当预期值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A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和内存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V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相等时，将内存修改为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B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，否则什么都不做</a:t>
            </a:r>
            <a:endParaRPr kumimoji="1" lang="en-US" altLang="zh-CN" sz="1600" dirty="0" smtClean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5600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" y="89794"/>
            <a:ext cx="8595360" cy="6619084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线程状态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New:	</a:t>
            </a:r>
            <a:r>
              <a:rPr kumimoji="1" lang="zh-CN" altLang="en-US" dirty="0" smtClean="0"/>
              <a:t>当一个线程实例被创建后，线程还没有运行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Runnable:</a:t>
            </a:r>
            <a:r>
              <a:rPr kumimoji="1" lang="zh-CN" altLang="en-US" dirty="0" smtClean="0"/>
              <a:t>调用线程的</a:t>
            </a:r>
            <a:r>
              <a:rPr kumimoji="1" lang="en-US" altLang="zh-CN" dirty="0" smtClean="0"/>
              <a:t>start()</a:t>
            </a:r>
            <a:r>
              <a:rPr kumimoji="1" lang="zh-CN" altLang="en-US" dirty="0" smtClean="0"/>
              <a:t>方法启动线程进入就绪状态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线程具备了运行条件，等待</a:t>
            </a:r>
            <a:r>
              <a:rPr kumimoji="1" lang="en-US" altLang="zh-CN" dirty="0" smtClean="0"/>
              <a:t>scheduler</a:t>
            </a:r>
            <a:r>
              <a:rPr kumimoji="1" lang="zh-CN" altLang="en-US" dirty="0" smtClean="0"/>
              <a:t>分配</a:t>
            </a:r>
            <a:r>
              <a:rPr kumimoji="1" lang="en-US" altLang="zh-CN" dirty="0" err="1" smtClean="0"/>
              <a:t>cpu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Running:</a:t>
            </a:r>
            <a:r>
              <a:rPr kumimoji="1" lang="zh-CN" altLang="en-US" dirty="0" smtClean="0"/>
              <a:t>一旦获取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，线程进入运行状态，线程的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方法被执行，直到方法终止，因为等待条件阻塞，被中断或者完成任务死亡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Blocking</a:t>
            </a:r>
            <a:r>
              <a:rPr kumimoji="1" lang="zh-CN" altLang="en-US" dirty="0" smtClean="0"/>
              <a:t>：调用</a:t>
            </a:r>
            <a:r>
              <a:rPr kumimoji="1" lang="en-US" altLang="zh-CN" dirty="0" smtClean="0"/>
              <a:t>join()</a:t>
            </a:r>
            <a:r>
              <a:rPr kumimoji="1" lang="zh-CN" altLang="en-US" dirty="0" smtClean="0"/>
              <a:t>或者共享资源被其他线程独占，导致当前线程进入阻塞状态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Waiting:</a:t>
            </a:r>
            <a:r>
              <a:rPr kumimoji="1" lang="en-US" altLang="en-US" dirty="0"/>
              <a:t> </a:t>
            </a:r>
            <a:r>
              <a:rPr kumimoji="1" lang="en-US" altLang="en-US" dirty="0" err="1" smtClean="0">
                <a:latin typeface="+mj-lt"/>
                <a:ea typeface="+mj-ea"/>
                <a:cs typeface="宋体"/>
              </a:rPr>
              <a:t>线程等待特定条件，条件没有达成调用wait方法进入wait队列</a:t>
            </a:r>
            <a:r>
              <a:rPr kumimoji="1" lang="en-US" altLang="en-US" dirty="0" smtClean="0">
                <a:latin typeface="+mj-lt"/>
                <a:ea typeface="+mj-ea"/>
                <a:cs typeface="宋体"/>
              </a:rPr>
              <a:t>，</a:t>
            </a:r>
            <a:endParaRPr kumimoji="1" lang="en-US" altLang="zh-CN" dirty="0" smtClean="0">
              <a:latin typeface="+mj-lt"/>
              <a:ea typeface="+mj-ea"/>
              <a:cs typeface="宋体"/>
            </a:endParaRPr>
          </a:p>
          <a:p>
            <a:pPr lvl="1"/>
            <a:r>
              <a:rPr kumimoji="1" lang="en-US" altLang="zh-CN" dirty="0" smtClean="0"/>
              <a:t>Dead:</a:t>
            </a:r>
            <a:r>
              <a:rPr kumimoji="1" lang="zh-CN" altLang="en-US" dirty="0" smtClean="0"/>
              <a:t>当一个线程的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方法执行完毕或者被中断，达到</a:t>
            </a:r>
            <a:r>
              <a:rPr kumimoji="1" lang="en-US" altLang="zh-CN" dirty="0" smtClean="0"/>
              <a:t>dead</a:t>
            </a:r>
            <a:r>
              <a:rPr kumimoji="1" lang="zh-CN" altLang="en-US" dirty="0" smtClean="0"/>
              <a:t>状态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541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" y="307864"/>
            <a:ext cx="8595360" cy="5928344"/>
          </a:xfrm>
        </p:spPr>
        <p:txBody>
          <a:bodyPr/>
          <a:lstStyle/>
          <a:p>
            <a:r>
              <a:rPr kumimoji="1" lang="zh-CN" altLang="en-US" dirty="0" smtClean="0"/>
              <a:t>创建线程的方式</a:t>
            </a:r>
            <a:r>
              <a:rPr kumimoji="1" lang="en-US" altLang="zh-CN" dirty="0" smtClean="0"/>
              <a:t>:</a:t>
            </a:r>
          </a:p>
          <a:p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707685"/>
            <a:ext cx="4648200" cy="199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1" y="707685"/>
            <a:ext cx="4318000" cy="208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3441831"/>
            <a:ext cx="5219700" cy="534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00" y="4397952"/>
            <a:ext cx="55245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6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" y="153935"/>
            <a:ext cx="8595360" cy="6439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常用方法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Thread.sleep</a:t>
            </a:r>
            <a:r>
              <a:rPr kumimoji="1" lang="en-US" altLang="en-US" dirty="0" smtClean="0"/>
              <a:t> /</a:t>
            </a:r>
            <a:r>
              <a:rPr kumimoji="1" lang="en-US" altLang="en-US" dirty="0" err="1" smtClean="0"/>
              <a:t>TimeUnit.Seconds.sleep</a:t>
            </a:r>
            <a:r>
              <a:rPr kumimoji="1" lang="en-US" altLang="en-US" dirty="0" smtClean="0"/>
              <a:t>(1)</a:t>
            </a:r>
            <a:r>
              <a:rPr kumimoji="1" lang="en-US" altLang="en-US" dirty="0" smtClean="0">
                <a:latin typeface="+mj-ea"/>
                <a:ea typeface="+mj-ea"/>
                <a:cs typeface="宋体"/>
              </a:rPr>
              <a:t>：</a:t>
            </a:r>
            <a:r>
              <a:rPr kumimoji="1" lang="zh-CN" altLang="en-US" dirty="0" smtClean="0">
                <a:latin typeface="Songti SC Regular"/>
                <a:ea typeface="+mj-ea"/>
                <a:cs typeface="Songti SC Regular"/>
              </a:rPr>
              <a:t>当前线程进入睡眠，睡眠时线程不回释放已经获得对象锁，但可以让出</a:t>
            </a:r>
            <a:r>
              <a:rPr kumimoji="1" lang="en-US" altLang="zh-CN" dirty="0" err="1" smtClean="0">
                <a:latin typeface="Songti SC Regular"/>
                <a:ea typeface="+mj-ea"/>
                <a:cs typeface="Songti SC Regular"/>
              </a:rPr>
              <a:t>cpu</a:t>
            </a:r>
            <a:r>
              <a:rPr kumimoji="1" lang="zh-CN" altLang="en-US" dirty="0" smtClean="0">
                <a:latin typeface="Songti SC Regular"/>
                <a:ea typeface="+mj-ea"/>
                <a:cs typeface="Songti SC Regular"/>
              </a:rPr>
              <a:t>时间给其他线程执行的机会</a:t>
            </a:r>
            <a:endParaRPr kumimoji="1" lang="en-US" altLang="en-US" dirty="0" smtClean="0">
              <a:latin typeface="Songti SC Regular"/>
              <a:ea typeface="+mj-ea"/>
              <a:cs typeface="Songti SC Regular"/>
            </a:endParaRPr>
          </a:p>
          <a:p>
            <a:r>
              <a:rPr kumimoji="1" lang="en-US" altLang="zh-CN" dirty="0" err="1" smtClean="0"/>
              <a:t>Object.wait</a:t>
            </a:r>
            <a:r>
              <a:rPr kumimoji="1" lang="en-US" altLang="zh-CN" dirty="0" smtClean="0"/>
              <a:t>() .</a:t>
            </a:r>
            <a:r>
              <a:rPr kumimoji="1" lang="zh-CN" altLang="en-US" dirty="0" smtClean="0"/>
              <a:t>当前线程等待特定条件，条件没达成，线程挂起，释放持有的锁，进入</a:t>
            </a:r>
            <a:r>
              <a:rPr kumimoji="1" lang="en-US" altLang="zh-CN" dirty="0" smtClean="0"/>
              <a:t>waiting  pool</a:t>
            </a:r>
          </a:p>
          <a:p>
            <a:r>
              <a:rPr kumimoji="1" lang="en-US" altLang="zh-CN" dirty="0" err="1" smtClean="0"/>
              <a:t>Object.notify</a:t>
            </a:r>
            <a:r>
              <a:rPr kumimoji="1" lang="en-US" altLang="zh-CN" dirty="0" smtClean="0"/>
              <a:t>()/</a:t>
            </a:r>
            <a:r>
              <a:rPr kumimoji="1" lang="en-US" altLang="zh-CN" dirty="0" err="1" smtClean="0"/>
              <a:t>notifyAll</a:t>
            </a:r>
            <a:r>
              <a:rPr kumimoji="1" lang="en-US" altLang="zh-CN" dirty="0" smtClean="0"/>
              <a:t>().</a:t>
            </a:r>
            <a:r>
              <a:rPr kumimoji="1" lang="zh-CN" altLang="en-US" dirty="0" smtClean="0"/>
              <a:t>调用</a:t>
            </a:r>
            <a:r>
              <a:rPr kumimoji="1" lang="en-US" altLang="zh-CN" dirty="0" smtClean="0"/>
              <a:t>wait</a:t>
            </a:r>
            <a:r>
              <a:rPr kumimoji="1" lang="zh-CN" altLang="en-US" dirty="0" smtClean="0"/>
              <a:t>方法的线程释放锁以后通知其他线程来获取锁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Thread.interrupt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导致当前线程中断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Thread.join</a:t>
            </a:r>
            <a:r>
              <a:rPr kumimoji="1" lang="en-US" altLang="zh-CN" dirty="0" smtClean="0"/>
              <a:t>() </a:t>
            </a:r>
            <a:r>
              <a:rPr kumimoji="1" lang="zh-CN" altLang="en-US" dirty="0" smtClean="0"/>
              <a:t>等待当前线程完成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Thread.yeild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通知</a:t>
            </a:r>
            <a:r>
              <a:rPr kumimoji="1" lang="en-US" altLang="zh-CN" dirty="0" smtClean="0"/>
              <a:t>scheduler</a:t>
            </a:r>
            <a:r>
              <a:rPr kumimoji="1" lang="zh-CN" altLang="en-US" dirty="0" smtClean="0"/>
              <a:t>可以把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让给其他线程，如果没有其他线程，</a:t>
            </a:r>
            <a:r>
              <a:rPr kumimoji="1" lang="en-US" altLang="zh-CN" dirty="0" err="1" smtClean="0"/>
              <a:t>yeild</a:t>
            </a:r>
            <a:r>
              <a:rPr kumimoji="1" lang="zh-CN" altLang="en-US" dirty="0" smtClean="0"/>
              <a:t>不起作用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76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225" y="228604"/>
            <a:ext cx="8591550" cy="707821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java.util.concurrent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" y="936422"/>
            <a:ext cx="8595360" cy="5299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同步器</a:t>
            </a:r>
            <a:r>
              <a:rPr kumimoji="1" lang="en-US" altLang="zh-CN" dirty="0" smtClean="0"/>
              <a:t>:1.</a:t>
            </a:r>
            <a:r>
              <a:rPr kumimoji="1" lang="zh-CN" altLang="en-US" dirty="0" smtClean="0"/>
              <a:t>维护内部的同步状态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2.</a:t>
            </a:r>
            <a:r>
              <a:rPr kumimoji="1" lang="zh-CN" altLang="en-US" dirty="0" smtClean="0"/>
              <a:t>同步状态的更新和检查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导致调用线程在同步状态在被获取时阻塞，以及其他线程修改状态解除阻塞的方法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e.g.</a:t>
            </a:r>
            <a:r>
              <a:rPr kumimoji="1" lang="zh-CN" altLang="en-US" dirty="0" smtClean="0"/>
              <a:t>读写锁，信号量，屏蔽，</a:t>
            </a:r>
            <a:r>
              <a:rPr kumimoji="1" lang="en-US" altLang="zh-CN" dirty="0" err="1" smtClean="0"/>
              <a:t>futureTask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等等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AbstractQueueSynchronizer</a:t>
            </a:r>
            <a:r>
              <a:rPr kumimoji="1" lang="zh-CN" altLang="en-US" dirty="0" smtClean="0"/>
              <a:t>：提供了一种构造同步器的通用机制，并且被大部分同步器子类使用，用户也可以通过继承这个类来构建自己的同步器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主要操作</a:t>
            </a:r>
            <a:r>
              <a:rPr kumimoji="1" lang="en-US" altLang="zh-CN" dirty="0" smtClean="0"/>
              <a:t>:</a:t>
            </a:r>
          </a:p>
          <a:p>
            <a:pPr marL="342900" indent="-342900"/>
            <a:r>
              <a:rPr kumimoji="1" lang="en-US" altLang="zh-CN" dirty="0" smtClean="0"/>
              <a:t>Acquire:</a:t>
            </a:r>
            <a:r>
              <a:rPr kumimoji="1" lang="zh-CN" altLang="en-US" dirty="0" smtClean="0"/>
              <a:t>操作阻塞线程，直到同步器允许其进行</a:t>
            </a:r>
            <a:endParaRPr kumimoji="1" lang="en-US" altLang="zh-CN" dirty="0" smtClean="0"/>
          </a:p>
          <a:p>
            <a:pPr marL="342900" indent="-342900"/>
            <a:r>
              <a:rPr kumimoji="1" lang="en-US" altLang="zh-CN" dirty="0" smtClean="0"/>
              <a:t>Release:</a:t>
            </a:r>
            <a:r>
              <a:rPr kumimoji="1" lang="zh-CN" altLang="en-US" dirty="0" smtClean="0"/>
              <a:t>改变同步状态</a:t>
            </a:r>
            <a:r>
              <a:rPr kumimoji="1" lang="zh-CN" altLang="en-US" dirty="0"/>
              <a:t>，使一个或多个被阻塞线程继续执</a:t>
            </a:r>
            <a:r>
              <a:rPr kumimoji="1" lang="zh-CN" altLang="en-US" dirty="0" smtClean="0"/>
              <a:t>行</a:t>
            </a:r>
            <a:endParaRPr kumimoji="1" lang="en-US" altLang="zh-CN" dirty="0" smtClean="0"/>
          </a:p>
          <a:p>
            <a:pPr marL="342900" indent="-342900"/>
            <a:r>
              <a:rPr kumimoji="1" lang="zh-CN" altLang="en-US" dirty="0" smtClean="0"/>
              <a:t>根据是否独占分为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独占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共享</a:t>
            </a:r>
            <a:endParaRPr kumimoji="1" lang="en-US" altLang="zh-CN" dirty="0" smtClean="0"/>
          </a:p>
          <a:p>
            <a:pPr marL="342900" indent="-342900"/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970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585" y="452719"/>
            <a:ext cx="7053542" cy="3780417"/>
          </a:xfrm>
        </p:spPr>
        <p:txBody>
          <a:bodyPr/>
          <a:lstStyle/>
          <a:p>
            <a:r>
              <a:rPr kumimoji="1" lang="en-US" altLang="zh-CN" dirty="0" err="1" smtClean="0"/>
              <a:t>Backgroud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804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" y="128277"/>
            <a:ext cx="8595360" cy="6567774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Acquire: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             while(synchronization state does not allow acquire){</a:t>
            </a:r>
          </a:p>
          <a:p>
            <a:pPr marL="342202" lvl="2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</a:t>
            </a:r>
            <a:r>
              <a:rPr kumimoji="1" lang="en-US" altLang="zh-CN" dirty="0" err="1" smtClean="0"/>
              <a:t>enqueue</a:t>
            </a:r>
            <a:r>
              <a:rPr kumimoji="1" lang="en-US" altLang="zh-CN" dirty="0" smtClean="0"/>
              <a:t> the thread  if it is not queued;</a:t>
            </a:r>
          </a:p>
          <a:p>
            <a:pPr marL="342202" lvl="2" indent="0">
              <a:buNone/>
            </a:pPr>
            <a:r>
              <a:rPr kumimoji="1" lang="en-US" altLang="zh-CN" dirty="0" smtClean="0"/>
              <a:t>                  possibly block current thread;</a:t>
            </a:r>
          </a:p>
          <a:p>
            <a:pPr marL="342202" lvl="2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}</a:t>
            </a:r>
          </a:p>
          <a:p>
            <a:pPr marL="342202" lvl="2" indent="0">
              <a:buNone/>
            </a:pPr>
            <a:r>
              <a:rPr kumimoji="1" lang="en-US" altLang="zh-CN" dirty="0"/>
              <a:t>	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dequeue</a:t>
            </a:r>
            <a:r>
              <a:rPr kumimoji="1" lang="en-US" altLang="zh-CN" dirty="0" smtClean="0"/>
              <a:t> current thread if it was queued</a:t>
            </a:r>
          </a:p>
          <a:p>
            <a:pPr marL="342900" indent="-342900"/>
            <a:r>
              <a:rPr kumimoji="1" lang="en-US" altLang="zh-CN" dirty="0" smtClean="0"/>
              <a:t>Release</a:t>
            </a:r>
          </a:p>
          <a:p>
            <a:pPr marL="515239" lvl="3" indent="0">
              <a:buNone/>
            </a:pPr>
            <a:r>
              <a:rPr kumimoji="1" lang="en-US" altLang="zh-CN" dirty="0" smtClean="0"/>
              <a:t>	update synchronization state:</a:t>
            </a:r>
          </a:p>
          <a:p>
            <a:pPr marL="515239" lvl="3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if(state may permit a block thread to acquire )</a:t>
            </a:r>
          </a:p>
          <a:p>
            <a:pPr marL="515239" lvl="3" indent="0">
              <a:buNone/>
            </a:pPr>
            <a:r>
              <a:rPr kumimoji="1" lang="en-US" altLang="zh-CN" dirty="0"/>
              <a:t>	 </a:t>
            </a:r>
            <a:r>
              <a:rPr kumimoji="1" lang="en-US" altLang="zh-CN" dirty="0" smtClean="0"/>
              <a:t>   unblocked one or more queued thread</a:t>
            </a:r>
            <a:br>
              <a:rPr kumimoji="1" lang="en-US" altLang="zh-CN" dirty="0" smtClean="0"/>
            </a:br>
            <a:endParaRPr kumimoji="1" lang="en-US" altLang="zh-CN" dirty="0"/>
          </a:p>
          <a:p>
            <a:pPr lvl="3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468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" y="307864"/>
            <a:ext cx="8595360" cy="643949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en-US" dirty="0" smtClean="0"/>
              <a:t>实现</a:t>
            </a:r>
          </a:p>
          <a:p>
            <a:pPr marL="0" indent="0">
              <a:buNone/>
            </a:pPr>
            <a:r>
              <a:rPr kumimoji="1" lang="en-US" altLang="en-US" dirty="0" err="1" smtClean="0"/>
              <a:t>状态位:描述当前多少个线程持有锁</a:t>
            </a:r>
            <a:endParaRPr kumimoji="1" lang="en-US" altLang="en-US" dirty="0" smtClean="0"/>
          </a:p>
          <a:p>
            <a:pPr marL="342900" indent="-342900"/>
            <a:r>
              <a:rPr kumimoji="1" lang="en-US" altLang="en-US" dirty="0" err="1" smtClean="0"/>
              <a:t>volitale</a:t>
            </a:r>
            <a:r>
              <a:rPr kumimoji="1" lang="en-US" altLang="en-US" dirty="0" smtClean="0"/>
              <a:t> </a:t>
            </a:r>
            <a:r>
              <a:rPr kumimoji="1" lang="en-US" altLang="en-US" dirty="0" err="1" smtClean="0"/>
              <a:t>int</a:t>
            </a:r>
            <a:r>
              <a:rPr kumimoji="1" lang="en-US" altLang="en-US" dirty="0" smtClean="0"/>
              <a:t> state；</a:t>
            </a:r>
          </a:p>
          <a:p>
            <a:pPr marL="342900" indent="-342900"/>
            <a:r>
              <a:rPr kumimoji="1" lang="en-US" altLang="en-US" dirty="0" err="1" smtClean="0"/>
              <a:t>getState</a:t>
            </a:r>
            <a:r>
              <a:rPr kumimoji="1" lang="en-US" altLang="en-US" dirty="0" smtClean="0"/>
              <a:t>(),</a:t>
            </a:r>
            <a:r>
              <a:rPr kumimoji="1" lang="en-US" altLang="en-US" dirty="0" err="1" smtClean="0"/>
              <a:t>setState</a:t>
            </a:r>
            <a:r>
              <a:rPr kumimoji="1" lang="en-US" altLang="en-US" dirty="0" smtClean="0"/>
              <a:t>(),</a:t>
            </a:r>
            <a:r>
              <a:rPr kumimoji="1" lang="en-US" altLang="en-US" dirty="0" err="1" smtClean="0"/>
              <a:t>compareAndSetState</a:t>
            </a:r>
            <a:r>
              <a:rPr kumimoji="1" lang="en-US" altLang="en-US" dirty="0" smtClean="0"/>
              <a:t>(),操作状态</a:t>
            </a:r>
          </a:p>
          <a:p>
            <a:pPr marL="0" indent="0">
              <a:buNone/>
            </a:pPr>
            <a:r>
              <a:rPr kumimoji="1" lang="en-US" altLang="en-US" dirty="0" smtClean="0"/>
              <a:t>阻塞唤醒线程的方法</a:t>
            </a:r>
            <a:endParaRPr kumimoji="1" lang="en-US" altLang="en-US" dirty="0"/>
          </a:p>
          <a:p>
            <a:pPr marL="342900" indent="-342900"/>
            <a:r>
              <a:rPr kumimoji="1" lang="en-US" altLang="en-US" dirty="0" err="1" smtClean="0"/>
              <a:t>通过LockSupport类，park</a:t>
            </a:r>
            <a:r>
              <a:rPr kumimoji="1" lang="en-US" altLang="en-US" dirty="0" smtClean="0"/>
              <a:t>(),</a:t>
            </a:r>
            <a:r>
              <a:rPr kumimoji="1" lang="en-US" altLang="en-US" dirty="0" err="1" smtClean="0"/>
              <a:t>unpark</a:t>
            </a:r>
            <a:r>
              <a:rPr kumimoji="1" lang="en-US" altLang="en-US" dirty="0" smtClean="0"/>
              <a:t>()</a:t>
            </a:r>
          </a:p>
          <a:p>
            <a:pPr marL="0" indent="0">
              <a:buNone/>
            </a:pPr>
            <a:r>
              <a:rPr kumimoji="1" lang="en-US" altLang="en-US" dirty="0" smtClean="0"/>
              <a:t>维护一个有序队列</a:t>
            </a:r>
          </a:p>
          <a:p>
            <a:pPr marL="342900" indent="-342900"/>
            <a:r>
              <a:rPr kumimoji="1" lang="en-US" altLang="en-US" dirty="0" smtClean="0"/>
              <a:t>FIFO</a:t>
            </a:r>
          </a:p>
          <a:p>
            <a:pPr marL="342900" indent="-342900"/>
            <a:r>
              <a:rPr kumimoji="1" lang="en-US" altLang="zh-CN" dirty="0" smtClean="0"/>
              <a:t>Node :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waitingStatus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Cancelled,signal,condition</a:t>
            </a:r>
            <a:r>
              <a:rPr kumimoji="1" lang="en-US" altLang="zh-CN" dirty="0" smtClean="0"/>
              <a:t>),node </a:t>
            </a:r>
            <a:r>
              <a:rPr kumimoji="1" lang="en-US" altLang="zh-CN" dirty="0" err="1" smtClean="0"/>
              <a:t>prev,next</a:t>
            </a:r>
            <a:r>
              <a:rPr kumimoji="1" lang="en-US" altLang="zh-CN" dirty="0" smtClean="0"/>
              <a:t> ,thread</a:t>
            </a:r>
          </a:p>
          <a:p>
            <a:pPr marL="342900" indent="-342900"/>
            <a:endParaRPr kumimoji="1" lang="en-US" altLang="en-US" dirty="0" smtClean="0"/>
          </a:p>
          <a:p>
            <a:pPr marL="0" indent="0">
              <a:buNone/>
            </a:pPr>
            <a:endParaRPr kumimoji="1" lang="en-US" altLang="en-US" dirty="0" smtClean="0"/>
          </a:p>
          <a:p>
            <a:pPr marL="342900" indent="-342900"/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1731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75913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公平性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" y="1205802"/>
            <a:ext cx="8595360" cy="5030406"/>
          </a:xfrm>
        </p:spPr>
        <p:txBody>
          <a:bodyPr/>
          <a:lstStyle/>
          <a:p>
            <a:r>
              <a:rPr kumimoji="1" lang="zh-CN" altLang="en-US" dirty="0" smtClean="0"/>
              <a:t>尽管同步器是基于</a:t>
            </a:r>
            <a:r>
              <a:rPr kumimoji="1" lang="en-US" altLang="zh-CN" dirty="0" smtClean="0"/>
              <a:t>FIFO</a:t>
            </a:r>
            <a:r>
              <a:rPr kumimoji="1" lang="zh-CN" altLang="en-US" dirty="0" smtClean="0"/>
              <a:t>队列，但是并不一定就是公平的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tryAcquire</a:t>
            </a:r>
            <a:r>
              <a:rPr kumimoji="1" lang="zh-CN" altLang="en-US" dirty="0" smtClean="0"/>
              <a:t>，尝试获取锁的操作是在入队列前执行的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新的请求的线程可能窃取本属于队列头部线程获取锁的机会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NonFairSync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可闯入的</a:t>
            </a:r>
            <a:r>
              <a:rPr kumimoji="1" lang="zh-CN" altLang="en-US" dirty="0" smtClean="0"/>
              <a:t>策略，成功获取锁，失败加入队列</a:t>
            </a:r>
            <a:endParaRPr kumimoji="1" lang="en-US" altLang="zh-CN" dirty="0"/>
          </a:p>
          <a:p>
            <a:r>
              <a:rPr kumimoji="1" lang="en-US" altLang="zh-CN" dirty="0" err="1" smtClean="0"/>
              <a:t>FairSync</a:t>
            </a:r>
            <a:r>
              <a:rPr kumimoji="1" lang="zh-CN" altLang="en-US" dirty="0" smtClean="0"/>
              <a:t>：将线程加入队列，获取锁按照请求的顺序进行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3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759132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ReentrantLock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" y="1141664"/>
            <a:ext cx="8595360" cy="5094544"/>
          </a:xfrm>
        </p:spPr>
        <p:txBody>
          <a:bodyPr/>
          <a:lstStyle/>
          <a:p>
            <a:r>
              <a:rPr kumimoji="1" lang="en-US" altLang="zh-CN" dirty="0" smtClean="0"/>
              <a:t>Lock(), unlock()</a:t>
            </a:r>
          </a:p>
          <a:p>
            <a:r>
              <a:rPr kumimoji="1" lang="en-US" altLang="zh-CN" dirty="0" smtClean="0"/>
              <a:t>New </a:t>
            </a:r>
            <a:r>
              <a:rPr kumimoji="1" lang="en-US" altLang="zh-CN" dirty="0" err="1" smtClean="0"/>
              <a:t>ReentrantLock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boolean</a:t>
            </a:r>
            <a:r>
              <a:rPr kumimoji="1" lang="en-US" altLang="zh-CN" dirty="0" smtClean="0"/>
              <a:t> fair) </a:t>
            </a:r>
            <a:r>
              <a:rPr kumimoji="1" lang="en-US" altLang="zh-CN" dirty="0" smtClean="0">
                <a:sym typeface="Wingdings"/>
              </a:rPr>
              <a:t>true :fair, false : </a:t>
            </a:r>
            <a:r>
              <a:rPr kumimoji="1" lang="en-US" altLang="zh-CN" dirty="0" err="1" smtClean="0">
                <a:sym typeface="Wingdings"/>
              </a:rPr>
              <a:t>nonfairl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err="1" smtClean="0">
                <a:sym typeface="Wingdings"/>
              </a:rPr>
              <a:t>FairSync,UnfairSync</a:t>
            </a:r>
            <a:r>
              <a:rPr kumimoji="1" lang="en-US" altLang="zh-CN" dirty="0" smtClean="0">
                <a:sym typeface="Wingdings"/>
              </a:rPr>
              <a:t> - Sync -</a:t>
            </a:r>
            <a:r>
              <a:rPr kumimoji="1" lang="en-US" altLang="zh-CN" dirty="0" err="1" smtClean="0">
                <a:sym typeface="Wingdings"/>
              </a:rPr>
              <a:t>AbstractQueuedSynchronizer</a:t>
            </a:r>
            <a:endParaRPr kumimoji="1" lang="en-US" altLang="zh-CN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8107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Condition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条件变量：当某个条件不满足时挂起线程，当条件满足时被其他线程通知，多个</a:t>
            </a:r>
            <a:r>
              <a:rPr kumimoji="1" lang="en-US" altLang="zh-CN" dirty="0" err="1" smtClean="0"/>
              <a:t>conditon</a:t>
            </a:r>
            <a:r>
              <a:rPr kumimoji="1" lang="zh-CN" altLang="en-US" dirty="0" smtClean="0"/>
              <a:t>可以绑定在同一个锁上</a:t>
            </a:r>
            <a:endParaRPr kumimoji="1" lang="en-US" altLang="zh-CN" dirty="0" smtClean="0"/>
          </a:p>
          <a:p>
            <a:r>
              <a:rPr kumimoji="1" lang="en-US" altLang="zh-CN" dirty="0" smtClean="0"/>
              <a:t>Await(),signal/</a:t>
            </a:r>
            <a:r>
              <a:rPr kumimoji="1" lang="en-US" altLang="zh-CN" dirty="0" err="1" smtClean="0"/>
              <a:t>signalAll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对应的</a:t>
            </a:r>
            <a:r>
              <a:rPr kumimoji="1" lang="en-US" altLang="zh-CN" dirty="0" err="1" smtClean="0"/>
              <a:t>object.wait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 notify()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wait(),</a:t>
            </a:r>
            <a:r>
              <a:rPr kumimoji="1" lang="zh-CN" altLang="en-US" dirty="0" smtClean="0"/>
              <a:t>释放锁，挂起线程，直到条件满足被唤醒再次获取锁</a:t>
            </a:r>
            <a:endParaRPr kumimoji="1" lang="en-US" altLang="zh-CN" dirty="0" smtClean="0"/>
          </a:p>
          <a:p>
            <a:r>
              <a:rPr kumimoji="1" lang="en-US" altLang="zh-CN" dirty="0" smtClean="0"/>
              <a:t>Signal(),</a:t>
            </a:r>
            <a:r>
              <a:rPr kumimoji="1" lang="zh-CN" altLang="en-US" dirty="0" smtClean="0"/>
              <a:t>唤醒</a:t>
            </a:r>
            <a:r>
              <a:rPr kumimoji="1" lang="en-US" altLang="zh-CN" dirty="0" smtClean="0"/>
              <a:t>condition</a:t>
            </a:r>
            <a:r>
              <a:rPr kumimoji="1" lang="zh-CN" altLang="en-US" dirty="0" smtClean="0"/>
              <a:t>队列里的线程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25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225" y="228604"/>
            <a:ext cx="8591550" cy="61802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ReadWriteLock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" y="846628"/>
            <a:ext cx="8595360" cy="5389581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ReentrantLock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独占锁，每次只有一个线程持有锁，并发大的时候，锁的开销很可观，对资源的利用也很有限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ReadWriteLock</a:t>
            </a:r>
            <a:r>
              <a:rPr kumimoji="1" lang="zh-CN" altLang="en-US" dirty="0" smtClean="0"/>
              <a:t>，同个资源可以被多个线程访问，或者一个写线程访问，但是不能同时存在读写线程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读共享资源用</a:t>
            </a:r>
            <a:r>
              <a:rPr kumimoji="1" lang="en-US" altLang="zh-CN" dirty="0" err="1" smtClean="0"/>
              <a:t>readlock</a:t>
            </a:r>
            <a:r>
              <a:rPr kumimoji="1" lang="zh-CN" altLang="en-US" dirty="0" smtClean="0"/>
              <a:t>，写共享资源用</a:t>
            </a:r>
            <a:r>
              <a:rPr kumimoji="1" lang="en-US" altLang="zh-CN" dirty="0" err="1" smtClean="0"/>
              <a:t>writeLock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读取：没有线程正在做写操作且没有线程请求写操作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写入：没有线程正在做读写操作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如果读的时候使用写入的锁，会严重影响吞吐量，反之，写的时候用读入锁，可能发生数据错误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重入性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写线程释放了锁，读线程才能获得锁，写线程获得写入锁可以再次获得读取锁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Condition,</a:t>
            </a:r>
            <a:r>
              <a:rPr kumimoji="1" lang="zh-CN" altLang="en-US" dirty="0" smtClean="0"/>
              <a:t>但是读取锁不允许获得条件变量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053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225" y="228604"/>
            <a:ext cx="8591550" cy="874581"/>
          </a:xfrm>
        </p:spPr>
        <p:txBody>
          <a:bodyPr/>
          <a:lstStyle/>
          <a:p>
            <a:r>
              <a:rPr kumimoji="1" lang="en-US" altLang="zh-CN" dirty="0" err="1" smtClean="0"/>
              <a:t>ReadWriteLock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:</a:t>
            </a:r>
          </a:p>
          <a:p>
            <a:pPr marL="342900" indent="-342900"/>
            <a:r>
              <a:rPr kumimoji="1" lang="en-US" altLang="zh-CN" dirty="0" err="1" smtClean="0"/>
              <a:t>readLock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writeLock</a:t>
            </a:r>
            <a:r>
              <a:rPr kumimoji="1" lang="zh-CN" altLang="en-US" dirty="0" smtClean="0"/>
              <a:t>实际上是一个锁，只是读取和写入时候获取锁的方式不一样</a:t>
            </a:r>
            <a:endParaRPr kumimoji="1" lang="en-US" altLang="zh-CN" dirty="0" smtClean="0"/>
          </a:p>
          <a:p>
            <a:pPr marL="342900" indent="-342900"/>
            <a:r>
              <a:rPr kumimoji="1" lang="en-US" altLang="zh-CN" dirty="0" err="1" smtClean="0"/>
              <a:t>writeLock</a:t>
            </a:r>
            <a:r>
              <a:rPr kumimoji="1" lang="zh-CN" altLang="en-US" dirty="0" smtClean="0"/>
              <a:t>是独占的，</a:t>
            </a:r>
            <a:r>
              <a:rPr kumimoji="1" lang="en-US" altLang="zh-CN" dirty="0" err="1" smtClean="0"/>
              <a:t>readLock</a:t>
            </a:r>
            <a:r>
              <a:rPr kumimoji="1" lang="zh-CN" altLang="en-US" dirty="0" smtClean="0"/>
              <a:t>是共享的</a:t>
            </a:r>
            <a:endParaRPr kumimoji="1" lang="en-US" altLang="zh-CN" dirty="0" smtClean="0"/>
          </a:p>
          <a:p>
            <a:pPr marL="342900" indent="-342900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038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56671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Semaphore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" y="795321"/>
            <a:ext cx="8595360" cy="5440891"/>
          </a:xfrm>
        </p:spPr>
        <p:txBody>
          <a:bodyPr/>
          <a:lstStyle/>
          <a:p>
            <a:pPr marL="342900" indent="-342900"/>
            <a:r>
              <a:rPr kumimoji="1" lang="zh-CN" altLang="en-US" dirty="0" smtClean="0"/>
              <a:t>维护一个许可集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计数器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当计数器大于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的时候对线程放行，一旦达到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，那么所有请求资源的新线程都被阻塞，包括当前线程增加许可，所以</a:t>
            </a:r>
            <a:r>
              <a:rPr kumimoji="1" lang="en-US" altLang="zh-CN" dirty="0" smtClean="0"/>
              <a:t>semaphore</a:t>
            </a:r>
            <a:r>
              <a:rPr kumimoji="1" lang="zh-CN" altLang="en-US" dirty="0" smtClean="0"/>
              <a:t>是不可重入的</a:t>
            </a:r>
            <a:endParaRPr kumimoji="1" lang="en-US" altLang="zh-CN" dirty="0" smtClean="0"/>
          </a:p>
          <a:p>
            <a:pPr marL="342900" indent="-342900"/>
            <a:r>
              <a:rPr kumimoji="1" lang="zh-CN" altLang="en-US" dirty="0" smtClean="0"/>
              <a:t>每次请求一次计数器减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，释放一次计数器增</a:t>
            </a:r>
            <a:r>
              <a:rPr kumimoji="1" lang="en-US" altLang="zh-CN" dirty="0" smtClean="0"/>
              <a:t>1</a:t>
            </a:r>
          </a:p>
          <a:p>
            <a:pPr marL="342900" indent="-342900"/>
            <a:r>
              <a:rPr kumimoji="1" lang="zh-CN" altLang="en-US" dirty="0" smtClean="0"/>
              <a:t>信号量不保证信号量足够的时候获取和返还对象是线程安全的</a:t>
            </a:r>
            <a:endParaRPr kumimoji="1" lang="en-US" altLang="zh-CN" dirty="0" smtClean="0"/>
          </a:p>
          <a:p>
            <a:pPr marL="342900" indent="-342900"/>
            <a:r>
              <a:rPr kumimoji="1" lang="en-US" altLang="zh-CN" dirty="0" smtClean="0"/>
              <a:t>Binary semaphore :new Semaphore(1)</a:t>
            </a:r>
            <a:r>
              <a:rPr kumimoji="1" lang="zh-CN" altLang="en-US" dirty="0" smtClean="0"/>
              <a:t> 可以用来达到互斥锁的作用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28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73347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闭锁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15" y="1116008"/>
            <a:ext cx="8595360" cy="51202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延迟线程的进度直到达到某种状态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可以用来确保某些活动直到其他活动都完成以后才继续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CountDownLatch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342900" indent="-342900"/>
            <a:r>
              <a:rPr kumimoji="1" lang="zh-CN" altLang="en-US" dirty="0" smtClean="0"/>
              <a:t>包括一个递减的计数器，标示一个事件已经发生</a:t>
            </a:r>
            <a:endParaRPr kumimoji="1" lang="en-US" altLang="zh-CN" dirty="0" smtClean="0"/>
          </a:p>
          <a:p>
            <a:pPr marL="342900" indent="-342900"/>
            <a:r>
              <a:rPr kumimoji="1" lang="en-US" altLang="zh-CN" dirty="0" smtClean="0"/>
              <a:t>Await</a:t>
            </a:r>
            <a:r>
              <a:rPr kumimoji="1" lang="zh-CN" altLang="en-US" dirty="0" smtClean="0"/>
              <a:t>方法等待计数器为零，计数器为零标示所需要的等待的事件都已经发生，非零的话，</a:t>
            </a:r>
            <a:r>
              <a:rPr kumimoji="1" lang="en-US" altLang="zh-CN" dirty="0" smtClean="0"/>
              <a:t>await</a:t>
            </a:r>
            <a:r>
              <a:rPr kumimoji="1" lang="zh-CN" altLang="en-US" dirty="0" smtClean="0"/>
              <a:t>会一直阻塞直到计数器为零或者等待中的线程中断，超时</a:t>
            </a:r>
            <a:endParaRPr kumimoji="1" lang="en-US" altLang="zh-CN" dirty="0" smtClean="0"/>
          </a:p>
          <a:p>
            <a:pPr marL="342900" indent="-342900"/>
            <a:r>
              <a:rPr kumimoji="1" lang="en-US" altLang="zh-CN" dirty="0" err="1" smtClean="0"/>
              <a:t>countDown</a:t>
            </a:r>
            <a:r>
              <a:rPr kumimoji="1" lang="zh-CN" altLang="en-US" dirty="0" smtClean="0"/>
              <a:t>方法递减</a:t>
            </a:r>
            <a:endParaRPr kumimoji="1" lang="en-US" altLang="zh-CN" dirty="0" smtClean="0"/>
          </a:p>
          <a:p>
            <a:pPr marL="342900" indent="-342900"/>
            <a:r>
              <a:rPr kumimoji="1" lang="en-US" altLang="zh-CN" dirty="0" err="1" smtClean="0"/>
              <a:t>FutureTask</a:t>
            </a:r>
            <a:r>
              <a:rPr kumimoji="1" lang="zh-CN" altLang="en-US" dirty="0" smtClean="0"/>
              <a:t>也可以用作闭锁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可生成结果的</a:t>
            </a:r>
            <a:r>
              <a:rPr kumimoji="1" lang="en-US" altLang="zh-CN" dirty="0" err="1" smtClean="0"/>
              <a:t>future.get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，任务完成，立即返回结果否则阻塞直到任务完成或者抛出异常</a:t>
            </a:r>
            <a:endParaRPr kumimoji="1" lang="en-US" altLang="zh-CN" dirty="0" smtClean="0"/>
          </a:p>
          <a:p>
            <a:pPr marL="342900" indent="-342900"/>
            <a:endParaRPr kumimoji="1" lang="en-US" altLang="zh-CN" dirty="0" smtClean="0"/>
          </a:p>
          <a:p>
            <a:pPr marL="342900" indent="-34290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53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73347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闭锁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15" y="1116008"/>
            <a:ext cx="8595360" cy="512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 smtClean="0"/>
              <a:t>CyclicBarrier</a:t>
            </a:r>
            <a:endParaRPr kumimoji="1" lang="en-US" altLang="zh-CN" dirty="0" smtClean="0"/>
          </a:p>
          <a:p>
            <a:pPr marL="342900" indent="-342900"/>
            <a:r>
              <a:rPr kumimoji="1" lang="zh-CN" altLang="en-US" dirty="0" smtClean="0"/>
              <a:t>可以重复使用</a:t>
            </a:r>
            <a:endParaRPr kumimoji="1" lang="en-US" altLang="zh-CN" dirty="0" smtClean="0"/>
          </a:p>
          <a:p>
            <a:pPr marL="342900" indent="-342900"/>
            <a:r>
              <a:rPr kumimoji="1" lang="zh-CN" altLang="en-US" dirty="0" smtClean="0"/>
              <a:t>允许一组线程互相等待，直到达到某个公共屏障点</a:t>
            </a:r>
            <a:endParaRPr kumimoji="1" lang="en-US" altLang="zh-CN" dirty="0" smtClean="0"/>
          </a:p>
          <a:p>
            <a:pPr marL="342900" indent="-342900"/>
            <a:r>
              <a:rPr kumimoji="1" lang="zh-CN" altLang="en-US" dirty="0" smtClean="0"/>
              <a:t>屏障点就是一组任务完成的时候</a:t>
            </a:r>
            <a:endParaRPr kumimoji="1" lang="en-US" altLang="zh-CN" dirty="0" smtClean="0"/>
          </a:p>
          <a:p>
            <a:pPr marL="342900" indent="-342900"/>
            <a:r>
              <a:rPr kumimoji="1" lang="en-US" altLang="zh-CN" dirty="0" smtClean="0"/>
              <a:t>Await()</a:t>
            </a:r>
            <a:r>
              <a:rPr kumimoji="1" lang="zh-CN" altLang="en-US" dirty="0" smtClean="0"/>
              <a:t>方法讲线程挂起，直到同组的其他线程执行完毕才继续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（在所有参与线程都已经在这个栅栏处调用</a:t>
            </a:r>
            <a:r>
              <a:rPr kumimoji="1" lang="en-US" altLang="zh-CN" dirty="0" smtClean="0"/>
              <a:t>await()</a:t>
            </a:r>
            <a:r>
              <a:rPr kumimoji="1" lang="zh-CN" altLang="en-US" dirty="0" smtClean="0"/>
              <a:t>方法之前</a:t>
            </a:r>
            <a:r>
              <a:rPr kumimoji="1" lang="zh-CN" altLang="en-US" smtClean="0"/>
              <a:t>，将一直等待）</a:t>
            </a:r>
            <a:endParaRPr kumimoji="1" lang="en-US" altLang="zh-CN" dirty="0" smtClean="0"/>
          </a:p>
          <a:p>
            <a:pPr marL="342900" indent="-342900"/>
            <a:r>
              <a:rPr kumimoji="1" lang="en-US" altLang="en-US" dirty="0" err="1" smtClean="0"/>
              <a:t>构造函数允许携带一个任务Cyclicbarrier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int</a:t>
            </a:r>
            <a:r>
              <a:rPr kumimoji="1" lang="en-US" altLang="en-US" dirty="0" smtClean="0"/>
              <a:t> </a:t>
            </a:r>
            <a:r>
              <a:rPr kumimoji="1" lang="en-US" altLang="en-US" dirty="0" err="1" smtClean="0"/>
              <a:t>count,Runnable</a:t>
            </a:r>
            <a:r>
              <a:rPr kumimoji="1" lang="en-US" altLang="en-US" dirty="0" smtClean="0"/>
              <a:t> task)</a:t>
            </a:r>
          </a:p>
          <a:p>
            <a:pPr marL="342900" indent="-342900"/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await</a:t>
            </a:r>
            <a:r>
              <a:rPr kumimoji="1" lang="zh-CN" altLang="en-US" dirty="0" smtClean="0"/>
              <a:t>时因为中断失败或者超时提前离开屏障点，那么同组的其他任务将立即被中断</a:t>
            </a:r>
            <a:endParaRPr kumimoji="1" lang="en-US" altLang="zh-CN" dirty="0" smtClean="0"/>
          </a:p>
          <a:p>
            <a:pPr marL="342900" indent="-34290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48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585" y="452718"/>
            <a:ext cx="7053542" cy="67611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Process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84" y="1462357"/>
            <a:ext cx="6709906" cy="4786044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Process(</a:t>
            </a:r>
            <a:r>
              <a:rPr kumimoji="1" lang="zh-CN" altLang="en-US" dirty="0" smtClean="0"/>
              <a:t>进程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en-US" altLang="zh-CN" sz="1600" dirty="0" smtClean="0"/>
              <a:t>Process : program in execution</a:t>
            </a:r>
            <a:r>
              <a:rPr kumimoji="1" lang="en-US" altLang="en-US" dirty="0" smtClean="0">
                <a:latin typeface="Songti SC Regular"/>
                <a:cs typeface="Songti SC Regular"/>
              </a:rPr>
              <a:t> e.g. </a:t>
            </a:r>
            <a:r>
              <a:rPr kumimoji="1" lang="en-US" altLang="en-US" dirty="0" err="1" smtClean="0">
                <a:latin typeface="Songti SC Regular"/>
                <a:cs typeface="Songti SC Regular"/>
              </a:rPr>
              <a:t>linux</a:t>
            </a:r>
            <a:r>
              <a:rPr kumimoji="1" lang="en-US" altLang="en-US" dirty="0" smtClean="0">
                <a:latin typeface="Songti SC Regular"/>
                <a:cs typeface="Songti SC Regular"/>
              </a:rPr>
              <a:t> </a:t>
            </a:r>
            <a:r>
              <a:rPr kumimoji="1" lang="en-US" altLang="en-US" dirty="0" smtClean="0">
                <a:latin typeface="Songti SC Regular"/>
                <a:cs typeface="Songti SC Regular"/>
                <a:sym typeface="Wingdings"/>
              </a:rPr>
              <a:t> </a:t>
            </a:r>
            <a:r>
              <a:rPr kumimoji="1" lang="en-US" altLang="en-US" dirty="0" err="1" smtClean="0">
                <a:latin typeface="Songti SC Regular"/>
                <a:cs typeface="Songti SC Regular"/>
                <a:sym typeface="Wingdings"/>
              </a:rPr>
              <a:t>ps</a:t>
            </a:r>
            <a:r>
              <a:rPr kumimoji="1" lang="en-US" altLang="en-US" dirty="0" smtClean="0">
                <a:latin typeface="Songti SC Regular"/>
                <a:cs typeface="Songti SC Regular"/>
                <a:sym typeface="Wingdings"/>
              </a:rPr>
              <a:t>  </a:t>
            </a:r>
            <a:endParaRPr kumimoji="1" lang="en-US" altLang="en-US" dirty="0">
              <a:latin typeface="Songti SC Regular"/>
              <a:cs typeface="Songti SC Regular"/>
            </a:endParaRPr>
          </a:p>
          <a:p>
            <a:pPr marL="0" indent="0">
              <a:buNone/>
            </a:pPr>
            <a:endParaRPr kumimoji="1" lang="en-US" altLang="en-US" dirty="0"/>
          </a:p>
          <a:p>
            <a:endParaRPr kumimoji="1" lang="en-US" altLang="en-US" dirty="0" smtClean="0"/>
          </a:p>
          <a:p>
            <a:pPr marL="0" indent="0">
              <a:buNone/>
            </a:pPr>
            <a:r>
              <a:rPr kumimoji="1" lang="en-US" altLang="en-US" sz="1200" dirty="0" err="1" smtClean="0"/>
              <a:t>pid:process</a:t>
            </a:r>
            <a:r>
              <a:rPr kumimoji="1" lang="en-US" altLang="en-US" sz="1200" dirty="0" smtClean="0"/>
              <a:t> id ；</a:t>
            </a:r>
            <a:r>
              <a:rPr kumimoji="1" lang="en-US" altLang="en-US" sz="1200" dirty="0" err="1" smtClean="0"/>
              <a:t>ppid:parent</a:t>
            </a:r>
            <a:r>
              <a:rPr kumimoji="1" lang="en-US" altLang="en-US" sz="1200" dirty="0" smtClean="0"/>
              <a:t> process id </a:t>
            </a:r>
          </a:p>
          <a:p>
            <a:r>
              <a:rPr kumimoji="1" lang="en-US" altLang="en-US" sz="1600" dirty="0" smtClean="0"/>
              <a:t>A process spawn a child process by using the fork system call ,which creates a copy of parent process</a:t>
            </a:r>
          </a:p>
          <a:p>
            <a:r>
              <a:rPr kumimoji="1" lang="en-US" altLang="en-US" sz="1600" dirty="0" smtClean="0"/>
              <a:t>Unix provides inter-process communication(IPC) mechanisms, such as </a:t>
            </a:r>
            <a:r>
              <a:rPr kumimoji="1" lang="en-US" altLang="en-US" sz="1600" dirty="0" err="1" smtClean="0"/>
              <a:t>pipes,signals,shared</a:t>
            </a:r>
            <a:r>
              <a:rPr kumimoji="1" lang="en-US" altLang="en-US" sz="1600" dirty="0" smtClean="0"/>
              <a:t> memory to allow unrelated processes to communicate</a:t>
            </a:r>
          </a:p>
          <a:p>
            <a:r>
              <a:rPr kumimoji="1" lang="en-US" altLang="en-US" sz="1600" dirty="0" smtClean="0"/>
              <a:t>Process run in separate address space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1" y="2825750"/>
            <a:ext cx="7632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2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585" y="0"/>
            <a:ext cx="7053542" cy="751000"/>
          </a:xfrm>
        </p:spPr>
        <p:txBody>
          <a:bodyPr/>
          <a:lstStyle/>
          <a:p>
            <a:r>
              <a:rPr kumimoji="1" lang="en-US" altLang="zh-CN" sz="2000" dirty="0" smtClean="0"/>
              <a:t>Reference and more:</a:t>
            </a:r>
            <a:endParaRPr kumimoji="1"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697" y="942166"/>
            <a:ext cx="7168694" cy="5306237"/>
          </a:xfrm>
        </p:spPr>
        <p:txBody>
          <a:bodyPr/>
          <a:lstStyle/>
          <a:p>
            <a:r>
              <a:rPr kumimoji="1" lang="en-US" altLang="zh-CN" dirty="0" smtClean="0"/>
              <a:t>Java concurrency in Practice </a:t>
            </a:r>
          </a:p>
          <a:p>
            <a:r>
              <a:rPr kumimoji="1" lang="en-US" altLang="zh-CN" dirty="0" smtClean="0"/>
              <a:t>Java 7 concurrency cookbook</a:t>
            </a:r>
          </a:p>
          <a:p>
            <a:r>
              <a:rPr kumimoji="1" lang="zh-CN" altLang="en-US" dirty="0" smtClean="0"/>
              <a:t>深入理解</a:t>
            </a:r>
            <a:r>
              <a:rPr kumimoji="1" lang="en-US" altLang="zh-CN" dirty="0" smtClean="0"/>
              <a:t>java </a:t>
            </a:r>
            <a:r>
              <a:rPr kumimoji="1" lang="zh-CN" altLang="en-US" dirty="0" smtClean="0"/>
              <a:t>虚拟机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java.util.concurrent</a:t>
            </a:r>
            <a:r>
              <a:rPr kumimoji="1" lang="zh-CN" altLang="en-US" dirty="0" smtClean="0"/>
              <a:t>作者关于</a:t>
            </a:r>
            <a:r>
              <a:rPr kumimoji="1" lang="en-US" altLang="zh-CN" dirty="0" err="1" smtClean="0"/>
              <a:t>AbstractQueedSynchronizer</a:t>
            </a:r>
            <a:r>
              <a:rPr kumimoji="1" lang="en-US" altLang="en-US" dirty="0" err="1" smtClean="0"/>
              <a:t>设计的介</a:t>
            </a:r>
            <a:r>
              <a:rPr kumimoji="1" lang="en-US" altLang="en-US" dirty="0" err="1"/>
              <a:t>绍</a:t>
            </a:r>
            <a:r>
              <a:rPr kumimoji="1" lang="en-US" altLang="en-US" dirty="0" err="1">
                <a:hlinkClick r:id="rId2"/>
              </a:rPr>
              <a:t>http</a:t>
            </a:r>
            <a:r>
              <a:rPr kumimoji="1" lang="en-US" altLang="en-US" dirty="0">
                <a:hlinkClick r:id="rId2"/>
              </a:rPr>
              <a:t>://gee.cs.oswego.edu/dl/papers/</a:t>
            </a:r>
            <a:r>
              <a:rPr kumimoji="1" lang="en-US" altLang="en-US" dirty="0" smtClean="0">
                <a:hlinkClick r:id="rId2"/>
              </a:rPr>
              <a:t>aqs.pdf</a:t>
            </a:r>
            <a:endParaRPr kumimoji="1" lang="en-US" altLang="en-US" dirty="0" smtClean="0"/>
          </a:p>
          <a:p>
            <a:r>
              <a:rPr kumimoji="1" lang="en-US" altLang="en-US" dirty="0"/>
              <a:t>http://</a:t>
            </a:r>
            <a:r>
              <a:rPr kumimoji="1" lang="en-US" altLang="en-US" dirty="0" err="1"/>
              <a:t>www.blogjava.net</a:t>
            </a:r>
            <a:r>
              <a:rPr kumimoji="1" lang="en-US" altLang="en-US" dirty="0"/>
              <a:t>/</a:t>
            </a:r>
            <a:r>
              <a:rPr kumimoji="1" lang="en-US" altLang="en-US" dirty="0" err="1"/>
              <a:t>xylz</a:t>
            </a:r>
            <a:r>
              <a:rPr kumimoji="1" lang="en-US" altLang="en-US" dirty="0"/>
              <a:t>/category/45607.html?Show=All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585" y="452720"/>
            <a:ext cx="7053542" cy="761087"/>
          </a:xfrm>
        </p:spPr>
        <p:txBody>
          <a:bodyPr/>
          <a:lstStyle/>
          <a:p>
            <a:r>
              <a:rPr kumimoji="1" lang="en-US" altLang="zh-CN" sz="3600" dirty="0" smtClean="0"/>
              <a:t>Process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84" y="1213805"/>
            <a:ext cx="6709906" cy="5034595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To handle multiple processes</a:t>
            </a:r>
            <a:br>
              <a:rPr kumimoji="1" lang="en-US" altLang="zh-CN" sz="1600" dirty="0" smtClean="0"/>
            </a:b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-</a:t>
            </a:r>
            <a:r>
              <a:rPr kumimoji="1" lang="en-US" altLang="zh-CN" sz="1600" dirty="0" err="1" smtClean="0"/>
              <a:t>preemptive:allow</a:t>
            </a:r>
            <a:r>
              <a:rPr kumimoji="1" lang="en-US" altLang="zh-CN" sz="1600" dirty="0" smtClean="0"/>
              <a:t> process to run a specific time interval </a:t>
            </a:r>
            <a:r>
              <a:rPr kumimoji="1" lang="en-US" altLang="zh-CN" sz="1600" dirty="0"/>
              <a:t/>
            </a:r>
            <a:br>
              <a:rPr kumimoji="1" lang="en-US" altLang="zh-CN" sz="1600" dirty="0"/>
            </a:br>
            <a:r>
              <a:rPr kumimoji="1" lang="en-US" altLang="zh-CN" sz="1600" dirty="0" smtClean="0"/>
              <a:t> -cooperative: each process run to completion</a:t>
            </a:r>
          </a:p>
          <a:p>
            <a:r>
              <a:rPr kumimoji="1" lang="en-US" altLang="zh-CN" sz="1600" dirty="0" smtClean="0"/>
              <a:t>Context switch : perform by the </a:t>
            </a:r>
            <a:r>
              <a:rPr kumimoji="1" lang="en-US" altLang="zh-CN" sz="1600" dirty="0" err="1" smtClean="0"/>
              <a:t>os</a:t>
            </a:r>
            <a:r>
              <a:rPr kumimoji="1" lang="en-US" altLang="zh-CN" sz="1600" dirty="0" smtClean="0"/>
              <a:t> to stop executing a running process and begin executing a previous ready process</a:t>
            </a:r>
          </a:p>
          <a:p>
            <a:pPr marL="0" indent="0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--save the execution context of the running process to its</a:t>
            </a:r>
            <a:br>
              <a:rPr kumimoji="1" lang="en-US" altLang="zh-CN" sz="1600" dirty="0" smtClean="0"/>
            </a:br>
            <a:r>
              <a:rPr kumimoji="1" lang="en-US" altLang="zh-CN" sz="1600" dirty="0" smtClean="0"/>
              <a:t>	 PCB(process control block)</a:t>
            </a:r>
            <a:r>
              <a:rPr kumimoji="1" lang="en-US" altLang="zh-CN" sz="1600" dirty="0"/>
              <a:t/>
            </a:r>
            <a:br>
              <a:rPr kumimoji="1" lang="en-US" altLang="zh-CN" sz="1600" dirty="0"/>
            </a:br>
            <a:r>
              <a:rPr kumimoji="1" lang="en-US" altLang="zh-CN" sz="1600" dirty="0" smtClean="0"/>
              <a:t>	--load the ready </a:t>
            </a:r>
            <a:r>
              <a:rPr kumimoji="1" lang="en-US" altLang="zh-CN" sz="1600" dirty="0" err="1" smtClean="0"/>
              <a:t>processs</a:t>
            </a:r>
            <a:r>
              <a:rPr kumimoji="1" lang="en-US" altLang="zh-CN" sz="1600" dirty="0" smtClean="0"/>
              <a:t> execution context form its PCB</a:t>
            </a:r>
          </a:p>
        </p:txBody>
      </p:sp>
    </p:spTree>
    <p:extLst>
      <p:ext uri="{BB962C8B-B14F-4D97-AF65-F5344CB8AC3E}">
        <p14:creationId xmlns:p14="http://schemas.microsoft.com/office/powerpoint/2010/main" val="180311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024" y="1120350"/>
            <a:ext cx="6709906" cy="3215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latin typeface="Songti SC Regular"/>
                <a:cs typeface="Songti SC Regular"/>
              </a:rPr>
              <a:t>硬件的效率和数据一致性</a:t>
            </a:r>
            <a:endParaRPr kumimoji="1" lang="en-US" altLang="zh-CN" dirty="0">
              <a:latin typeface="Songti SC Regular"/>
              <a:cs typeface="Songti SC Regular"/>
            </a:endParaRPr>
          </a:p>
          <a:p>
            <a:r>
              <a:rPr kumimoji="1" lang="en-US" altLang="en-US" sz="1800" dirty="0" err="1" smtClean="0">
                <a:latin typeface="Songti SC Regular"/>
                <a:cs typeface="Songti SC Regular"/>
              </a:rPr>
              <a:t>多核cpu，不同进程并行运行</a:t>
            </a:r>
            <a:endParaRPr kumimoji="1" lang="en-US" altLang="en-US" sz="1800" dirty="0" smtClean="0">
              <a:latin typeface="Songti SC Regular"/>
              <a:cs typeface="Songti SC Regular"/>
            </a:endParaRPr>
          </a:p>
          <a:p>
            <a:r>
              <a:rPr kumimoji="1" lang="en-US" altLang="en-US" sz="1800" dirty="0" err="1" smtClean="0">
                <a:latin typeface="Songti SC Regular"/>
                <a:cs typeface="Songti SC Regular"/>
              </a:rPr>
              <a:t>但是要回写内存，避免不了的I</a:t>
            </a:r>
            <a:r>
              <a:rPr kumimoji="1" lang="en-US" altLang="en-US" sz="1800" dirty="0" smtClean="0">
                <a:latin typeface="Songti SC Regular"/>
                <a:cs typeface="Songti SC Regular"/>
              </a:rPr>
              <a:t>/</a:t>
            </a:r>
            <a:r>
              <a:rPr kumimoji="1" lang="en-US" altLang="en-US" sz="1800" dirty="0" err="1" smtClean="0">
                <a:latin typeface="Songti SC Regular"/>
                <a:cs typeface="Songti SC Regular"/>
              </a:rPr>
              <a:t>O操作，I</a:t>
            </a:r>
            <a:r>
              <a:rPr kumimoji="1" lang="en-US" altLang="en-US" sz="1800" dirty="0" smtClean="0">
                <a:latin typeface="Songti SC Regular"/>
                <a:cs typeface="Songti SC Regular"/>
              </a:rPr>
              <a:t>/</a:t>
            </a:r>
            <a:r>
              <a:rPr kumimoji="1" lang="en-US" altLang="en-US" sz="1800" dirty="0" err="1" smtClean="0">
                <a:latin typeface="Songti SC Regular"/>
                <a:cs typeface="Songti SC Regular"/>
              </a:rPr>
              <a:t>O操作是很昂贵的</a:t>
            </a:r>
            <a:r>
              <a:rPr kumimoji="1" lang="en-US" altLang="en-US" sz="1800" dirty="0" smtClean="0">
                <a:latin typeface="Songti SC Regular"/>
                <a:cs typeface="Songti SC Regular"/>
              </a:rPr>
              <a:t>(</a:t>
            </a:r>
            <a:r>
              <a:rPr kumimoji="1" lang="en-US" altLang="en-US" sz="1800" dirty="0" err="1" smtClean="0">
                <a:latin typeface="Songti SC Regular"/>
                <a:cs typeface="Songti SC Regular"/>
              </a:rPr>
              <a:t>与cpu运算相比</a:t>
            </a:r>
            <a:r>
              <a:rPr kumimoji="1" lang="en-US" altLang="en-US" sz="1800" dirty="0" smtClean="0">
                <a:latin typeface="Songti SC Regular"/>
                <a:cs typeface="Songti SC Regular"/>
              </a:rPr>
              <a:t>)，</a:t>
            </a:r>
            <a:endParaRPr kumimoji="1" lang="en-US" altLang="zh-CN" sz="1800" dirty="0">
              <a:latin typeface="Songti SC Regular"/>
              <a:cs typeface="Songti SC Regular"/>
            </a:endParaRPr>
          </a:p>
          <a:p>
            <a:r>
              <a:rPr kumimoji="1" lang="en-US" altLang="en-US" sz="1800" dirty="0" err="1" smtClean="0">
                <a:latin typeface="Songti SC Regular"/>
                <a:cs typeface="Songti SC Regular"/>
              </a:rPr>
              <a:t>解决:增加cache</a:t>
            </a:r>
            <a:r>
              <a:rPr kumimoji="1" lang="en-US" altLang="en-US" sz="1800" dirty="0" smtClean="0">
                <a:latin typeface="Songti SC Regular"/>
                <a:cs typeface="Songti SC Regular"/>
              </a:rPr>
              <a:t> ，L1,L2,L3 cache </a:t>
            </a:r>
            <a:r>
              <a:rPr kumimoji="1" lang="en-US" altLang="en-US" sz="1800" dirty="0" smtClean="0">
                <a:latin typeface="Songti SC Regular"/>
                <a:cs typeface="Songti SC Regular"/>
                <a:sym typeface="Wingdings"/>
              </a:rPr>
              <a:t>memory hard disk</a:t>
            </a:r>
            <a:endParaRPr kumimoji="1" lang="en-US" altLang="zh-CN" sz="1800" dirty="0" smtClean="0"/>
          </a:p>
          <a:p>
            <a:r>
              <a:rPr kumimoji="1" lang="en-US" altLang="en-US" sz="1800" dirty="0" smtClean="0">
                <a:latin typeface="Songti SC Regular"/>
                <a:cs typeface="Songti SC Regular"/>
              </a:rPr>
              <a:t>每个核都有自己私有的L1,L2,L3 </a:t>
            </a:r>
            <a:r>
              <a:rPr kumimoji="1" lang="en-US" altLang="en-US" sz="1800" dirty="0" err="1" smtClean="0">
                <a:latin typeface="Songti SC Regular"/>
                <a:cs typeface="Songti SC Regular"/>
              </a:rPr>
              <a:t>cache,但是总线内存是共享</a:t>
            </a:r>
            <a:endParaRPr kumimoji="1" lang="en-US" altLang="en-US" sz="1800" dirty="0" smtClean="0">
              <a:latin typeface="Songti SC Regular"/>
              <a:cs typeface="Songti SC Regular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Songti SC Regular"/>
                <a:cs typeface="Songti SC Regular"/>
              </a:rPr>
              <a:t>    Cache </a:t>
            </a:r>
            <a:r>
              <a:rPr kumimoji="1" lang="en-US" altLang="zh-CN" sz="1800" dirty="0" err="1" smtClean="0">
                <a:latin typeface="Songti SC Regular"/>
                <a:cs typeface="Songti SC Regular"/>
              </a:rPr>
              <a:t>Coherence</a:t>
            </a:r>
            <a:r>
              <a:rPr kumimoji="1" lang="en-US" altLang="en-US" sz="1800" dirty="0" err="1" smtClean="0">
                <a:latin typeface="Songti SC Regular"/>
                <a:cs typeface="Songti SC Regular"/>
              </a:rPr>
              <a:t>，cache一致性</a:t>
            </a:r>
            <a:r>
              <a:rPr kumimoji="1" lang="en-US" altLang="en-US" sz="1800" dirty="0" smtClean="0">
                <a:latin typeface="Songti SC Regular"/>
                <a:cs typeface="Songti SC Regular"/>
              </a:rPr>
              <a:t>,</a:t>
            </a:r>
            <a:endParaRPr kumimoji="1" lang="en-US" altLang="zh-CN" sz="1800" dirty="0" smtClean="0">
              <a:latin typeface="Songti SC Regular"/>
              <a:cs typeface="Songti SC Regular"/>
            </a:endParaRPr>
          </a:p>
          <a:p>
            <a:r>
              <a:rPr kumimoji="1" lang="zh-CN" altLang="en-US" sz="1800" dirty="0" smtClean="0"/>
              <a:t>内存一致性模型</a:t>
            </a:r>
            <a:r>
              <a:rPr kumimoji="1" lang="en-US" altLang="en-US" sz="1800" dirty="0" smtClean="0">
                <a:latin typeface="Songti SC Regular"/>
                <a:cs typeface="Songti SC Regular"/>
              </a:rPr>
              <a:t>(Memory </a:t>
            </a:r>
            <a:r>
              <a:rPr kumimoji="1" lang="en-US" altLang="en-US" sz="1800" dirty="0" err="1" smtClean="0">
                <a:latin typeface="Songti SC Regular"/>
                <a:cs typeface="Songti SC Regular"/>
              </a:rPr>
              <a:t>Consisitency</a:t>
            </a:r>
            <a:r>
              <a:rPr kumimoji="1" lang="en-US" altLang="en-US" sz="1800" dirty="0" smtClean="0">
                <a:latin typeface="Songti SC Regular"/>
                <a:cs typeface="Songti SC Regular"/>
              </a:rPr>
              <a:t> Models)</a:t>
            </a:r>
          </a:p>
          <a:p>
            <a:endParaRPr kumimoji="1" lang="en-US" altLang="zh-CN" sz="18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833024" y="4489689"/>
            <a:ext cx="708474" cy="5515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cache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1706283" y="5424578"/>
            <a:ext cx="835216" cy="5515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cache</a:t>
            </a:r>
            <a:endParaRPr kumimoji="1"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2889436" y="4489693"/>
            <a:ext cx="769751" cy="16093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smtClean="0">
                <a:latin typeface="Songti SC Regular"/>
                <a:cs typeface="Songti SC Regular"/>
              </a:rPr>
              <a:t>一致性协议</a:t>
            </a:r>
            <a:endParaRPr kumimoji="1" lang="zh-CN" altLang="en-US" dirty="0">
              <a:latin typeface="Songti SC Regular"/>
              <a:cs typeface="Songti SC Regular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567189" y="4489691"/>
            <a:ext cx="1565160" cy="16093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Memory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11620" y="4489689"/>
            <a:ext cx="785644" cy="5515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r>
              <a:rPr kumimoji="1" lang="en-US" altLang="zh-CN" sz="1100" dirty="0" smtClean="0"/>
              <a:t>1</a:t>
            </a:r>
            <a:endParaRPr kumimoji="1"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511620" y="5424578"/>
            <a:ext cx="741362" cy="5515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core2</a:t>
            </a:r>
            <a:endParaRPr kumimoji="1" lang="zh-CN" altLang="en-US" sz="1200" dirty="0"/>
          </a:p>
        </p:txBody>
      </p:sp>
      <p:cxnSp>
        <p:nvCxnSpPr>
          <p:cNvPr id="11" name="直线箭头连接符 10"/>
          <p:cNvCxnSpPr>
            <a:stCxn id="8" idx="3"/>
            <a:endCxn id="4" idx="1"/>
          </p:cNvCxnSpPr>
          <p:nvPr/>
        </p:nvCxnSpPr>
        <p:spPr>
          <a:xfrm>
            <a:off x="1297264" y="4765484"/>
            <a:ext cx="5357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2541499" y="4777613"/>
            <a:ext cx="3479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3784610" y="5003064"/>
            <a:ext cx="55165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3784610" y="5609963"/>
            <a:ext cx="55165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2541498" y="5756565"/>
            <a:ext cx="2809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1252982" y="5734311"/>
            <a:ext cx="4533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JMM(java memory model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en-US" altLang="zh-CN" sz="1800" dirty="0" err="1" smtClean="0"/>
              <a:t>JAVA</a:t>
            </a:r>
            <a:r>
              <a:rPr kumimoji="1" lang="en-US" altLang="en-US" sz="1800" dirty="0" err="1" smtClean="0">
                <a:latin typeface="Songti SC Regular"/>
                <a:cs typeface="Songti SC Regular"/>
              </a:rPr>
              <a:t>中，所有实例域，静态域和数组元素都在堆内存中，堆内存是线程共享的</a:t>
            </a:r>
            <a:endParaRPr kumimoji="1" lang="en-US" altLang="en-US" sz="1800" dirty="0">
              <a:latin typeface="Songti SC Regular"/>
              <a:cs typeface="Songti SC Regular"/>
            </a:endParaRPr>
          </a:p>
          <a:p>
            <a:r>
              <a:rPr kumimoji="1" lang="en-US" altLang="en-US" sz="1800" dirty="0" smtClean="0">
                <a:latin typeface="Songti SC Regular"/>
                <a:cs typeface="Songti SC Regular"/>
              </a:rPr>
              <a:t>局部变量，方法参数和异常处理参数是线程独占</a:t>
            </a:r>
            <a:endParaRPr kumimoji="1" lang="en-US" altLang="en-US" sz="1800" dirty="0" smtClean="0"/>
          </a:p>
          <a:p>
            <a:r>
              <a:rPr kumimoji="1" lang="en-US" altLang="en-US" sz="1800" dirty="0" err="1" smtClean="0">
                <a:latin typeface="Songti SC Regular"/>
                <a:cs typeface="Songti SC Regular"/>
              </a:rPr>
              <a:t>每个线程都有自己独立的working</a:t>
            </a:r>
            <a:r>
              <a:rPr kumimoji="1" lang="en-US" altLang="en-US" sz="1800" dirty="0" smtClean="0">
                <a:latin typeface="Songti SC Regular"/>
                <a:cs typeface="Songti SC Regular"/>
              </a:rPr>
              <a:t> memory</a:t>
            </a:r>
          </a:p>
          <a:p>
            <a:r>
              <a:rPr kumimoji="1" lang="en-US" altLang="en-US" sz="1800" dirty="0" err="1" smtClean="0">
                <a:latin typeface="Songti SC Regular"/>
                <a:cs typeface="Songti SC Regular"/>
              </a:rPr>
              <a:t>JMM决定一个线程对共享变量的写入何时对另一个线程可见</a:t>
            </a:r>
            <a:endParaRPr kumimoji="1" lang="en-US" altLang="zh-CN" sz="1800" dirty="0" smtClean="0">
              <a:latin typeface="Songti SC Regular"/>
              <a:cs typeface="Songti SC Regular"/>
            </a:endParaRPr>
          </a:p>
          <a:p>
            <a:r>
              <a:rPr kumimoji="1" lang="en-US" altLang="zh-CN" sz="1800" dirty="0" smtClean="0"/>
              <a:t>Working memory </a:t>
            </a:r>
            <a:r>
              <a:rPr kumimoji="1" lang="en-US" altLang="en-US" sz="1800" dirty="0" smtClean="0">
                <a:latin typeface="Songti SC Regular"/>
                <a:cs typeface="Songti SC Regular"/>
              </a:rPr>
              <a:t>储存了该线程读写共享变量的副本</a:t>
            </a:r>
            <a:endParaRPr kumimoji="1" lang="en-US" altLang="zh-CN" sz="1800" dirty="0" smtClean="0"/>
          </a:p>
          <a:p>
            <a:r>
              <a:rPr kumimoji="1" lang="en-US" altLang="en-US" sz="1800" dirty="0" err="1" smtClean="0">
                <a:latin typeface="Songti SC Regular"/>
                <a:cs typeface="Songti SC Regular"/>
              </a:rPr>
              <a:t>所有的堆变量的操作都在working</a:t>
            </a:r>
            <a:r>
              <a:rPr kumimoji="1" lang="en-US" altLang="en-US" sz="1800" dirty="0" smtClean="0">
                <a:latin typeface="Songti SC Regular"/>
                <a:cs typeface="Songti SC Regular"/>
              </a:rPr>
              <a:t> </a:t>
            </a:r>
            <a:r>
              <a:rPr kumimoji="1" lang="en-US" altLang="en-US" sz="1800" dirty="0" err="1" smtClean="0">
                <a:latin typeface="Songti SC Regular"/>
                <a:cs typeface="Songti SC Regular"/>
              </a:rPr>
              <a:t>memory里完成</a:t>
            </a:r>
            <a:endParaRPr kumimoji="1" lang="en-US" altLang="en-US" sz="1800" dirty="0" smtClean="0">
              <a:latin typeface="Songti SC Regular"/>
              <a:cs typeface="Songti SC Regular"/>
            </a:endParaRPr>
          </a:p>
          <a:p>
            <a:r>
              <a:rPr kumimoji="1" lang="en-US" altLang="en-US" sz="1800" dirty="0" smtClean="0">
                <a:latin typeface="Songti SC Regular"/>
                <a:cs typeface="Songti SC Regular"/>
              </a:rPr>
              <a:t>线程之间的通信都需要经过堆内存</a:t>
            </a:r>
            <a:endParaRPr kumimoji="1" lang="en-US" altLang="zh-CN" sz="1800" dirty="0" smtClean="0">
              <a:latin typeface="Songti SC Regular"/>
              <a:cs typeface="Songti SC Regular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99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26236" y="3226916"/>
            <a:ext cx="1583765" cy="522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Java thread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26236" y="4126374"/>
            <a:ext cx="1583765" cy="522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Java thread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46282" y="3257176"/>
            <a:ext cx="1583765" cy="522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Working memory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46282" y="4156634"/>
            <a:ext cx="1583765" cy="522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Working memory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32073" y="3164542"/>
            <a:ext cx="842680" cy="1559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Save and load </a:t>
            </a:r>
          </a:p>
          <a:p>
            <a:pPr algn="ctr"/>
            <a:r>
              <a:rPr kumimoji="1" lang="en-US" altLang="zh-CN" dirty="0" smtClean="0"/>
              <a:t>operation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844118" y="3164542"/>
            <a:ext cx="914400" cy="15150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Main memory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4" idx="3"/>
            <a:endCxn id="6" idx="1"/>
          </p:cNvCxnSpPr>
          <p:nvPr/>
        </p:nvCxnSpPr>
        <p:spPr>
          <a:xfrm>
            <a:off x="3809999" y="3488387"/>
            <a:ext cx="436281" cy="302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5830047" y="3518647"/>
            <a:ext cx="5020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7174754" y="3780118"/>
            <a:ext cx="5020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5830047" y="4425577"/>
            <a:ext cx="5020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744255" y="4431554"/>
            <a:ext cx="5020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27818" y="5121036"/>
            <a:ext cx="5966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 err="1" smtClean="0">
                <a:latin typeface="Songti SC Regular"/>
                <a:cs typeface="Songti SC Regular"/>
              </a:rPr>
              <a:t>如果线程A变量让线程B拿到，必须经历两个步骤</a:t>
            </a:r>
            <a:endParaRPr kumimoji="1" lang="en-US" altLang="en-US" dirty="0" smtClean="0">
              <a:latin typeface="Songti SC Regular"/>
              <a:cs typeface="Songti SC Regular"/>
            </a:endParaRPr>
          </a:p>
          <a:p>
            <a:r>
              <a:rPr kumimoji="1" lang="en-US" altLang="en-US" dirty="0" smtClean="0">
                <a:latin typeface="Songti SC Regular"/>
                <a:cs typeface="Songti SC Regular"/>
              </a:rPr>
              <a:t>1.线程A把本地内存A中更新过的共享变量刷新到主内存中</a:t>
            </a:r>
          </a:p>
          <a:p>
            <a:r>
              <a:rPr kumimoji="1" lang="en-US" altLang="en-US" dirty="0" smtClean="0">
                <a:latin typeface="Songti SC Regular"/>
                <a:cs typeface="Songti SC Regular"/>
              </a:rPr>
              <a:t>2.线程B到主内存中读取线程A之前已经更新过的共享变量</a:t>
            </a:r>
            <a:endParaRPr kumimoji="1" lang="zh-CN" altLang="en-US" dirty="0">
              <a:latin typeface="Songti SC Regular"/>
              <a:cs typeface="Songti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1168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指令重排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CN" altLang="en-US" sz="1600" dirty="0">
                <a:latin typeface="宋体"/>
                <a:ea typeface="宋体"/>
                <a:cs typeface="宋体"/>
              </a:rPr>
              <a:t>指令重排</a:t>
            </a:r>
            <a:endParaRPr lang="en-US" altLang="zh-CN" sz="16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1600" dirty="0" smtClean="0">
                <a:latin typeface="宋体"/>
                <a:ea typeface="宋体"/>
                <a:cs typeface="宋体"/>
              </a:rPr>
              <a:t>只要程序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的最终结果等同于它在严格的顺序化环境下的结果，那么指令的执行顺序就可能与代码的顺序不一致。这个过程叫做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指令的重排序</a:t>
            </a:r>
            <a:endParaRPr lang="en-US" altLang="zh-CN" sz="16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1600" dirty="0">
                <a:latin typeface="宋体"/>
                <a:ea typeface="宋体"/>
                <a:cs typeface="宋体"/>
              </a:rPr>
              <a:t>重排序的意义在于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: </a:t>
            </a:r>
            <a:r>
              <a:rPr lang="en-US" altLang="zh-CN" sz="1600" dirty="0" err="1">
                <a:latin typeface="宋体"/>
                <a:ea typeface="宋体"/>
                <a:cs typeface="宋体"/>
              </a:rPr>
              <a:t>jvm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能根据处理器的特性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(</a:t>
            </a:r>
            <a:r>
              <a:rPr lang="en-US" altLang="zh-CN" sz="1600" dirty="0" err="1">
                <a:latin typeface="宋体"/>
                <a:ea typeface="宋体"/>
                <a:cs typeface="宋体"/>
              </a:rPr>
              <a:t>cpu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的多级缓存，多核处理器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)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适当的重新排列机器指令，使机器指令更能符合</a:t>
            </a:r>
            <a:r>
              <a:rPr lang="en-US" altLang="zh-CN" sz="1600" dirty="0" err="1">
                <a:latin typeface="宋体"/>
                <a:ea typeface="宋体"/>
                <a:cs typeface="宋体"/>
              </a:rPr>
              <a:t>cpu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的特点，最大限度的发挥机器的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性能</a:t>
            </a:r>
            <a:endParaRPr lang="en-US" altLang="zh-CN" sz="16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1600" dirty="0" smtClean="0">
                <a:latin typeface="宋体"/>
                <a:ea typeface="宋体"/>
                <a:cs typeface="宋体"/>
              </a:rPr>
              <a:t>源代码</a:t>
            </a:r>
            <a:r>
              <a:rPr lang="zh-CN" altLang="en-US" sz="1600" dirty="0" smtClean="0">
                <a:latin typeface="宋体"/>
                <a:ea typeface="宋体"/>
                <a:cs typeface="宋体"/>
                <a:sym typeface="Wingdings"/>
              </a:rPr>
              <a:t>编译器优化重排序指令级并行重排序内存系统重排序最终执行的指令排序</a:t>
            </a:r>
            <a:r>
              <a:rPr lang="en-US" altLang="zh-CN" sz="1600" dirty="0" smtClean="0">
                <a:latin typeface="宋体"/>
                <a:ea typeface="宋体"/>
                <a:cs typeface="宋体"/>
                <a:sym typeface="Wingdings"/>
              </a:rPr>
              <a:t> </a:t>
            </a:r>
            <a:endParaRPr lang="en-US" altLang="zh-CN" sz="1600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/>
                <a:ea typeface="宋体"/>
                <a:cs typeface="宋体"/>
              </a:rPr>
              <a:t>Volatile:</a:t>
            </a:r>
          </a:p>
          <a:p>
            <a:r>
              <a:rPr lang="en-US" altLang="zh-CN" sz="1600" dirty="0">
                <a:latin typeface="宋体"/>
                <a:ea typeface="宋体"/>
                <a:cs typeface="宋体"/>
              </a:rPr>
              <a:t>java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内存模型不会对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volatile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指令进行重排序，这保证对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volatile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变量的操作按照指令的出现顺序执行</a:t>
            </a:r>
          </a:p>
          <a:p>
            <a:r>
              <a:rPr lang="en-US" altLang="zh-CN" sz="1600" dirty="0">
                <a:latin typeface="宋体"/>
                <a:ea typeface="宋体"/>
                <a:cs typeface="宋体"/>
              </a:rPr>
              <a:t>volatile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变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量不会缓存再寄存器里或者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其他对</a:t>
            </a:r>
            <a:r>
              <a:rPr lang="en-US" altLang="zh-CN" sz="1600" dirty="0" err="1">
                <a:latin typeface="宋体"/>
                <a:ea typeface="宋体"/>
                <a:cs typeface="宋体"/>
              </a:rPr>
              <a:t>cpu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不可见的地方，每次从主存中读取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volatile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变量的结果。也就是说对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volatile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变量的修改，其他线程总是可见的，并不是使用自己线程内部的变量，对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volatile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变量的写操作后，其他的任何读操作都可见此写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操作的结果</a:t>
            </a:r>
            <a:endParaRPr lang="en-US" altLang="zh-CN" sz="1600" dirty="0" smtClean="0">
              <a:latin typeface="宋体"/>
              <a:ea typeface="宋体"/>
              <a:cs typeface="宋体"/>
            </a:endParaRPr>
          </a:p>
          <a:p>
            <a:r>
              <a:rPr lang="en-US" altLang="zh-CN" sz="1600" dirty="0">
                <a:latin typeface="宋体"/>
                <a:ea typeface="宋体"/>
                <a:cs typeface="宋体"/>
              </a:rPr>
              <a:t>volatile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并不能保证线程是安全的，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volatile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的操作不是原子性的，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volatile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只能保证变量的可见性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(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一个线程修改后其他线程能看到此变化后的结果</a:t>
            </a:r>
            <a:r>
              <a:rPr lang="en-US" altLang="zh-CN" sz="1600" dirty="0" smtClean="0">
                <a:latin typeface="宋体"/>
                <a:ea typeface="宋体"/>
                <a:cs typeface="宋体"/>
              </a:rPr>
              <a:t>),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保证新值总能立即同步到主内存</a:t>
            </a:r>
            <a:r>
              <a:rPr lang="en-US" altLang="zh-CN" sz="1600" dirty="0" smtClean="0">
                <a:latin typeface="宋体"/>
                <a:ea typeface="宋体"/>
                <a:cs typeface="宋体"/>
              </a:rPr>
              <a:t>—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可见性</a:t>
            </a:r>
            <a:endParaRPr lang="zh-CN" altLang="en-US" sz="1600" dirty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endParaRPr kumimoji="1" lang="zh-CN" altLang="en-US" sz="16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4354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585" y="105587"/>
            <a:ext cx="7053542" cy="694265"/>
          </a:xfrm>
        </p:spPr>
        <p:txBody>
          <a:bodyPr/>
          <a:lstStyle/>
          <a:p>
            <a:r>
              <a:rPr kumimoji="1" lang="en-US" altLang="zh-CN" dirty="0" smtClean="0">
                <a:latin typeface="+mj-ea"/>
              </a:rPr>
              <a:t>Thread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585" y="969475"/>
            <a:ext cx="7858868" cy="58885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>
                <a:latin typeface="宋体"/>
                <a:ea typeface="宋体"/>
                <a:cs typeface="宋体"/>
              </a:rPr>
              <a:t>状态</a:t>
            </a:r>
            <a:r>
              <a:rPr kumimoji="1" lang="en-US" altLang="zh-CN" dirty="0" smtClean="0">
                <a:latin typeface="宋体"/>
                <a:ea typeface="宋体"/>
                <a:cs typeface="宋体"/>
              </a:rPr>
              <a:t>:</a:t>
            </a:r>
          </a:p>
          <a:p>
            <a:r>
              <a:rPr lang="zh-CN" altLang="en-US" sz="1800" dirty="0" smtClean="0">
                <a:latin typeface="宋体"/>
                <a:ea typeface="宋体"/>
                <a:cs typeface="宋体"/>
              </a:rPr>
              <a:t>对象的状态是指存储在状态变量（实例或者静态域）中的状态，对象的状态可能包括其他依赖对象的域</a:t>
            </a:r>
            <a:endParaRPr lang="en-US" altLang="zh-CN" sz="1800" dirty="0" smtClean="0">
              <a:latin typeface="宋体"/>
              <a:ea typeface="宋体"/>
              <a:cs typeface="宋体"/>
            </a:endParaRPr>
          </a:p>
          <a:p>
            <a:pPr lvl="1"/>
            <a:r>
              <a:rPr kumimoji="1" lang="en-US" altLang="zh-CN" dirty="0">
                <a:latin typeface="宋体"/>
                <a:ea typeface="宋体"/>
                <a:cs typeface="宋体"/>
              </a:rPr>
              <a:t>e.g.1.final static </a:t>
            </a:r>
            <a:r>
              <a:rPr kumimoji="1" lang="en-US" altLang="zh-CN" dirty="0" err="1">
                <a:latin typeface="宋体"/>
                <a:ea typeface="宋体"/>
                <a:cs typeface="宋体"/>
              </a:rPr>
              <a:t>LinkedList</a:t>
            </a:r>
            <a:r>
              <a:rPr kumimoji="1" lang="en-US" altLang="zh-CN" dirty="0">
                <a:latin typeface="宋体"/>
                <a:ea typeface="宋体"/>
                <a:cs typeface="宋体"/>
              </a:rPr>
              <a:t>&lt;Integer&gt; list = …,but elements in list in still mutable </a:t>
            </a:r>
          </a:p>
          <a:p>
            <a:pPr lvl="1"/>
            <a:r>
              <a:rPr kumimoji="1" lang="en-US" altLang="zh-CN" dirty="0">
                <a:latin typeface="宋体"/>
                <a:ea typeface="宋体"/>
                <a:cs typeface="宋体"/>
              </a:rPr>
              <a:t>2.final </a:t>
            </a:r>
            <a:r>
              <a:rPr kumimoji="1" lang="en-US" altLang="zh-CN" dirty="0" err="1">
                <a:latin typeface="宋体"/>
                <a:ea typeface="宋体"/>
                <a:cs typeface="宋体"/>
              </a:rPr>
              <a:t>HashMap</a:t>
            </a:r>
            <a:r>
              <a:rPr kumimoji="1" lang="en-US" altLang="zh-CN" dirty="0">
                <a:latin typeface="宋体"/>
                <a:ea typeface="宋体"/>
                <a:cs typeface="宋体"/>
              </a:rPr>
              <a:t> map, </a:t>
            </a:r>
            <a:r>
              <a:rPr kumimoji="1" lang="en-US" altLang="zh-CN" dirty="0" err="1">
                <a:latin typeface="宋体"/>
                <a:ea typeface="宋体"/>
                <a:cs typeface="宋体"/>
              </a:rPr>
              <a:t>Map.Entry</a:t>
            </a:r>
            <a:endParaRPr kumimoji="1" lang="en-US" altLang="zh-CN" dirty="0">
              <a:latin typeface="宋体"/>
              <a:ea typeface="宋体"/>
              <a:cs typeface="宋体"/>
            </a:endParaRPr>
          </a:p>
          <a:p>
            <a:endParaRPr lang="en-US" altLang="zh-CN" sz="1800" dirty="0" smtClean="0">
              <a:latin typeface="宋体"/>
              <a:ea typeface="宋体"/>
              <a:cs typeface="宋体"/>
            </a:endParaRPr>
          </a:p>
          <a:p>
            <a:r>
              <a:rPr lang="zh-CN" altLang="en-US" sz="1800" dirty="0" smtClean="0">
                <a:latin typeface="宋体"/>
                <a:ea typeface="宋体"/>
                <a:cs typeface="宋体"/>
              </a:rPr>
              <a:t>在对象的状态中包含任何可能影响其外部可见行为</a:t>
            </a:r>
            <a:r>
              <a:rPr lang="zh-CN" altLang="en-US" sz="1800" dirty="0">
                <a:latin typeface="宋体"/>
                <a:ea typeface="宋体"/>
                <a:cs typeface="宋体"/>
              </a:rPr>
              <a:t>的数据</a:t>
            </a:r>
          </a:p>
          <a:p>
            <a:r>
              <a:rPr lang="zh-CN" altLang="en-US" sz="1800" dirty="0">
                <a:latin typeface="宋体"/>
                <a:ea typeface="宋体"/>
                <a:cs typeface="宋体"/>
              </a:rPr>
              <a:t>共享意味这变量可以由多个线程同时访问，可变意味着变量的值在其生命周期内可以发生改变</a:t>
            </a:r>
          </a:p>
          <a:p>
            <a:endParaRPr kumimoji="1" lang="en-US" altLang="zh-CN" sz="1800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r>
              <a:rPr lang="en-US" altLang="zh-CN" sz="2000" dirty="0"/>
              <a:t> public class Account{</a:t>
            </a:r>
          </a:p>
          <a:p>
            <a:pPr marL="0" indent="0">
              <a:buNone/>
            </a:pPr>
            <a:r>
              <a:rPr lang="en-US" altLang="zh-CN" sz="2000" dirty="0"/>
              <a:t>     private double balance;</a:t>
            </a:r>
          </a:p>
          <a:p>
            <a:pPr marL="0" indent="0">
              <a:buNone/>
            </a:pPr>
            <a:r>
              <a:rPr lang="en-US" altLang="zh-CN" sz="2000" dirty="0"/>
              <a:t>     public void withdraw(double amount){</a:t>
            </a:r>
          </a:p>
          <a:p>
            <a:pPr marL="0" indent="0">
              <a:buNone/>
            </a:pPr>
            <a:r>
              <a:rPr lang="en-US" altLang="zh-CN" sz="2000" dirty="0"/>
              <a:t>          balance -= amount;</a:t>
            </a:r>
          </a:p>
          <a:p>
            <a:pPr marL="0" indent="0">
              <a:buNone/>
            </a:pPr>
            <a:r>
              <a:rPr lang="en-US" altLang="zh-CN" sz="2000" dirty="0"/>
              <a:t>     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    public void deposit(double amount){</a:t>
            </a:r>
          </a:p>
          <a:p>
            <a:pPr marL="0" indent="0">
              <a:buNone/>
            </a:pPr>
            <a:r>
              <a:rPr lang="en-US" altLang="zh-CN" sz="2000" dirty="0"/>
              <a:t>          balance +=amount;</a:t>
            </a:r>
          </a:p>
          <a:p>
            <a:pPr marL="0" indent="0">
              <a:buNone/>
            </a:pPr>
            <a:r>
              <a:rPr lang="en-US" altLang="zh-CN" sz="2000" dirty="0"/>
              <a:t>     }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r>
              <a:rPr lang="zh-CN" altLang="en-US" sz="1800" dirty="0">
                <a:latin typeface="宋体"/>
                <a:ea typeface="宋体"/>
                <a:cs typeface="宋体"/>
              </a:rPr>
              <a:t>线程安全</a:t>
            </a:r>
            <a:r>
              <a:rPr lang="en-US" altLang="zh-CN" sz="1800" dirty="0">
                <a:latin typeface="宋体"/>
                <a:ea typeface="宋体"/>
                <a:cs typeface="宋体"/>
              </a:rPr>
              <a:t>:</a:t>
            </a:r>
            <a:r>
              <a:rPr lang="zh-CN" altLang="en-US" sz="1800" b="1" i="1" dirty="0">
                <a:latin typeface="宋体"/>
                <a:ea typeface="宋体"/>
                <a:cs typeface="宋体"/>
              </a:rPr>
              <a:t>当多个线程访问一个类时，如果不用考虑这些线程在运行时环境下的调度和交替运行，并且不需要额外的同步及在调用方代码不必做其他的协调，这个类的行为仍然是正确的，那么这个类就是线程安全的。</a:t>
            </a:r>
            <a:endParaRPr lang="en-US" altLang="zh-CN" sz="2000" dirty="0">
              <a:latin typeface="宋体"/>
              <a:ea typeface="宋体"/>
              <a:cs typeface="宋体"/>
            </a:endParaRPr>
          </a:p>
          <a:p>
            <a:pPr marL="274320" lvl="1" indent="0">
              <a:buNone/>
            </a:pPr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endParaRPr kumimoji="1" lang="zh-CN" alt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57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chine Learning on Big Data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Machine Learning on Big Data.thmx</Template>
  <TotalTime>2894</TotalTime>
  <Words>1341</Words>
  <Application>Microsoft Macintosh PowerPoint</Application>
  <PresentationFormat>全屏显示(4:3)</PresentationFormat>
  <Paragraphs>278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Machine Learning on Big Data</vt:lpstr>
      <vt:lpstr>Java并发 </vt:lpstr>
      <vt:lpstr>Backgroud</vt:lpstr>
      <vt:lpstr>Process</vt:lpstr>
      <vt:lpstr>Process</vt:lpstr>
      <vt:lpstr>Background</vt:lpstr>
      <vt:lpstr>Background</vt:lpstr>
      <vt:lpstr>background</vt:lpstr>
      <vt:lpstr>指令重排</vt:lpstr>
      <vt:lpstr>Thread</vt:lpstr>
      <vt:lpstr>Race Condition</vt:lpstr>
      <vt:lpstr>Aotmic</vt:lpstr>
      <vt:lpstr>Intrinsic Lock</vt:lpstr>
      <vt:lpstr>PowerPoint 演示文稿</vt:lpstr>
      <vt:lpstr>Reentrant Lock</vt:lpstr>
      <vt:lpstr>CAS</vt:lpstr>
      <vt:lpstr>PowerPoint 演示文稿</vt:lpstr>
      <vt:lpstr>PowerPoint 演示文稿</vt:lpstr>
      <vt:lpstr>PowerPoint 演示文稿</vt:lpstr>
      <vt:lpstr>java.util.concurrent</vt:lpstr>
      <vt:lpstr>PowerPoint 演示文稿</vt:lpstr>
      <vt:lpstr>PowerPoint 演示文稿</vt:lpstr>
      <vt:lpstr>公平性</vt:lpstr>
      <vt:lpstr>ReentrantLock</vt:lpstr>
      <vt:lpstr>Condition</vt:lpstr>
      <vt:lpstr>ReadWriteLock</vt:lpstr>
      <vt:lpstr>ReadWriteLock</vt:lpstr>
      <vt:lpstr>Semaphore</vt:lpstr>
      <vt:lpstr>闭锁</vt:lpstr>
      <vt:lpstr>闭锁</vt:lpstr>
      <vt:lpstr>Reference and more:</vt:lpstr>
    </vt:vector>
  </TitlesOfParts>
  <Company>Shawn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 </dc:title>
  <dc:creator>Shangfei Cao</dc:creator>
  <cp:lastModifiedBy>Shangfei Cao</cp:lastModifiedBy>
  <cp:revision>120</cp:revision>
  <dcterms:created xsi:type="dcterms:W3CDTF">2013-07-17T13:55:12Z</dcterms:created>
  <dcterms:modified xsi:type="dcterms:W3CDTF">2013-08-18T15:08:16Z</dcterms:modified>
</cp:coreProperties>
</file>