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5"/>
  </p:notesMasterIdLst>
  <p:sldIdLst>
    <p:sldId id="345" r:id="rId2"/>
    <p:sldId id="347" r:id="rId3"/>
    <p:sldId id="256" r:id="rId4"/>
    <p:sldId id="314" r:id="rId5"/>
    <p:sldId id="316" r:id="rId6"/>
    <p:sldId id="315" r:id="rId7"/>
    <p:sldId id="327" r:id="rId8"/>
    <p:sldId id="257" r:id="rId9"/>
    <p:sldId id="320" r:id="rId10"/>
    <p:sldId id="328" r:id="rId11"/>
    <p:sldId id="259" r:id="rId12"/>
    <p:sldId id="325" r:id="rId13"/>
    <p:sldId id="326" r:id="rId14"/>
    <p:sldId id="344" r:id="rId15"/>
    <p:sldId id="350" r:id="rId16"/>
    <p:sldId id="346" r:id="rId17"/>
    <p:sldId id="317" r:id="rId18"/>
    <p:sldId id="318" r:id="rId19"/>
    <p:sldId id="319" r:id="rId20"/>
    <p:sldId id="349" r:id="rId21"/>
    <p:sldId id="329" r:id="rId22"/>
    <p:sldId id="330" r:id="rId23"/>
    <p:sldId id="336" r:id="rId24"/>
    <p:sldId id="331" r:id="rId25"/>
    <p:sldId id="337" r:id="rId26"/>
    <p:sldId id="341" r:id="rId27"/>
    <p:sldId id="342" r:id="rId28"/>
    <p:sldId id="340" r:id="rId29"/>
    <p:sldId id="348" r:id="rId30"/>
    <p:sldId id="334" r:id="rId31"/>
    <p:sldId id="335" r:id="rId32"/>
    <p:sldId id="338" r:id="rId33"/>
    <p:sldId id="343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817D38-67B5-4580-8BA4-5538A2B6EF0D}">
  <a:tblStyle styleId="{9D817D38-67B5-4580-8BA4-5538A2B6EF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4"/>
    <p:restoredTop sz="94607"/>
  </p:normalViewPr>
  <p:slideViewPr>
    <p:cSldViewPr snapToGrid="0">
      <p:cViewPr varScale="1">
        <p:scale>
          <a:sx n="198" d="100"/>
          <a:sy n="198" d="100"/>
        </p:scale>
        <p:origin x="88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2c254a71d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2c254a71d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67195eb6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067195eb6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4977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67195eb6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067195eb6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8352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b656c380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b656c380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728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b656c380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b656c380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2c254a71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2c254a71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740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b656c380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b656c380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4737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2c254a71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2c254a71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2c254a71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2c254a71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6034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2c254a71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2c254a71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819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67195eb6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067195eb6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08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4;p28">
            <a:extLst>
              <a:ext uri="{FF2B5EF4-FFF2-40B4-BE49-F238E27FC236}">
                <a16:creationId xmlns:a16="http://schemas.microsoft.com/office/drawing/2014/main" id="{2EF1B97D-5037-8E40-8330-45D9CB413A0D}"/>
              </a:ext>
            </a:extLst>
          </p:cNvPr>
          <p:cNvSpPr txBox="1"/>
          <p:nvPr/>
        </p:nvSpPr>
        <p:spPr>
          <a:xfrm>
            <a:off x="535350" y="314900"/>
            <a:ext cx="356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ko-KR" altLang="en-US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실행 순서</a:t>
            </a:r>
            <a:endParaRPr lang="en" altLang="ko-KR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5" name="Google Shape;284;p28">
            <a:extLst>
              <a:ext uri="{FF2B5EF4-FFF2-40B4-BE49-F238E27FC236}">
                <a16:creationId xmlns:a16="http://schemas.microsoft.com/office/drawing/2014/main" id="{931DB4FF-79A3-E54A-AB8B-DE29C215D280}"/>
              </a:ext>
            </a:extLst>
          </p:cNvPr>
          <p:cNvSpPr txBox="1"/>
          <p:nvPr/>
        </p:nvSpPr>
        <p:spPr>
          <a:xfrm>
            <a:off x="535350" y="1171382"/>
            <a:ext cx="8157889" cy="2800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altLang="ko-KR" sz="1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(</a:t>
            </a:r>
            <a:r>
              <a:rPr lang="ko-KR" altLang="en-US" sz="1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터미널</a:t>
            </a:r>
            <a:r>
              <a:rPr lang="en-US" altLang="ko-KR" sz="1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,</a:t>
            </a:r>
            <a:r>
              <a:rPr lang="ko-KR" altLang="en-US" sz="1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lang="en-US" altLang="ko-KR" sz="1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docker cli</a:t>
            </a:r>
            <a:r>
              <a:rPr lang="ko-KR" altLang="en-US" sz="1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기준</a:t>
            </a:r>
            <a:r>
              <a:rPr lang="en-US" altLang="ko-KR" sz="1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)</a:t>
            </a:r>
          </a:p>
          <a:p>
            <a:pPr lvl="0"/>
            <a:endParaRPr lang="en-US" altLang="ko-KR" sz="1000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lvl="0"/>
            <a:r>
              <a:rPr lang="en-US" altLang="ko-KR" sz="1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1.</a:t>
            </a:r>
            <a:r>
              <a:rPr lang="ko-KR" altLang="en-US" sz="1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lang="en-US" altLang="ko-KR" sz="1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git clone https://</a:t>
            </a:r>
            <a:r>
              <a:rPr lang="en-US" altLang="ko-KR" sz="1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github.com</a:t>
            </a:r>
            <a:r>
              <a:rPr lang="en-US" altLang="ko-KR" sz="1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/biuea3866/</a:t>
            </a:r>
            <a:r>
              <a:rPr lang="en-US" altLang="ko-KR" sz="1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tripple-exercise.git</a:t>
            </a:r>
            <a:endParaRPr lang="en-US" altLang="ko-KR" sz="1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0"/>
            <a:endParaRPr lang="en" altLang="ko-KR" sz="1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0"/>
            <a:r>
              <a:rPr lang="en" altLang="ko-KR" sz="1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2. cd </a:t>
            </a:r>
            <a:r>
              <a:rPr lang="en" altLang="ko-KR" sz="1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tripple</a:t>
            </a:r>
            <a:r>
              <a:rPr lang="en" altLang="ko-KR" sz="1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-exercise</a:t>
            </a:r>
          </a:p>
          <a:p>
            <a:pPr lvl="0"/>
            <a:endParaRPr lang="en" altLang="ko-KR" sz="1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0"/>
            <a:r>
              <a:rPr lang="en" altLang="ko-KR" sz="1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3. docker-compose up –-force-recreate --build –d</a:t>
            </a:r>
          </a:p>
          <a:p>
            <a:pPr lvl="0"/>
            <a:endParaRPr lang="en" altLang="ko-KR" sz="1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0"/>
            <a:r>
              <a:rPr lang="en" altLang="ko-KR" sz="1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4. </a:t>
            </a:r>
            <a:r>
              <a:rPr lang="en-US" altLang="ko-KR" sz="1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docker exec -it </a:t>
            </a:r>
            <a:r>
              <a:rPr lang="en-US" altLang="ko-KR" sz="1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tripple</a:t>
            </a:r>
            <a:r>
              <a:rPr lang="en-US" altLang="ko-KR" sz="1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lang="en-US" altLang="ko-KR" sz="1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mysql</a:t>
            </a:r>
            <a:r>
              <a:rPr lang="en-US" altLang="ko-KR" sz="1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/bin/</a:t>
            </a:r>
            <a:r>
              <a:rPr lang="en-US" altLang="ko-KR" sz="1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sh</a:t>
            </a:r>
            <a:endParaRPr lang="en-US" altLang="ko-KR" sz="1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0"/>
            <a:endParaRPr lang="en-US" altLang="ko-KR" sz="1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0"/>
            <a:r>
              <a:rPr lang="en-US" altLang="ko-KR" sz="1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5. </a:t>
            </a:r>
            <a:r>
              <a:rPr lang="en-US" altLang="ko-KR" sz="1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mysql</a:t>
            </a:r>
            <a:r>
              <a:rPr lang="en-US" altLang="ko-KR" sz="1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–u root –p (</a:t>
            </a:r>
            <a:r>
              <a:rPr lang="ko-KR" altLang="en-US" sz="1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비밀번호 </a:t>
            </a:r>
            <a:r>
              <a:rPr lang="en-US" altLang="ko-KR" sz="1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10a10a)</a:t>
            </a:r>
          </a:p>
          <a:p>
            <a:pPr lvl="0"/>
            <a:endParaRPr lang="en-US" altLang="ko-KR" sz="1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0"/>
            <a:r>
              <a:rPr lang="en-US" altLang="ko-KR" sz="1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(docker </a:t>
            </a:r>
            <a:r>
              <a:rPr lang="ko-KR" altLang="en-US" sz="1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컨테이너 실행 시 </a:t>
            </a:r>
            <a:r>
              <a:rPr lang="en-US" altLang="ko-KR" sz="1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init.sql</a:t>
            </a:r>
            <a:r>
              <a:rPr lang="ko-KR" altLang="en-US" sz="1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 실행 되어 유저 데이터와 장소 데이터가 자동 생성됩니다</a:t>
            </a:r>
            <a:r>
              <a:rPr lang="en-US" altLang="ko-KR" sz="1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!)</a:t>
            </a:r>
          </a:p>
          <a:p>
            <a:pPr lvl="0"/>
            <a:r>
              <a:rPr lang="en-US" altLang="ko-KR" sz="1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6. select * from users </a:t>
            </a:r>
          </a:p>
          <a:p>
            <a:pPr lvl="0"/>
            <a:r>
              <a:rPr lang="en-US" altLang="ko-KR" sz="1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select * from places</a:t>
            </a:r>
          </a:p>
          <a:p>
            <a:pPr lvl="0"/>
            <a:endParaRPr lang="en-US" altLang="ko-KR" sz="1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0"/>
            <a:r>
              <a:rPr lang="en-US" altLang="ko-KR" sz="1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7.</a:t>
            </a:r>
            <a:r>
              <a:rPr lang="ko-KR" altLang="en-US" sz="1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조회한 </a:t>
            </a:r>
            <a:r>
              <a:rPr lang="en-US" altLang="ko-KR" sz="1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user_id</a:t>
            </a:r>
            <a:r>
              <a:rPr lang="ko-KR" altLang="en-US" sz="1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와 </a:t>
            </a:r>
            <a:r>
              <a:rPr lang="en-US" altLang="ko-KR" sz="1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place_id</a:t>
            </a:r>
            <a:r>
              <a:rPr lang="ko-KR" altLang="en-US" sz="1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</a:t>
            </a:r>
            <a:r>
              <a:rPr lang="en-US" altLang="ko-KR" sz="1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</a:t>
            </a:r>
            <a:r>
              <a:rPr lang="ko-KR" altLang="en-US" sz="1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요청 수행</a:t>
            </a:r>
            <a:endParaRPr lang="en-US" altLang="ko-KR" sz="1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7792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/>
        </p:nvSpPr>
        <p:spPr>
          <a:xfrm>
            <a:off x="535350" y="314900"/>
            <a:ext cx="5555484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altLang="ko" dirty="0"/>
              <a:t>2</a:t>
            </a:r>
            <a:r>
              <a:rPr lang="ko" dirty="0"/>
              <a:t>. </a:t>
            </a:r>
            <a:r>
              <a:rPr lang="en-US" altLang="ko" dirty="0" err="1"/>
              <a:t>PlaceService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" dirty="0" err="1"/>
              <a:t>ReviewService</a:t>
            </a:r>
            <a:endParaRPr dirty="0"/>
          </a:p>
        </p:txBody>
      </p:sp>
      <p:graphicFrame>
        <p:nvGraphicFramePr>
          <p:cNvPr id="107" name="Google Shape;107;p14"/>
          <p:cNvGraphicFramePr/>
          <p:nvPr>
            <p:extLst>
              <p:ext uri="{D42A27DB-BD31-4B8C-83A1-F6EECF244321}">
                <p14:modId xmlns:p14="http://schemas.microsoft.com/office/powerpoint/2010/main" val="2765534155"/>
              </p:ext>
            </p:extLst>
          </p:nvPr>
        </p:nvGraphicFramePr>
        <p:xfrm>
          <a:off x="775572" y="714979"/>
          <a:ext cx="2820033" cy="1584840"/>
        </p:xfrm>
        <a:graphic>
          <a:graphicData uri="http://schemas.openxmlformats.org/drawingml/2006/table">
            <a:tbl>
              <a:tblPr>
                <a:noFill/>
                <a:tableStyleId>{9D817D38-67B5-4580-8BA4-5538A2B6EF0D}</a:tableStyleId>
              </a:tblPr>
              <a:tblGrid>
                <a:gridCol w="1276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places</a:t>
                      </a:r>
                      <a:endParaRPr b="1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413372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Column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>
                          <a:solidFill>
                            <a:schemeClr val="dk1"/>
                          </a:solidFill>
                        </a:rPr>
                        <a:t>Data Type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place_id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VARCHAR(100)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539162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id</a:t>
                      </a:r>
                      <a:endParaRPr dirty="0"/>
                    </a:p>
                  </a:txBody>
                  <a:tcPr marL="91425" marR="91425" marT="91425" marB="91425"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INT(100)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27F4776-7E29-304C-B14F-69EF8F4CA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481761"/>
              </p:ext>
            </p:extLst>
          </p:nvPr>
        </p:nvGraphicFramePr>
        <p:xfrm>
          <a:off x="5547524" y="714979"/>
          <a:ext cx="2681205" cy="3962100"/>
        </p:xfrm>
        <a:graphic>
          <a:graphicData uri="http://schemas.openxmlformats.org/drawingml/2006/table">
            <a:tbl>
              <a:tblPr>
                <a:noFill/>
                <a:tableStyleId>{9D817D38-67B5-4580-8BA4-5538A2B6EF0D}</a:tableStyleId>
              </a:tblPr>
              <a:tblGrid>
                <a:gridCol w="1191423">
                  <a:extLst>
                    <a:ext uri="{9D8B030D-6E8A-4147-A177-3AD203B41FA5}">
                      <a16:colId xmlns:a16="http://schemas.microsoft.com/office/drawing/2014/main" val="1214517476"/>
                    </a:ext>
                  </a:extLst>
                </a:gridCol>
                <a:gridCol w="1489782">
                  <a:extLst>
                    <a:ext uri="{9D8B030D-6E8A-4147-A177-3AD203B41FA5}">
                      <a16:colId xmlns:a16="http://schemas.microsoft.com/office/drawing/2014/main" val="3940302058"/>
                    </a:ext>
                  </a:extLst>
                </a:gridCol>
              </a:tblGrid>
              <a:tr h="26434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reviews</a:t>
                      </a:r>
                      <a:endParaRPr b="1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86820297"/>
                  </a:ext>
                </a:extLst>
              </a:tr>
              <a:tr h="2643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Column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>
                          <a:solidFill>
                            <a:schemeClr val="dk1"/>
                          </a:solidFill>
                        </a:rPr>
                        <a:t>Data Type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784208694"/>
                  </a:ext>
                </a:extLst>
              </a:tr>
              <a:tr h="2643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0" dirty="0" err="1"/>
                        <a:t>place_id</a:t>
                      </a:r>
                      <a:endParaRPr b="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" dirty="0"/>
                        <a:t>VARCHAR(100)</a:t>
                      </a:r>
                      <a:endParaRPr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41287860"/>
                  </a:ext>
                </a:extLst>
              </a:tr>
              <a:tr h="2776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action</a:t>
                      </a:r>
                      <a:endParaRPr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" dirty="0"/>
                        <a:t>VARCHAR(20)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36824320"/>
                  </a:ext>
                </a:extLst>
              </a:tr>
              <a:tr h="2776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review_id</a:t>
                      </a:r>
                      <a:endParaRPr dirty="0"/>
                    </a:p>
                  </a:txBody>
                  <a:tcPr marL="91425" marR="91425" marT="91425" marB="91425"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" dirty="0"/>
                        <a:t>VARCHAR(100)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8532302"/>
                  </a:ext>
                </a:extLst>
              </a:tr>
              <a:tr h="2776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status</a:t>
                      </a:r>
                      <a:endParaRPr dirty="0"/>
                    </a:p>
                  </a:txBody>
                  <a:tcPr marL="91425" marR="91425" marT="91425" marB="91425"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/>
                        <a:t>VARCHAR(10)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48215683"/>
                  </a:ext>
                </a:extLst>
              </a:tr>
              <a:tr h="2776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0" dirty="0"/>
                        <a:t>content</a:t>
                      </a:r>
                      <a:endParaRPr b="0" dirty="0"/>
                    </a:p>
                  </a:txBody>
                  <a:tcPr marL="91425" marR="91425" marT="91425" marB="91425"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" dirty="0"/>
                        <a:t>VARCHAR(255)</a:t>
                      </a:r>
                      <a:endParaRPr b="1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08969957"/>
                  </a:ext>
                </a:extLst>
              </a:tr>
              <a:tr h="2776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0" dirty="0" err="1"/>
                        <a:t>user_id</a:t>
                      </a:r>
                      <a:endParaRPr b="0" dirty="0"/>
                    </a:p>
                  </a:txBody>
                  <a:tcPr marL="91425" marR="91425" marT="91425" marB="91425"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" dirty="0"/>
                        <a:t>VARCHAR(100)</a:t>
                      </a:r>
                      <a:endParaRPr b="1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41975876"/>
                  </a:ext>
                </a:extLst>
              </a:tr>
              <a:tr h="2776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0" dirty="0"/>
                        <a:t>type</a:t>
                      </a:r>
                      <a:endParaRPr b="0" dirty="0"/>
                    </a:p>
                  </a:txBody>
                  <a:tcPr marL="91425" marR="91425" marT="91425" marB="91425"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" dirty="0"/>
                        <a:t>VARCHAR(20)</a:t>
                      </a:r>
                      <a:endParaRPr b="1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02779026"/>
                  </a:ext>
                </a:extLst>
              </a:tr>
              <a:tr h="2776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id</a:t>
                      </a:r>
                      <a:endParaRPr dirty="0"/>
                    </a:p>
                  </a:txBody>
                  <a:tcPr marL="91425" marR="91425" marT="91425" marB="91425"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INT(100)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16167449"/>
                  </a:ext>
                </a:extLst>
              </a:tr>
            </a:tbl>
          </a:graphicData>
        </a:graphic>
      </p:graphicFrame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09577BD1-4076-1C44-8DEC-8B2F24C9B09C}"/>
              </a:ext>
            </a:extLst>
          </p:cNvPr>
          <p:cNvCxnSpPr>
            <a:cxnSpLocks/>
          </p:cNvCxnSpPr>
          <p:nvPr/>
        </p:nvCxnSpPr>
        <p:spPr>
          <a:xfrm>
            <a:off x="3595605" y="1706543"/>
            <a:ext cx="1951919" cy="23563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B86EC14-3248-8348-8C10-2F7B1136B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936307"/>
              </p:ext>
            </p:extLst>
          </p:nvPr>
        </p:nvGraphicFramePr>
        <p:xfrm>
          <a:off x="775571" y="2361130"/>
          <a:ext cx="2820033" cy="2773470"/>
        </p:xfrm>
        <a:graphic>
          <a:graphicData uri="http://schemas.openxmlformats.org/drawingml/2006/table">
            <a:tbl>
              <a:tblPr>
                <a:noFill/>
                <a:tableStyleId>{9D817D38-67B5-4580-8BA4-5538A2B6EF0D}</a:tableStyleId>
              </a:tblPr>
              <a:tblGrid>
                <a:gridCol w="1276136">
                  <a:extLst>
                    <a:ext uri="{9D8B030D-6E8A-4147-A177-3AD203B41FA5}">
                      <a16:colId xmlns:a16="http://schemas.microsoft.com/office/drawing/2014/main" val="308032436"/>
                    </a:ext>
                  </a:extLst>
                </a:gridCol>
                <a:gridCol w="1543897">
                  <a:extLst>
                    <a:ext uri="{9D8B030D-6E8A-4147-A177-3AD203B41FA5}">
                      <a16:colId xmlns:a16="http://schemas.microsoft.com/office/drawing/2014/main" val="2780539772"/>
                    </a:ext>
                  </a:extLst>
                </a:gridCol>
              </a:tblGrid>
              <a:tr h="366691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photos</a:t>
                      </a:r>
                      <a:endParaRPr b="1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111249170"/>
                  </a:ext>
                </a:extLst>
              </a:tr>
              <a:tr h="3666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Column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>
                          <a:solidFill>
                            <a:schemeClr val="dk1"/>
                          </a:solidFill>
                        </a:rPr>
                        <a:t>Data Type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160684886"/>
                  </a:ext>
                </a:extLst>
              </a:tr>
              <a:tr h="3666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photo_id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dirty="0"/>
                        <a:t>VARCHAR(100)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892425689"/>
                  </a:ext>
                </a:extLst>
              </a:tr>
              <a:tr h="3666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review_id</a:t>
                      </a:r>
                      <a:endParaRPr dirty="0"/>
                    </a:p>
                  </a:txBody>
                  <a:tcPr marL="91425" marR="91425" marT="91425" marB="91425"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" dirty="0"/>
                        <a:t>VARCHAR(100)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0167195"/>
                  </a:ext>
                </a:extLst>
              </a:tr>
              <a:tr h="3666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status</a:t>
                      </a:r>
                      <a:endParaRPr dirty="0"/>
                    </a:p>
                  </a:txBody>
                  <a:tcPr marL="91425" marR="91425" marT="91425" marB="91425"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/>
                        <a:t>VARCHAR(10)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27001113"/>
                  </a:ext>
                </a:extLst>
              </a:tr>
              <a:tr h="3666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image</a:t>
                      </a:r>
                      <a:endParaRPr dirty="0"/>
                    </a:p>
                  </a:txBody>
                  <a:tcPr marL="91425" marR="91425" marT="91425" marB="91425"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/>
                        <a:t>VARCHAR(100)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75249382"/>
                  </a:ext>
                </a:extLst>
              </a:tr>
              <a:tr h="3666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id</a:t>
                      </a:r>
                      <a:endParaRPr dirty="0"/>
                    </a:p>
                  </a:txBody>
                  <a:tcPr marL="91425" marR="91425" marT="91425" marB="91425"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INT(100)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482163"/>
                  </a:ext>
                </a:extLst>
              </a:tr>
            </a:tbl>
          </a:graphicData>
        </a:graphic>
      </p:graphicFrame>
      <p:cxnSp>
        <p:nvCxnSpPr>
          <p:cNvPr id="17" name="직선 연결선[R] 3">
            <a:extLst>
              <a:ext uri="{FF2B5EF4-FFF2-40B4-BE49-F238E27FC236}">
                <a16:creationId xmlns:a16="http://schemas.microsoft.com/office/drawing/2014/main" id="{69D18D25-665F-0B4D-AA15-409948256D1F}"/>
              </a:ext>
            </a:extLst>
          </p:cNvPr>
          <p:cNvCxnSpPr>
            <a:cxnSpLocks/>
          </p:cNvCxnSpPr>
          <p:nvPr/>
        </p:nvCxnSpPr>
        <p:spPr>
          <a:xfrm flipV="1">
            <a:off x="3595605" y="2485623"/>
            <a:ext cx="1951918" cy="131364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335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/>
        </p:nvSpPr>
        <p:spPr>
          <a:xfrm>
            <a:off x="530974" y="121263"/>
            <a:ext cx="5993811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ko" dirty="0"/>
              <a:t>2. </a:t>
            </a:r>
            <a:r>
              <a:rPr lang="en-US" altLang="ko" dirty="0" err="1"/>
              <a:t>PlaceService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" dirty="0" err="1"/>
              <a:t>ReviewService</a:t>
            </a:r>
            <a:r>
              <a:rPr lang="ko" dirty="0"/>
              <a:t> </a:t>
            </a:r>
            <a:r>
              <a:rPr lang="en-US" altLang="ko" dirty="0"/>
              <a:t>–</a:t>
            </a:r>
            <a:r>
              <a:rPr lang="ko" dirty="0"/>
              <a:t> </a:t>
            </a:r>
            <a:r>
              <a:rPr lang="en-US" altLang="ko" dirty="0"/>
              <a:t>places</a:t>
            </a:r>
            <a:r>
              <a:rPr lang="ko" dirty="0"/>
              <a:t> table</a:t>
            </a:r>
            <a:endParaRPr dirty="0"/>
          </a:p>
        </p:txBody>
      </p:sp>
      <p:graphicFrame>
        <p:nvGraphicFramePr>
          <p:cNvPr id="119" name="Google Shape;119;p16"/>
          <p:cNvGraphicFramePr/>
          <p:nvPr>
            <p:extLst>
              <p:ext uri="{D42A27DB-BD31-4B8C-83A1-F6EECF244321}">
                <p14:modId xmlns:p14="http://schemas.microsoft.com/office/powerpoint/2010/main" val="2724285725"/>
              </p:ext>
            </p:extLst>
          </p:nvPr>
        </p:nvGraphicFramePr>
        <p:xfrm>
          <a:off x="667001" y="2219363"/>
          <a:ext cx="8082050" cy="1220325"/>
        </p:xfrm>
        <a:graphic>
          <a:graphicData uri="http://schemas.openxmlformats.org/drawingml/2006/table">
            <a:tbl>
              <a:tblPr>
                <a:noFill/>
                <a:tableStyleId>{9D817D38-67B5-4580-8BA4-5538A2B6EF0D}</a:tableStyleId>
              </a:tblPr>
              <a:tblGrid>
                <a:gridCol w="22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1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Column Name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>
                          <a:solidFill>
                            <a:schemeClr val="dk1"/>
                          </a:solidFill>
                        </a:rPr>
                        <a:t>Data Type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Unique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Description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place_id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VARCHAR(100)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True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장소 고유 아이디</a:t>
                      </a:r>
                      <a:endParaRPr lang="en" altLang="ko-KR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608078968"/>
                  </a:ext>
                </a:extLst>
              </a:tr>
              <a:tr h="40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id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INT(100)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True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인덱스</a:t>
                      </a:r>
                      <a:endParaRPr lang="en" altLang="ko-KR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20887772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/>
        </p:nvSpPr>
        <p:spPr>
          <a:xfrm>
            <a:off x="535350" y="314900"/>
            <a:ext cx="5919694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altLang="ko-KR" dirty="0"/>
              <a:t>2</a:t>
            </a:r>
            <a:r>
              <a:rPr lang="ko" dirty="0"/>
              <a:t>. </a:t>
            </a:r>
            <a:r>
              <a:rPr lang="en-US" altLang="ko" dirty="0" err="1"/>
              <a:t>PlaceService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" dirty="0" err="1"/>
              <a:t>ReviewService</a:t>
            </a:r>
            <a:r>
              <a:rPr lang="ko" dirty="0"/>
              <a:t> </a:t>
            </a:r>
            <a:r>
              <a:rPr lang="en-US" altLang="ko" dirty="0"/>
              <a:t>–</a:t>
            </a:r>
            <a:r>
              <a:rPr lang="ko" dirty="0"/>
              <a:t> </a:t>
            </a:r>
            <a:r>
              <a:rPr lang="en-US" altLang="ko" dirty="0"/>
              <a:t>reviews</a:t>
            </a:r>
            <a:r>
              <a:rPr lang="ko" dirty="0"/>
              <a:t> table</a:t>
            </a:r>
            <a:endParaRPr dirty="0"/>
          </a:p>
        </p:txBody>
      </p:sp>
      <p:graphicFrame>
        <p:nvGraphicFramePr>
          <p:cNvPr id="119" name="Google Shape;119;p16"/>
          <p:cNvGraphicFramePr/>
          <p:nvPr>
            <p:extLst>
              <p:ext uri="{D42A27DB-BD31-4B8C-83A1-F6EECF244321}">
                <p14:modId xmlns:p14="http://schemas.microsoft.com/office/powerpoint/2010/main" val="586402503"/>
              </p:ext>
            </p:extLst>
          </p:nvPr>
        </p:nvGraphicFramePr>
        <p:xfrm>
          <a:off x="637382" y="1020875"/>
          <a:ext cx="8082050" cy="3971295"/>
        </p:xfrm>
        <a:graphic>
          <a:graphicData uri="http://schemas.openxmlformats.org/drawingml/2006/table">
            <a:tbl>
              <a:tblPr>
                <a:noFill/>
                <a:tableStyleId>{9D817D38-67B5-4580-8BA4-5538A2B6EF0D}</a:tableStyleId>
              </a:tblPr>
              <a:tblGrid>
                <a:gridCol w="22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1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Column Name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>
                          <a:solidFill>
                            <a:schemeClr val="dk1"/>
                          </a:solidFill>
                        </a:rPr>
                        <a:t>Data Type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Unique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Description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dirty="0"/>
                        <a:t>type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dirty="0"/>
                        <a:t>VARCHAR(20)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dirty="0"/>
                        <a:t>-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리뷰 타입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action</a:t>
                      </a:r>
                      <a:endParaRPr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" dirty="0"/>
                        <a:t>VARCHAR(20)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리뷰 생성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 삭제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 수정 액션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review_id</a:t>
                      </a:r>
                      <a:endParaRPr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" dirty="0"/>
                        <a:t>VARCHAR(100)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true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리뷰 고유 아이디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status</a:t>
                      </a:r>
                      <a:endParaRPr dirty="0"/>
                    </a:p>
                  </a:txBody>
                  <a:tcPr marL="91425" marR="91425" marT="91425" marB="91425"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/>
                        <a:t>VARCHAR(10)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-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데이터 롤백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커밋을</a:t>
                      </a:r>
                      <a:r>
                        <a:rPr lang="ko-KR" altLang="en-US" dirty="0"/>
                        <a:t> 위한 </a:t>
                      </a:r>
                      <a:r>
                        <a:rPr lang="ko-KR" altLang="en-US" dirty="0" err="1"/>
                        <a:t>상태값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799381"/>
                  </a:ext>
                </a:extLst>
              </a:tr>
              <a:tr h="40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0" dirty="0"/>
                        <a:t>content</a:t>
                      </a:r>
                      <a:endParaRPr b="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" dirty="0"/>
                        <a:t>VARCHAR(255)</a:t>
                      </a:r>
                      <a:endParaRPr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리뷰 내용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0" dirty="0" err="1"/>
                        <a:t>user_id</a:t>
                      </a:r>
                      <a:endParaRPr b="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" dirty="0"/>
                        <a:t>VARCHAR(100)</a:t>
                      </a:r>
                      <a:endParaRPr b="1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b="0" dirty="0"/>
                        <a:t>-</a:t>
                      </a:r>
                      <a:endParaRPr b="0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작성자 고유 아이디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514618"/>
                  </a:ext>
                </a:extLst>
              </a:tr>
              <a:tr h="40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0" dirty="0" err="1"/>
                        <a:t>place_id</a:t>
                      </a:r>
                      <a:endParaRPr b="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" dirty="0"/>
                        <a:t>VARCHAR(100)</a:t>
                      </a:r>
                      <a:endParaRPr b="1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b="0" dirty="0"/>
                        <a:t>-</a:t>
                      </a:r>
                      <a:endParaRPr b="0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dirty="0"/>
                        <a:t>p</a:t>
                      </a:r>
                      <a:r>
                        <a:rPr lang="en-US" dirty="0"/>
                        <a:t>laces</a:t>
                      </a:r>
                      <a:r>
                        <a:rPr lang="ko-KR" altLang="en-US" dirty="0"/>
                        <a:t> 테이블 </a:t>
                      </a:r>
                      <a:r>
                        <a:rPr lang="ko-KR" altLang="en-US" dirty="0" err="1"/>
                        <a:t>외래키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812745"/>
                  </a:ext>
                </a:extLst>
              </a:tr>
              <a:tr h="40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id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/>
                        <a:t>INT(100)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true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인덱스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116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060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/>
        </p:nvSpPr>
        <p:spPr>
          <a:xfrm>
            <a:off x="535349" y="314900"/>
            <a:ext cx="618316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altLang="ko-KR" dirty="0"/>
              <a:t>2</a:t>
            </a:r>
            <a:r>
              <a:rPr lang="ko" dirty="0"/>
              <a:t>. </a:t>
            </a:r>
            <a:r>
              <a:rPr lang="en-US" altLang="ko" dirty="0" err="1"/>
              <a:t>PlaceService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" dirty="0" err="1"/>
              <a:t>ReviewService</a:t>
            </a:r>
            <a:r>
              <a:rPr lang="ko" dirty="0"/>
              <a:t> </a:t>
            </a:r>
            <a:r>
              <a:rPr lang="en-US" altLang="ko" dirty="0"/>
              <a:t>–</a:t>
            </a:r>
            <a:r>
              <a:rPr lang="ko" dirty="0"/>
              <a:t> </a:t>
            </a:r>
            <a:r>
              <a:rPr lang="en-US" altLang="ko" dirty="0"/>
              <a:t>photos</a:t>
            </a:r>
            <a:r>
              <a:rPr lang="ko" dirty="0"/>
              <a:t> table</a:t>
            </a:r>
            <a:endParaRPr dirty="0"/>
          </a:p>
        </p:txBody>
      </p:sp>
      <p:graphicFrame>
        <p:nvGraphicFramePr>
          <p:cNvPr id="119" name="Google Shape;119;p16"/>
          <p:cNvGraphicFramePr/>
          <p:nvPr>
            <p:extLst>
              <p:ext uri="{D42A27DB-BD31-4B8C-83A1-F6EECF244321}">
                <p14:modId xmlns:p14="http://schemas.microsoft.com/office/powerpoint/2010/main" val="4239356500"/>
              </p:ext>
            </p:extLst>
          </p:nvPr>
        </p:nvGraphicFramePr>
        <p:xfrm>
          <a:off x="610641" y="1340446"/>
          <a:ext cx="8082050" cy="2809645"/>
        </p:xfrm>
        <a:graphic>
          <a:graphicData uri="http://schemas.openxmlformats.org/drawingml/2006/table">
            <a:tbl>
              <a:tblPr>
                <a:noFill/>
                <a:tableStyleId>{9D817D38-67B5-4580-8BA4-5538A2B6EF0D}</a:tableStyleId>
              </a:tblPr>
              <a:tblGrid>
                <a:gridCol w="22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1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Column Name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>
                          <a:solidFill>
                            <a:schemeClr val="dk1"/>
                          </a:solidFill>
                        </a:rPr>
                        <a:t>Data Type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Unique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Description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photo_id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dirty="0"/>
                        <a:t>VARCHAR(100)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dirty="0"/>
                        <a:t>-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사진 고유 아이디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review_id</a:t>
                      </a:r>
                      <a:endParaRPr dirty="0"/>
                    </a:p>
                  </a:txBody>
                  <a:tcPr marL="91425" marR="91425" marT="91425" marB="91425"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" dirty="0"/>
                        <a:t>VARCHAR(100)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true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dirty="0"/>
                        <a:t>reviews</a:t>
                      </a:r>
                      <a:r>
                        <a:rPr lang="ko-KR" altLang="en-US" dirty="0"/>
                        <a:t> 테이블 </a:t>
                      </a:r>
                      <a:r>
                        <a:rPr lang="ko-KR" altLang="en-US" dirty="0" err="1"/>
                        <a:t>외래키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status</a:t>
                      </a:r>
                      <a:endParaRPr dirty="0"/>
                    </a:p>
                  </a:txBody>
                  <a:tcPr marL="91425" marR="91425" marT="91425" marB="91425"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/>
                        <a:t>VARCHAR(10)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-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데이터 롤백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커밋을</a:t>
                      </a:r>
                      <a:r>
                        <a:rPr lang="ko-KR" altLang="en-US" dirty="0"/>
                        <a:t> 위한 </a:t>
                      </a:r>
                      <a:r>
                        <a:rPr lang="ko-KR" altLang="en-US" dirty="0" err="1"/>
                        <a:t>상태값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8589968"/>
                  </a:ext>
                </a:extLst>
              </a:tr>
              <a:tr h="462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image</a:t>
                      </a:r>
                      <a:endParaRPr dirty="0"/>
                    </a:p>
                  </a:txBody>
                  <a:tcPr marL="91425" marR="91425" marT="91425" marB="91425"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/>
                        <a:t>VARCHAR(100)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-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image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url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3755581"/>
                  </a:ext>
                </a:extLst>
              </a:tr>
              <a:tr h="462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id</a:t>
                      </a:r>
                      <a:endParaRPr dirty="0"/>
                    </a:p>
                  </a:txBody>
                  <a:tcPr marL="91425" marR="91425" marT="91425" marB="91425"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/>
                        <a:t>INT(100)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true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인덱스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0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406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4;p28">
            <a:extLst>
              <a:ext uri="{FF2B5EF4-FFF2-40B4-BE49-F238E27FC236}">
                <a16:creationId xmlns:a16="http://schemas.microsoft.com/office/drawing/2014/main" id="{2EF1B97D-5037-8E40-8330-45D9CB413A0D}"/>
              </a:ext>
            </a:extLst>
          </p:cNvPr>
          <p:cNvSpPr txBox="1"/>
          <p:nvPr/>
        </p:nvSpPr>
        <p:spPr>
          <a:xfrm>
            <a:off x="186744" y="282226"/>
            <a:ext cx="356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altLang="ko-KR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review-service API</a:t>
            </a:r>
            <a:endParaRPr lang="en" altLang="ko-KR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BE5B6B9-CC6B-654A-9515-B26BD4B79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856521"/>
              </p:ext>
            </p:extLst>
          </p:nvPr>
        </p:nvGraphicFramePr>
        <p:xfrm>
          <a:off x="186744" y="900247"/>
          <a:ext cx="8789831" cy="2885805"/>
        </p:xfrm>
        <a:graphic>
          <a:graphicData uri="http://schemas.openxmlformats.org/drawingml/2006/table">
            <a:tbl>
              <a:tblPr firstRow="1" bandRow="1">
                <a:tableStyleId>{9D817D38-67B5-4580-8BA4-5538A2B6EF0D}</a:tableStyleId>
              </a:tblPr>
              <a:tblGrid>
                <a:gridCol w="663262">
                  <a:extLst>
                    <a:ext uri="{9D8B030D-6E8A-4147-A177-3AD203B41FA5}">
                      <a16:colId xmlns:a16="http://schemas.microsoft.com/office/drawing/2014/main" val="180284308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4023390966"/>
                    </a:ext>
                  </a:extLst>
                </a:gridCol>
                <a:gridCol w="2376152">
                  <a:extLst>
                    <a:ext uri="{9D8B030D-6E8A-4147-A177-3AD203B41FA5}">
                      <a16:colId xmlns:a16="http://schemas.microsoft.com/office/drawing/2014/main" val="2524920366"/>
                    </a:ext>
                  </a:extLst>
                </a:gridCol>
                <a:gridCol w="689019">
                  <a:extLst>
                    <a:ext uri="{9D8B030D-6E8A-4147-A177-3AD203B41FA5}">
                      <a16:colId xmlns:a16="http://schemas.microsoft.com/office/drawing/2014/main" val="1225143698"/>
                    </a:ext>
                  </a:extLst>
                </a:gridCol>
                <a:gridCol w="1860998">
                  <a:extLst>
                    <a:ext uri="{9D8B030D-6E8A-4147-A177-3AD203B41FA5}">
                      <a16:colId xmlns:a16="http://schemas.microsoft.com/office/drawing/2014/main" val="3837079234"/>
                    </a:ext>
                  </a:extLst>
                </a:gridCol>
              </a:tblGrid>
              <a:tr h="41692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API </a:t>
                      </a:r>
                      <a:r>
                        <a:rPr lang="ko-Kore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경로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Reverse proxy 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경로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Method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param, body 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예시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064607"/>
                  </a:ext>
                </a:extLst>
              </a:tr>
              <a:tr h="359507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리뷰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작성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http://localhost:6900/review-service/events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http://localhost:6300/events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POST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body {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type: “REVIEW”,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action: “ADD”,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content: “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좋아요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!”,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attachtedPhotos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:[“image1”],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userId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user_id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placeId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place_id</a:t>
                      </a:r>
                      <a:endParaRPr lang="en-US" altLang="ko-Kore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}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9171231"/>
                  </a:ext>
                </a:extLst>
              </a:tr>
              <a:tr h="359507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리뷰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수정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http://localhost:6900/review-service/events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/:</a:t>
                      </a:r>
                      <a:r>
                        <a:rPr lang="en-US" altLang="ko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reviewId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http://localhost:6300/events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/:</a:t>
                      </a:r>
                      <a:r>
                        <a:rPr lang="en-US" altLang="ko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reviewId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PUT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param =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reviewId</a:t>
                      </a:r>
                      <a:endParaRPr lang="en-US" altLang="ko-Kore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body {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action: “MOD”,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content: “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좋아요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!”,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attachtedPhotos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 [“image1”],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userId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user_id</a:t>
                      </a:r>
                      <a:endParaRPr lang="en-US" altLang="ko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}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0783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255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4;p28">
            <a:extLst>
              <a:ext uri="{FF2B5EF4-FFF2-40B4-BE49-F238E27FC236}">
                <a16:creationId xmlns:a16="http://schemas.microsoft.com/office/drawing/2014/main" id="{2EF1B97D-5037-8E40-8330-45D9CB413A0D}"/>
              </a:ext>
            </a:extLst>
          </p:cNvPr>
          <p:cNvSpPr txBox="1"/>
          <p:nvPr/>
        </p:nvSpPr>
        <p:spPr>
          <a:xfrm>
            <a:off x="483835" y="372378"/>
            <a:ext cx="356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altLang="ko-KR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review-service API</a:t>
            </a:r>
            <a:endParaRPr lang="en" altLang="ko-KR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BE5B6B9-CC6B-654A-9515-B26BD4B79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262443"/>
              </p:ext>
            </p:extLst>
          </p:nvPr>
        </p:nvGraphicFramePr>
        <p:xfrm>
          <a:off x="212502" y="1835085"/>
          <a:ext cx="8699677" cy="1629872"/>
        </p:xfrm>
        <a:graphic>
          <a:graphicData uri="http://schemas.openxmlformats.org/drawingml/2006/table">
            <a:tbl>
              <a:tblPr firstRow="1" bandRow="1">
                <a:tableStyleId>{9D817D38-67B5-4580-8BA4-5538A2B6EF0D}</a:tableStyleId>
              </a:tblPr>
              <a:tblGrid>
                <a:gridCol w="959475">
                  <a:extLst>
                    <a:ext uri="{9D8B030D-6E8A-4147-A177-3AD203B41FA5}">
                      <a16:colId xmlns:a16="http://schemas.microsoft.com/office/drawing/2014/main" val="1802843081"/>
                    </a:ext>
                  </a:extLst>
                </a:gridCol>
                <a:gridCol w="3181082">
                  <a:extLst>
                    <a:ext uri="{9D8B030D-6E8A-4147-A177-3AD203B41FA5}">
                      <a16:colId xmlns:a16="http://schemas.microsoft.com/office/drawing/2014/main" val="4023390966"/>
                    </a:ext>
                  </a:extLst>
                </a:gridCol>
                <a:gridCol w="2266682">
                  <a:extLst>
                    <a:ext uri="{9D8B030D-6E8A-4147-A177-3AD203B41FA5}">
                      <a16:colId xmlns:a16="http://schemas.microsoft.com/office/drawing/2014/main" val="2524920366"/>
                    </a:ext>
                  </a:extLst>
                </a:gridCol>
                <a:gridCol w="618186">
                  <a:extLst>
                    <a:ext uri="{9D8B030D-6E8A-4147-A177-3AD203B41FA5}">
                      <a16:colId xmlns:a16="http://schemas.microsoft.com/office/drawing/2014/main" val="1225143698"/>
                    </a:ext>
                  </a:extLst>
                </a:gridCol>
                <a:gridCol w="1674252">
                  <a:extLst>
                    <a:ext uri="{9D8B030D-6E8A-4147-A177-3AD203B41FA5}">
                      <a16:colId xmlns:a16="http://schemas.microsoft.com/office/drawing/2014/main" val="3837079234"/>
                    </a:ext>
                  </a:extLst>
                </a:gridCol>
              </a:tblGrid>
              <a:tr h="41692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API </a:t>
                      </a:r>
                      <a:r>
                        <a:rPr lang="ko-Kore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경로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Reverse proxy 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경로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Method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param, body 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예시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064607"/>
                  </a:ext>
                </a:extLst>
              </a:tr>
              <a:tr h="359507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리뷰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삭제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http://localhost:6900/review-service/events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/:</a:t>
                      </a:r>
                      <a:r>
                        <a:rPr lang="en-US" altLang="ko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reviewId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http://localhost:6300/events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/:</a:t>
                      </a:r>
                      <a:r>
                        <a:rPr lang="en-US" altLang="ko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reviewId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DELETE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param =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reviewId</a:t>
                      </a:r>
                      <a:endParaRPr lang="en-US" altLang="ko-Kore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body {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userId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user_id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action: “DELETE”</a:t>
                      </a: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}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6960693"/>
                  </a:ext>
                </a:extLst>
              </a:tr>
              <a:tr h="359507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리뷰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조회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http://localhost:6900/review-service/reviews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/:</a:t>
                      </a:r>
                      <a:r>
                        <a:rPr lang="en-US" altLang="ko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placeId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http://localhost:6300/reviews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/:</a:t>
                      </a:r>
                      <a:r>
                        <a:rPr lang="en-US" altLang="ko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placeId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GET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param =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placeId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5974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145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4;p28">
            <a:extLst>
              <a:ext uri="{FF2B5EF4-FFF2-40B4-BE49-F238E27FC236}">
                <a16:creationId xmlns:a16="http://schemas.microsoft.com/office/drawing/2014/main" id="{2EF1B97D-5037-8E40-8330-45D9CB413A0D}"/>
              </a:ext>
            </a:extLst>
          </p:cNvPr>
          <p:cNvSpPr txBox="1"/>
          <p:nvPr/>
        </p:nvSpPr>
        <p:spPr>
          <a:xfrm>
            <a:off x="535350" y="314900"/>
            <a:ext cx="356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altLang="ko-KR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point-service API</a:t>
            </a:r>
            <a:endParaRPr lang="en" altLang="ko-KR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BE5B6B9-CC6B-654A-9515-B26BD4B79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219833"/>
              </p:ext>
            </p:extLst>
          </p:nvPr>
        </p:nvGraphicFramePr>
        <p:xfrm>
          <a:off x="251138" y="2003780"/>
          <a:ext cx="8570889" cy="1135939"/>
        </p:xfrm>
        <a:graphic>
          <a:graphicData uri="http://schemas.openxmlformats.org/drawingml/2006/table">
            <a:tbl>
              <a:tblPr firstRow="1" bandRow="1">
                <a:tableStyleId>{9D817D38-67B5-4580-8BA4-5538A2B6EF0D}</a:tableStyleId>
              </a:tblPr>
              <a:tblGrid>
                <a:gridCol w="1030310">
                  <a:extLst>
                    <a:ext uri="{9D8B030D-6E8A-4147-A177-3AD203B41FA5}">
                      <a16:colId xmlns:a16="http://schemas.microsoft.com/office/drawing/2014/main" val="1802843081"/>
                    </a:ext>
                  </a:extLst>
                </a:gridCol>
                <a:gridCol w="2942822">
                  <a:extLst>
                    <a:ext uri="{9D8B030D-6E8A-4147-A177-3AD203B41FA5}">
                      <a16:colId xmlns:a16="http://schemas.microsoft.com/office/drawing/2014/main" val="4023390966"/>
                    </a:ext>
                  </a:extLst>
                </a:gridCol>
                <a:gridCol w="2208727">
                  <a:extLst>
                    <a:ext uri="{9D8B030D-6E8A-4147-A177-3AD203B41FA5}">
                      <a16:colId xmlns:a16="http://schemas.microsoft.com/office/drawing/2014/main" val="2524920366"/>
                    </a:ext>
                  </a:extLst>
                </a:gridCol>
                <a:gridCol w="682825">
                  <a:extLst>
                    <a:ext uri="{9D8B030D-6E8A-4147-A177-3AD203B41FA5}">
                      <a16:colId xmlns:a16="http://schemas.microsoft.com/office/drawing/2014/main" val="1225143698"/>
                    </a:ext>
                  </a:extLst>
                </a:gridCol>
                <a:gridCol w="1706205">
                  <a:extLst>
                    <a:ext uri="{9D8B030D-6E8A-4147-A177-3AD203B41FA5}">
                      <a16:colId xmlns:a16="http://schemas.microsoft.com/office/drawing/2014/main" val="3837079234"/>
                    </a:ext>
                  </a:extLst>
                </a:gridCol>
              </a:tblGrid>
              <a:tr h="41692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API </a:t>
                      </a:r>
                      <a:r>
                        <a:rPr lang="ko-Kore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경로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Reverse proxy 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경로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Method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param, body 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예시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064607"/>
                  </a:ext>
                </a:extLst>
              </a:tr>
              <a:tr h="359507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포인트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총합 조회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http://localhost:6900/point-service</a:t>
                      </a:r>
                      <a:r>
                        <a:rPr lang="en" altLang="ko-Kore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  <a:cs typeface="Arial"/>
                          <a:sym typeface="Arial"/>
                        </a:rPr>
                        <a:t>/points/:</a:t>
                      </a:r>
                      <a:r>
                        <a:rPr lang="en" altLang="ko-Kore-KR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  <a:cs typeface="Arial"/>
                          <a:sym typeface="Arial"/>
                        </a:rPr>
                        <a:t>userId</a:t>
                      </a:r>
                      <a:endParaRPr lang="en" altLang="ko-Kore-KR" sz="1000" b="0" i="0" u="none" strike="noStrike" cap="none" dirty="0">
                        <a:solidFill>
                          <a:srgbClr val="000000"/>
                        </a:solidFill>
                        <a:effectLst/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http://localhost:6400/</a:t>
                      </a:r>
                      <a:r>
                        <a:rPr lang="en" altLang="ko-Kore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  <a:cs typeface="Arial"/>
                          <a:sym typeface="Arial"/>
                        </a:rPr>
                        <a:t>points/:</a:t>
                      </a:r>
                      <a:r>
                        <a:rPr lang="en" altLang="ko-Kore-KR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  <a:cs typeface="Arial"/>
                          <a:sym typeface="Arial"/>
                        </a:rPr>
                        <a:t>userId</a:t>
                      </a:r>
                      <a:endParaRPr lang="en" altLang="ko-Kore-KR" sz="1000" b="0" i="0" u="none" strike="noStrike" cap="none" dirty="0">
                        <a:solidFill>
                          <a:srgbClr val="000000"/>
                        </a:solidFill>
                        <a:effectLst/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GET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param = </a:t>
                      </a:r>
                      <a:r>
                        <a:rPr lang="en" altLang="ko-Kore-KR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  <a:cs typeface="Arial"/>
                          <a:sym typeface="Arial"/>
                        </a:rPr>
                        <a:t>userId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9171231"/>
                  </a:ext>
                </a:extLst>
              </a:tr>
              <a:tr h="35950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포인트 내역 조회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http://localhost:6900/point-service</a:t>
                      </a:r>
                      <a:r>
                        <a:rPr lang="en" altLang="ko-Kore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  <a:cs typeface="Arial"/>
                          <a:sym typeface="Arial"/>
                        </a:rPr>
                        <a:t>/history/:</a:t>
                      </a:r>
                      <a:r>
                        <a:rPr lang="en" altLang="ko-Kore-KR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  <a:cs typeface="Arial"/>
                          <a:sym typeface="Arial"/>
                        </a:rPr>
                        <a:t>userId</a:t>
                      </a:r>
                      <a:endParaRPr lang="en" altLang="ko-Kore-KR" sz="1000" b="0" i="0" u="none" strike="noStrike" cap="none" dirty="0">
                        <a:solidFill>
                          <a:srgbClr val="000000"/>
                        </a:solidFill>
                        <a:effectLst/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http://localhost:6400/</a:t>
                      </a:r>
                      <a:r>
                        <a:rPr lang="en" altLang="ko-Kore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  <a:cs typeface="Arial"/>
                          <a:sym typeface="Arial"/>
                        </a:rPr>
                        <a:t>history/:</a:t>
                      </a:r>
                      <a:r>
                        <a:rPr lang="en" altLang="ko-Kore-KR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  <a:cs typeface="Arial"/>
                          <a:sym typeface="Arial"/>
                        </a:rPr>
                        <a:t>userId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GET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param = </a:t>
                      </a:r>
                      <a:r>
                        <a:rPr lang="en" altLang="ko-Kore-KR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  <a:cs typeface="Arial"/>
                          <a:sym typeface="Arial"/>
                        </a:rPr>
                        <a:t>userId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0783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246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6461499-02A6-2F47-ABDF-2CF58317FBC9}"/>
              </a:ext>
            </a:extLst>
          </p:cNvPr>
          <p:cNvCxnSpPr>
            <a:cxnSpLocks/>
          </p:cNvCxnSpPr>
          <p:nvPr/>
        </p:nvCxnSpPr>
        <p:spPr>
          <a:xfrm>
            <a:off x="3004509" y="1510740"/>
            <a:ext cx="1465932" cy="0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0778474-A1C1-B949-B783-2A960C415FBC}"/>
              </a:ext>
            </a:extLst>
          </p:cNvPr>
          <p:cNvCxnSpPr>
            <a:cxnSpLocks/>
          </p:cNvCxnSpPr>
          <p:nvPr/>
        </p:nvCxnSpPr>
        <p:spPr>
          <a:xfrm>
            <a:off x="1526720" y="1330147"/>
            <a:ext cx="1336208" cy="0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Google Shape;284;p28"/>
          <p:cNvSpPr txBox="1"/>
          <p:nvPr/>
        </p:nvSpPr>
        <p:spPr>
          <a:xfrm>
            <a:off x="535350" y="314900"/>
            <a:ext cx="356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ko-KR" altLang="en-US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리뷰 작성 </a:t>
            </a:r>
            <a:r>
              <a:rPr lang="en-US" altLang="ko-KR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API</a:t>
            </a:r>
            <a:endParaRPr lang="en" altLang="ko-KR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28" name="Google Shape;292;p28">
            <a:extLst>
              <a:ext uri="{FF2B5EF4-FFF2-40B4-BE49-F238E27FC236}">
                <a16:creationId xmlns:a16="http://schemas.microsoft.com/office/drawing/2014/main" id="{7E2134B2-5758-D844-9FE3-446683E57197}"/>
              </a:ext>
            </a:extLst>
          </p:cNvPr>
          <p:cNvSpPr txBox="1"/>
          <p:nvPr/>
        </p:nvSpPr>
        <p:spPr>
          <a:xfrm>
            <a:off x="992603" y="741120"/>
            <a:ext cx="10065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ko-KR" altLang="en-US" sz="1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클라이언트</a:t>
            </a:r>
            <a:endParaRPr lang="en-US" altLang="ko-KR" sz="1000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31" name="Google Shape;292;p28">
            <a:extLst>
              <a:ext uri="{FF2B5EF4-FFF2-40B4-BE49-F238E27FC236}">
                <a16:creationId xmlns:a16="http://schemas.microsoft.com/office/drawing/2014/main" id="{DF053E3A-9778-4847-BA4E-BA6DA5D524D6}"/>
              </a:ext>
            </a:extLst>
          </p:cNvPr>
          <p:cNvSpPr txBox="1"/>
          <p:nvPr/>
        </p:nvSpPr>
        <p:spPr>
          <a:xfrm>
            <a:off x="2434472" y="721983"/>
            <a:ext cx="10065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ko-KR" altLang="en-US" sz="1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게이트웨이</a:t>
            </a:r>
            <a:endParaRPr lang="en-US" altLang="ko-KR" sz="1000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32" name="Google Shape;292;p28">
            <a:extLst>
              <a:ext uri="{FF2B5EF4-FFF2-40B4-BE49-F238E27FC236}">
                <a16:creationId xmlns:a16="http://schemas.microsoft.com/office/drawing/2014/main" id="{0A1E5651-84CB-9B4B-9FD6-C53F1EBF107D}"/>
              </a:ext>
            </a:extLst>
          </p:cNvPr>
          <p:cNvSpPr txBox="1"/>
          <p:nvPr/>
        </p:nvSpPr>
        <p:spPr>
          <a:xfrm>
            <a:off x="3957914" y="721983"/>
            <a:ext cx="10065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ko-KR" altLang="en-US" sz="1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리뷰 서비스 </a:t>
            </a:r>
            <a:endParaRPr lang="en-US" altLang="ko-KR" sz="1000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2" name="원통[C] 1">
            <a:extLst>
              <a:ext uri="{FF2B5EF4-FFF2-40B4-BE49-F238E27FC236}">
                <a16:creationId xmlns:a16="http://schemas.microsoft.com/office/drawing/2014/main" id="{48756BF6-B35B-8C4B-839C-4F16CE7B75FE}"/>
              </a:ext>
            </a:extLst>
          </p:cNvPr>
          <p:cNvSpPr/>
          <p:nvPr/>
        </p:nvSpPr>
        <p:spPr>
          <a:xfrm>
            <a:off x="1458142" y="1160887"/>
            <a:ext cx="45719" cy="3461117"/>
          </a:xfrm>
          <a:prstGeom prst="ca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highlight>
                <a:srgbClr val="808080"/>
              </a:highlight>
            </a:endParaRPr>
          </a:p>
        </p:txBody>
      </p:sp>
      <p:sp>
        <p:nvSpPr>
          <p:cNvPr id="44" name="원통[C] 43">
            <a:extLst>
              <a:ext uri="{FF2B5EF4-FFF2-40B4-BE49-F238E27FC236}">
                <a16:creationId xmlns:a16="http://schemas.microsoft.com/office/drawing/2014/main" id="{7421D81A-8A7F-C64D-9AF1-875F5B31CC4B}"/>
              </a:ext>
            </a:extLst>
          </p:cNvPr>
          <p:cNvSpPr/>
          <p:nvPr/>
        </p:nvSpPr>
        <p:spPr>
          <a:xfrm>
            <a:off x="2930877" y="1160883"/>
            <a:ext cx="45719" cy="3461117"/>
          </a:xfrm>
          <a:prstGeom prst="ca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highlight>
                <a:srgbClr val="808080"/>
              </a:highlight>
            </a:endParaRPr>
          </a:p>
        </p:txBody>
      </p:sp>
      <p:sp>
        <p:nvSpPr>
          <p:cNvPr id="45" name="원통[C] 44">
            <a:extLst>
              <a:ext uri="{FF2B5EF4-FFF2-40B4-BE49-F238E27FC236}">
                <a16:creationId xmlns:a16="http://schemas.microsoft.com/office/drawing/2014/main" id="{9EE99B9F-3146-BF40-9C21-017CAA7CB613}"/>
              </a:ext>
            </a:extLst>
          </p:cNvPr>
          <p:cNvSpPr/>
          <p:nvPr/>
        </p:nvSpPr>
        <p:spPr>
          <a:xfrm>
            <a:off x="4470442" y="1160883"/>
            <a:ext cx="45719" cy="3461117"/>
          </a:xfrm>
          <a:prstGeom prst="ca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highlight>
                <a:srgbClr val="808080"/>
              </a:highlight>
            </a:endParaRPr>
          </a:p>
        </p:txBody>
      </p:sp>
      <p:sp>
        <p:nvSpPr>
          <p:cNvPr id="48" name="원통[C] 47">
            <a:extLst>
              <a:ext uri="{FF2B5EF4-FFF2-40B4-BE49-F238E27FC236}">
                <a16:creationId xmlns:a16="http://schemas.microsoft.com/office/drawing/2014/main" id="{22F80113-CA82-934A-9775-8192020566A5}"/>
              </a:ext>
            </a:extLst>
          </p:cNvPr>
          <p:cNvSpPr/>
          <p:nvPr/>
        </p:nvSpPr>
        <p:spPr>
          <a:xfrm flipH="1">
            <a:off x="1458141" y="1160885"/>
            <a:ext cx="45719" cy="392954"/>
          </a:xfrm>
          <a:prstGeom prst="can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highlight>
                <a:srgbClr val="808080"/>
              </a:highlight>
            </a:endParaRPr>
          </a:p>
        </p:txBody>
      </p:sp>
      <p:sp>
        <p:nvSpPr>
          <p:cNvPr id="54" name="Google Shape;292;p28">
            <a:extLst>
              <a:ext uri="{FF2B5EF4-FFF2-40B4-BE49-F238E27FC236}">
                <a16:creationId xmlns:a16="http://schemas.microsoft.com/office/drawing/2014/main" id="{15275B61-218C-0A4A-B2B1-44240C712A9A}"/>
              </a:ext>
            </a:extLst>
          </p:cNvPr>
          <p:cNvSpPr txBox="1"/>
          <p:nvPr/>
        </p:nvSpPr>
        <p:spPr>
          <a:xfrm>
            <a:off x="1711577" y="1338683"/>
            <a:ext cx="10065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ko-KR" altLang="en-US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리뷰 작성 요청</a:t>
            </a:r>
            <a:endParaRPr lang="en-US" altLang="ko-KR" sz="9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5" name="원통[C] 54">
            <a:extLst>
              <a:ext uri="{FF2B5EF4-FFF2-40B4-BE49-F238E27FC236}">
                <a16:creationId xmlns:a16="http://schemas.microsoft.com/office/drawing/2014/main" id="{92181709-13CB-7745-9068-5476788955A9}"/>
              </a:ext>
            </a:extLst>
          </p:cNvPr>
          <p:cNvSpPr/>
          <p:nvPr/>
        </p:nvSpPr>
        <p:spPr>
          <a:xfrm flipH="1">
            <a:off x="2937722" y="1160884"/>
            <a:ext cx="45719" cy="392955"/>
          </a:xfrm>
          <a:prstGeom prst="ca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highlight>
                <a:srgbClr val="808080"/>
              </a:highlight>
            </a:endParaRPr>
          </a:p>
        </p:txBody>
      </p:sp>
      <p:sp>
        <p:nvSpPr>
          <p:cNvPr id="56" name="원통[C] 55">
            <a:extLst>
              <a:ext uri="{FF2B5EF4-FFF2-40B4-BE49-F238E27FC236}">
                <a16:creationId xmlns:a16="http://schemas.microsoft.com/office/drawing/2014/main" id="{1C5C60BC-EE7C-7042-A504-606108389603}"/>
              </a:ext>
            </a:extLst>
          </p:cNvPr>
          <p:cNvSpPr/>
          <p:nvPr/>
        </p:nvSpPr>
        <p:spPr>
          <a:xfrm flipH="1">
            <a:off x="4470438" y="1483952"/>
            <a:ext cx="45719" cy="2156644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highlight>
                <a:srgbClr val="808080"/>
              </a:highlight>
            </a:endParaRPr>
          </a:p>
        </p:txBody>
      </p:sp>
      <p:sp>
        <p:nvSpPr>
          <p:cNvPr id="65" name="Google Shape;292;p28">
            <a:extLst>
              <a:ext uri="{FF2B5EF4-FFF2-40B4-BE49-F238E27FC236}">
                <a16:creationId xmlns:a16="http://schemas.microsoft.com/office/drawing/2014/main" id="{844E5C4F-2018-1443-B1B3-DCCB7F0CCF1D}"/>
              </a:ext>
            </a:extLst>
          </p:cNvPr>
          <p:cNvSpPr txBox="1"/>
          <p:nvPr/>
        </p:nvSpPr>
        <p:spPr>
          <a:xfrm>
            <a:off x="4832111" y="2048412"/>
            <a:ext cx="10065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ko-KR" altLang="en-US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포인트 증가 요청</a:t>
            </a:r>
            <a:endParaRPr lang="en-US" altLang="ko-KR" sz="9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4" name="Google Shape;292;p28">
            <a:extLst>
              <a:ext uri="{FF2B5EF4-FFF2-40B4-BE49-F238E27FC236}">
                <a16:creationId xmlns:a16="http://schemas.microsoft.com/office/drawing/2014/main" id="{D3E9AEA0-AA0E-5A4B-BCC2-4866F0F257F7}"/>
              </a:ext>
            </a:extLst>
          </p:cNvPr>
          <p:cNvSpPr txBox="1"/>
          <p:nvPr/>
        </p:nvSpPr>
        <p:spPr>
          <a:xfrm>
            <a:off x="3201545" y="1549358"/>
            <a:ext cx="10065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ko-KR" altLang="en-US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요청 데이터 전달</a:t>
            </a:r>
            <a:endParaRPr lang="en-US" altLang="ko-KR" sz="9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92" name="원통[C] 91">
            <a:extLst>
              <a:ext uri="{FF2B5EF4-FFF2-40B4-BE49-F238E27FC236}">
                <a16:creationId xmlns:a16="http://schemas.microsoft.com/office/drawing/2014/main" id="{A46FAA32-11BB-1041-A3E1-FE66420850FA}"/>
              </a:ext>
            </a:extLst>
          </p:cNvPr>
          <p:cNvSpPr/>
          <p:nvPr/>
        </p:nvSpPr>
        <p:spPr>
          <a:xfrm flipH="1">
            <a:off x="2935372" y="3600061"/>
            <a:ext cx="45719" cy="392955"/>
          </a:xfrm>
          <a:prstGeom prst="ca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highlight>
                <a:srgbClr val="808080"/>
              </a:highlight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F1622B35-8649-1243-8B89-EF81F674BFB5}"/>
              </a:ext>
            </a:extLst>
          </p:cNvPr>
          <p:cNvCxnSpPr>
            <a:cxnSpLocks/>
          </p:cNvCxnSpPr>
          <p:nvPr/>
        </p:nvCxnSpPr>
        <p:spPr>
          <a:xfrm flipH="1">
            <a:off x="3004509" y="3590236"/>
            <a:ext cx="1411568" cy="9825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Google Shape;292;p28">
            <a:extLst>
              <a:ext uri="{FF2B5EF4-FFF2-40B4-BE49-F238E27FC236}">
                <a16:creationId xmlns:a16="http://schemas.microsoft.com/office/drawing/2014/main" id="{53D9EB21-5F13-8041-BA1E-3B00A1D62587}"/>
              </a:ext>
            </a:extLst>
          </p:cNvPr>
          <p:cNvSpPr txBox="1"/>
          <p:nvPr/>
        </p:nvSpPr>
        <p:spPr>
          <a:xfrm>
            <a:off x="3166883" y="3593588"/>
            <a:ext cx="10065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ko-KR" altLang="en-US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리뷰 작성</a:t>
            </a:r>
            <a:r>
              <a:rPr lang="en-US" altLang="ko-KR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포인트 응답</a:t>
            </a:r>
            <a:endParaRPr lang="en-US" altLang="ko-KR" sz="9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95" name="원통[C] 94">
            <a:extLst>
              <a:ext uri="{FF2B5EF4-FFF2-40B4-BE49-F238E27FC236}">
                <a16:creationId xmlns:a16="http://schemas.microsoft.com/office/drawing/2014/main" id="{F4BB71D5-9D19-9142-B13E-F7FF5E5B1EDF}"/>
              </a:ext>
            </a:extLst>
          </p:cNvPr>
          <p:cNvSpPr/>
          <p:nvPr/>
        </p:nvSpPr>
        <p:spPr>
          <a:xfrm flipH="1">
            <a:off x="1458140" y="3949921"/>
            <a:ext cx="45719" cy="392954"/>
          </a:xfrm>
          <a:prstGeom prst="can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highlight>
                <a:srgbClr val="808080"/>
              </a:highlight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370EF15-6DE4-8440-828F-1ACEC661D241}"/>
              </a:ext>
            </a:extLst>
          </p:cNvPr>
          <p:cNvCxnSpPr>
            <a:cxnSpLocks/>
          </p:cNvCxnSpPr>
          <p:nvPr/>
        </p:nvCxnSpPr>
        <p:spPr>
          <a:xfrm flipH="1">
            <a:off x="1574869" y="3970410"/>
            <a:ext cx="1279916" cy="0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Google Shape;292;p28">
            <a:extLst>
              <a:ext uri="{FF2B5EF4-FFF2-40B4-BE49-F238E27FC236}">
                <a16:creationId xmlns:a16="http://schemas.microsoft.com/office/drawing/2014/main" id="{9ACA530E-AB11-5744-9275-26508BCE8B02}"/>
              </a:ext>
            </a:extLst>
          </p:cNvPr>
          <p:cNvSpPr txBox="1"/>
          <p:nvPr/>
        </p:nvSpPr>
        <p:spPr>
          <a:xfrm>
            <a:off x="1692868" y="3970410"/>
            <a:ext cx="10065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ko-KR" altLang="en-US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결과 안내</a:t>
            </a:r>
            <a:endParaRPr lang="en-US" altLang="ko-KR" sz="9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2" name="원통[C] 111">
            <a:extLst>
              <a:ext uri="{FF2B5EF4-FFF2-40B4-BE49-F238E27FC236}">
                <a16:creationId xmlns:a16="http://schemas.microsoft.com/office/drawing/2014/main" id="{B1426DEB-09DC-8C4E-ADB5-C5AF13CDEE3A}"/>
              </a:ext>
            </a:extLst>
          </p:cNvPr>
          <p:cNvSpPr/>
          <p:nvPr/>
        </p:nvSpPr>
        <p:spPr>
          <a:xfrm>
            <a:off x="6043757" y="1160883"/>
            <a:ext cx="45719" cy="3461117"/>
          </a:xfrm>
          <a:prstGeom prst="ca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highlight>
                <a:srgbClr val="808080"/>
              </a:highlight>
            </a:endParaRPr>
          </a:p>
        </p:txBody>
      </p:sp>
      <p:sp>
        <p:nvSpPr>
          <p:cNvPr id="115" name="Google Shape;292;p28">
            <a:extLst>
              <a:ext uri="{FF2B5EF4-FFF2-40B4-BE49-F238E27FC236}">
                <a16:creationId xmlns:a16="http://schemas.microsoft.com/office/drawing/2014/main" id="{5386786A-3C03-DD4F-ACF8-9E842268FFA5}"/>
              </a:ext>
            </a:extLst>
          </p:cNvPr>
          <p:cNvSpPr txBox="1"/>
          <p:nvPr/>
        </p:nvSpPr>
        <p:spPr>
          <a:xfrm>
            <a:off x="5632775" y="716832"/>
            <a:ext cx="10065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ko-KR" altLang="en-US" sz="1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이벤트 버스</a:t>
            </a:r>
            <a:endParaRPr lang="en-US" altLang="ko-KR" sz="1000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F911D3CE-5D98-F247-87E6-DFBE388800A6}"/>
              </a:ext>
            </a:extLst>
          </p:cNvPr>
          <p:cNvCxnSpPr>
            <a:cxnSpLocks/>
          </p:cNvCxnSpPr>
          <p:nvPr/>
        </p:nvCxnSpPr>
        <p:spPr>
          <a:xfrm>
            <a:off x="4592402" y="2060405"/>
            <a:ext cx="1403131" cy="0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원통[C] 120">
            <a:extLst>
              <a:ext uri="{FF2B5EF4-FFF2-40B4-BE49-F238E27FC236}">
                <a16:creationId xmlns:a16="http://schemas.microsoft.com/office/drawing/2014/main" id="{6C89583F-7D3E-974F-9C90-0E1C2BE24F7F}"/>
              </a:ext>
            </a:extLst>
          </p:cNvPr>
          <p:cNvSpPr/>
          <p:nvPr/>
        </p:nvSpPr>
        <p:spPr>
          <a:xfrm flipH="1">
            <a:off x="6042343" y="2057401"/>
            <a:ext cx="45719" cy="338517"/>
          </a:xfrm>
          <a:prstGeom prst="ca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highlight>
                <a:srgbClr val="808080"/>
              </a:highlight>
            </a:endParaRPr>
          </a:p>
        </p:txBody>
      </p:sp>
      <p:sp>
        <p:nvSpPr>
          <p:cNvPr id="130" name="Google Shape;292;p28">
            <a:extLst>
              <a:ext uri="{FF2B5EF4-FFF2-40B4-BE49-F238E27FC236}">
                <a16:creationId xmlns:a16="http://schemas.microsoft.com/office/drawing/2014/main" id="{E5AE4A1E-43AC-A845-A801-29F2D5D96C50}"/>
              </a:ext>
            </a:extLst>
          </p:cNvPr>
          <p:cNvSpPr txBox="1"/>
          <p:nvPr/>
        </p:nvSpPr>
        <p:spPr>
          <a:xfrm>
            <a:off x="7046124" y="716832"/>
            <a:ext cx="10065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ko-KR" altLang="en-US" sz="1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포인트 서비스</a:t>
            </a:r>
            <a:endParaRPr lang="en-US" altLang="ko-KR" sz="1000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31" name="원통[C] 130">
            <a:extLst>
              <a:ext uri="{FF2B5EF4-FFF2-40B4-BE49-F238E27FC236}">
                <a16:creationId xmlns:a16="http://schemas.microsoft.com/office/drawing/2014/main" id="{0C595F83-F99A-B24E-AE2F-DAAD85C33515}"/>
              </a:ext>
            </a:extLst>
          </p:cNvPr>
          <p:cNvSpPr/>
          <p:nvPr/>
        </p:nvSpPr>
        <p:spPr>
          <a:xfrm>
            <a:off x="7526515" y="1079644"/>
            <a:ext cx="45719" cy="3461117"/>
          </a:xfrm>
          <a:prstGeom prst="ca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highlight>
                <a:srgbClr val="808080"/>
              </a:highlight>
            </a:endParaRPr>
          </a:p>
        </p:txBody>
      </p:sp>
      <p:sp>
        <p:nvSpPr>
          <p:cNvPr id="132" name="원통[C] 131">
            <a:extLst>
              <a:ext uri="{FF2B5EF4-FFF2-40B4-BE49-F238E27FC236}">
                <a16:creationId xmlns:a16="http://schemas.microsoft.com/office/drawing/2014/main" id="{B01096CA-AED9-9C44-9CC9-5816BFBE7D19}"/>
              </a:ext>
            </a:extLst>
          </p:cNvPr>
          <p:cNvSpPr/>
          <p:nvPr/>
        </p:nvSpPr>
        <p:spPr>
          <a:xfrm flipH="1">
            <a:off x="7529829" y="2395918"/>
            <a:ext cx="45719" cy="701232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highlight>
                <a:srgbClr val="808080"/>
              </a:highlight>
            </a:endParaRP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D8834CE1-FE36-FA41-8811-EF6991EDFC22}"/>
              </a:ext>
            </a:extLst>
          </p:cNvPr>
          <p:cNvCxnSpPr>
            <a:cxnSpLocks/>
          </p:cNvCxnSpPr>
          <p:nvPr/>
        </p:nvCxnSpPr>
        <p:spPr>
          <a:xfrm flipH="1" flipV="1">
            <a:off x="6150104" y="3097150"/>
            <a:ext cx="1339977" cy="14139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Google Shape;292;p28">
            <a:extLst>
              <a:ext uri="{FF2B5EF4-FFF2-40B4-BE49-F238E27FC236}">
                <a16:creationId xmlns:a16="http://schemas.microsoft.com/office/drawing/2014/main" id="{ADC8727C-7BBB-694C-B962-D109306B35D8}"/>
              </a:ext>
            </a:extLst>
          </p:cNvPr>
          <p:cNvSpPr txBox="1"/>
          <p:nvPr/>
        </p:nvSpPr>
        <p:spPr>
          <a:xfrm>
            <a:off x="6260750" y="2440885"/>
            <a:ext cx="10065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ko-KR" altLang="en-US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메시지 구독</a:t>
            </a:r>
            <a:endParaRPr lang="en-US" altLang="ko-KR" sz="9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/>
            <a:r>
              <a:rPr lang="en-US" altLang="ko-KR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성공 </a:t>
            </a:r>
            <a:r>
              <a:rPr lang="en-US" altLang="ko-KR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첫 리뷰 시 보너스 포인트</a:t>
            </a:r>
            <a:r>
              <a:rPr lang="en-US" altLang="ko-KR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 lvl="0" algn="ctr"/>
            <a:endParaRPr lang="en-US" altLang="ko-KR" sz="9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6E1FF23A-AD88-E644-9A7C-72E838CDC912}"/>
              </a:ext>
            </a:extLst>
          </p:cNvPr>
          <p:cNvCxnSpPr>
            <a:cxnSpLocks/>
          </p:cNvCxnSpPr>
          <p:nvPr/>
        </p:nvCxnSpPr>
        <p:spPr>
          <a:xfrm>
            <a:off x="6129822" y="2395918"/>
            <a:ext cx="1323826" cy="0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원통[C] 142">
            <a:extLst>
              <a:ext uri="{FF2B5EF4-FFF2-40B4-BE49-F238E27FC236}">
                <a16:creationId xmlns:a16="http://schemas.microsoft.com/office/drawing/2014/main" id="{BC7993EC-66DD-9A46-B270-3677366EB816}"/>
              </a:ext>
            </a:extLst>
          </p:cNvPr>
          <p:cNvSpPr/>
          <p:nvPr/>
        </p:nvSpPr>
        <p:spPr>
          <a:xfrm flipH="1">
            <a:off x="6049028" y="3097150"/>
            <a:ext cx="45719" cy="352100"/>
          </a:xfrm>
          <a:prstGeom prst="ca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highlight>
                <a:srgbClr val="808080"/>
              </a:highlight>
            </a:endParaRPr>
          </a:p>
        </p:txBody>
      </p:sp>
      <p:sp>
        <p:nvSpPr>
          <p:cNvPr id="145" name="Google Shape;292;p28">
            <a:extLst>
              <a:ext uri="{FF2B5EF4-FFF2-40B4-BE49-F238E27FC236}">
                <a16:creationId xmlns:a16="http://schemas.microsoft.com/office/drawing/2014/main" id="{543F45A8-63E5-7140-B92C-54F6DF1B85FC}"/>
              </a:ext>
            </a:extLst>
          </p:cNvPr>
          <p:cNvSpPr txBox="1"/>
          <p:nvPr/>
        </p:nvSpPr>
        <p:spPr>
          <a:xfrm>
            <a:off x="6260749" y="3105455"/>
            <a:ext cx="1165681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ko-KR" altLang="en-US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결과 응답</a:t>
            </a:r>
            <a:endParaRPr lang="en-US" altLang="ko-KR" sz="9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0" algn="ctr"/>
            <a:r>
              <a:rPr lang="en-US" altLang="ko-KR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성공 </a:t>
            </a:r>
            <a:r>
              <a:rPr lang="en-US" altLang="ko-KR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–</a:t>
            </a:r>
            <a:r>
              <a:rPr lang="ko-KR" altLang="en-US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성공 결과 실패 </a:t>
            </a:r>
            <a:r>
              <a:rPr lang="en-US" altLang="ko-KR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–</a:t>
            </a:r>
            <a:r>
              <a:rPr lang="ko-KR" altLang="en-US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포인트 롤백</a:t>
            </a:r>
            <a:r>
              <a:rPr lang="en-US" altLang="ko-KR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8AA4DEED-F421-4545-BD6C-B97FDD9CD0BB}"/>
              </a:ext>
            </a:extLst>
          </p:cNvPr>
          <p:cNvCxnSpPr>
            <a:cxnSpLocks/>
          </p:cNvCxnSpPr>
          <p:nvPr/>
        </p:nvCxnSpPr>
        <p:spPr>
          <a:xfrm flipH="1">
            <a:off x="4555303" y="3444077"/>
            <a:ext cx="1447897" cy="0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Google Shape;292;p28">
            <a:extLst>
              <a:ext uri="{FF2B5EF4-FFF2-40B4-BE49-F238E27FC236}">
                <a16:creationId xmlns:a16="http://schemas.microsoft.com/office/drawing/2014/main" id="{2FEF46A8-2174-474A-B593-7E8EFF0C864C}"/>
              </a:ext>
            </a:extLst>
          </p:cNvPr>
          <p:cNvSpPr txBox="1"/>
          <p:nvPr/>
        </p:nvSpPr>
        <p:spPr>
          <a:xfrm>
            <a:off x="4594709" y="3464575"/>
            <a:ext cx="1339335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ko-KR" altLang="en-US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메시지 구독</a:t>
            </a:r>
            <a:endParaRPr lang="en-US" altLang="ko-KR" sz="9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/>
            <a:r>
              <a:rPr lang="en-US" altLang="ko-KR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성공 </a:t>
            </a:r>
            <a:r>
              <a:rPr lang="en-US" altLang="ko-KR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–</a:t>
            </a:r>
            <a:r>
              <a:rPr lang="ko-KR" altLang="en-US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성공 결과</a:t>
            </a:r>
            <a:r>
              <a:rPr lang="en-US" altLang="ko-KR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altLang="ko-KR" sz="9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/>
            <a:r>
              <a:rPr lang="en-US" altLang="ko-KR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실패 </a:t>
            </a:r>
            <a:r>
              <a:rPr lang="en-US" altLang="ko-KR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리뷰 롤백</a:t>
            </a:r>
            <a:r>
              <a:rPr lang="en-US" altLang="ko-KR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 lvl="0" algn="ctr"/>
            <a:endParaRPr lang="en-US" altLang="ko-KR" sz="9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026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26C76C6-525D-7944-B9BA-5B06FD26FFB5}"/>
              </a:ext>
            </a:extLst>
          </p:cNvPr>
          <p:cNvCxnSpPr>
            <a:cxnSpLocks/>
          </p:cNvCxnSpPr>
          <p:nvPr/>
        </p:nvCxnSpPr>
        <p:spPr>
          <a:xfrm>
            <a:off x="6190711" y="1962467"/>
            <a:ext cx="1374139" cy="0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6461499-02A6-2F47-ABDF-2CF58317FBC9}"/>
              </a:ext>
            </a:extLst>
          </p:cNvPr>
          <p:cNvCxnSpPr>
            <a:cxnSpLocks/>
          </p:cNvCxnSpPr>
          <p:nvPr/>
        </p:nvCxnSpPr>
        <p:spPr>
          <a:xfrm>
            <a:off x="3060348" y="1512821"/>
            <a:ext cx="1465932" cy="0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0778474-A1C1-B949-B783-2A960C415FBC}"/>
              </a:ext>
            </a:extLst>
          </p:cNvPr>
          <p:cNvCxnSpPr>
            <a:cxnSpLocks/>
          </p:cNvCxnSpPr>
          <p:nvPr/>
        </p:nvCxnSpPr>
        <p:spPr>
          <a:xfrm>
            <a:off x="1582559" y="1332228"/>
            <a:ext cx="1336208" cy="0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Google Shape;284;p28"/>
          <p:cNvSpPr txBox="1"/>
          <p:nvPr/>
        </p:nvSpPr>
        <p:spPr>
          <a:xfrm>
            <a:off x="535350" y="314900"/>
            <a:ext cx="356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ko-KR" altLang="en-US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리뷰 수정 </a:t>
            </a:r>
            <a:r>
              <a:rPr lang="en-US" altLang="ko-KR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API</a:t>
            </a:r>
            <a:endParaRPr lang="en" altLang="ko-KR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28" name="Google Shape;292;p28">
            <a:extLst>
              <a:ext uri="{FF2B5EF4-FFF2-40B4-BE49-F238E27FC236}">
                <a16:creationId xmlns:a16="http://schemas.microsoft.com/office/drawing/2014/main" id="{7E2134B2-5758-D844-9FE3-446683E57197}"/>
              </a:ext>
            </a:extLst>
          </p:cNvPr>
          <p:cNvSpPr txBox="1"/>
          <p:nvPr/>
        </p:nvSpPr>
        <p:spPr>
          <a:xfrm>
            <a:off x="1048442" y="743201"/>
            <a:ext cx="10065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ko-KR" altLang="en-US" sz="1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클라이언트</a:t>
            </a:r>
            <a:endParaRPr lang="en-US" altLang="ko-KR" sz="1000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31" name="Google Shape;292;p28">
            <a:extLst>
              <a:ext uri="{FF2B5EF4-FFF2-40B4-BE49-F238E27FC236}">
                <a16:creationId xmlns:a16="http://schemas.microsoft.com/office/drawing/2014/main" id="{DF053E3A-9778-4847-BA4E-BA6DA5D524D6}"/>
              </a:ext>
            </a:extLst>
          </p:cNvPr>
          <p:cNvSpPr txBox="1"/>
          <p:nvPr/>
        </p:nvSpPr>
        <p:spPr>
          <a:xfrm>
            <a:off x="2490311" y="724064"/>
            <a:ext cx="10065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ko-KR" altLang="en-US" sz="1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게이트웨이</a:t>
            </a:r>
            <a:endParaRPr lang="en-US" altLang="ko-KR" sz="1000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32" name="Google Shape;292;p28">
            <a:extLst>
              <a:ext uri="{FF2B5EF4-FFF2-40B4-BE49-F238E27FC236}">
                <a16:creationId xmlns:a16="http://schemas.microsoft.com/office/drawing/2014/main" id="{0A1E5651-84CB-9B4B-9FD6-C53F1EBF107D}"/>
              </a:ext>
            </a:extLst>
          </p:cNvPr>
          <p:cNvSpPr txBox="1"/>
          <p:nvPr/>
        </p:nvSpPr>
        <p:spPr>
          <a:xfrm>
            <a:off x="4013753" y="724064"/>
            <a:ext cx="10065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ko-KR" altLang="en-US" sz="1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리뷰 서비스 </a:t>
            </a:r>
            <a:endParaRPr lang="en-US" altLang="ko-KR" sz="1000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2" name="원통[C] 1">
            <a:extLst>
              <a:ext uri="{FF2B5EF4-FFF2-40B4-BE49-F238E27FC236}">
                <a16:creationId xmlns:a16="http://schemas.microsoft.com/office/drawing/2014/main" id="{48756BF6-B35B-8C4B-839C-4F16CE7B75FE}"/>
              </a:ext>
            </a:extLst>
          </p:cNvPr>
          <p:cNvSpPr/>
          <p:nvPr/>
        </p:nvSpPr>
        <p:spPr>
          <a:xfrm>
            <a:off x="1513981" y="1162968"/>
            <a:ext cx="45719" cy="3461117"/>
          </a:xfrm>
          <a:prstGeom prst="ca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highlight>
                <a:srgbClr val="808080"/>
              </a:highlight>
            </a:endParaRPr>
          </a:p>
        </p:txBody>
      </p:sp>
      <p:sp>
        <p:nvSpPr>
          <p:cNvPr id="44" name="원통[C] 43">
            <a:extLst>
              <a:ext uri="{FF2B5EF4-FFF2-40B4-BE49-F238E27FC236}">
                <a16:creationId xmlns:a16="http://schemas.microsoft.com/office/drawing/2014/main" id="{7421D81A-8A7F-C64D-9AF1-875F5B31CC4B}"/>
              </a:ext>
            </a:extLst>
          </p:cNvPr>
          <p:cNvSpPr/>
          <p:nvPr/>
        </p:nvSpPr>
        <p:spPr>
          <a:xfrm>
            <a:off x="2986716" y="1162964"/>
            <a:ext cx="45719" cy="3461117"/>
          </a:xfrm>
          <a:prstGeom prst="ca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highlight>
                <a:srgbClr val="808080"/>
              </a:highlight>
            </a:endParaRPr>
          </a:p>
        </p:txBody>
      </p:sp>
      <p:sp>
        <p:nvSpPr>
          <p:cNvPr id="45" name="원통[C] 44">
            <a:extLst>
              <a:ext uri="{FF2B5EF4-FFF2-40B4-BE49-F238E27FC236}">
                <a16:creationId xmlns:a16="http://schemas.microsoft.com/office/drawing/2014/main" id="{9EE99B9F-3146-BF40-9C21-017CAA7CB613}"/>
              </a:ext>
            </a:extLst>
          </p:cNvPr>
          <p:cNvSpPr/>
          <p:nvPr/>
        </p:nvSpPr>
        <p:spPr>
          <a:xfrm>
            <a:off x="4526281" y="1162964"/>
            <a:ext cx="45719" cy="3461117"/>
          </a:xfrm>
          <a:prstGeom prst="ca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highlight>
                <a:srgbClr val="808080"/>
              </a:highlight>
            </a:endParaRPr>
          </a:p>
        </p:txBody>
      </p:sp>
      <p:sp>
        <p:nvSpPr>
          <p:cNvPr id="46" name="원통[C] 45">
            <a:extLst>
              <a:ext uri="{FF2B5EF4-FFF2-40B4-BE49-F238E27FC236}">
                <a16:creationId xmlns:a16="http://schemas.microsoft.com/office/drawing/2014/main" id="{71BD5733-A7F6-3F4D-90C8-3A94BE6EDE09}"/>
              </a:ext>
            </a:extLst>
          </p:cNvPr>
          <p:cNvSpPr/>
          <p:nvPr/>
        </p:nvSpPr>
        <p:spPr>
          <a:xfrm>
            <a:off x="7614340" y="1162966"/>
            <a:ext cx="45719" cy="3461117"/>
          </a:xfrm>
          <a:prstGeom prst="ca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highlight>
                <a:srgbClr val="808080"/>
              </a:highlight>
            </a:endParaRPr>
          </a:p>
        </p:txBody>
      </p:sp>
      <p:sp>
        <p:nvSpPr>
          <p:cNvPr id="48" name="원통[C] 47">
            <a:extLst>
              <a:ext uri="{FF2B5EF4-FFF2-40B4-BE49-F238E27FC236}">
                <a16:creationId xmlns:a16="http://schemas.microsoft.com/office/drawing/2014/main" id="{22F80113-CA82-934A-9775-8192020566A5}"/>
              </a:ext>
            </a:extLst>
          </p:cNvPr>
          <p:cNvSpPr/>
          <p:nvPr/>
        </p:nvSpPr>
        <p:spPr>
          <a:xfrm flipH="1">
            <a:off x="1513980" y="1162966"/>
            <a:ext cx="45719" cy="392954"/>
          </a:xfrm>
          <a:prstGeom prst="can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highlight>
                <a:srgbClr val="808080"/>
              </a:highlight>
            </a:endParaRPr>
          </a:p>
        </p:txBody>
      </p:sp>
      <p:sp>
        <p:nvSpPr>
          <p:cNvPr id="54" name="Google Shape;292;p28">
            <a:extLst>
              <a:ext uri="{FF2B5EF4-FFF2-40B4-BE49-F238E27FC236}">
                <a16:creationId xmlns:a16="http://schemas.microsoft.com/office/drawing/2014/main" id="{15275B61-218C-0A4A-B2B1-44240C712A9A}"/>
              </a:ext>
            </a:extLst>
          </p:cNvPr>
          <p:cNvSpPr txBox="1"/>
          <p:nvPr/>
        </p:nvSpPr>
        <p:spPr>
          <a:xfrm>
            <a:off x="1767416" y="1340764"/>
            <a:ext cx="10065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ko-KR" altLang="en-US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리뷰 수정 요청</a:t>
            </a:r>
            <a:endParaRPr lang="en-US" altLang="ko-KR" sz="9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5" name="원통[C] 54">
            <a:extLst>
              <a:ext uri="{FF2B5EF4-FFF2-40B4-BE49-F238E27FC236}">
                <a16:creationId xmlns:a16="http://schemas.microsoft.com/office/drawing/2014/main" id="{92181709-13CB-7745-9068-5476788955A9}"/>
              </a:ext>
            </a:extLst>
          </p:cNvPr>
          <p:cNvSpPr/>
          <p:nvPr/>
        </p:nvSpPr>
        <p:spPr>
          <a:xfrm flipH="1">
            <a:off x="2993560" y="1162966"/>
            <a:ext cx="45719" cy="349856"/>
          </a:xfrm>
          <a:prstGeom prst="ca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highlight>
                <a:srgbClr val="808080"/>
              </a:highlight>
            </a:endParaRPr>
          </a:p>
        </p:txBody>
      </p:sp>
      <p:sp>
        <p:nvSpPr>
          <p:cNvPr id="56" name="원통[C] 55">
            <a:extLst>
              <a:ext uri="{FF2B5EF4-FFF2-40B4-BE49-F238E27FC236}">
                <a16:creationId xmlns:a16="http://schemas.microsoft.com/office/drawing/2014/main" id="{1C5C60BC-EE7C-7042-A504-606108389603}"/>
              </a:ext>
            </a:extLst>
          </p:cNvPr>
          <p:cNvSpPr/>
          <p:nvPr/>
        </p:nvSpPr>
        <p:spPr>
          <a:xfrm flipH="1">
            <a:off x="4526277" y="1486033"/>
            <a:ext cx="45719" cy="1684296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highlight>
                <a:srgbClr val="808080"/>
              </a:highlight>
            </a:endParaRPr>
          </a:p>
        </p:txBody>
      </p:sp>
      <p:sp>
        <p:nvSpPr>
          <p:cNvPr id="65" name="Google Shape;292;p28">
            <a:extLst>
              <a:ext uri="{FF2B5EF4-FFF2-40B4-BE49-F238E27FC236}">
                <a16:creationId xmlns:a16="http://schemas.microsoft.com/office/drawing/2014/main" id="{844E5C4F-2018-1443-B1B3-DCCB7F0CCF1D}"/>
              </a:ext>
            </a:extLst>
          </p:cNvPr>
          <p:cNvSpPr txBox="1"/>
          <p:nvPr/>
        </p:nvSpPr>
        <p:spPr>
          <a:xfrm>
            <a:off x="4810796" y="1803262"/>
            <a:ext cx="10065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ko-KR" altLang="en-US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리뷰 수정 시 조건에 부합하면 포인트 증가 </a:t>
            </a:r>
            <a:r>
              <a:rPr lang="en-US" altLang="ko-KR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 </a:t>
            </a:r>
            <a:r>
              <a:rPr lang="ko-KR" altLang="en-US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수정 요청</a:t>
            </a:r>
            <a:endParaRPr lang="en-US" altLang="ko-KR" sz="9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4" name="Google Shape;292;p28">
            <a:extLst>
              <a:ext uri="{FF2B5EF4-FFF2-40B4-BE49-F238E27FC236}">
                <a16:creationId xmlns:a16="http://schemas.microsoft.com/office/drawing/2014/main" id="{D3E9AEA0-AA0E-5A4B-BCC2-4866F0F257F7}"/>
              </a:ext>
            </a:extLst>
          </p:cNvPr>
          <p:cNvSpPr txBox="1"/>
          <p:nvPr/>
        </p:nvSpPr>
        <p:spPr>
          <a:xfrm>
            <a:off x="3264723" y="1522953"/>
            <a:ext cx="10065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ko-KR" altLang="en-US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요청 데이터 전달</a:t>
            </a:r>
            <a:endParaRPr lang="en-US" altLang="ko-KR" sz="9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92" name="원통[C] 91">
            <a:extLst>
              <a:ext uri="{FF2B5EF4-FFF2-40B4-BE49-F238E27FC236}">
                <a16:creationId xmlns:a16="http://schemas.microsoft.com/office/drawing/2014/main" id="{A46FAA32-11BB-1041-A3E1-FE66420850FA}"/>
              </a:ext>
            </a:extLst>
          </p:cNvPr>
          <p:cNvSpPr/>
          <p:nvPr/>
        </p:nvSpPr>
        <p:spPr>
          <a:xfrm flipH="1">
            <a:off x="2987756" y="3170329"/>
            <a:ext cx="45719" cy="650412"/>
          </a:xfrm>
          <a:prstGeom prst="ca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highlight>
                <a:srgbClr val="808080"/>
              </a:highlight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F1622B35-8649-1243-8B89-EF81F674BFB5}"/>
              </a:ext>
            </a:extLst>
          </p:cNvPr>
          <p:cNvCxnSpPr>
            <a:cxnSpLocks/>
          </p:cNvCxnSpPr>
          <p:nvPr/>
        </p:nvCxnSpPr>
        <p:spPr>
          <a:xfrm flipH="1">
            <a:off x="3060348" y="3160504"/>
            <a:ext cx="1411568" cy="9825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Google Shape;292;p28">
            <a:extLst>
              <a:ext uri="{FF2B5EF4-FFF2-40B4-BE49-F238E27FC236}">
                <a16:creationId xmlns:a16="http://schemas.microsoft.com/office/drawing/2014/main" id="{53D9EB21-5F13-8041-BA1E-3B00A1D62587}"/>
              </a:ext>
            </a:extLst>
          </p:cNvPr>
          <p:cNvSpPr txBox="1"/>
          <p:nvPr/>
        </p:nvSpPr>
        <p:spPr>
          <a:xfrm>
            <a:off x="3245589" y="3217290"/>
            <a:ext cx="10065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ko-KR" altLang="en-US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리뷰 수정</a:t>
            </a:r>
            <a:r>
              <a:rPr lang="en-US" altLang="ko-KR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포인트 응답</a:t>
            </a:r>
            <a:endParaRPr lang="en-US" altLang="ko-KR" sz="9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95" name="원통[C] 94">
            <a:extLst>
              <a:ext uri="{FF2B5EF4-FFF2-40B4-BE49-F238E27FC236}">
                <a16:creationId xmlns:a16="http://schemas.microsoft.com/office/drawing/2014/main" id="{F4BB71D5-9D19-9142-B13E-F7FF5E5B1EDF}"/>
              </a:ext>
            </a:extLst>
          </p:cNvPr>
          <p:cNvSpPr/>
          <p:nvPr/>
        </p:nvSpPr>
        <p:spPr>
          <a:xfrm flipH="1">
            <a:off x="1507474" y="3783703"/>
            <a:ext cx="45719" cy="392954"/>
          </a:xfrm>
          <a:prstGeom prst="can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highlight>
                <a:srgbClr val="808080"/>
              </a:highlight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370EF15-6DE4-8440-828F-1ACEC661D241}"/>
              </a:ext>
            </a:extLst>
          </p:cNvPr>
          <p:cNvCxnSpPr>
            <a:cxnSpLocks/>
          </p:cNvCxnSpPr>
          <p:nvPr/>
        </p:nvCxnSpPr>
        <p:spPr>
          <a:xfrm flipH="1">
            <a:off x="1604047" y="3789948"/>
            <a:ext cx="1279916" cy="0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Google Shape;292;p28">
            <a:extLst>
              <a:ext uri="{FF2B5EF4-FFF2-40B4-BE49-F238E27FC236}">
                <a16:creationId xmlns:a16="http://schemas.microsoft.com/office/drawing/2014/main" id="{9ACA530E-AB11-5744-9275-26508BCE8B02}"/>
              </a:ext>
            </a:extLst>
          </p:cNvPr>
          <p:cNvSpPr txBox="1"/>
          <p:nvPr/>
        </p:nvSpPr>
        <p:spPr>
          <a:xfrm>
            <a:off x="1712352" y="3783703"/>
            <a:ext cx="10065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ko-KR" altLang="en-US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결과 안내</a:t>
            </a:r>
            <a:endParaRPr lang="en-US" altLang="ko-KR" sz="9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2" name="원통[C] 111">
            <a:extLst>
              <a:ext uri="{FF2B5EF4-FFF2-40B4-BE49-F238E27FC236}">
                <a16:creationId xmlns:a16="http://schemas.microsoft.com/office/drawing/2014/main" id="{B1426DEB-09DC-8C4E-ADB5-C5AF13CDEE3A}"/>
              </a:ext>
            </a:extLst>
          </p:cNvPr>
          <p:cNvSpPr/>
          <p:nvPr/>
        </p:nvSpPr>
        <p:spPr>
          <a:xfrm>
            <a:off x="6099596" y="1162964"/>
            <a:ext cx="45719" cy="3461117"/>
          </a:xfrm>
          <a:prstGeom prst="ca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highlight>
                <a:srgbClr val="808080"/>
              </a:highlight>
            </a:endParaRPr>
          </a:p>
        </p:txBody>
      </p:sp>
      <p:sp>
        <p:nvSpPr>
          <p:cNvPr id="115" name="Google Shape;292;p28">
            <a:extLst>
              <a:ext uri="{FF2B5EF4-FFF2-40B4-BE49-F238E27FC236}">
                <a16:creationId xmlns:a16="http://schemas.microsoft.com/office/drawing/2014/main" id="{5386786A-3C03-DD4F-ACF8-9E842268FFA5}"/>
              </a:ext>
            </a:extLst>
          </p:cNvPr>
          <p:cNvSpPr txBox="1"/>
          <p:nvPr/>
        </p:nvSpPr>
        <p:spPr>
          <a:xfrm>
            <a:off x="5688614" y="718913"/>
            <a:ext cx="10065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ko-KR" altLang="en-US" sz="1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이벤트 버스</a:t>
            </a:r>
            <a:endParaRPr lang="en-US" altLang="ko-KR" sz="1000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F911D3CE-5D98-F247-87E6-DFBE388800A6}"/>
              </a:ext>
            </a:extLst>
          </p:cNvPr>
          <p:cNvCxnSpPr>
            <a:cxnSpLocks/>
          </p:cNvCxnSpPr>
          <p:nvPr/>
        </p:nvCxnSpPr>
        <p:spPr>
          <a:xfrm>
            <a:off x="4635278" y="1804812"/>
            <a:ext cx="1403131" cy="0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원통[C] 117">
            <a:extLst>
              <a:ext uri="{FF2B5EF4-FFF2-40B4-BE49-F238E27FC236}">
                <a16:creationId xmlns:a16="http://schemas.microsoft.com/office/drawing/2014/main" id="{9345FBC9-7D09-A14B-8504-86A0ED01E89D}"/>
              </a:ext>
            </a:extLst>
          </p:cNvPr>
          <p:cNvSpPr/>
          <p:nvPr/>
        </p:nvSpPr>
        <p:spPr>
          <a:xfrm flipH="1">
            <a:off x="6099592" y="1743986"/>
            <a:ext cx="45719" cy="282932"/>
          </a:xfrm>
          <a:prstGeom prst="ca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highlight>
                <a:srgbClr val="808080"/>
              </a:highlight>
            </a:endParaRPr>
          </a:p>
        </p:txBody>
      </p:sp>
      <p:sp>
        <p:nvSpPr>
          <p:cNvPr id="126" name="Google Shape;292;p28">
            <a:extLst>
              <a:ext uri="{FF2B5EF4-FFF2-40B4-BE49-F238E27FC236}">
                <a16:creationId xmlns:a16="http://schemas.microsoft.com/office/drawing/2014/main" id="{3DE0DCC4-CB8E-2340-A9FF-C92867B6494A}"/>
              </a:ext>
            </a:extLst>
          </p:cNvPr>
          <p:cNvSpPr txBox="1"/>
          <p:nvPr/>
        </p:nvSpPr>
        <p:spPr>
          <a:xfrm>
            <a:off x="6400164" y="1989828"/>
            <a:ext cx="10065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ko-KR" altLang="en-US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메시지 구독</a:t>
            </a:r>
            <a:endParaRPr lang="en-US" altLang="ko-KR" sz="9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30" name="Google Shape;292;p28">
            <a:extLst>
              <a:ext uri="{FF2B5EF4-FFF2-40B4-BE49-F238E27FC236}">
                <a16:creationId xmlns:a16="http://schemas.microsoft.com/office/drawing/2014/main" id="{E5AE4A1E-43AC-A845-A801-29F2D5D96C50}"/>
              </a:ext>
            </a:extLst>
          </p:cNvPr>
          <p:cNvSpPr txBox="1"/>
          <p:nvPr/>
        </p:nvSpPr>
        <p:spPr>
          <a:xfrm>
            <a:off x="7133949" y="715100"/>
            <a:ext cx="10065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ko-KR" altLang="en-US" sz="1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포인트 서비스</a:t>
            </a:r>
            <a:endParaRPr lang="en-US" altLang="ko-KR" sz="1000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32" name="원통[C] 131">
            <a:extLst>
              <a:ext uri="{FF2B5EF4-FFF2-40B4-BE49-F238E27FC236}">
                <a16:creationId xmlns:a16="http://schemas.microsoft.com/office/drawing/2014/main" id="{B01096CA-AED9-9C44-9CC9-5816BFBE7D19}"/>
              </a:ext>
            </a:extLst>
          </p:cNvPr>
          <p:cNvSpPr/>
          <p:nvPr/>
        </p:nvSpPr>
        <p:spPr>
          <a:xfrm flipH="1">
            <a:off x="7618428" y="1962467"/>
            <a:ext cx="45719" cy="710817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highlight>
                <a:srgbClr val="808080"/>
              </a:highlight>
            </a:endParaRPr>
          </a:p>
        </p:txBody>
      </p:sp>
      <p:sp>
        <p:nvSpPr>
          <p:cNvPr id="33" name="원통[C] 32">
            <a:extLst>
              <a:ext uri="{FF2B5EF4-FFF2-40B4-BE49-F238E27FC236}">
                <a16:creationId xmlns:a16="http://schemas.microsoft.com/office/drawing/2014/main" id="{1AC8704A-8EE4-6641-8B6B-E19EDD0C8C0B}"/>
              </a:ext>
            </a:extLst>
          </p:cNvPr>
          <p:cNvSpPr/>
          <p:nvPr/>
        </p:nvSpPr>
        <p:spPr>
          <a:xfrm flipH="1">
            <a:off x="6103687" y="2614275"/>
            <a:ext cx="45719" cy="338524"/>
          </a:xfrm>
          <a:prstGeom prst="ca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highlight>
                <a:srgbClr val="808080"/>
              </a:highlight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B145FB7-2990-7541-85F9-044A31923846}"/>
              </a:ext>
            </a:extLst>
          </p:cNvPr>
          <p:cNvCxnSpPr>
            <a:cxnSpLocks/>
          </p:cNvCxnSpPr>
          <p:nvPr/>
        </p:nvCxnSpPr>
        <p:spPr>
          <a:xfrm flipH="1">
            <a:off x="6171997" y="2663459"/>
            <a:ext cx="1411568" cy="9825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292;p28">
            <a:extLst>
              <a:ext uri="{FF2B5EF4-FFF2-40B4-BE49-F238E27FC236}">
                <a16:creationId xmlns:a16="http://schemas.microsoft.com/office/drawing/2014/main" id="{1DB5E49A-CC9A-5945-B3A6-7828EFB1EC9D}"/>
              </a:ext>
            </a:extLst>
          </p:cNvPr>
          <p:cNvSpPr txBox="1"/>
          <p:nvPr/>
        </p:nvSpPr>
        <p:spPr>
          <a:xfrm>
            <a:off x="6400164" y="2663459"/>
            <a:ext cx="10065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ko-KR" altLang="en-US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결과 응답</a:t>
            </a:r>
            <a:endParaRPr lang="en-US" altLang="ko-KR" sz="9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0" algn="ctr"/>
            <a:r>
              <a:rPr lang="en-US" altLang="ko-KR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성공 </a:t>
            </a:r>
            <a:r>
              <a:rPr lang="en-US" altLang="ko-KR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–</a:t>
            </a:r>
            <a:r>
              <a:rPr lang="ko-KR" altLang="en-US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성공 결과 실패 </a:t>
            </a:r>
            <a:r>
              <a:rPr lang="en-US" altLang="ko-KR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–</a:t>
            </a:r>
            <a:r>
              <a:rPr lang="ko-KR" altLang="en-US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포인트 롤백</a:t>
            </a:r>
            <a:r>
              <a:rPr lang="en-US" altLang="ko-KR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5AFE074-0B57-8142-970F-580FCDE06670}"/>
              </a:ext>
            </a:extLst>
          </p:cNvPr>
          <p:cNvCxnSpPr>
            <a:cxnSpLocks/>
          </p:cNvCxnSpPr>
          <p:nvPr/>
        </p:nvCxnSpPr>
        <p:spPr>
          <a:xfrm flipH="1">
            <a:off x="4635278" y="2913684"/>
            <a:ext cx="1435590" cy="0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oogle Shape;292;p28">
            <a:extLst>
              <a:ext uri="{FF2B5EF4-FFF2-40B4-BE49-F238E27FC236}">
                <a16:creationId xmlns:a16="http://schemas.microsoft.com/office/drawing/2014/main" id="{61527C63-55C0-444E-A49A-9E5C7776238D}"/>
              </a:ext>
            </a:extLst>
          </p:cNvPr>
          <p:cNvSpPr txBox="1"/>
          <p:nvPr/>
        </p:nvSpPr>
        <p:spPr>
          <a:xfrm>
            <a:off x="4833593" y="2913684"/>
            <a:ext cx="10065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ko-KR" altLang="en-US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포인트 증가 </a:t>
            </a:r>
            <a:r>
              <a:rPr lang="en-US" altLang="ko-KR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lang="ko-KR" altLang="en-US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수정 응답</a:t>
            </a:r>
            <a:endParaRPr lang="en-US" altLang="ko-KR" sz="9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4402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26C76C6-525D-7944-B9BA-5B06FD26FFB5}"/>
              </a:ext>
            </a:extLst>
          </p:cNvPr>
          <p:cNvCxnSpPr>
            <a:cxnSpLocks/>
          </p:cNvCxnSpPr>
          <p:nvPr/>
        </p:nvCxnSpPr>
        <p:spPr>
          <a:xfrm>
            <a:off x="6206587" y="1976663"/>
            <a:ext cx="1374139" cy="0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6461499-02A6-2F47-ABDF-2CF58317FBC9}"/>
              </a:ext>
            </a:extLst>
          </p:cNvPr>
          <p:cNvCxnSpPr>
            <a:cxnSpLocks/>
          </p:cNvCxnSpPr>
          <p:nvPr/>
        </p:nvCxnSpPr>
        <p:spPr>
          <a:xfrm>
            <a:off x="3060348" y="1512821"/>
            <a:ext cx="1465932" cy="0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0778474-A1C1-B949-B783-2A960C415FBC}"/>
              </a:ext>
            </a:extLst>
          </p:cNvPr>
          <p:cNvCxnSpPr>
            <a:cxnSpLocks/>
          </p:cNvCxnSpPr>
          <p:nvPr/>
        </p:nvCxnSpPr>
        <p:spPr>
          <a:xfrm>
            <a:off x="1582559" y="1332228"/>
            <a:ext cx="1336208" cy="0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Google Shape;284;p28"/>
          <p:cNvSpPr txBox="1"/>
          <p:nvPr/>
        </p:nvSpPr>
        <p:spPr>
          <a:xfrm>
            <a:off x="535350" y="314900"/>
            <a:ext cx="356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ko-KR" altLang="en-US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리뷰 삭제 </a:t>
            </a:r>
            <a:r>
              <a:rPr lang="en-US" altLang="ko-KR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API</a:t>
            </a:r>
            <a:endParaRPr lang="en" altLang="ko-KR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28" name="Google Shape;292;p28">
            <a:extLst>
              <a:ext uri="{FF2B5EF4-FFF2-40B4-BE49-F238E27FC236}">
                <a16:creationId xmlns:a16="http://schemas.microsoft.com/office/drawing/2014/main" id="{7E2134B2-5758-D844-9FE3-446683E57197}"/>
              </a:ext>
            </a:extLst>
          </p:cNvPr>
          <p:cNvSpPr txBox="1"/>
          <p:nvPr/>
        </p:nvSpPr>
        <p:spPr>
          <a:xfrm>
            <a:off x="1048442" y="743201"/>
            <a:ext cx="10065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ko-KR" altLang="en-US" sz="1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클라이언트</a:t>
            </a:r>
            <a:endParaRPr lang="en-US" altLang="ko-KR" sz="1000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31" name="Google Shape;292;p28">
            <a:extLst>
              <a:ext uri="{FF2B5EF4-FFF2-40B4-BE49-F238E27FC236}">
                <a16:creationId xmlns:a16="http://schemas.microsoft.com/office/drawing/2014/main" id="{DF053E3A-9778-4847-BA4E-BA6DA5D524D6}"/>
              </a:ext>
            </a:extLst>
          </p:cNvPr>
          <p:cNvSpPr txBox="1"/>
          <p:nvPr/>
        </p:nvSpPr>
        <p:spPr>
          <a:xfrm>
            <a:off x="2490311" y="724064"/>
            <a:ext cx="10065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ko-KR" altLang="en-US" sz="1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게이트웨이</a:t>
            </a:r>
            <a:endParaRPr lang="en-US" altLang="ko-KR" sz="1000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32" name="Google Shape;292;p28">
            <a:extLst>
              <a:ext uri="{FF2B5EF4-FFF2-40B4-BE49-F238E27FC236}">
                <a16:creationId xmlns:a16="http://schemas.microsoft.com/office/drawing/2014/main" id="{0A1E5651-84CB-9B4B-9FD6-C53F1EBF107D}"/>
              </a:ext>
            </a:extLst>
          </p:cNvPr>
          <p:cNvSpPr txBox="1"/>
          <p:nvPr/>
        </p:nvSpPr>
        <p:spPr>
          <a:xfrm>
            <a:off x="4013753" y="724064"/>
            <a:ext cx="10065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ko-KR" altLang="en-US" sz="1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리뷰 서비스 </a:t>
            </a:r>
            <a:endParaRPr lang="en-US" altLang="ko-KR" sz="1000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2" name="원통[C] 1">
            <a:extLst>
              <a:ext uri="{FF2B5EF4-FFF2-40B4-BE49-F238E27FC236}">
                <a16:creationId xmlns:a16="http://schemas.microsoft.com/office/drawing/2014/main" id="{48756BF6-B35B-8C4B-839C-4F16CE7B75FE}"/>
              </a:ext>
            </a:extLst>
          </p:cNvPr>
          <p:cNvSpPr/>
          <p:nvPr/>
        </p:nvSpPr>
        <p:spPr>
          <a:xfrm>
            <a:off x="1513981" y="1162968"/>
            <a:ext cx="45719" cy="3461117"/>
          </a:xfrm>
          <a:prstGeom prst="ca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highlight>
                <a:srgbClr val="808080"/>
              </a:highlight>
            </a:endParaRPr>
          </a:p>
        </p:txBody>
      </p:sp>
      <p:sp>
        <p:nvSpPr>
          <p:cNvPr id="44" name="원통[C] 43">
            <a:extLst>
              <a:ext uri="{FF2B5EF4-FFF2-40B4-BE49-F238E27FC236}">
                <a16:creationId xmlns:a16="http://schemas.microsoft.com/office/drawing/2014/main" id="{7421D81A-8A7F-C64D-9AF1-875F5B31CC4B}"/>
              </a:ext>
            </a:extLst>
          </p:cNvPr>
          <p:cNvSpPr/>
          <p:nvPr/>
        </p:nvSpPr>
        <p:spPr>
          <a:xfrm>
            <a:off x="2986716" y="1162964"/>
            <a:ext cx="45719" cy="3461117"/>
          </a:xfrm>
          <a:prstGeom prst="ca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highlight>
                <a:srgbClr val="808080"/>
              </a:highlight>
            </a:endParaRPr>
          </a:p>
        </p:txBody>
      </p:sp>
      <p:sp>
        <p:nvSpPr>
          <p:cNvPr id="45" name="원통[C] 44">
            <a:extLst>
              <a:ext uri="{FF2B5EF4-FFF2-40B4-BE49-F238E27FC236}">
                <a16:creationId xmlns:a16="http://schemas.microsoft.com/office/drawing/2014/main" id="{9EE99B9F-3146-BF40-9C21-017CAA7CB613}"/>
              </a:ext>
            </a:extLst>
          </p:cNvPr>
          <p:cNvSpPr/>
          <p:nvPr/>
        </p:nvSpPr>
        <p:spPr>
          <a:xfrm>
            <a:off x="4526281" y="1162964"/>
            <a:ext cx="45719" cy="3461117"/>
          </a:xfrm>
          <a:prstGeom prst="ca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highlight>
                <a:srgbClr val="808080"/>
              </a:highlight>
            </a:endParaRPr>
          </a:p>
        </p:txBody>
      </p:sp>
      <p:sp>
        <p:nvSpPr>
          <p:cNvPr id="46" name="원통[C] 45">
            <a:extLst>
              <a:ext uri="{FF2B5EF4-FFF2-40B4-BE49-F238E27FC236}">
                <a16:creationId xmlns:a16="http://schemas.microsoft.com/office/drawing/2014/main" id="{71BD5733-A7F6-3F4D-90C8-3A94BE6EDE09}"/>
              </a:ext>
            </a:extLst>
          </p:cNvPr>
          <p:cNvSpPr/>
          <p:nvPr/>
        </p:nvSpPr>
        <p:spPr>
          <a:xfrm>
            <a:off x="7614340" y="1162966"/>
            <a:ext cx="45719" cy="3461117"/>
          </a:xfrm>
          <a:prstGeom prst="ca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highlight>
                <a:srgbClr val="808080"/>
              </a:highlight>
            </a:endParaRPr>
          </a:p>
        </p:txBody>
      </p:sp>
      <p:sp>
        <p:nvSpPr>
          <p:cNvPr id="48" name="원통[C] 47">
            <a:extLst>
              <a:ext uri="{FF2B5EF4-FFF2-40B4-BE49-F238E27FC236}">
                <a16:creationId xmlns:a16="http://schemas.microsoft.com/office/drawing/2014/main" id="{22F80113-CA82-934A-9775-8192020566A5}"/>
              </a:ext>
            </a:extLst>
          </p:cNvPr>
          <p:cNvSpPr/>
          <p:nvPr/>
        </p:nvSpPr>
        <p:spPr>
          <a:xfrm flipH="1">
            <a:off x="1513980" y="1162966"/>
            <a:ext cx="45719" cy="392954"/>
          </a:xfrm>
          <a:prstGeom prst="can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highlight>
                <a:srgbClr val="808080"/>
              </a:highlight>
            </a:endParaRPr>
          </a:p>
        </p:txBody>
      </p:sp>
      <p:sp>
        <p:nvSpPr>
          <p:cNvPr id="54" name="Google Shape;292;p28">
            <a:extLst>
              <a:ext uri="{FF2B5EF4-FFF2-40B4-BE49-F238E27FC236}">
                <a16:creationId xmlns:a16="http://schemas.microsoft.com/office/drawing/2014/main" id="{15275B61-218C-0A4A-B2B1-44240C712A9A}"/>
              </a:ext>
            </a:extLst>
          </p:cNvPr>
          <p:cNvSpPr txBox="1"/>
          <p:nvPr/>
        </p:nvSpPr>
        <p:spPr>
          <a:xfrm>
            <a:off x="1767416" y="1340764"/>
            <a:ext cx="10065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ko-KR" altLang="en-US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리뷰 삭제 요청</a:t>
            </a:r>
            <a:endParaRPr lang="en-US" altLang="ko-KR" sz="9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5" name="원통[C] 54">
            <a:extLst>
              <a:ext uri="{FF2B5EF4-FFF2-40B4-BE49-F238E27FC236}">
                <a16:creationId xmlns:a16="http://schemas.microsoft.com/office/drawing/2014/main" id="{92181709-13CB-7745-9068-5476788955A9}"/>
              </a:ext>
            </a:extLst>
          </p:cNvPr>
          <p:cNvSpPr/>
          <p:nvPr/>
        </p:nvSpPr>
        <p:spPr>
          <a:xfrm flipH="1">
            <a:off x="2993560" y="1162966"/>
            <a:ext cx="45719" cy="349856"/>
          </a:xfrm>
          <a:prstGeom prst="ca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highlight>
                <a:srgbClr val="808080"/>
              </a:highlight>
            </a:endParaRPr>
          </a:p>
        </p:txBody>
      </p:sp>
      <p:sp>
        <p:nvSpPr>
          <p:cNvPr id="56" name="원통[C] 55">
            <a:extLst>
              <a:ext uri="{FF2B5EF4-FFF2-40B4-BE49-F238E27FC236}">
                <a16:creationId xmlns:a16="http://schemas.microsoft.com/office/drawing/2014/main" id="{1C5C60BC-EE7C-7042-A504-606108389603}"/>
              </a:ext>
            </a:extLst>
          </p:cNvPr>
          <p:cNvSpPr/>
          <p:nvPr/>
        </p:nvSpPr>
        <p:spPr>
          <a:xfrm flipH="1">
            <a:off x="4526280" y="1486032"/>
            <a:ext cx="45719" cy="1684297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highlight>
                <a:srgbClr val="808080"/>
              </a:highlight>
            </a:endParaRPr>
          </a:p>
        </p:txBody>
      </p:sp>
      <p:sp>
        <p:nvSpPr>
          <p:cNvPr id="65" name="Google Shape;292;p28">
            <a:extLst>
              <a:ext uri="{FF2B5EF4-FFF2-40B4-BE49-F238E27FC236}">
                <a16:creationId xmlns:a16="http://schemas.microsoft.com/office/drawing/2014/main" id="{844E5C4F-2018-1443-B1B3-DCCB7F0CCF1D}"/>
              </a:ext>
            </a:extLst>
          </p:cNvPr>
          <p:cNvSpPr txBox="1"/>
          <p:nvPr/>
        </p:nvSpPr>
        <p:spPr>
          <a:xfrm>
            <a:off x="4810796" y="1803262"/>
            <a:ext cx="10065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ko-KR" altLang="en-US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포인트 감소 요청</a:t>
            </a:r>
            <a:endParaRPr lang="en-US" altLang="ko-KR" sz="9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4" name="Google Shape;292;p28">
            <a:extLst>
              <a:ext uri="{FF2B5EF4-FFF2-40B4-BE49-F238E27FC236}">
                <a16:creationId xmlns:a16="http://schemas.microsoft.com/office/drawing/2014/main" id="{D3E9AEA0-AA0E-5A4B-BCC2-4866F0F257F7}"/>
              </a:ext>
            </a:extLst>
          </p:cNvPr>
          <p:cNvSpPr txBox="1"/>
          <p:nvPr/>
        </p:nvSpPr>
        <p:spPr>
          <a:xfrm>
            <a:off x="3264723" y="1522953"/>
            <a:ext cx="10065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ko-KR" altLang="en-US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요청 데이터 전달</a:t>
            </a:r>
            <a:endParaRPr lang="en-US" altLang="ko-KR" sz="9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92" name="원통[C] 91">
            <a:extLst>
              <a:ext uri="{FF2B5EF4-FFF2-40B4-BE49-F238E27FC236}">
                <a16:creationId xmlns:a16="http://schemas.microsoft.com/office/drawing/2014/main" id="{A46FAA32-11BB-1041-A3E1-FE66420850FA}"/>
              </a:ext>
            </a:extLst>
          </p:cNvPr>
          <p:cNvSpPr/>
          <p:nvPr/>
        </p:nvSpPr>
        <p:spPr>
          <a:xfrm flipH="1">
            <a:off x="2987756" y="3170329"/>
            <a:ext cx="45719" cy="650412"/>
          </a:xfrm>
          <a:prstGeom prst="ca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highlight>
                <a:srgbClr val="808080"/>
              </a:highlight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F1622B35-8649-1243-8B89-EF81F674BFB5}"/>
              </a:ext>
            </a:extLst>
          </p:cNvPr>
          <p:cNvCxnSpPr>
            <a:cxnSpLocks/>
          </p:cNvCxnSpPr>
          <p:nvPr/>
        </p:nvCxnSpPr>
        <p:spPr>
          <a:xfrm flipH="1">
            <a:off x="3060348" y="3160504"/>
            <a:ext cx="1411568" cy="9825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Google Shape;292;p28">
            <a:extLst>
              <a:ext uri="{FF2B5EF4-FFF2-40B4-BE49-F238E27FC236}">
                <a16:creationId xmlns:a16="http://schemas.microsoft.com/office/drawing/2014/main" id="{53D9EB21-5F13-8041-BA1E-3B00A1D62587}"/>
              </a:ext>
            </a:extLst>
          </p:cNvPr>
          <p:cNvSpPr txBox="1"/>
          <p:nvPr/>
        </p:nvSpPr>
        <p:spPr>
          <a:xfrm>
            <a:off x="3245589" y="3217290"/>
            <a:ext cx="10065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ko-KR" altLang="en-US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리뷰 삭제</a:t>
            </a:r>
            <a:r>
              <a:rPr lang="en-US" altLang="ko-KR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포인트 응답</a:t>
            </a:r>
            <a:endParaRPr lang="en-US" altLang="ko-KR" sz="9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95" name="원통[C] 94">
            <a:extLst>
              <a:ext uri="{FF2B5EF4-FFF2-40B4-BE49-F238E27FC236}">
                <a16:creationId xmlns:a16="http://schemas.microsoft.com/office/drawing/2014/main" id="{F4BB71D5-9D19-9142-B13E-F7FF5E5B1EDF}"/>
              </a:ext>
            </a:extLst>
          </p:cNvPr>
          <p:cNvSpPr/>
          <p:nvPr/>
        </p:nvSpPr>
        <p:spPr>
          <a:xfrm flipH="1">
            <a:off x="1507474" y="3783703"/>
            <a:ext cx="45719" cy="392954"/>
          </a:xfrm>
          <a:prstGeom prst="can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highlight>
                <a:srgbClr val="808080"/>
              </a:highlight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370EF15-6DE4-8440-828F-1ACEC661D241}"/>
              </a:ext>
            </a:extLst>
          </p:cNvPr>
          <p:cNvCxnSpPr>
            <a:cxnSpLocks/>
          </p:cNvCxnSpPr>
          <p:nvPr/>
        </p:nvCxnSpPr>
        <p:spPr>
          <a:xfrm flipH="1">
            <a:off x="1604047" y="3789948"/>
            <a:ext cx="1279916" cy="0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Google Shape;292;p28">
            <a:extLst>
              <a:ext uri="{FF2B5EF4-FFF2-40B4-BE49-F238E27FC236}">
                <a16:creationId xmlns:a16="http://schemas.microsoft.com/office/drawing/2014/main" id="{9ACA530E-AB11-5744-9275-26508BCE8B02}"/>
              </a:ext>
            </a:extLst>
          </p:cNvPr>
          <p:cNvSpPr txBox="1"/>
          <p:nvPr/>
        </p:nvSpPr>
        <p:spPr>
          <a:xfrm>
            <a:off x="1712352" y="3783703"/>
            <a:ext cx="10065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ko-KR" altLang="en-US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결과 안내</a:t>
            </a:r>
            <a:endParaRPr lang="en-US" altLang="ko-KR" sz="9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2" name="원통[C] 111">
            <a:extLst>
              <a:ext uri="{FF2B5EF4-FFF2-40B4-BE49-F238E27FC236}">
                <a16:creationId xmlns:a16="http://schemas.microsoft.com/office/drawing/2014/main" id="{B1426DEB-09DC-8C4E-ADB5-C5AF13CDEE3A}"/>
              </a:ext>
            </a:extLst>
          </p:cNvPr>
          <p:cNvSpPr/>
          <p:nvPr/>
        </p:nvSpPr>
        <p:spPr>
          <a:xfrm>
            <a:off x="6099596" y="1162964"/>
            <a:ext cx="45719" cy="3461117"/>
          </a:xfrm>
          <a:prstGeom prst="ca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highlight>
                <a:srgbClr val="808080"/>
              </a:highlight>
            </a:endParaRPr>
          </a:p>
        </p:txBody>
      </p:sp>
      <p:sp>
        <p:nvSpPr>
          <p:cNvPr id="115" name="Google Shape;292;p28">
            <a:extLst>
              <a:ext uri="{FF2B5EF4-FFF2-40B4-BE49-F238E27FC236}">
                <a16:creationId xmlns:a16="http://schemas.microsoft.com/office/drawing/2014/main" id="{5386786A-3C03-DD4F-ACF8-9E842268FFA5}"/>
              </a:ext>
            </a:extLst>
          </p:cNvPr>
          <p:cNvSpPr txBox="1"/>
          <p:nvPr/>
        </p:nvSpPr>
        <p:spPr>
          <a:xfrm>
            <a:off x="5688614" y="718913"/>
            <a:ext cx="10065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ko-KR" altLang="en-US" sz="1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이벤트 버스</a:t>
            </a:r>
            <a:endParaRPr lang="en-US" altLang="ko-KR" sz="1000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F911D3CE-5D98-F247-87E6-DFBE388800A6}"/>
              </a:ext>
            </a:extLst>
          </p:cNvPr>
          <p:cNvCxnSpPr>
            <a:cxnSpLocks/>
          </p:cNvCxnSpPr>
          <p:nvPr/>
        </p:nvCxnSpPr>
        <p:spPr>
          <a:xfrm>
            <a:off x="4628351" y="1667620"/>
            <a:ext cx="1403131" cy="0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원통[C] 117">
            <a:extLst>
              <a:ext uri="{FF2B5EF4-FFF2-40B4-BE49-F238E27FC236}">
                <a16:creationId xmlns:a16="http://schemas.microsoft.com/office/drawing/2014/main" id="{9345FBC9-7D09-A14B-8504-86A0ED01E89D}"/>
              </a:ext>
            </a:extLst>
          </p:cNvPr>
          <p:cNvSpPr/>
          <p:nvPr/>
        </p:nvSpPr>
        <p:spPr>
          <a:xfrm flipH="1">
            <a:off x="6099592" y="1663900"/>
            <a:ext cx="45719" cy="338524"/>
          </a:xfrm>
          <a:prstGeom prst="ca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highlight>
                <a:srgbClr val="808080"/>
              </a:highlight>
            </a:endParaRPr>
          </a:p>
        </p:txBody>
      </p:sp>
      <p:sp>
        <p:nvSpPr>
          <p:cNvPr id="126" name="Google Shape;292;p28">
            <a:extLst>
              <a:ext uri="{FF2B5EF4-FFF2-40B4-BE49-F238E27FC236}">
                <a16:creationId xmlns:a16="http://schemas.microsoft.com/office/drawing/2014/main" id="{3DE0DCC4-CB8E-2340-A9FF-C92867B6494A}"/>
              </a:ext>
            </a:extLst>
          </p:cNvPr>
          <p:cNvSpPr txBox="1"/>
          <p:nvPr/>
        </p:nvSpPr>
        <p:spPr>
          <a:xfrm>
            <a:off x="6419538" y="1964829"/>
            <a:ext cx="10065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ko-KR" altLang="en-US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메시지 구독</a:t>
            </a:r>
            <a:endParaRPr lang="en-US" altLang="ko-KR" sz="9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30" name="Google Shape;292;p28">
            <a:extLst>
              <a:ext uri="{FF2B5EF4-FFF2-40B4-BE49-F238E27FC236}">
                <a16:creationId xmlns:a16="http://schemas.microsoft.com/office/drawing/2014/main" id="{E5AE4A1E-43AC-A845-A801-29F2D5D96C50}"/>
              </a:ext>
            </a:extLst>
          </p:cNvPr>
          <p:cNvSpPr txBox="1"/>
          <p:nvPr/>
        </p:nvSpPr>
        <p:spPr>
          <a:xfrm>
            <a:off x="7133949" y="715100"/>
            <a:ext cx="10065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ko-KR" altLang="en-US" sz="1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포인트 서비스</a:t>
            </a:r>
            <a:endParaRPr lang="en-US" altLang="ko-KR" sz="1000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32" name="원통[C] 131">
            <a:extLst>
              <a:ext uri="{FF2B5EF4-FFF2-40B4-BE49-F238E27FC236}">
                <a16:creationId xmlns:a16="http://schemas.microsoft.com/office/drawing/2014/main" id="{B01096CA-AED9-9C44-9CC9-5816BFBE7D19}"/>
              </a:ext>
            </a:extLst>
          </p:cNvPr>
          <p:cNvSpPr/>
          <p:nvPr/>
        </p:nvSpPr>
        <p:spPr>
          <a:xfrm flipH="1">
            <a:off x="7618431" y="1596921"/>
            <a:ext cx="45719" cy="974830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highlight>
                <a:srgbClr val="808080"/>
              </a:highlight>
            </a:endParaRPr>
          </a:p>
        </p:txBody>
      </p:sp>
      <p:sp>
        <p:nvSpPr>
          <p:cNvPr id="33" name="원통[C] 32">
            <a:extLst>
              <a:ext uri="{FF2B5EF4-FFF2-40B4-BE49-F238E27FC236}">
                <a16:creationId xmlns:a16="http://schemas.microsoft.com/office/drawing/2014/main" id="{D3C6D25A-FF9C-0A48-AF2D-44416E74A047}"/>
              </a:ext>
            </a:extLst>
          </p:cNvPr>
          <p:cNvSpPr/>
          <p:nvPr/>
        </p:nvSpPr>
        <p:spPr>
          <a:xfrm>
            <a:off x="6103688" y="2523111"/>
            <a:ext cx="45719" cy="338525"/>
          </a:xfrm>
          <a:prstGeom prst="ca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highlight>
                <a:srgbClr val="808080"/>
              </a:highlight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A159532-AB15-1041-8175-EA213249583D}"/>
              </a:ext>
            </a:extLst>
          </p:cNvPr>
          <p:cNvCxnSpPr>
            <a:cxnSpLocks/>
          </p:cNvCxnSpPr>
          <p:nvPr/>
        </p:nvCxnSpPr>
        <p:spPr>
          <a:xfrm flipH="1">
            <a:off x="6171997" y="2561925"/>
            <a:ext cx="1411568" cy="9825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292;p28">
            <a:extLst>
              <a:ext uri="{FF2B5EF4-FFF2-40B4-BE49-F238E27FC236}">
                <a16:creationId xmlns:a16="http://schemas.microsoft.com/office/drawing/2014/main" id="{C8124BC6-B9F3-9947-8E6E-A9656F67075A}"/>
              </a:ext>
            </a:extLst>
          </p:cNvPr>
          <p:cNvSpPr txBox="1"/>
          <p:nvPr/>
        </p:nvSpPr>
        <p:spPr>
          <a:xfrm>
            <a:off x="6427615" y="2561925"/>
            <a:ext cx="10065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ko-KR" altLang="en-US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결과 응답</a:t>
            </a:r>
            <a:endParaRPr lang="en-US" altLang="ko-KR" sz="9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0" algn="ctr"/>
            <a:r>
              <a:rPr lang="en-US" altLang="ko-KR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성공 </a:t>
            </a:r>
            <a:r>
              <a:rPr lang="en-US" altLang="ko-KR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–</a:t>
            </a:r>
            <a:r>
              <a:rPr lang="ko-KR" altLang="en-US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성공 결과 실패 </a:t>
            </a:r>
            <a:r>
              <a:rPr lang="en-US" altLang="ko-KR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–</a:t>
            </a:r>
            <a:r>
              <a:rPr lang="ko-KR" altLang="en-US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포인트 롤백</a:t>
            </a:r>
            <a:r>
              <a:rPr lang="en-US" altLang="ko-KR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734FA18-F32A-1043-B534-601F960755E8}"/>
              </a:ext>
            </a:extLst>
          </p:cNvPr>
          <p:cNvCxnSpPr>
            <a:cxnSpLocks/>
          </p:cNvCxnSpPr>
          <p:nvPr/>
        </p:nvCxnSpPr>
        <p:spPr>
          <a:xfrm flipH="1">
            <a:off x="4634663" y="2855536"/>
            <a:ext cx="1411568" cy="9825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oogle Shape;292;p28">
            <a:extLst>
              <a:ext uri="{FF2B5EF4-FFF2-40B4-BE49-F238E27FC236}">
                <a16:creationId xmlns:a16="http://schemas.microsoft.com/office/drawing/2014/main" id="{B8D7BB77-EDB0-E445-AC56-048036F66538}"/>
              </a:ext>
            </a:extLst>
          </p:cNvPr>
          <p:cNvSpPr txBox="1"/>
          <p:nvPr/>
        </p:nvSpPr>
        <p:spPr>
          <a:xfrm>
            <a:off x="4890281" y="2855536"/>
            <a:ext cx="10065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ko-KR" altLang="en-US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포인트 증가 </a:t>
            </a:r>
            <a:r>
              <a:rPr lang="en-US" altLang="ko-KR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lang="ko-KR" altLang="en-US" sz="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수정 응답</a:t>
            </a:r>
            <a:endParaRPr lang="en-US" altLang="ko-KR" sz="9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551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4;p28">
            <a:extLst>
              <a:ext uri="{FF2B5EF4-FFF2-40B4-BE49-F238E27FC236}">
                <a16:creationId xmlns:a16="http://schemas.microsoft.com/office/drawing/2014/main" id="{2EF1B97D-5037-8E40-8330-45D9CB413A0D}"/>
              </a:ext>
            </a:extLst>
          </p:cNvPr>
          <p:cNvSpPr txBox="1"/>
          <p:nvPr/>
        </p:nvSpPr>
        <p:spPr>
          <a:xfrm>
            <a:off x="535350" y="314900"/>
            <a:ext cx="356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ko-KR" altLang="en-US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주요 </a:t>
            </a:r>
            <a:r>
              <a:rPr lang="en-US" altLang="ko-KR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API </a:t>
            </a:r>
            <a:r>
              <a:rPr lang="ko-KR" altLang="en-US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구현 설명</a:t>
            </a:r>
            <a:endParaRPr lang="en" altLang="ko-KR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5" name="Google Shape;284;p28">
            <a:extLst>
              <a:ext uri="{FF2B5EF4-FFF2-40B4-BE49-F238E27FC236}">
                <a16:creationId xmlns:a16="http://schemas.microsoft.com/office/drawing/2014/main" id="{931DB4FF-79A3-E54A-AB8B-DE29C215D280}"/>
              </a:ext>
            </a:extLst>
          </p:cNvPr>
          <p:cNvSpPr txBox="1"/>
          <p:nvPr/>
        </p:nvSpPr>
        <p:spPr>
          <a:xfrm>
            <a:off x="535350" y="1248326"/>
            <a:ext cx="8157889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altLang="ko-KR" sz="1000" b="1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CloudAMQP</a:t>
            </a:r>
            <a:r>
              <a:rPr lang="ko-KR" altLang="en-US" sz="1000" b="1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를</a:t>
            </a:r>
            <a:r>
              <a:rPr lang="ko-KR" altLang="en-US" sz="1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이용한 </a:t>
            </a:r>
            <a:r>
              <a:rPr lang="en-US" altLang="ko-KR" sz="1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lang="ko-KR" altLang="en-US" sz="1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리뷰 </a:t>
            </a:r>
            <a:r>
              <a:rPr lang="en-US" altLang="ko-KR" sz="1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API,</a:t>
            </a:r>
            <a:r>
              <a:rPr lang="ko-KR" altLang="en-US" sz="1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포인트 </a:t>
            </a:r>
            <a:r>
              <a:rPr lang="en-US" altLang="ko-KR" sz="1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API</a:t>
            </a:r>
          </a:p>
          <a:p>
            <a:pPr lvl="0"/>
            <a:endParaRPr lang="en-US" altLang="ko-KR" sz="1000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lvl="0"/>
            <a:r>
              <a:rPr lang="en-US" altLang="ko-KR" sz="1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-</a:t>
            </a:r>
            <a:r>
              <a:rPr lang="ko-KR" altLang="en-US" sz="1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리뷰</a:t>
            </a:r>
            <a:r>
              <a:rPr lang="en-US" altLang="ko-KR" sz="1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API</a:t>
            </a:r>
            <a:r>
              <a:rPr lang="ko-KR" altLang="en-US" sz="1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와 포인트 처리 </a:t>
            </a:r>
            <a:r>
              <a:rPr lang="en-US" altLang="ko-KR" sz="1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API</a:t>
            </a:r>
          </a:p>
          <a:p>
            <a:pPr lvl="0"/>
            <a:endParaRPr lang="en-US" altLang="ko-KR" sz="1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0"/>
            <a:r>
              <a:rPr lang="en-US" altLang="ko-KR" sz="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1.</a:t>
            </a:r>
            <a:r>
              <a:rPr lang="ko-KR" altLang="en-US" sz="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리뷰 작성</a:t>
            </a:r>
            <a:r>
              <a:rPr lang="en-US" altLang="ko-KR" sz="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수정</a:t>
            </a:r>
            <a:r>
              <a:rPr lang="en-US" altLang="ko-KR" sz="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삭제 </a:t>
            </a:r>
            <a:r>
              <a:rPr lang="en-US" altLang="ko-KR" sz="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</a:t>
            </a:r>
            <a:r>
              <a:rPr lang="ko-KR" altLang="en-US" sz="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리뷰 서비스에 </a:t>
            </a:r>
            <a:r>
              <a:rPr lang="en-US" altLang="ko-KR" sz="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HTTP </a:t>
            </a:r>
            <a:r>
              <a:rPr lang="ko-KR" altLang="en-US" sz="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요청을 통하여 진행됩니다</a:t>
            </a:r>
            <a:r>
              <a:rPr lang="en-US" altLang="ko-KR" sz="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altLang="ko-KR" sz="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0"/>
            <a:endParaRPr lang="en-US" altLang="ko-KR" sz="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0"/>
            <a:r>
              <a:rPr lang="en-US" altLang="ko-KR" sz="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2.</a:t>
            </a:r>
            <a:r>
              <a:rPr lang="ko-KR" altLang="en-US" sz="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각 </a:t>
            </a:r>
            <a:r>
              <a:rPr lang="en-US" altLang="ko-KR" sz="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</a:t>
            </a:r>
            <a:r>
              <a:rPr lang="ko-KR" altLang="en-US" sz="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수행 시 서비스 클래스에서 마일리지 포인트에 대한 </a:t>
            </a:r>
            <a:r>
              <a:rPr lang="ko-KR" altLang="en-US" sz="8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로직을</a:t>
            </a:r>
            <a:r>
              <a:rPr lang="ko-KR" altLang="en-US" sz="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처리하고</a:t>
            </a:r>
            <a:r>
              <a:rPr lang="en-US" altLang="ko-KR" sz="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마일리지 포인트를 처리하기 위한 메시지를 생성합니다</a:t>
            </a:r>
            <a:r>
              <a:rPr lang="en-US" altLang="ko-KR" sz="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lvl="0"/>
            <a:endParaRPr lang="en" altLang="ko-KR" sz="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0"/>
            <a:r>
              <a:rPr lang="en" altLang="ko-KR" sz="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3. </a:t>
            </a:r>
            <a:r>
              <a:rPr lang="ko-KR" altLang="en-US" sz="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생성한 메시지를 </a:t>
            </a:r>
            <a:r>
              <a:rPr lang="en-US" altLang="ko-KR" sz="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Message Queue</a:t>
            </a:r>
            <a:r>
              <a:rPr lang="ko-KR" altLang="en-US" sz="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전송하고</a:t>
            </a:r>
            <a:r>
              <a:rPr lang="en-US" altLang="ko-KR" sz="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응답 메시지가 돌아올 때까지 대기합니다</a:t>
            </a:r>
            <a:r>
              <a:rPr lang="en-US" altLang="ko-KR" sz="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lang="en" altLang="ko-KR" sz="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0"/>
            <a:endParaRPr lang="en" altLang="ko-KR" sz="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0"/>
            <a:r>
              <a:rPr lang="en" altLang="ko-KR" sz="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4. </a:t>
            </a:r>
            <a:r>
              <a:rPr lang="ko-KR" altLang="en-US" sz="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포인트 서비스에서는 포인트 증가</a:t>
            </a:r>
            <a:r>
              <a:rPr lang="en-US" altLang="ko-KR" sz="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포인트 감소를 담당하는 </a:t>
            </a:r>
            <a:r>
              <a:rPr lang="en-US" altLang="ko-KR" sz="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Message Queue</a:t>
            </a:r>
            <a:r>
              <a:rPr lang="ko-KR" altLang="en-US" sz="8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구독하고</a:t>
            </a:r>
            <a:r>
              <a:rPr lang="en-US" altLang="ko-KR" sz="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메시지가 들어오면 데이터를 받아옵니다</a:t>
            </a:r>
            <a:r>
              <a:rPr lang="en-US" altLang="ko-KR" sz="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lvl="0"/>
            <a:endParaRPr lang="en-US" altLang="ko-KR" sz="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0"/>
            <a:r>
              <a:rPr lang="en-US" altLang="ko-KR" sz="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5. </a:t>
            </a:r>
            <a:r>
              <a:rPr lang="ko-KR" altLang="en-US" sz="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받아온 데이터를 서비스 클래스에서 포인트 증감과 포인트 내역 저장에 대한 </a:t>
            </a:r>
            <a:r>
              <a:rPr lang="ko-KR" altLang="en-US" sz="8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로직을</a:t>
            </a:r>
            <a:r>
              <a:rPr lang="ko-KR" altLang="en-US" sz="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처리하고</a:t>
            </a:r>
            <a:r>
              <a:rPr lang="en-US" altLang="ko-KR" sz="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응답 메시지를 생성합니다</a:t>
            </a:r>
            <a:r>
              <a:rPr lang="en-US" altLang="ko-KR" sz="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lvl="0"/>
            <a:endParaRPr lang="en-US" altLang="ko-KR" sz="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0"/>
            <a:r>
              <a:rPr lang="en-US" altLang="ko-KR" sz="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6. </a:t>
            </a:r>
            <a:r>
              <a:rPr lang="ko-KR" altLang="en-US" sz="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생성한 메시지를 응답 결과를 담당하는 </a:t>
            </a:r>
            <a:r>
              <a:rPr lang="en-US" altLang="ko-KR" sz="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Message Queue</a:t>
            </a:r>
            <a:r>
              <a:rPr lang="ko-KR" altLang="en-US" sz="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전송합니다</a:t>
            </a:r>
            <a:r>
              <a:rPr lang="en-US" altLang="ko-KR" sz="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lvl="0"/>
            <a:endParaRPr lang="en-US" altLang="ko-KR" sz="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0"/>
            <a:r>
              <a:rPr lang="en-US" altLang="ko-KR" sz="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7.</a:t>
            </a:r>
            <a:r>
              <a:rPr lang="ko-KR" altLang="en-US" sz="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리뷰 서비스 클래스에서는 응답 메시지를 구독하고</a:t>
            </a:r>
            <a:r>
              <a:rPr lang="en-US" altLang="ko-KR" sz="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메시지가 들어오면 데이터를 받아옵니다</a:t>
            </a:r>
            <a:r>
              <a:rPr lang="en-US" altLang="ko-KR" sz="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lvl="0"/>
            <a:endParaRPr lang="en-US" altLang="ko-KR" sz="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0"/>
            <a:r>
              <a:rPr lang="en-US" altLang="ko-KR" sz="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8.</a:t>
            </a:r>
            <a:r>
              <a:rPr lang="ko-KR" altLang="en-US" sz="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최종 결과에 대한 처리를 진행한 후 결과 값을 반환합니다</a:t>
            </a:r>
            <a:r>
              <a:rPr lang="en-US" altLang="ko-KR" sz="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lang="en" altLang="ko-KR" sz="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5565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4;p28">
            <a:extLst>
              <a:ext uri="{FF2B5EF4-FFF2-40B4-BE49-F238E27FC236}">
                <a16:creationId xmlns:a16="http://schemas.microsoft.com/office/drawing/2014/main" id="{2EF1B97D-5037-8E40-8330-45D9CB413A0D}"/>
              </a:ext>
            </a:extLst>
          </p:cNvPr>
          <p:cNvSpPr txBox="1"/>
          <p:nvPr/>
        </p:nvSpPr>
        <p:spPr>
          <a:xfrm>
            <a:off x="535350" y="314900"/>
            <a:ext cx="356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ko-KR" altLang="en-US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테스트 설명</a:t>
            </a:r>
            <a:endParaRPr lang="en" altLang="ko-KR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5" name="Google Shape;284;p28">
            <a:extLst>
              <a:ext uri="{FF2B5EF4-FFF2-40B4-BE49-F238E27FC236}">
                <a16:creationId xmlns:a16="http://schemas.microsoft.com/office/drawing/2014/main" id="{931DB4FF-79A3-E54A-AB8B-DE29C215D280}"/>
              </a:ext>
            </a:extLst>
          </p:cNvPr>
          <p:cNvSpPr txBox="1"/>
          <p:nvPr/>
        </p:nvSpPr>
        <p:spPr>
          <a:xfrm>
            <a:off x="535350" y="1171382"/>
            <a:ext cx="815788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altLang="ko-KR" sz="1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-</a:t>
            </a:r>
            <a:r>
              <a:rPr lang="ko-KR" altLang="en-US" sz="1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lang="en-US" altLang="ko-KR" sz="1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postman</a:t>
            </a:r>
            <a:r>
              <a:rPr lang="ko-KR" altLang="en-US" sz="1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을 이용하여 테스트 진행</a:t>
            </a:r>
            <a:endParaRPr lang="en-US" altLang="ko-KR" sz="1000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171450" lvl="0" indent="-171450">
              <a:buFontTx/>
              <a:buChar char="-"/>
            </a:pPr>
            <a:endParaRPr lang="en-US" altLang="ko-KR" sz="1000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lvl="0"/>
            <a:r>
              <a:rPr lang="en-US" altLang="ko-KR" sz="1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-</a:t>
            </a:r>
            <a:r>
              <a:rPr lang="ko-KR" altLang="en-US" sz="1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최대한 가능하거나 필수적으로 생각되는 데이터들을 대상으로 테스트를 진행</a:t>
            </a:r>
            <a:endParaRPr lang="en-US" altLang="ko-KR" sz="1000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lvl="0"/>
            <a:endParaRPr lang="en-US" altLang="ko-KR" sz="1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1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-</a:t>
            </a:r>
            <a:r>
              <a:rPr lang="ko-KR" altLang="en-US" sz="1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lang="en-US" altLang="ko-KR" sz="1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API</a:t>
            </a:r>
            <a:r>
              <a:rPr lang="ko-KR" altLang="en-US" sz="1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진행 시 </a:t>
            </a:r>
            <a:r>
              <a:rPr lang="en-US" altLang="ko-KR" sz="1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parameter, body </a:t>
            </a:r>
            <a:r>
              <a:rPr lang="ko-KR" altLang="en-US" sz="1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데이터는 실제 있는 데이터라 가정하고 존재하지 않는 데이터를 체크하는 </a:t>
            </a:r>
            <a:r>
              <a:rPr lang="en-US" altLang="ko-KR" sz="1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API</a:t>
            </a:r>
            <a:r>
              <a:rPr lang="ko-KR" altLang="en-US" sz="1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는 구현하지 않았습니다</a:t>
            </a:r>
            <a:r>
              <a:rPr lang="en-US" altLang="ko-KR" sz="1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362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4;p28">
            <a:extLst>
              <a:ext uri="{FF2B5EF4-FFF2-40B4-BE49-F238E27FC236}">
                <a16:creationId xmlns:a16="http://schemas.microsoft.com/office/drawing/2014/main" id="{2EF1B97D-5037-8E40-8330-45D9CB413A0D}"/>
              </a:ext>
            </a:extLst>
          </p:cNvPr>
          <p:cNvSpPr txBox="1"/>
          <p:nvPr/>
        </p:nvSpPr>
        <p:spPr>
          <a:xfrm>
            <a:off x="355045" y="250506"/>
            <a:ext cx="356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ko-KR" altLang="en-US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리뷰 작성 테스트 케이스</a:t>
            </a:r>
            <a:endParaRPr lang="en" altLang="ko-KR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BE5B6B9-CC6B-654A-9515-B26BD4B79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825150"/>
              </p:ext>
            </p:extLst>
          </p:nvPr>
        </p:nvGraphicFramePr>
        <p:xfrm>
          <a:off x="727656" y="599191"/>
          <a:ext cx="7765962" cy="4485700"/>
        </p:xfrm>
        <a:graphic>
          <a:graphicData uri="http://schemas.openxmlformats.org/drawingml/2006/table">
            <a:tbl>
              <a:tblPr firstRow="1" bandRow="1">
                <a:tableStyleId>{9D817D38-67B5-4580-8BA4-5538A2B6EF0D}</a:tableStyleId>
              </a:tblPr>
              <a:tblGrid>
                <a:gridCol w="1185268">
                  <a:extLst>
                    <a:ext uri="{9D8B030D-6E8A-4147-A177-3AD203B41FA5}">
                      <a16:colId xmlns:a16="http://schemas.microsoft.com/office/drawing/2014/main" val="4023390966"/>
                    </a:ext>
                  </a:extLst>
                </a:gridCol>
                <a:gridCol w="1502111">
                  <a:extLst>
                    <a:ext uri="{9D8B030D-6E8A-4147-A177-3AD203B41FA5}">
                      <a16:colId xmlns:a16="http://schemas.microsoft.com/office/drawing/2014/main" val="2524920366"/>
                    </a:ext>
                  </a:extLst>
                </a:gridCol>
                <a:gridCol w="2077276">
                  <a:extLst>
                    <a:ext uri="{9D8B030D-6E8A-4147-A177-3AD203B41FA5}">
                      <a16:colId xmlns:a16="http://schemas.microsoft.com/office/drawing/2014/main" val="1225143698"/>
                    </a:ext>
                  </a:extLst>
                </a:gridCol>
                <a:gridCol w="2501314">
                  <a:extLst>
                    <a:ext uri="{9D8B030D-6E8A-4147-A177-3AD203B41FA5}">
                      <a16:colId xmlns:a16="http://schemas.microsoft.com/office/drawing/2014/main" val="3837079234"/>
                    </a:ext>
                  </a:extLst>
                </a:gridCol>
                <a:gridCol w="499993">
                  <a:extLst>
                    <a:ext uri="{9D8B030D-6E8A-4147-A177-3AD203B41FA5}">
                      <a16:colId xmlns:a16="http://schemas.microsoft.com/office/drawing/2014/main" val="2325989545"/>
                    </a:ext>
                  </a:extLst>
                </a:gridCol>
              </a:tblGrid>
              <a:tr h="40138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케이스 번호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테스트 내용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param, body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예상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결과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실제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결과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064607"/>
                  </a:ext>
                </a:extLst>
              </a:tr>
              <a:tr h="126177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1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올바른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데이터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body {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type: “REVIEW”,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action: “ADD”,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content: “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좋아요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!”,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attachtedPhotos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:[“image1”],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userId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user_id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placeId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place_id</a:t>
                      </a:r>
                      <a:endParaRPr lang="en-US" altLang="ko-Kore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}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httpStatus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-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201</a:t>
                      </a:r>
                    </a:p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body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-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리뷰 작성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성공 메시지</a:t>
                      </a:r>
                      <a:endParaRPr lang="en-US" altLang="ko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첫 리뷰일 경우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(1)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/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아닐 경우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(0)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+ 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포인트 메시지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(2)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Pass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9171231"/>
                  </a:ext>
                </a:extLst>
              </a:tr>
              <a:tr h="140849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2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content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가 없는 데이터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body {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type: “REVIEW”,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action: “ADD”,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content: “”,</a:t>
                      </a:r>
                      <a:endParaRPr lang="en-US" altLang="ko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attachtedPhotos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:[“image1”],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userId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user_id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placeId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place_id</a:t>
                      </a:r>
                      <a:endParaRPr lang="en-US" altLang="ko-Kore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}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ctr"/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httpStatus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-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201,</a:t>
                      </a:r>
                    </a:p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body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–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리뷰 작성 성공 메시지</a:t>
                      </a:r>
                      <a:endParaRPr lang="en-US" altLang="ko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첫 리뷰일 경우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(1)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/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아닐 경우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(0)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+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포인트 메시지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(1)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Pass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0783307"/>
                  </a:ext>
                </a:extLst>
              </a:tr>
              <a:tr h="126177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3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attachtedPhotos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가 없는 데이터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body {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type: “REVIEW”,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action: “ADD”,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content: “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좋아요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!”,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attachtedPhotos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:[],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userId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user_id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placeId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place_id</a:t>
                      </a:r>
                      <a:endParaRPr lang="en-US" altLang="ko-Kore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}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httpStatus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-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201 </a:t>
                      </a:r>
                    </a:p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body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-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리뷰 작성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성공 메시지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endParaRPr lang="en-US" altLang="ko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첫 리뷰일 경우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(1)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/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아닐 경우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(0)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+ 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포인트 메시지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(1)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Pass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6960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297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4;p28">
            <a:extLst>
              <a:ext uri="{FF2B5EF4-FFF2-40B4-BE49-F238E27FC236}">
                <a16:creationId xmlns:a16="http://schemas.microsoft.com/office/drawing/2014/main" id="{2EF1B97D-5037-8E40-8330-45D9CB413A0D}"/>
              </a:ext>
            </a:extLst>
          </p:cNvPr>
          <p:cNvSpPr txBox="1"/>
          <p:nvPr/>
        </p:nvSpPr>
        <p:spPr>
          <a:xfrm>
            <a:off x="535350" y="314900"/>
            <a:ext cx="356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ko-KR" altLang="en-US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리뷰 작성 테스트 케이스</a:t>
            </a:r>
            <a:endParaRPr lang="en" altLang="ko-KR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BE5B6B9-CC6B-654A-9515-B26BD4B79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271216"/>
              </p:ext>
            </p:extLst>
          </p:nvPr>
        </p:nvGraphicFramePr>
        <p:xfrm>
          <a:off x="535350" y="715100"/>
          <a:ext cx="7985195" cy="4348845"/>
        </p:xfrm>
        <a:graphic>
          <a:graphicData uri="http://schemas.openxmlformats.org/drawingml/2006/table">
            <a:tbl>
              <a:tblPr firstRow="1" bandRow="1">
                <a:tableStyleId>{9D817D38-67B5-4580-8BA4-5538A2B6EF0D}</a:tableStyleId>
              </a:tblPr>
              <a:tblGrid>
                <a:gridCol w="859958">
                  <a:extLst>
                    <a:ext uri="{9D8B030D-6E8A-4147-A177-3AD203B41FA5}">
                      <a16:colId xmlns:a16="http://schemas.microsoft.com/office/drawing/2014/main" val="4023390966"/>
                    </a:ext>
                  </a:extLst>
                </a:gridCol>
                <a:gridCol w="1747520">
                  <a:extLst>
                    <a:ext uri="{9D8B030D-6E8A-4147-A177-3AD203B41FA5}">
                      <a16:colId xmlns:a16="http://schemas.microsoft.com/office/drawing/2014/main" val="2524920366"/>
                    </a:ext>
                  </a:extLst>
                </a:gridCol>
                <a:gridCol w="2183639">
                  <a:extLst>
                    <a:ext uri="{9D8B030D-6E8A-4147-A177-3AD203B41FA5}">
                      <a16:colId xmlns:a16="http://schemas.microsoft.com/office/drawing/2014/main" val="1225143698"/>
                    </a:ext>
                  </a:extLst>
                </a:gridCol>
                <a:gridCol w="2515207">
                  <a:extLst>
                    <a:ext uri="{9D8B030D-6E8A-4147-A177-3AD203B41FA5}">
                      <a16:colId xmlns:a16="http://schemas.microsoft.com/office/drawing/2014/main" val="3837079234"/>
                    </a:ext>
                  </a:extLst>
                </a:gridCol>
                <a:gridCol w="678871">
                  <a:extLst>
                    <a:ext uri="{9D8B030D-6E8A-4147-A177-3AD203B41FA5}">
                      <a16:colId xmlns:a16="http://schemas.microsoft.com/office/drawing/2014/main" val="2325989545"/>
                    </a:ext>
                  </a:extLst>
                </a:gridCol>
              </a:tblGrid>
              <a:tr h="4169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케이스 번호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테스트 내용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param, body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예상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결과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실제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결과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064607"/>
                  </a:ext>
                </a:extLst>
              </a:tr>
              <a:tr h="1835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4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attachtedPhotos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 content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가 없는 데이터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body {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type: “REVIEW”,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action: “ADD”,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content: “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”,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attachtedPhotos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:[],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userId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user_id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placeId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place_id</a:t>
                      </a:r>
                      <a:endParaRPr lang="en-US" altLang="ko-Kore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}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httpStatus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-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400 </a:t>
                      </a:r>
                    </a:p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body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-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오류 메시지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Pass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5684474"/>
                  </a:ext>
                </a:extLst>
              </a:tr>
              <a:tr h="3595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5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userId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가 없는 데이터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body {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type: “REVIEW”,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action: “ADD”,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content: “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좋아요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!”,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attachtedPhotos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:[“image1”],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userId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 ””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placeId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place_id</a:t>
                      </a:r>
                      <a:endParaRPr lang="en-US" altLang="ko-Kore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}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httpStatus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-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400 </a:t>
                      </a:r>
                    </a:p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body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-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오류 메시지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Pass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8128270"/>
                  </a:ext>
                </a:extLst>
              </a:tr>
              <a:tr h="3595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6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placeId</a:t>
                      </a:r>
                      <a:r>
                        <a:rPr lang="ko-Kore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가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없는 데이터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body {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type: “REVIEW”,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action: “ADD”,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content: “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좋아요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!”,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attachtedPhotos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:[“image1”],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userId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 ””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placeId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“”</a:t>
                      </a:r>
                      <a:endParaRPr lang="en-US" altLang="ko-Kore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}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httpStatus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=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-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400</a:t>
                      </a:r>
                    </a:p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body = 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오류 메시지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Pass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472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37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4;p28">
            <a:extLst>
              <a:ext uri="{FF2B5EF4-FFF2-40B4-BE49-F238E27FC236}">
                <a16:creationId xmlns:a16="http://schemas.microsoft.com/office/drawing/2014/main" id="{2EF1B97D-5037-8E40-8330-45D9CB413A0D}"/>
              </a:ext>
            </a:extLst>
          </p:cNvPr>
          <p:cNvSpPr txBox="1"/>
          <p:nvPr/>
        </p:nvSpPr>
        <p:spPr>
          <a:xfrm>
            <a:off x="535350" y="314900"/>
            <a:ext cx="356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ko-KR" altLang="en-US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리뷰 작성 테스트 케이스</a:t>
            </a:r>
            <a:endParaRPr lang="en" altLang="ko-KR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BE5B6B9-CC6B-654A-9515-B26BD4B79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784166"/>
              </p:ext>
            </p:extLst>
          </p:nvPr>
        </p:nvGraphicFramePr>
        <p:xfrm>
          <a:off x="535349" y="893041"/>
          <a:ext cx="7985195" cy="1727565"/>
        </p:xfrm>
        <a:graphic>
          <a:graphicData uri="http://schemas.openxmlformats.org/drawingml/2006/table">
            <a:tbl>
              <a:tblPr firstRow="1" bandRow="1">
                <a:tableStyleId>{9D817D38-67B5-4580-8BA4-5538A2B6EF0D}</a:tableStyleId>
              </a:tblPr>
              <a:tblGrid>
                <a:gridCol w="859958">
                  <a:extLst>
                    <a:ext uri="{9D8B030D-6E8A-4147-A177-3AD203B41FA5}">
                      <a16:colId xmlns:a16="http://schemas.microsoft.com/office/drawing/2014/main" val="4023390966"/>
                    </a:ext>
                  </a:extLst>
                </a:gridCol>
                <a:gridCol w="1747520">
                  <a:extLst>
                    <a:ext uri="{9D8B030D-6E8A-4147-A177-3AD203B41FA5}">
                      <a16:colId xmlns:a16="http://schemas.microsoft.com/office/drawing/2014/main" val="2524920366"/>
                    </a:ext>
                  </a:extLst>
                </a:gridCol>
                <a:gridCol w="2183639">
                  <a:extLst>
                    <a:ext uri="{9D8B030D-6E8A-4147-A177-3AD203B41FA5}">
                      <a16:colId xmlns:a16="http://schemas.microsoft.com/office/drawing/2014/main" val="1225143698"/>
                    </a:ext>
                  </a:extLst>
                </a:gridCol>
                <a:gridCol w="2515207">
                  <a:extLst>
                    <a:ext uri="{9D8B030D-6E8A-4147-A177-3AD203B41FA5}">
                      <a16:colId xmlns:a16="http://schemas.microsoft.com/office/drawing/2014/main" val="3837079234"/>
                    </a:ext>
                  </a:extLst>
                </a:gridCol>
                <a:gridCol w="678871">
                  <a:extLst>
                    <a:ext uri="{9D8B030D-6E8A-4147-A177-3AD203B41FA5}">
                      <a16:colId xmlns:a16="http://schemas.microsoft.com/office/drawing/2014/main" val="2325989545"/>
                    </a:ext>
                  </a:extLst>
                </a:gridCol>
              </a:tblGrid>
              <a:tr h="4169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케이스 번호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테스트 내용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param, body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예상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결과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실제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결과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064607"/>
                  </a:ext>
                </a:extLst>
              </a:tr>
              <a:tr h="1835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7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리뷰를 두 번 이상 쓸 경우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body {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type: “REVIEW”,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action: “ADD”,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content: “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좋아요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!”,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attachtedPhotos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:[],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userId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user_id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placeId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place_id</a:t>
                      </a:r>
                      <a:endParaRPr lang="en-US" altLang="ko-Kore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}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httpStatus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-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400 </a:t>
                      </a:r>
                    </a:p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body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-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오류 메시지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Pass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5684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4;p28">
            <a:extLst>
              <a:ext uri="{FF2B5EF4-FFF2-40B4-BE49-F238E27FC236}">
                <a16:creationId xmlns:a16="http://schemas.microsoft.com/office/drawing/2014/main" id="{2EF1B97D-5037-8E40-8330-45D9CB413A0D}"/>
              </a:ext>
            </a:extLst>
          </p:cNvPr>
          <p:cNvSpPr txBox="1"/>
          <p:nvPr/>
        </p:nvSpPr>
        <p:spPr>
          <a:xfrm>
            <a:off x="535350" y="314900"/>
            <a:ext cx="356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ko-KR" altLang="en-US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리뷰 수정 테스트 케이스</a:t>
            </a:r>
            <a:endParaRPr lang="en" altLang="ko-KR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BE5B6B9-CC6B-654A-9515-B26BD4B79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101731"/>
              </p:ext>
            </p:extLst>
          </p:nvPr>
        </p:nvGraphicFramePr>
        <p:xfrm>
          <a:off x="535350" y="936955"/>
          <a:ext cx="7985195" cy="3891645"/>
        </p:xfrm>
        <a:graphic>
          <a:graphicData uri="http://schemas.openxmlformats.org/drawingml/2006/table">
            <a:tbl>
              <a:tblPr firstRow="1" bandRow="1">
                <a:tableStyleId>{9D817D38-67B5-4580-8BA4-5538A2B6EF0D}</a:tableStyleId>
              </a:tblPr>
              <a:tblGrid>
                <a:gridCol w="690623">
                  <a:extLst>
                    <a:ext uri="{9D8B030D-6E8A-4147-A177-3AD203B41FA5}">
                      <a16:colId xmlns:a16="http://schemas.microsoft.com/office/drawing/2014/main" val="4023390966"/>
                    </a:ext>
                  </a:extLst>
                </a:gridCol>
                <a:gridCol w="1673014">
                  <a:extLst>
                    <a:ext uri="{9D8B030D-6E8A-4147-A177-3AD203B41FA5}">
                      <a16:colId xmlns:a16="http://schemas.microsoft.com/office/drawing/2014/main" val="2524920366"/>
                    </a:ext>
                  </a:extLst>
                </a:gridCol>
                <a:gridCol w="1957493">
                  <a:extLst>
                    <a:ext uri="{9D8B030D-6E8A-4147-A177-3AD203B41FA5}">
                      <a16:colId xmlns:a16="http://schemas.microsoft.com/office/drawing/2014/main" val="1225143698"/>
                    </a:ext>
                  </a:extLst>
                </a:gridCol>
                <a:gridCol w="2985194">
                  <a:extLst>
                    <a:ext uri="{9D8B030D-6E8A-4147-A177-3AD203B41FA5}">
                      <a16:colId xmlns:a16="http://schemas.microsoft.com/office/drawing/2014/main" val="3837079234"/>
                    </a:ext>
                  </a:extLst>
                </a:gridCol>
                <a:gridCol w="678871">
                  <a:extLst>
                    <a:ext uri="{9D8B030D-6E8A-4147-A177-3AD203B41FA5}">
                      <a16:colId xmlns:a16="http://schemas.microsoft.com/office/drawing/2014/main" val="2325989545"/>
                    </a:ext>
                  </a:extLst>
                </a:gridCol>
              </a:tblGrid>
              <a:tr h="4169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케이스 번호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테스트 내용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param, body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예상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결과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실제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결과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064607"/>
                  </a:ext>
                </a:extLst>
              </a:tr>
              <a:tr h="3595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1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content,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attachtedPhotos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가 있는 데이터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</a:p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기존 리뷰에 글과 사진이 있는 경우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param =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reviewId</a:t>
                      </a:r>
                      <a:endParaRPr lang="en-US" altLang="ko-Kore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body {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action: “MOD”,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content: “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좋아요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!”,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attachtedPhotos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 [“image1”],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userId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user_id</a:t>
                      </a:r>
                      <a:endParaRPr lang="en-US" altLang="ko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}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httpStatus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-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20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0</a:t>
                      </a:r>
                      <a:endParaRPr lang="en-US" altLang="ko-Kore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body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-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리뷰 수정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성공 메시지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</a:p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글이 다르다면 수정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</a:p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중복 사진을 제외하고 새로운 사진이 있다면 사진 추가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</a:p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중복 사진을 제외하고 사진이 없어졌다면 사진 삭제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endParaRPr lang="en-US" altLang="ko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포인트 메시지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(0)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Pass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9171231"/>
                  </a:ext>
                </a:extLst>
              </a:tr>
              <a:tr h="3595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2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content,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attachtedPhotos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가 있는 데이터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</a:p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기존 리뷰에 글만 있는 경우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param =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reviewId</a:t>
                      </a:r>
                      <a:endParaRPr lang="en-US" altLang="ko-Kore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body {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action: “MOD”,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content: “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좋아요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!”,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attachtedPhotos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 [“image1”],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userId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user_id</a:t>
                      </a:r>
                      <a:endParaRPr lang="en-US" altLang="ko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}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httpStatus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-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20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0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</a:p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body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–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리뷰 수정 성공 메시지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글이 다르다면 수정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</a:p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사진 추가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 </a:t>
                      </a:r>
                    </a:p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포인트 메시지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(1)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pass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0783307"/>
                  </a:ext>
                </a:extLst>
              </a:tr>
              <a:tr h="3595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3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content,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attachtedPhotos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가 있는 데이터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</a:p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사진만 있는 경우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param =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reviewId</a:t>
                      </a:r>
                      <a:endParaRPr lang="en-US" altLang="ko-Kore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body {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action: “MOD”,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content: “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좋아요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!”,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attachtedPhotos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 [“image1”],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userId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user_id</a:t>
                      </a:r>
                      <a:endParaRPr lang="en-US" altLang="ko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}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httpStatus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-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20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0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</a:p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body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-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리뷰 수정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성공 메시지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endParaRPr lang="en-US" altLang="ko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글 추가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</a:p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중복 사진을 제외하고 새로운 사진이 있다면 사진 추가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</a:p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중복 사진을 제외하고 사진이 없어졌다면 사진 삭제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endParaRPr lang="en-US" altLang="ko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포인트 메시지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pass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9995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755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4;p28">
            <a:extLst>
              <a:ext uri="{FF2B5EF4-FFF2-40B4-BE49-F238E27FC236}">
                <a16:creationId xmlns:a16="http://schemas.microsoft.com/office/drawing/2014/main" id="{2EF1B97D-5037-8E40-8330-45D9CB413A0D}"/>
              </a:ext>
            </a:extLst>
          </p:cNvPr>
          <p:cNvSpPr txBox="1"/>
          <p:nvPr/>
        </p:nvSpPr>
        <p:spPr>
          <a:xfrm>
            <a:off x="535350" y="314900"/>
            <a:ext cx="356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ko-KR" altLang="en-US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리뷰 수정 테스트 케이스</a:t>
            </a:r>
            <a:endParaRPr lang="en" altLang="ko-KR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BE5B6B9-CC6B-654A-9515-B26BD4B79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833045"/>
              </p:ext>
            </p:extLst>
          </p:nvPr>
        </p:nvGraphicFramePr>
        <p:xfrm>
          <a:off x="535350" y="1066194"/>
          <a:ext cx="7985195" cy="3891645"/>
        </p:xfrm>
        <a:graphic>
          <a:graphicData uri="http://schemas.openxmlformats.org/drawingml/2006/table">
            <a:tbl>
              <a:tblPr firstRow="1" bandRow="1">
                <a:tableStyleId>{9D817D38-67B5-4580-8BA4-5538A2B6EF0D}</a:tableStyleId>
              </a:tblPr>
              <a:tblGrid>
                <a:gridCol w="690623">
                  <a:extLst>
                    <a:ext uri="{9D8B030D-6E8A-4147-A177-3AD203B41FA5}">
                      <a16:colId xmlns:a16="http://schemas.microsoft.com/office/drawing/2014/main" val="4023390966"/>
                    </a:ext>
                  </a:extLst>
                </a:gridCol>
                <a:gridCol w="1673014">
                  <a:extLst>
                    <a:ext uri="{9D8B030D-6E8A-4147-A177-3AD203B41FA5}">
                      <a16:colId xmlns:a16="http://schemas.microsoft.com/office/drawing/2014/main" val="2524920366"/>
                    </a:ext>
                  </a:extLst>
                </a:gridCol>
                <a:gridCol w="1957493">
                  <a:extLst>
                    <a:ext uri="{9D8B030D-6E8A-4147-A177-3AD203B41FA5}">
                      <a16:colId xmlns:a16="http://schemas.microsoft.com/office/drawing/2014/main" val="1225143698"/>
                    </a:ext>
                  </a:extLst>
                </a:gridCol>
                <a:gridCol w="2985194">
                  <a:extLst>
                    <a:ext uri="{9D8B030D-6E8A-4147-A177-3AD203B41FA5}">
                      <a16:colId xmlns:a16="http://schemas.microsoft.com/office/drawing/2014/main" val="3837079234"/>
                    </a:ext>
                  </a:extLst>
                </a:gridCol>
                <a:gridCol w="678871">
                  <a:extLst>
                    <a:ext uri="{9D8B030D-6E8A-4147-A177-3AD203B41FA5}">
                      <a16:colId xmlns:a16="http://schemas.microsoft.com/office/drawing/2014/main" val="2325989545"/>
                    </a:ext>
                  </a:extLst>
                </a:gridCol>
              </a:tblGrid>
              <a:tr h="4169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케이스 번호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테스트 내용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param, body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예상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결과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실제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결과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064607"/>
                  </a:ext>
                </a:extLst>
              </a:tr>
              <a:tr h="35950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4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content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만 있는 데이터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</a:p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기존 리뷰에 글과 사진이 있는 경우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param =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reviewId</a:t>
                      </a:r>
                      <a:endParaRPr lang="en-US" altLang="ko-Kore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body {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action: “MOD”,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content: “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좋아요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!”,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attachtedPhotos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 [],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userId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user_id</a:t>
                      </a:r>
                      <a:endParaRPr lang="en-US" altLang="ko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}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httpStatus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–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20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0</a:t>
                      </a:r>
                    </a:p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body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-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리뷰 수정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성공 메시지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</a:p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글이 다르다면 수정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</a:p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사진 전체 삭제</a:t>
                      </a:r>
                      <a:endParaRPr lang="en-US" altLang="ko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포인트 메시지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(-1)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pass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9171231"/>
                  </a:ext>
                </a:extLst>
              </a:tr>
              <a:tr h="35950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5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content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만 있는 데이터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</a:p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기존 리뷰에 사진만 있는 경우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param =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reviewId</a:t>
                      </a:r>
                      <a:endParaRPr lang="en-US" altLang="ko-Kore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body {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action: “MOD”,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content: “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좋아요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!”,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attachtedPhotos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 [],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userId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user_id</a:t>
                      </a:r>
                      <a:endParaRPr lang="en-US" altLang="ko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}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httpStatus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-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20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0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</a:p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body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–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리뷰 수정 성공 메시지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글이 다르다면 수정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</a:p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사진 전체 삭제</a:t>
                      </a:r>
                      <a:endParaRPr lang="en-US" altLang="ko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포인트 메시지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(0)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pass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0783307"/>
                  </a:ext>
                </a:extLst>
              </a:tr>
              <a:tr h="35950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6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content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만 있는 데이터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</a:p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기존 리뷰에 글만 있는 경우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param =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reviewId</a:t>
                      </a:r>
                      <a:endParaRPr lang="en-US" altLang="ko-Kore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body {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action: “MOD”,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content: “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좋아요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!”,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attachtedPhotos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 [],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userId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user_id</a:t>
                      </a:r>
                      <a:endParaRPr lang="en-US" altLang="ko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}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httpStatus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-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20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0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</a:p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body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-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리뷰 수정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성공 메시지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endParaRPr lang="en-US" altLang="ko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글이 다르다면 수정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</a:p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사진 전체 삭제</a:t>
                      </a:r>
                      <a:endParaRPr lang="en-US" altLang="ko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포인트 메시지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(0)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pass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9995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754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4;p28">
            <a:extLst>
              <a:ext uri="{FF2B5EF4-FFF2-40B4-BE49-F238E27FC236}">
                <a16:creationId xmlns:a16="http://schemas.microsoft.com/office/drawing/2014/main" id="{2EF1B97D-5037-8E40-8330-45D9CB413A0D}"/>
              </a:ext>
            </a:extLst>
          </p:cNvPr>
          <p:cNvSpPr txBox="1"/>
          <p:nvPr/>
        </p:nvSpPr>
        <p:spPr>
          <a:xfrm>
            <a:off x="535350" y="314900"/>
            <a:ext cx="356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ko-KR" altLang="en-US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리뷰 수정 테스트 케이스</a:t>
            </a:r>
            <a:endParaRPr lang="en" altLang="ko-KR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BE5B6B9-CC6B-654A-9515-B26BD4B79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440253"/>
              </p:ext>
            </p:extLst>
          </p:nvPr>
        </p:nvGraphicFramePr>
        <p:xfrm>
          <a:off x="535350" y="1066194"/>
          <a:ext cx="7985195" cy="3891645"/>
        </p:xfrm>
        <a:graphic>
          <a:graphicData uri="http://schemas.openxmlformats.org/drawingml/2006/table">
            <a:tbl>
              <a:tblPr firstRow="1" bandRow="1">
                <a:tableStyleId>{9D817D38-67B5-4580-8BA4-5538A2B6EF0D}</a:tableStyleId>
              </a:tblPr>
              <a:tblGrid>
                <a:gridCol w="690623">
                  <a:extLst>
                    <a:ext uri="{9D8B030D-6E8A-4147-A177-3AD203B41FA5}">
                      <a16:colId xmlns:a16="http://schemas.microsoft.com/office/drawing/2014/main" val="4023390966"/>
                    </a:ext>
                  </a:extLst>
                </a:gridCol>
                <a:gridCol w="1673014">
                  <a:extLst>
                    <a:ext uri="{9D8B030D-6E8A-4147-A177-3AD203B41FA5}">
                      <a16:colId xmlns:a16="http://schemas.microsoft.com/office/drawing/2014/main" val="2524920366"/>
                    </a:ext>
                  </a:extLst>
                </a:gridCol>
                <a:gridCol w="1957493">
                  <a:extLst>
                    <a:ext uri="{9D8B030D-6E8A-4147-A177-3AD203B41FA5}">
                      <a16:colId xmlns:a16="http://schemas.microsoft.com/office/drawing/2014/main" val="1225143698"/>
                    </a:ext>
                  </a:extLst>
                </a:gridCol>
                <a:gridCol w="2985194">
                  <a:extLst>
                    <a:ext uri="{9D8B030D-6E8A-4147-A177-3AD203B41FA5}">
                      <a16:colId xmlns:a16="http://schemas.microsoft.com/office/drawing/2014/main" val="3837079234"/>
                    </a:ext>
                  </a:extLst>
                </a:gridCol>
                <a:gridCol w="678871">
                  <a:extLst>
                    <a:ext uri="{9D8B030D-6E8A-4147-A177-3AD203B41FA5}">
                      <a16:colId xmlns:a16="http://schemas.microsoft.com/office/drawing/2014/main" val="2325989545"/>
                    </a:ext>
                  </a:extLst>
                </a:gridCol>
              </a:tblGrid>
              <a:tr h="4169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케이스 번호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테스트 내용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param, body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예상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결과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실제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결과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064607"/>
                  </a:ext>
                </a:extLst>
              </a:tr>
              <a:tr h="35950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7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attachtedPhotos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만 있는 데이터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</a:p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기존 리뷰에 글과 사진이 있는 경우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param =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reviewId</a:t>
                      </a:r>
                      <a:endParaRPr lang="en-US" altLang="ko-Kore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body {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action: “MOD”,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content: “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”,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attachtedPhotos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 [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“image1”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],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userId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user_id</a:t>
                      </a:r>
                      <a:endParaRPr lang="en-US" altLang="ko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}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httpStatus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–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20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0</a:t>
                      </a:r>
                    </a:p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body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-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리뷰 수정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성공 메시지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</a:p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글 삭제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</a:p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중복 사진을 제외하고 새로운 사진이 있다면 사진 추가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</a:p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중복 사진을 제외하고 사진이 없어졌다면 사진 삭제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endParaRPr lang="en-US" altLang="ko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포인트 메시지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(-1)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pass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9171231"/>
                  </a:ext>
                </a:extLst>
              </a:tr>
              <a:tr h="35950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8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attachtedPhotos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만 있는 데이터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</a:p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기존 리뷰에 사진만 있는 경우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param =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reviewId</a:t>
                      </a:r>
                      <a:endParaRPr lang="en-US" altLang="ko-Kore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body {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action: “MOD”,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content: “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”,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attachtedPhotos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 [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“image1”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],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userId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user_id</a:t>
                      </a:r>
                      <a:endParaRPr lang="en-US" altLang="ko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}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httpStatus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-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20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0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</a:p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body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–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리뷰 수정 성공 메시지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</a:p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중복 사진을 제외하고 새로운 사진이 있다면 사진 추가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</a:p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중복 사진을 제외하고 사진이 없어졌다면 사진 삭제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endParaRPr lang="en-US" altLang="ko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포인트 메시지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(0)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pass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0783307"/>
                  </a:ext>
                </a:extLst>
              </a:tr>
              <a:tr h="35950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9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attachtedPhotos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만 있는 데이터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</a:p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기존 리뷰에 글만 있는 경우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param =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reviewId</a:t>
                      </a:r>
                      <a:endParaRPr lang="en-US" altLang="ko-Kore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body {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action: “MOD”,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content: “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”,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attachtedPhotos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 [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“image1”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],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userId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user_id</a:t>
                      </a:r>
                      <a:endParaRPr lang="en-US" altLang="ko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}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httpStatus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-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20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0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</a:p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body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-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리뷰 수정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성공 메시지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endParaRPr lang="en-US" altLang="ko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글 삭제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</a:p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중복 사진을 제외하고 새로운 사진이 있다면 사진 추가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</a:p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중복 사진을 제외하고 사진이 없어졌다면 사진 삭제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endParaRPr lang="en-US" altLang="ko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포인트 메시지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(0)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9995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427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4;p28">
            <a:extLst>
              <a:ext uri="{FF2B5EF4-FFF2-40B4-BE49-F238E27FC236}">
                <a16:creationId xmlns:a16="http://schemas.microsoft.com/office/drawing/2014/main" id="{2EF1B97D-5037-8E40-8330-45D9CB413A0D}"/>
              </a:ext>
            </a:extLst>
          </p:cNvPr>
          <p:cNvSpPr txBox="1"/>
          <p:nvPr/>
        </p:nvSpPr>
        <p:spPr>
          <a:xfrm>
            <a:off x="535350" y="314900"/>
            <a:ext cx="356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ko-KR" altLang="en-US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리뷰 수정 테스트 케이스</a:t>
            </a:r>
            <a:endParaRPr lang="en" altLang="ko-KR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BE5B6B9-CC6B-654A-9515-B26BD4B79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490208"/>
              </p:ext>
            </p:extLst>
          </p:nvPr>
        </p:nvGraphicFramePr>
        <p:xfrm>
          <a:off x="535350" y="1066194"/>
          <a:ext cx="7985195" cy="1575165"/>
        </p:xfrm>
        <a:graphic>
          <a:graphicData uri="http://schemas.openxmlformats.org/drawingml/2006/table">
            <a:tbl>
              <a:tblPr firstRow="1" bandRow="1">
                <a:tableStyleId>{9D817D38-67B5-4580-8BA4-5538A2B6EF0D}</a:tableStyleId>
              </a:tblPr>
              <a:tblGrid>
                <a:gridCol w="690623">
                  <a:extLst>
                    <a:ext uri="{9D8B030D-6E8A-4147-A177-3AD203B41FA5}">
                      <a16:colId xmlns:a16="http://schemas.microsoft.com/office/drawing/2014/main" val="4023390966"/>
                    </a:ext>
                  </a:extLst>
                </a:gridCol>
                <a:gridCol w="1673014">
                  <a:extLst>
                    <a:ext uri="{9D8B030D-6E8A-4147-A177-3AD203B41FA5}">
                      <a16:colId xmlns:a16="http://schemas.microsoft.com/office/drawing/2014/main" val="2524920366"/>
                    </a:ext>
                  </a:extLst>
                </a:gridCol>
                <a:gridCol w="1957493">
                  <a:extLst>
                    <a:ext uri="{9D8B030D-6E8A-4147-A177-3AD203B41FA5}">
                      <a16:colId xmlns:a16="http://schemas.microsoft.com/office/drawing/2014/main" val="1225143698"/>
                    </a:ext>
                  </a:extLst>
                </a:gridCol>
                <a:gridCol w="2985194">
                  <a:extLst>
                    <a:ext uri="{9D8B030D-6E8A-4147-A177-3AD203B41FA5}">
                      <a16:colId xmlns:a16="http://schemas.microsoft.com/office/drawing/2014/main" val="3837079234"/>
                    </a:ext>
                  </a:extLst>
                </a:gridCol>
                <a:gridCol w="678871">
                  <a:extLst>
                    <a:ext uri="{9D8B030D-6E8A-4147-A177-3AD203B41FA5}">
                      <a16:colId xmlns:a16="http://schemas.microsoft.com/office/drawing/2014/main" val="2325989545"/>
                    </a:ext>
                  </a:extLst>
                </a:gridCol>
              </a:tblGrid>
              <a:tr h="4169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케이스 번호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테스트 내용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param, body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예상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결과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실제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결과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064607"/>
                  </a:ext>
                </a:extLst>
              </a:tr>
              <a:tr h="35950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10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attachtedPhotos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 content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가 없는 데이터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param =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reviewId</a:t>
                      </a:r>
                      <a:endParaRPr lang="en-US" altLang="ko-Kore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body {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action: “MOD”,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content: “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”,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attachtedPhotos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 [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“image1”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],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userId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user_id</a:t>
                      </a:r>
                      <a:endParaRPr lang="en-US" altLang="ko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}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httpStatus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–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400</a:t>
                      </a:r>
                    </a:p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body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-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오류 메시지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Pass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9171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652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4;p28">
            <a:extLst>
              <a:ext uri="{FF2B5EF4-FFF2-40B4-BE49-F238E27FC236}">
                <a16:creationId xmlns:a16="http://schemas.microsoft.com/office/drawing/2014/main" id="{2EF1B97D-5037-8E40-8330-45D9CB413A0D}"/>
              </a:ext>
            </a:extLst>
          </p:cNvPr>
          <p:cNvSpPr txBox="1"/>
          <p:nvPr/>
        </p:nvSpPr>
        <p:spPr>
          <a:xfrm>
            <a:off x="535350" y="314900"/>
            <a:ext cx="356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ko-KR" altLang="en-US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리뷰 삭제 테스트 케이스</a:t>
            </a:r>
            <a:endParaRPr lang="en" altLang="ko-KR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BE5B6B9-CC6B-654A-9515-B26BD4B79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307326"/>
              </p:ext>
            </p:extLst>
          </p:nvPr>
        </p:nvGraphicFramePr>
        <p:xfrm>
          <a:off x="535350" y="1066194"/>
          <a:ext cx="7985195" cy="2977245"/>
        </p:xfrm>
        <a:graphic>
          <a:graphicData uri="http://schemas.openxmlformats.org/drawingml/2006/table">
            <a:tbl>
              <a:tblPr firstRow="1" bandRow="1">
                <a:tableStyleId>{9D817D38-67B5-4580-8BA4-5538A2B6EF0D}</a:tableStyleId>
              </a:tblPr>
              <a:tblGrid>
                <a:gridCol w="690623">
                  <a:extLst>
                    <a:ext uri="{9D8B030D-6E8A-4147-A177-3AD203B41FA5}">
                      <a16:colId xmlns:a16="http://schemas.microsoft.com/office/drawing/2014/main" val="4023390966"/>
                    </a:ext>
                  </a:extLst>
                </a:gridCol>
                <a:gridCol w="1673014">
                  <a:extLst>
                    <a:ext uri="{9D8B030D-6E8A-4147-A177-3AD203B41FA5}">
                      <a16:colId xmlns:a16="http://schemas.microsoft.com/office/drawing/2014/main" val="2524920366"/>
                    </a:ext>
                  </a:extLst>
                </a:gridCol>
                <a:gridCol w="1957493">
                  <a:extLst>
                    <a:ext uri="{9D8B030D-6E8A-4147-A177-3AD203B41FA5}">
                      <a16:colId xmlns:a16="http://schemas.microsoft.com/office/drawing/2014/main" val="1225143698"/>
                    </a:ext>
                  </a:extLst>
                </a:gridCol>
                <a:gridCol w="2985194">
                  <a:extLst>
                    <a:ext uri="{9D8B030D-6E8A-4147-A177-3AD203B41FA5}">
                      <a16:colId xmlns:a16="http://schemas.microsoft.com/office/drawing/2014/main" val="3837079234"/>
                    </a:ext>
                  </a:extLst>
                </a:gridCol>
                <a:gridCol w="678871">
                  <a:extLst>
                    <a:ext uri="{9D8B030D-6E8A-4147-A177-3AD203B41FA5}">
                      <a16:colId xmlns:a16="http://schemas.microsoft.com/office/drawing/2014/main" val="2325989545"/>
                    </a:ext>
                  </a:extLst>
                </a:gridCol>
              </a:tblGrid>
              <a:tr h="4169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케이스 번호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테스트 내용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param, body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예상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결과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실제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결과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064607"/>
                  </a:ext>
                </a:extLst>
              </a:tr>
              <a:tr h="3595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1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글과 사진이 있는 데이터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param =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reviewId</a:t>
                      </a:r>
                      <a:endParaRPr lang="en-US" altLang="ko-Kore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body {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userId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user_id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action: “DELETE”</a:t>
                      </a: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}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httpStatus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-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20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4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Pass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9171231"/>
                  </a:ext>
                </a:extLst>
              </a:tr>
              <a:tr h="3595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2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글만 있는 데이터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param =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reviewId</a:t>
                      </a:r>
                      <a:endParaRPr lang="en-US" altLang="ko-Kore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body {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userId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user_id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action: “DELETE”</a:t>
                      </a: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}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httpStatus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-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20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4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Pass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0783307"/>
                  </a:ext>
                </a:extLst>
              </a:tr>
              <a:tr h="3595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3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사진만 있는 데이터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param =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reviewId</a:t>
                      </a:r>
                      <a:endParaRPr lang="en-US" altLang="ko-Kore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body {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userId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user_id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action: “DELETE”</a:t>
                      </a: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}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httpStatus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-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20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4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Pass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9995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958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4;p28">
            <a:extLst>
              <a:ext uri="{FF2B5EF4-FFF2-40B4-BE49-F238E27FC236}">
                <a16:creationId xmlns:a16="http://schemas.microsoft.com/office/drawing/2014/main" id="{2EF1B97D-5037-8E40-8330-45D9CB413A0D}"/>
              </a:ext>
            </a:extLst>
          </p:cNvPr>
          <p:cNvSpPr txBox="1"/>
          <p:nvPr/>
        </p:nvSpPr>
        <p:spPr>
          <a:xfrm>
            <a:off x="535350" y="314900"/>
            <a:ext cx="356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ko-KR" altLang="en-US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리뷰 삭제 테스트 케이스</a:t>
            </a:r>
            <a:endParaRPr lang="en" altLang="ko-KR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BE5B6B9-CC6B-654A-9515-B26BD4B79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554899"/>
              </p:ext>
            </p:extLst>
          </p:nvPr>
        </p:nvGraphicFramePr>
        <p:xfrm>
          <a:off x="535350" y="1066194"/>
          <a:ext cx="7985195" cy="2977245"/>
        </p:xfrm>
        <a:graphic>
          <a:graphicData uri="http://schemas.openxmlformats.org/drawingml/2006/table">
            <a:tbl>
              <a:tblPr firstRow="1" bandRow="1">
                <a:tableStyleId>{9D817D38-67B5-4580-8BA4-5538A2B6EF0D}</a:tableStyleId>
              </a:tblPr>
              <a:tblGrid>
                <a:gridCol w="690623">
                  <a:extLst>
                    <a:ext uri="{9D8B030D-6E8A-4147-A177-3AD203B41FA5}">
                      <a16:colId xmlns:a16="http://schemas.microsoft.com/office/drawing/2014/main" val="4023390966"/>
                    </a:ext>
                  </a:extLst>
                </a:gridCol>
                <a:gridCol w="1673014">
                  <a:extLst>
                    <a:ext uri="{9D8B030D-6E8A-4147-A177-3AD203B41FA5}">
                      <a16:colId xmlns:a16="http://schemas.microsoft.com/office/drawing/2014/main" val="2524920366"/>
                    </a:ext>
                  </a:extLst>
                </a:gridCol>
                <a:gridCol w="1957493">
                  <a:extLst>
                    <a:ext uri="{9D8B030D-6E8A-4147-A177-3AD203B41FA5}">
                      <a16:colId xmlns:a16="http://schemas.microsoft.com/office/drawing/2014/main" val="1225143698"/>
                    </a:ext>
                  </a:extLst>
                </a:gridCol>
                <a:gridCol w="2985194">
                  <a:extLst>
                    <a:ext uri="{9D8B030D-6E8A-4147-A177-3AD203B41FA5}">
                      <a16:colId xmlns:a16="http://schemas.microsoft.com/office/drawing/2014/main" val="3837079234"/>
                    </a:ext>
                  </a:extLst>
                </a:gridCol>
                <a:gridCol w="678871">
                  <a:extLst>
                    <a:ext uri="{9D8B030D-6E8A-4147-A177-3AD203B41FA5}">
                      <a16:colId xmlns:a16="http://schemas.microsoft.com/office/drawing/2014/main" val="2325989545"/>
                    </a:ext>
                  </a:extLst>
                </a:gridCol>
              </a:tblGrid>
              <a:tr h="4169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케이스 번호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테스트 내용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param, body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예상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결과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실제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결과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064607"/>
                  </a:ext>
                </a:extLst>
              </a:tr>
              <a:tr h="3595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1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글과 사진이 있는 데이터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param =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reviewId</a:t>
                      </a:r>
                      <a:endParaRPr lang="en-US" altLang="ko-Kore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body {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userId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user_id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action: “DELETE”</a:t>
                      </a: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}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httpStatus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-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20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4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Pass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9171231"/>
                  </a:ext>
                </a:extLst>
              </a:tr>
              <a:tr h="3595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2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글만 있는 데이터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param =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reviewId</a:t>
                      </a:r>
                      <a:endParaRPr lang="en-US" altLang="ko-Kore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body {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userId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user_id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action: “DELETE”</a:t>
                      </a: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}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httpStatus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-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20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4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Pass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0783307"/>
                  </a:ext>
                </a:extLst>
              </a:tr>
              <a:tr h="3595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3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사진만 있는 데이터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param =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reviewId</a:t>
                      </a:r>
                      <a:endParaRPr lang="en-US" altLang="ko-Kore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body {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userId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user_id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action: “DELETE”</a:t>
                      </a: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}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httpStatus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-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20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4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Pass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9995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256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2215091" y="2329374"/>
            <a:ext cx="761700" cy="624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73763"/>
                </a:solidFill>
              </a:rPr>
              <a:t>Nginx</a:t>
            </a:r>
            <a:endParaRPr sz="1000" dirty="0">
              <a:solidFill>
                <a:srgbClr val="07376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73763"/>
                </a:solidFill>
              </a:rPr>
              <a:t>Reverse Proxy</a:t>
            </a:r>
            <a:endParaRPr sz="1000" dirty="0">
              <a:solidFill>
                <a:srgbClr val="073763"/>
              </a:solidFill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5965593" y="1650300"/>
            <a:ext cx="756891" cy="577874"/>
          </a:xfrm>
          <a:prstGeom prst="flowChartMagneticDisk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lt1"/>
                </a:solidFill>
              </a:rPr>
              <a:t>Maria</a:t>
            </a:r>
            <a:endParaRPr sz="1000" dirty="0">
              <a:solidFill>
                <a:schemeClr val="lt1"/>
              </a:solidFill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E0C7142-F679-C54A-9579-A41C2770B416}"/>
              </a:ext>
            </a:extLst>
          </p:cNvPr>
          <p:cNvGrpSpPr/>
          <p:nvPr/>
        </p:nvGrpSpPr>
        <p:grpSpPr>
          <a:xfrm>
            <a:off x="4580798" y="2707670"/>
            <a:ext cx="1130039" cy="970054"/>
            <a:chOff x="4905338" y="2419643"/>
            <a:chExt cx="1130039" cy="970054"/>
          </a:xfrm>
        </p:grpSpPr>
        <p:sp>
          <p:nvSpPr>
            <p:cNvPr id="66" name="Google Shape;66;p13"/>
            <p:cNvSpPr/>
            <p:nvPr/>
          </p:nvSpPr>
          <p:spPr>
            <a:xfrm>
              <a:off x="4905338" y="2419643"/>
              <a:ext cx="1130039" cy="970054"/>
            </a:xfrm>
            <a:prstGeom prst="flowChartPreparation">
              <a:avLst/>
            </a:prstGeom>
            <a:solidFill>
              <a:schemeClr val="lt2"/>
            </a:solidFill>
            <a:ln w="9525" cap="flat" cmpd="sng">
              <a:solidFill>
                <a:srgbClr val="0737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73763"/>
                </a:solidFill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153929" y="2961215"/>
              <a:ext cx="648900" cy="328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0737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dirty="0">
                  <a:solidFill>
                    <a:srgbClr val="073763"/>
                  </a:solidFill>
                </a:rPr>
                <a:t>Express</a:t>
              </a:r>
              <a:endParaRPr sz="1000" dirty="0">
                <a:solidFill>
                  <a:srgbClr val="073763"/>
                </a:solidFill>
              </a:endParaRPr>
            </a:p>
          </p:txBody>
        </p:sp>
        <p:sp>
          <p:nvSpPr>
            <p:cNvPr id="80" name="Google Shape;80;p13"/>
            <p:cNvSpPr txBox="1"/>
            <p:nvPr/>
          </p:nvSpPr>
          <p:spPr>
            <a:xfrm>
              <a:off x="5111706" y="2468615"/>
              <a:ext cx="717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dirty="0"/>
                <a:t>Rev</a:t>
              </a:r>
              <a:r>
                <a:rPr lang="en-US" altLang="ko" sz="1000" dirty="0" err="1"/>
                <a:t>iew</a:t>
              </a:r>
              <a:endParaRPr sz="1000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dirty="0"/>
                <a:t>Service</a:t>
              </a:r>
              <a:endParaRPr sz="1000" dirty="0"/>
            </a:p>
          </p:txBody>
        </p:sp>
      </p:grpSp>
      <p:sp>
        <p:nvSpPr>
          <p:cNvPr id="83" name="Google Shape;83;p13"/>
          <p:cNvSpPr/>
          <p:nvPr/>
        </p:nvSpPr>
        <p:spPr>
          <a:xfrm>
            <a:off x="5952243" y="477059"/>
            <a:ext cx="756891" cy="577874"/>
          </a:xfrm>
          <a:prstGeom prst="flowChartMagneticDisk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lt1"/>
                </a:solidFill>
              </a:rPr>
              <a:t>Maria</a:t>
            </a:r>
            <a:endParaRPr sz="1000" dirty="0">
              <a:solidFill>
                <a:schemeClr val="lt1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342602D-AEBC-6B4C-BEF3-D5EE1AE4B68F}"/>
              </a:ext>
            </a:extLst>
          </p:cNvPr>
          <p:cNvGrpSpPr/>
          <p:nvPr/>
        </p:nvGrpSpPr>
        <p:grpSpPr>
          <a:xfrm>
            <a:off x="4584913" y="280969"/>
            <a:ext cx="1130039" cy="970054"/>
            <a:chOff x="1978584" y="2428523"/>
            <a:chExt cx="1130039" cy="970054"/>
          </a:xfrm>
        </p:grpSpPr>
        <p:sp>
          <p:nvSpPr>
            <p:cNvPr id="61" name="Google Shape;61;p13"/>
            <p:cNvSpPr/>
            <p:nvPr/>
          </p:nvSpPr>
          <p:spPr>
            <a:xfrm>
              <a:off x="1978584" y="2428523"/>
              <a:ext cx="1130039" cy="970054"/>
            </a:xfrm>
            <a:prstGeom prst="flowChartPreparation">
              <a:avLst/>
            </a:prstGeom>
            <a:solidFill>
              <a:schemeClr val="lt2"/>
            </a:solidFill>
            <a:ln w="9525" cap="flat" cmpd="sng">
              <a:solidFill>
                <a:srgbClr val="0737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73763"/>
                </a:solidFill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215875" y="2953674"/>
              <a:ext cx="648900" cy="328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0737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073763"/>
                  </a:solidFill>
                </a:rPr>
                <a:t>Express</a:t>
              </a:r>
              <a:endParaRPr sz="1000">
                <a:solidFill>
                  <a:srgbClr val="073763"/>
                </a:solidFill>
              </a:endParaRPr>
            </a:p>
          </p:txBody>
        </p:sp>
        <p:sp>
          <p:nvSpPr>
            <p:cNvPr id="104" name="Google Shape;60;p13">
              <a:extLst>
                <a:ext uri="{FF2B5EF4-FFF2-40B4-BE49-F238E27FC236}">
                  <a16:creationId xmlns:a16="http://schemas.microsoft.com/office/drawing/2014/main" id="{EE3290A5-3C3A-C749-979B-88A9E85FBFB6}"/>
                </a:ext>
              </a:extLst>
            </p:cNvPr>
            <p:cNvSpPr txBox="1"/>
            <p:nvPr/>
          </p:nvSpPr>
          <p:spPr>
            <a:xfrm>
              <a:off x="2199342" y="2461074"/>
              <a:ext cx="717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dirty="0"/>
                <a:t>Auth</a:t>
              </a:r>
              <a:endParaRPr sz="1000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dirty="0"/>
                <a:t>Service</a:t>
              </a:r>
              <a:endParaRPr sz="1000" dirty="0"/>
            </a:p>
          </p:txBody>
        </p:sp>
      </p:grpSp>
      <p:sp>
        <p:nvSpPr>
          <p:cNvPr id="50" name="Google Shape;55;p13">
            <a:extLst>
              <a:ext uri="{FF2B5EF4-FFF2-40B4-BE49-F238E27FC236}">
                <a16:creationId xmlns:a16="http://schemas.microsoft.com/office/drawing/2014/main" id="{FE3E46BD-0F72-4B4E-91DA-CF058539589A}"/>
              </a:ext>
            </a:extLst>
          </p:cNvPr>
          <p:cNvSpPr/>
          <p:nvPr/>
        </p:nvSpPr>
        <p:spPr>
          <a:xfrm>
            <a:off x="814923" y="2329374"/>
            <a:ext cx="761700" cy="624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73763"/>
                </a:solidFill>
              </a:rPr>
              <a:t>Client</a:t>
            </a:r>
            <a:endParaRPr sz="1000" dirty="0">
              <a:solidFill>
                <a:srgbClr val="073763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E23E6F3-FF40-2B44-9B88-E7305317B8BB}"/>
              </a:ext>
            </a:extLst>
          </p:cNvPr>
          <p:cNvCxnSpPr>
            <a:cxnSpLocks/>
            <a:stCxn id="61" idx="3"/>
            <a:endCxn id="83" idx="2"/>
          </p:cNvCxnSpPr>
          <p:nvPr/>
        </p:nvCxnSpPr>
        <p:spPr>
          <a:xfrm>
            <a:off x="5714952" y="765996"/>
            <a:ext cx="23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FFE0A3E3-DAC8-B043-A7E5-5687789CAF08}"/>
              </a:ext>
            </a:extLst>
          </p:cNvPr>
          <p:cNvCxnSpPr>
            <a:cxnSpLocks/>
            <a:stCxn id="88" idx="3"/>
            <a:endCxn id="78" idx="2"/>
          </p:cNvCxnSpPr>
          <p:nvPr/>
        </p:nvCxnSpPr>
        <p:spPr>
          <a:xfrm>
            <a:off x="5714952" y="1939237"/>
            <a:ext cx="250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6D992E4-1909-374A-ACE4-665CAC495233}"/>
              </a:ext>
            </a:extLst>
          </p:cNvPr>
          <p:cNvCxnSpPr>
            <a:cxnSpLocks/>
            <a:stCxn id="66" idx="3"/>
            <a:endCxn id="78" idx="2"/>
          </p:cNvCxnSpPr>
          <p:nvPr/>
        </p:nvCxnSpPr>
        <p:spPr>
          <a:xfrm flipV="1">
            <a:off x="5710837" y="1939237"/>
            <a:ext cx="254756" cy="12534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3D8DFBD4-5C07-1844-A900-6958A549641E}"/>
              </a:ext>
            </a:extLst>
          </p:cNvPr>
          <p:cNvCxnSpPr>
            <a:cxnSpLocks/>
            <a:stCxn id="50" idx="3"/>
            <a:endCxn id="55" idx="1"/>
          </p:cNvCxnSpPr>
          <p:nvPr/>
        </p:nvCxnSpPr>
        <p:spPr>
          <a:xfrm>
            <a:off x="1576623" y="2641524"/>
            <a:ext cx="638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DAB979B4-1E47-B741-9725-A2873BA4F5DE}"/>
              </a:ext>
            </a:extLst>
          </p:cNvPr>
          <p:cNvGrpSpPr/>
          <p:nvPr/>
        </p:nvGrpSpPr>
        <p:grpSpPr>
          <a:xfrm>
            <a:off x="4600595" y="3945115"/>
            <a:ext cx="1130039" cy="970054"/>
            <a:chOff x="6368715" y="2419643"/>
            <a:chExt cx="1130039" cy="970054"/>
          </a:xfrm>
        </p:grpSpPr>
        <p:sp>
          <p:nvSpPr>
            <p:cNvPr id="71" name="Google Shape;71;p13"/>
            <p:cNvSpPr/>
            <p:nvPr/>
          </p:nvSpPr>
          <p:spPr>
            <a:xfrm>
              <a:off x="6368715" y="2419643"/>
              <a:ext cx="1130039" cy="970054"/>
            </a:xfrm>
            <a:prstGeom prst="flowChartPreparation">
              <a:avLst/>
            </a:prstGeom>
            <a:solidFill>
              <a:schemeClr val="lt2"/>
            </a:solidFill>
            <a:ln w="9525" cap="flat" cmpd="sng">
              <a:solidFill>
                <a:srgbClr val="0737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73763"/>
                </a:solidFill>
              </a:endParaRPr>
            </a:p>
          </p:txBody>
        </p:sp>
        <p:sp>
          <p:nvSpPr>
            <p:cNvPr id="59" name="Google Shape;69;p13">
              <a:extLst>
                <a:ext uri="{FF2B5EF4-FFF2-40B4-BE49-F238E27FC236}">
                  <a16:creationId xmlns:a16="http://schemas.microsoft.com/office/drawing/2014/main" id="{34728BE6-7C9B-2A40-A9E8-069CF45D7F95}"/>
                </a:ext>
              </a:extLst>
            </p:cNvPr>
            <p:cNvSpPr/>
            <p:nvPr/>
          </p:nvSpPr>
          <p:spPr>
            <a:xfrm>
              <a:off x="6603675" y="2970925"/>
              <a:ext cx="648900" cy="328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0737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dirty="0">
                  <a:solidFill>
                    <a:srgbClr val="073763"/>
                  </a:solidFill>
                </a:rPr>
                <a:t>Express</a:t>
              </a:r>
              <a:endParaRPr sz="1000" dirty="0">
                <a:solidFill>
                  <a:srgbClr val="073763"/>
                </a:solidFill>
              </a:endParaRPr>
            </a:p>
          </p:txBody>
        </p:sp>
        <p:sp>
          <p:nvSpPr>
            <p:cNvPr id="65" name="Google Shape;65;p13"/>
            <p:cNvSpPr txBox="1"/>
            <p:nvPr/>
          </p:nvSpPr>
          <p:spPr>
            <a:xfrm>
              <a:off x="6555288" y="2478325"/>
              <a:ext cx="717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000" dirty="0"/>
                <a:t>Point</a:t>
              </a:r>
              <a:endParaRPr sz="1000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dirty="0"/>
                <a:t>Service</a:t>
              </a:r>
              <a:endParaRPr sz="1000" dirty="0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D5E1340-F040-544E-9077-20B153343432}"/>
              </a:ext>
            </a:extLst>
          </p:cNvPr>
          <p:cNvGrpSpPr/>
          <p:nvPr/>
        </p:nvGrpSpPr>
        <p:grpSpPr>
          <a:xfrm>
            <a:off x="4584913" y="1454210"/>
            <a:ext cx="1130039" cy="970054"/>
            <a:chOff x="3441961" y="2428523"/>
            <a:chExt cx="1130039" cy="970054"/>
          </a:xfrm>
        </p:grpSpPr>
        <p:sp>
          <p:nvSpPr>
            <p:cNvPr id="88" name="Google Shape;56;p13">
              <a:extLst>
                <a:ext uri="{FF2B5EF4-FFF2-40B4-BE49-F238E27FC236}">
                  <a16:creationId xmlns:a16="http://schemas.microsoft.com/office/drawing/2014/main" id="{563FD44F-71EE-A644-9BA5-747BF10481F9}"/>
                </a:ext>
              </a:extLst>
            </p:cNvPr>
            <p:cNvSpPr/>
            <p:nvPr/>
          </p:nvSpPr>
          <p:spPr>
            <a:xfrm>
              <a:off x="3441961" y="2428523"/>
              <a:ext cx="1130039" cy="970054"/>
            </a:xfrm>
            <a:prstGeom prst="flowChartPreparation">
              <a:avLst/>
            </a:prstGeom>
            <a:solidFill>
              <a:schemeClr val="lt2"/>
            </a:solidFill>
            <a:ln w="9525" cap="flat" cmpd="sng">
              <a:solidFill>
                <a:srgbClr val="0737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73763"/>
                </a:solidFill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682531" y="2961215"/>
              <a:ext cx="648900" cy="3288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0737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073763"/>
                  </a:solidFill>
                </a:rPr>
                <a:t>Express</a:t>
              </a:r>
              <a:endParaRPr sz="1000">
                <a:solidFill>
                  <a:srgbClr val="073763"/>
                </a:solidFill>
              </a:endParaRPr>
            </a:p>
          </p:txBody>
        </p:sp>
        <p:sp>
          <p:nvSpPr>
            <p:cNvPr id="70" name="Google Shape;70;p13"/>
            <p:cNvSpPr txBox="1"/>
            <p:nvPr/>
          </p:nvSpPr>
          <p:spPr>
            <a:xfrm>
              <a:off x="3648331" y="2478325"/>
              <a:ext cx="717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/>
                <a:t>Place</a:t>
              </a:r>
              <a:endParaRPr sz="1000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dirty="0"/>
                <a:t>Service</a:t>
              </a:r>
              <a:endParaRPr sz="1000" dirty="0"/>
            </a:p>
          </p:txBody>
        </p:sp>
      </p:grp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DC0F2A1-7D01-8A44-A4FB-213E905696CF}"/>
              </a:ext>
            </a:extLst>
          </p:cNvPr>
          <p:cNvCxnSpPr>
            <a:cxnSpLocks/>
            <a:stCxn id="55" idx="3"/>
            <a:endCxn id="61" idx="1"/>
          </p:cNvCxnSpPr>
          <p:nvPr/>
        </p:nvCxnSpPr>
        <p:spPr>
          <a:xfrm flipV="1">
            <a:off x="2976791" y="765996"/>
            <a:ext cx="1608122" cy="1875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DFDC47D1-0EA0-FB4F-B7FB-6F783059AA7D}"/>
              </a:ext>
            </a:extLst>
          </p:cNvPr>
          <p:cNvCxnSpPr>
            <a:cxnSpLocks/>
            <a:stCxn id="55" idx="3"/>
            <a:endCxn id="88" idx="1"/>
          </p:cNvCxnSpPr>
          <p:nvPr/>
        </p:nvCxnSpPr>
        <p:spPr>
          <a:xfrm flipV="1">
            <a:off x="2976791" y="1939237"/>
            <a:ext cx="1608122" cy="70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81779E3C-82C5-494F-B9F4-380FB8917C8D}"/>
              </a:ext>
            </a:extLst>
          </p:cNvPr>
          <p:cNvCxnSpPr>
            <a:cxnSpLocks/>
            <a:stCxn id="55" idx="3"/>
            <a:endCxn id="66" idx="1"/>
          </p:cNvCxnSpPr>
          <p:nvPr/>
        </p:nvCxnSpPr>
        <p:spPr>
          <a:xfrm>
            <a:off x="2976791" y="2641524"/>
            <a:ext cx="1604007" cy="551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4923BD3-7A3F-E64A-A9AF-475F6E19A8EE}"/>
              </a:ext>
            </a:extLst>
          </p:cNvPr>
          <p:cNvCxnSpPr>
            <a:cxnSpLocks/>
            <a:stCxn id="55" idx="3"/>
            <a:endCxn id="71" idx="1"/>
          </p:cNvCxnSpPr>
          <p:nvPr/>
        </p:nvCxnSpPr>
        <p:spPr>
          <a:xfrm>
            <a:off x="2976791" y="2641524"/>
            <a:ext cx="1623804" cy="1788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원통[C] 142">
            <a:extLst>
              <a:ext uri="{FF2B5EF4-FFF2-40B4-BE49-F238E27FC236}">
                <a16:creationId xmlns:a16="http://schemas.microsoft.com/office/drawing/2014/main" id="{2EAE14B5-1A4C-3A4A-BACE-D7FACB2ECD41}"/>
              </a:ext>
            </a:extLst>
          </p:cNvPr>
          <p:cNvSpPr/>
          <p:nvPr/>
        </p:nvSpPr>
        <p:spPr>
          <a:xfrm>
            <a:off x="7679173" y="1245721"/>
            <a:ext cx="649904" cy="25163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Event Bus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FE4917AE-7E47-E54F-94DA-B821A090D3FB}"/>
              </a:ext>
            </a:extLst>
          </p:cNvPr>
          <p:cNvCxnSpPr>
            <a:cxnSpLocks/>
            <a:stCxn id="66" idx="2"/>
            <a:endCxn id="143" idx="2"/>
          </p:cNvCxnSpPr>
          <p:nvPr/>
        </p:nvCxnSpPr>
        <p:spPr>
          <a:xfrm rot="5400000" flipH="1" flipV="1">
            <a:off x="5825575" y="1824127"/>
            <a:ext cx="1173839" cy="2533355"/>
          </a:xfrm>
          <a:prstGeom prst="bentConnector4">
            <a:avLst>
              <a:gd name="adj1" fmla="val -19475"/>
              <a:gd name="adj2" fmla="val 739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143">
            <a:extLst>
              <a:ext uri="{FF2B5EF4-FFF2-40B4-BE49-F238E27FC236}">
                <a16:creationId xmlns:a16="http://schemas.microsoft.com/office/drawing/2014/main" id="{4966C87B-57EC-2D40-9005-9AC6A64FF142}"/>
              </a:ext>
            </a:extLst>
          </p:cNvPr>
          <p:cNvCxnSpPr>
            <a:cxnSpLocks/>
            <a:stCxn id="71" idx="2"/>
            <a:endCxn id="143" idx="2"/>
          </p:cNvCxnSpPr>
          <p:nvPr/>
        </p:nvCxnSpPr>
        <p:spPr>
          <a:xfrm rot="5400000" flipH="1" flipV="1">
            <a:off x="5216752" y="2452748"/>
            <a:ext cx="2411284" cy="2513558"/>
          </a:xfrm>
          <a:prstGeom prst="bentConnector4">
            <a:avLst>
              <a:gd name="adj1" fmla="val -6659"/>
              <a:gd name="adj2" fmla="val 738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직선 화살표 연결선 143">
            <a:extLst>
              <a:ext uri="{FF2B5EF4-FFF2-40B4-BE49-F238E27FC236}">
                <a16:creationId xmlns:a16="http://schemas.microsoft.com/office/drawing/2014/main" id="{B035F7F1-EE9A-D24C-B1FB-2C6CDD35171D}"/>
              </a:ext>
            </a:extLst>
          </p:cNvPr>
          <p:cNvCxnSpPr>
            <a:cxnSpLocks/>
            <a:stCxn id="143" idx="2"/>
            <a:endCxn id="66" idx="2"/>
          </p:cNvCxnSpPr>
          <p:nvPr/>
        </p:nvCxnSpPr>
        <p:spPr>
          <a:xfrm rot="10800000" flipV="1">
            <a:off x="5145819" y="2503884"/>
            <a:ext cx="2533355" cy="1173839"/>
          </a:xfrm>
          <a:prstGeom prst="bentConnector4">
            <a:avLst>
              <a:gd name="adj1" fmla="val 26021"/>
              <a:gd name="adj2" fmla="val 1195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직선 화살표 연결선 143">
            <a:extLst>
              <a:ext uri="{FF2B5EF4-FFF2-40B4-BE49-F238E27FC236}">
                <a16:creationId xmlns:a16="http://schemas.microsoft.com/office/drawing/2014/main" id="{2168F637-8218-834A-991B-EB56F6AB31DD}"/>
              </a:ext>
            </a:extLst>
          </p:cNvPr>
          <p:cNvCxnSpPr>
            <a:cxnSpLocks/>
            <a:stCxn id="143" idx="2"/>
            <a:endCxn id="71" idx="2"/>
          </p:cNvCxnSpPr>
          <p:nvPr/>
        </p:nvCxnSpPr>
        <p:spPr>
          <a:xfrm rot="10800000" flipV="1">
            <a:off x="5165615" y="2503885"/>
            <a:ext cx="2513558" cy="2411284"/>
          </a:xfrm>
          <a:prstGeom prst="bentConnector4">
            <a:avLst>
              <a:gd name="adj1" fmla="val 26134"/>
              <a:gd name="adj2" fmla="val 1066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직선 화살표 연결선 143">
            <a:extLst>
              <a:ext uri="{FF2B5EF4-FFF2-40B4-BE49-F238E27FC236}">
                <a16:creationId xmlns:a16="http://schemas.microsoft.com/office/drawing/2014/main" id="{3750FE35-29D8-E649-8637-9703A5EB1455}"/>
              </a:ext>
            </a:extLst>
          </p:cNvPr>
          <p:cNvCxnSpPr>
            <a:cxnSpLocks/>
            <a:stCxn id="71" idx="3"/>
            <a:endCxn id="83" idx="2"/>
          </p:cNvCxnSpPr>
          <p:nvPr/>
        </p:nvCxnSpPr>
        <p:spPr>
          <a:xfrm flipV="1">
            <a:off x="5730634" y="765996"/>
            <a:ext cx="221609" cy="36641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4;p28">
            <a:extLst>
              <a:ext uri="{FF2B5EF4-FFF2-40B4-BE49-F238E27FC236}">
                <a16:creationId xmlns:a16="http://schemas.microsoft.com/office/drawing/2014/main" id="{2EF1B97D-5037-8E40-8330-45D9CB413A0D}"/>
              </a:ext>
            </a:extLst>
          </p:cNvPr>
          <p:cNvSpPr txBox="1"/>
          <p:nvPr/>
        </p:nvSpPr>
        <p:spPr>
          <a:xfrm>
            <a:off x="535350" y="314900"/>
            <a:ext cx="356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ko-KR" altLang="en-US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포인트 조회 테스트 케이스</a:t>
            </a:r>
            <a:endParaRPr lang="en" altLang="ko-KR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BE5B6B9-CC6B-654A-9515-B26BD4B79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823857"/>
              </p:ext>
            </p:extLst>
          </p:nvPr>
        </p:nvGraphicFramePr>
        <p:xfrm>
          <a:off x="535350" y="1235527"/>
          <a:ext cx="7985195" cy="3129645"/>
        </p:xfrm>
        <a:graphic>
          <a:graphicData uri="http://schemas.openxmlformats.org/drawingml/2006/table">
            <a:tbl>
              <a:tblPr firstRow="1" bandRow="1">
                <a:tableStyleId>{9D817D38-67B5-4580-8BA4-5538A2B6EF0D}</a:tableStyleId>
              </a:tblPr>
              <a:tblGrid>
                <a:gridCol w="1597039">
                  <a:extLst>
                    <a:ext uri="{9D8B030D-6E8A-4147-A177-3AD203B41FA5}">
                      <a16:colId xmlns:a16="http://schemas.microsoft.com/office/drawing/2014/main" val="4023390966"/>
                    </a:ext>
                  </a:extLst>
                </a:gridCol>
                <a:gridCol w="1597039">
                  <a:extLst>
                    <a:ext uri="{9D8B030D-6E8A-4147-A177-3AD203B41FA5}">
                      <a16:colId xmlns:a16="http://schemas.microsoft.com/office/drawing/2014/main" val="2524920366"/>
                    </a:ext>
                  </a:extLst>
                </a:gridCol>
                <a:gridCol w="1597039">
                  <a:extLst>
                    <a:ext uri="{9D8B030D-6E8A-4147-A177-3AD203B41FA5}">
                      <a16:colId xmlns:a16="http://schemas.microsoft.com/office/drawing/2014/main" val="1225143698"/>
                    </a:ext>
                  </a:extLst>
                </a:gridCol>
                <a:gridCol w="2515207">
                  <a:extLst>
                    <a:ext uri="{9D8B030D-6E8A-4147-A177-3AD203B41FA5}">
                      <a16:colId xmlns:a16="http://schemas.microsoft.com/office/drawing/2014/main" val="3837079234"/>
                    </a:ext>
                  </a:extLst>
                </a:gridCol>
                <a:gridCol w="678871">
                  <a:extLst>
                    <a:ext uri="{9D8B030D-6E8A-4147-A177-3AD203B41FA5}">
                      <a16:colId xmlns:a16="http://schemas.microsoft.com/office/drawing/2014/main" val="2325989545"/>
                    </a:ext>
                  </a:extLst>
                </a:gridCol>
              </a:tblGrid>
              <a:tr h="4169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케이스 번호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테스트 내용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param, body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예상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결과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실제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결과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064607"/>
                  </a:ext>
                </a:extLst>
              </a:tr>
              <a:tr h="3595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1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올바른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ko-KR" altLang="en-US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파라미터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param =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reviewId</a:t>
                      </a:r>
                      <a:endParaRPr lang="en-US" altLang="ko-Kore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body {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userId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user_id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action: “DELETE”</a:t>
                      </a: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}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httpStatus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-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201</a:t>
                      </a:r>
                    </a:p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body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-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리뷰 작성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성공 메시지</a:t>
                      </a:r>
                      <a:endParaRPr lang="en-US" altLang="ko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첫 리뷰일 경우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(1)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/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아닐 경우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(0)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+ 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포인트 메시지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(2)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Pass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9171231"/>
                  </a:ext>
                </a:extLst>
              </a:tr>
              <a:tr h="3595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2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userId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가 없는 데이터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param =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reviewId</a:t>
                      </a:r>
                      <a:endParaRPr lang="en-US" altLang="ko-Kore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body {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userId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user_id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action: “DELETE”</a:t>
                      </a: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}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ctr"/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httpStatus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-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201,</a:t>
                      </a:r>
                    </a:p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body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–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리뷰 작성 성공 메시지</a:t>
                      </a:r>
                      <a:endParaRPr lang="en-US" altLang="ko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첫 리뷰일 경우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(1)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/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아닐 경우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(0)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+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포인트 메시지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(1)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Pass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0783307"/>
                  </a:ext>
                </a:extLst>
              </a:tr>
              <a:tr h="3595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3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reviewId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가 없는 데이터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param =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reviewId</a:t>
                      </a:r>
                      <a:endParaRPr lang="en-US" altLang="ko-Kore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body {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userId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user_id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action: “DELETE”</a:t>
                      </a: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}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httpStatus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-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201,</a:t>
                      </a:r>
                    </a:p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body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–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리뷰 작성 성공 메시지</a:t>
                      </a:r>
                      <a:endParaRPr lang="en-US" altLang="ko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첫 리뷰일 경우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(1)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/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아닐 경우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(0)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+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포인트 메시지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(1)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Pass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69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847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4;p28">
            <a:extLst>
              <a:ext uri="{FF2B5EF4-FFF2-40B4-BE49-F238E27FC236}">
                <a16:creationId xmlns:a16="http://schemas.microsoft.com/office/drawing/2014/main" id="{2EF1B97D-5037-8E40-8330-45D9CB413A0D}"/>
              </a:ext>
            </a:extLst>
          </p:cNvPr>
          <p:cNvSpPr txBox="1"/>
          <p:nvPr/>
        </p:nvSpPr>
        <p:spPr>
          <a:xfrm>
            <a:off x="535350" y="314900"/>
            <a:ext cx="356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ko-KR" altLang="en-US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포인트 내역 조회 </a:t>
            </a:r>
            <a:r>
              <a:rPr lang="ko-KR" altLang="en-US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테스트 케이스</a:t>
            </a:r>
            <a:endParaRPr lang="en" altLang="ko-KR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BE5B6B9-CC6B-654A-9515-B26BD4B79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202491"/>
              </p:ext>
            </p:extLst>
          </p:nvPr>
        </p:nvGraphicFramePr>
        <p:xfrm>
          <a:off x="535350" y="1235527"/>
          <a:ext cx="7985195" cy="3129645"/>
        </p:xfrm>
        <a:graphic>
          <a:graphicData uri="http://schemas.openxmlformats.org/drawingml/2006/table">
            <a:tbl>
              <a:tblPr firstRow="1" bandRow="1">
                <a:tableStyleId>{9D817D38-67B5-4580-8BA4-5538A2B6EF0D}</a:tableStyleId>
              </a:tblPr>
              <a:tblGrid>
                <a:gridCol w="1597039">
                  <a:extLst>
                    <a:ext uri="{9D8B030D-6E8A-4147-A177-3AD203B41FA5}">
                      <a16:colId xmlns:a16="http://schemas.microsoft.com/office/drawing/2014/main" val="4023390966"/>
                    </a:ext>
                  </a:extLst>
                </a:gridCol>
                <a:gridCol w="1597039">
                  <a:extLst>
                    <a:ext uri="{9D8B030D-6E8A-4147-A177-3AD203B41FA5}">
                      <a16:colId xmlns:a16="http://schemas.microsoft.com/office/drawing/2014/main" val="2524920366"/>
                    </a:ext>
                  </a:extLst>
                </a:gridCol>
                <a:gridCol w="1597039">
                  <a:extLst>
                    <a:ext uri="{9D8B030D-6E8A-4147-A177-3AD203B41FA5}">
                      <a16:colId xmlns:a16="http://schemas.microsoft.com/office/drawing/2014/main" val="1225143698"/>
                    </a:ext>
                  </a:extLst>
                </a:gridCol>
                <a:gridCol w="2515207">
                  <a:extLst>
                    <a:ext uri="{9D8B030D-6E8A-4147-A177-3AD203B41FA5}">
                      <a16:colId xmlns:a16="http://schemas.microsoft.com/office/drawing/2014/main" val="3837079234"/>
                    </a:ext>
                  </a:extLst>
                </a:gridCol>
                <a:gridCol w="678871">
                  <a:extLst>
                    <a:ext uri="{9D8B030D-6E8A-4147-A177-3AD203B41FA5}">
                      <a16:colId xmlns:a16="http://schemas.microsoft.com/office/drawing/2014/main" val="2325989545"/>
                    </a:ext>
                  </a:extLst>
                </a:gridCol>
              </a:tblGrid>
              <a:tr h="4169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케이스 번호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테스트 내용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param, body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예상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결과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실제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결과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064607"/>
                  </a:ext>
                </a:extLst>
              </a:tr>
              <a:tr h="3595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1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올바른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데이터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param =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reviewId</a:t>
                      </a:r>
                      <a:endParaRPr lang="en-US" altLang="ko-Kore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body {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userId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user_id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action: “DELETE”</a:t>
                      </a: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}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httpStatus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-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201</a:t>
                      </a:r>
                    </a:p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body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-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리뷰 작성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성공 메시지</a:t>
                      </a:r>
                      <a:endParaRPr lang="en-US" altLang="ko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첫 리뷰일 경우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(1)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/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아닐 경우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(0)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+ 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포인트 메시지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(2)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Pass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9171231"/>
                  </a:ext>
                </a:extLst>
              </a:tr>
              <a:tr h="3595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2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userId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가 없는 데이터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param =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reviewId</a:t>
                      </a:r>
                      <a:endParaRPr lang="en-US" altLang="ko-Kore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body {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userId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user_id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action: “DELETE”</a:t>
                      </a: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}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ctr"/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httpStatus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-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201,</a:t>
                      </a:r>
                    </a:p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body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–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리뷰 작성 성공 메시지</a:t>
                      </a:r>
                      <a:endParaRPr lang="en-US" altLang="ko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첫 리뷰일 경우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(1)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/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아닐 경우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(0)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+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포인트 메시지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(1)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Pass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0783307"/>
                  </a:ext>
                </a:extLst>
              </a:tr>
              <a:tr h="3595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3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reviewId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가 없는 데이터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param =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reviewId</a:t>
                      </a:r>
                      <a:endParaRPr lang="en-US" altLang="ko-Kore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body {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userId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user_id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action: “DELETE”</a:t>
                      </a: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}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httpStatus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-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201,</a:t>
                      </a:r>
                    </a:p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body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–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리뷰 작성 성공 메시지</a:t>
                      </a:r>
                      <a:endParaRPr lang="en-US" altLang="ko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첫 리뷰일 경우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(1)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/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아닐 경우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(0)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+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포인트 메시지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(1)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Pass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69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1359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4;p28">
            <a:extLst>
              <a:ext uri="{FF2B5EF4-FFF2-40B4-BE49-F238E27FC236}">
                <a16:creationId xmlns:a16="http://schemas.microsoft.com/office/drawing/2014/main" id="{2EF1B97D-5037-8E40-8330-45D9CB413A0D}"/>
              </a:ext>
            </a:extLst>
          </p:cNvPr>
          <p:cNvSpPr txBox="1"/>
          <p:nvPr/>
        </p:nvSpPr>
        <p:spPr>
          <a:xfrm>
            <a:off x="535350" y="314900"/>
            <a:ext cx="356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ko-KR" altLang="en-US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동시 요청 테스트</a:t>
            </a:r>
            <a:endParaRPr lang="en" altLang="ko-KR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BE5B6B9-CC6B-654A-9515-B26BD4B79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633174"/>
              </p:ext>
            </p:extLst>
          </p:nvPr>
        </p:nvGraphicFramePr>
        <p:xfrm>
          <a:off x="535350" y="1235527"/>
          <a:ext cx="7985195" cy="3099165"/>
        </p:xfrm>
        <a:graphic>
          <a:graphicData uri="http://schemas.openxmlformats.org/drawingml/2006/table">
            <a:tbl>
              <a:tblPr firstRow="1" bandRow="1">
                <a:tableStyleId>{9D817D38-67B5-4580-8BA4-5538A2B6EF0D}</a:tableStyleId>
              </a:tblPr>
              <a:tblGrid>
                <a:gridCol w="1597039">
                  <a:extLst>
                    <a:ext uri="{9D8B030D-6E8A-4147-A177-3AD203B41FA5}">
                      <a16:colId xmlns:a16="http://schemas.microsoft.com/office/drawing/2014/main" val="4023390966"/>
                    </a:ext>
                  </a:extLst>
                </a:gridCol>
                <a:gridCol w="1597039">
                  <a:extLst>
                    <a:ext uri="{9D8B030D-6E8A-4147-A177-3AD203B41FA5}">
                      <a16:colId xmlns:a16="http://schemas.microsoft.com/office/drawing/2014/main" val="2524920366"/>
                    </a:ext>
                  </a:extLst>
                </a:gridCol>
                <a:gridCol w="1905079">
                  <a:extLst>
                    <a:ext uri="{9D8B030D-6E8A-4147-A177-3AD203B41FA5}">
                      <a16:colId xmlns:a16="http://schemas.microsoft.com/office/drawing/2014/main" val="1225143698"/>
                    </a:ext>
                  </a:extLst>
                </a:gridCol>
                <a:gridCol w="2207167">
                  <a:extLst>
                    <a:ext uri="{9D8B030D-6E8A-4147-A177-3AD203B41FA5}">
                      <a16:colId xmlns:a16="http://schemas.microsoft.com/office/drawing/2014/main" val="3837079234"/>
                    </a:ext>
                  </a:extLst>
                </a:gridCol>
                <a:gridCol w="678871">
                  <a:extLst>
                    <a:ext uri="{9D8B030D-6E8A-4147-A177-3AD203B41FA5}">
                      <a16:colId xmlns:a16="http://schemas.microsoft.com/office/drawing/2014/main" val="2325989545"/>
                    </a:ext>
                  </a:extLst>
                </a:gridCol>
              </a:tblGrid>
              <a:tr h="4169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케이스 번호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테스트 내용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param, body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예상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결과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실제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결과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064607"/>
                  </a:ext>
                </a:extLst>
              </a:tr>
              <a:tr h="3595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1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  <a:cs typeface="Arial"/>
                          <a:sym typeface="Arial"/>
                        </a:rPr>
                        <a:t>사용자 </a:t>
                      </a:r>
                      <a:r>
                        <a:rPr lang="en" altLang="ko-Kore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  <a:cs typeface="Arial"/>
                          <a:sym typeface="Arial"/>
                        </a:rPr>
                        <a:t>A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  <a:cs typeface="Arial"/>
                          <a:sym typeface="Arial"/>
                        </a:rPr>
                        <a:t> 리뷰 삭제 이후 사용자 </a:t>
                      </a:r>
                      <a:r>
                        <a:rPr lang="en" altLang="ko-Kore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  <a:cs typeface="Arial"/>
                          <a:sym typeface="Arial"/>
                        </a:rPr>
                        <a:t>B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  <a:cs typeface="Arial"/>
                          <a:sym typeface="Arial"/>
                        </a:rPr>
                        <a:t>가 리뷰를 남기면 사용자 </a:t>
                      </a:r>
                      <a:r>
                        <a:rPr lang="en" altLang="ko-Kore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  <a:cs typeface="Arial"/>
                          <a:sym typeface="Arial"/>
                        </a:rPr>
                        <a:t>B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  <a:cs typeface="Arial"/>
                          <a:sym typeface="Arial"/>
                        </a:rPr>
                        <a:t>에게 보너스 점수 부여</a:t>
                      </a:r>
                      <a:endParaRPr lang="ko-KR" altLang="en-US" sz="1000" b="0" i="0" dirty="0">
                        <a:effectLst/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-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사용자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</a:t>
                      </a:r>
                      <a:endParaRPr lang="en-US" altLang="ko-Kore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param =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reviewId</a:t>
                      </a:r>
                      <a:endParaRPr lang="en-US" altLang="ko-Kore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body {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userId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user_id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action: “DELETE”</a:t>
                      </a: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}</a:t>
                      </a:r>
                    </a:p>
                    <a:p>
                      <a:pPr algn="just"/>
                      <a:endParaRPr lang="en-US" altLang="ko-Kore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just"/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-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ko-Kore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사용자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B</a:t>
                      </a: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param =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reviewId</a:t>
                      </a:r>
                      <a:endParaRPr lang="en-US" altLang="ko-Kore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body {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type: “REVIEW”,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action: “ADD”,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content: “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좋아요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!”,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attachtedPhotos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:[“image1”],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userId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user_id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placeId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place_id</a:t>
                      </a:r>
                      <a:endParaRPr lang="en-US" altLang="ko-Kore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}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-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사용자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</a:t>
                      </a:r>
                      <a:endParaRPr lang="en-US" altLang="ko-Kore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ctr"/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httpStatus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–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204</a:t>
                      </a:r>
                    </a:p>
                    <a:p>
                      <a:pPr algn="ctr"/>
                      <a:endParaRPr lang="en-US" altLang="ko-Kore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-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사용자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B</a:t>
                      </a:r>
                      <a:endParaRPr lang="en-US" altLang="ko-Kore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body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-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리뷰 작성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성공 메시지</a:t>
                      </a:r>
                      <a:endParaRPr lang="en-US" altLang="ko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첫 리뷰일 경우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(1)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/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아닐 경우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(0)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+ 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포인트 메시지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Pass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9171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460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4;p28">
            <a:extLst>
              <a:ext uri="{FF2B5EF4-FFF2-40B4-BE49-F238E27FC236}">
                <a16:creationId xmlns:a16="http://schemas.microsoft.com/office/drawing/2014/main" id="{2EF1B97D-5037-8E40-8330-45D9CB413A0D}"/>
              </a:ext>
            </a:extLst>
          </p:cNvPr>
          <p:cNvSpPr txBox="1"/>
          <p:nvPr/>
        </p:nvSpPr>
        <p:spPr>
          <a:xfrm>
            <a:off x="535350" y="314900"/>
            <a:ext cx="356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ko-KR" altLang="en-US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동시 요청 테스트</a:t>
            </a:r>
            <a:endParaRPr lang="en" altLang="ko-KR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BE5B6B9-CC6B-654A-9515-B26BD4B79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414632"/>
              </p:ext>
            </p:extLst>
          </p:nvPr>
        </p:nvGraphicFramePr>
        <p:xfrm>
          <a:off x="535350" y="1235527"/>
          <a:ext cx="7985195" cy="3099165"/>
        </p:xfrm>
        <a:graphic>
          <a:graphicData uri="http://schemas.openxmlformats.org/drawingml/2006/table">
            <a:tbl>
              <a:tblPr firstRow="1" bandRow="1">
                <a:tableStyleId>{9D817D38-67B5-4580-8BA4-5538A2B6EF0D}</a:tableStyleId>
              </a:tblPr>
              <a:tblGrid>
                <a:gridCol w="1597039">
                  <a:extLst>
                    <a:ext uri="{9D8B030D-6E8A-4147-A177-3AD203B41FA5}">
                      <a16:colId xmlns:a16="http://schemas.microsoft.com/office/drawing/2014/main" val="4023390966"/>
                    </a:ext>
                  </a:extLst>
                </a:gridCol>
                <a:gridCol w="1597039">
                  <a:extLst>
                    <a:ext uri="{9D8B030D-6E8A-4147-A177-3AD203B41FA5}">
                      <a16:colId xmlns:a16="http://schemas.microsoft.com/office/drawing/2014/main" val="2524920366"/>
                    </a:ext>
                  </a:extLst>
                </a:gridCol>
                <a:gridCol w="1872882">
                  <a:extLst>
                    <a:ext uri="{9D8B030D-6E8A-4147-A177-3AD203B41FA5}">
                      <a16:colId xmlns:a16="http://schemas.microsoft.com/office/drawing/2014/main" val="1225143698"/>
                    </a:ext>
                  </a:extLst>
                </a:gridCol>
                <a:gridCol w="2239364">
                  <a:extLst>
                    <a:ext uri="{9D8B030D-6E8A-4147-A177-3AD203B41FA5}">
                      <a16:colId xmlns:a16="http://schemas.microsoft.com/office/drawing/2014/main" val="3837079234"/>
                    </a:ext>
                  </a:extLst>
                </a:gridCol>
                <a:gridCol w="678871">
                  <a:extLst>
                    <a:ext uri="{9D8B030D-6E8A-4147-A177-3AD203B41FA5}">
                      <a16:colId xmlns:a16="http://schemas.microsoft.com/office/drawing/2014/main" val="2325989545"/>
                    </a:ext>
                  </a:extLst>
                </a:gridCol>
              </a:tblGrid>
              <a:tr h="4169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케이스 번호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테스트 내용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param, body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예상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결과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실제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결과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064607"/>
                  </a:ext>
                </a:extLst>
              </a:tr>
              <a:tr h="35950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2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사용자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리뷰 삭제 과정 중 사용자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B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가 리뷰를 남기면 보너스 점수를 부여하지 않음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-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사용자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</a:t>
                      </a:r>
                      <a:endParaRPr lang="en-US" altLang="ko-Kore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param =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reviewId</a:t>
                      </a:r>
                      <a:endParaRPr lang="en-US" altLang="ko-Kore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body {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userId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user_id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action: “DELETE”</a:t>
                      </a: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}</a:t>
                      </a:r>
                    </a:p>
                    <a:p>
                      <a:pPr algn="just"/>
                      <a:endParaRPr lang="en-US" altLang="ko-Kore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just"/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-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ko-Kore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사용자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B</a:t>
                      </a: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param =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reviewId</a:t>
                      </a:r>
                      <a:endParaRPr lang="en-US" altLang="ko-Kore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body {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type: “REVIEW”,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action: “ADD”,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content: “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좋아요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!”,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attachtedPhotos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:[“image1”],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userId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user_id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,</a:t>
                      </a:r>
                    </a:p>
                    <a:p>
                      <a:pPr algn="just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   </a:t>
                      </a:r>
                      <a:r>
                        <a:rPr lang="en-US" altLang="ko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placeId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: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place_id</a:t>
                      </a:r>
                      <a:endParaRPr lang="en-US" altLang="ko-Kore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just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}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-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사용자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</a:t>
                      </a:r>
                      <a:endParaRPr lang="en-US" altLang="ko-Kore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ctr"/>
                      <a:r>
                        <a:rPr lang="en-US" altLang="ko-Kore-KR" sz="1000" b="0" i="0" dirty="0" err="1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httpStatus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–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204</a:t>
                      </a:r>
                    </a:p>
                    <a:p>
                      <a:pPr algn="ctr"/>
                      <a:endParaRPr lang="en-US" altLang="ko-Kore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-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사용자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B</a:t>
                      </a:r>
                      <a:endParaRPr lang="en-US" altLang="ko-Kore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body 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-</a:t>
                      </a:r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리뷰 작성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 </a:t>
                      </a:r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성공 메시지</a:t>
                      </a:r>
                      <a:endParaRPr lang="en-US" altLang="ko-KR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  <a:p>
                      <a:pPr algn="ctr"/>
                      <a:r>
                        <a:rPr lang="ko-KR" altLang="en-US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포인트 메시지</a:t>
                      </a:r>
                      <a:r>
                        <a:rPr lang="en-US" altLang="ko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i="0" dirty="0"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Pass</a:t>
                      </a:r>
                      <a:endParaRPr lang="ko-Kore-KR" altLang="en-US" sz="1000" b="0" i="0" dirty="0"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9171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68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0B79D6F-C245-0F47-BAC7-8B472CDB1227}"/>
              </a:ext>
            </a:extLst>
          </p:cNvPr>
          <p:cNvSpPr/>
          <p:nvPr/>
        </p:nvSpPr>
        <p:spPr>
          <a:xfrm>
            <a:off x="449643" y="1216298"/>
            <a:ext cx="3978774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200" dirty="0">
                <a:latin typeface="NanumGothicBold" panose="020D0604000000000000" pitchFamily="34" charset="-127"/>
                <a:ea typeface="NanumGothicBold" panose="020D0604000000000000" pitchFamily="34" charset="-127"/>
              </a:rPr>
              <a:t>REQUIREMENTS </a:t>
            </a:r>
            <a:endParaRPr lang="en" altLang="ko-Kore-KR" dirty="0"/>
          </a:p>
          <a:p>
            <a:pPr>
              <a:buFont typeface="Arial" panose="020B0604020202020204" pitchFamily="34" charset="0"/>
              <a:buChar char="•"/>
            </a:pPr>
            <a:r>
              <a:rPr lang="en" altLang="ko-Kore-KR" sz="1000" dirty="0">
                <a:latin typeface="ArialMT"/>
              </a:rPr>
              <a:t>●  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 서비스를 위한 </a:t>
            </a:r>
            <a:r>
              <a:rPr lang="en" altLang="ko-Kore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SQL(MySQL 5.7) 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스키마를 설계해 주세요</a:t>
            </a:r>
            <a:r>
              <a:rPr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테이블과 인덱스에 대한 </a:t>
            </a:r>
            <a:r>
              <a:rPr lang="en" altLang="ko-Kore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DDL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 필요합니다</a:t>
            </a:r>
            <a:r>
              <a:rPr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ArialMT"/>
              </a:rPr>
              <a:t>●  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아래 </a:t>
            </a:r>
            <a:r>
              <a:rPr lang="en" altLang="ko-Kore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API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제공하는 서버 애플리케이션을 작성해 주세요</a:t>
            </a:r>
            <a:r>
              <a:rPr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ArialMT"/>
              </a:rPr>
              <a:t>○  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포인트 적립 </a:t>
            </a:r>
            <a:r>
              <a:rPr lang="en" altLang="ko-Kore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API </a:t>
            </a:r>
            <a:endParaRPr lang="en" altLang="ko-Kore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ore-KR" sz="1000" dirty="0">
                <a:latin typeface="ArialMT"/>
              </a:rPr>
              <a:t>○  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포인트 조회 </a:t>
            </a:r>
            <a:r>
              <a:rPr lang="en" altLang="ko-Kore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API </a:t>
            </a:r>
            <a:endParaRPr lang="en" altLang="ko-Kore-KR" dirty="0"/>
          </a:p>
          <a:p>
            <a:r>
              <a:rPr lang="en" altLang="ko-Kore-KR" sz="1000" dirty="0">
                <a:latin typeface="ArialMT"/>
              </a:rPr>
              <a:t>● 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상세 요구사항은 아래와 같습니다</a:t>
            </a:r>
            <a:r>
              <a:rPr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ArialMT"/>
              </a:rPr>
              <a:t>○  </a:t>
            </a:r>
            <a:r>
              <a:rPr lang="en" altLang="ko-Kore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REST API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제공하는 서버 애플리케이션을 구현해 주세요</a:t>
            </a:r>
            <a:r>
              <a:rPr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ArialMT"/>
              </a:rPr>
              <a:t>○  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프로그래밍 언어는 </a:t>
            </a:r>
            <a:r>
              <a:rPr lang="en" altLang="ko-Kore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Java, Kotlin, Python, JavaScript(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혹은 </a:t>
            </a:r>
            <a:r>
              <a:rPr lang="en" altLang="ko-Kore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TypeScript) 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중에서 선택해 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주세요</a:t>
            </a:r>
            <a:r>
              <a:rPr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ArialMT"/>
              </a:rPr>
              <a:t>○  </a:t>
            </a:r>
            <a:r>
              <a:rPr lang="en" altLang="ko-Kore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Database, Framework, Library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는 자유롭게 사용할 수 있어요</a:t>
            </a:r>
            <a:r>
              <a:rPr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ArialMT"/>
              </a:rPr>
              <a:t>○  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필수는 아니지만 테스트 케이스를 작성하면 더욱 좋아요</a:t>
            </a:r>
            <a:r>
              <a:rPr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! 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ArialMT"/>
              </a:rPr>
              <a:t>○  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애플리케이션 실행 방법을 </a:t>
            </a:r>
            <a:r>
              <a:rPr lang="en" altLang="ko-Kore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README 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파일에 작성해 주세요</a:t>
            </a:r>
            <a:r>
              <a:rPr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ArialMT"/>
              </a:rPr>
              <a:t>○  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작업한 결과물을 </a:t>
            </a:r>
            <a:r>
              <a:rPr lang="en" altLang="ko-Kore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GitHub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에 올리고 </a:t>
            </a:r>
            <a:r>
              <a:rPr lang="en" altLang="ko-Kore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URL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알려주세요</a:t>
            </a:r>
            <a:r>
              <a:rPr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endParaRPr lang="ko-KR" altLang="en-US" dirty="0"/>
          </a:p>
        </p:txBody>
      </p:sp>
      <p:sp>
        <p:nvSpPr>
          <p:cNvPr id="5" name="오른쪽 화살표[R] 4">
            <a:extLst>
              <a:ext uri="{FF2B5EF4-FFF2-40B4-BE49-F238E27FC236}">
                <a16:creationId xmlns:a16="http://schemas.microsoft.com/office/drawing/2014/main" id="{01036D3E-6EF5-684C-99B8-E8857F479F17}"/>
              </a:ext>
            </a:extLst>
          </p:cNvPr>
          <p:cNvSpPr/>
          <p:nvPr/>
        </p:nvSpPr>
        <p:spPr>
          <a:xfrm>
            <a:off x="4375517" y="2183980"/>
            <a:ext cx="491207" cy="38777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2EE7BC-DAD5-1E4B-8267-D370CEF50914}"/>
              </a:ext>
            </a:extLst>
          </p:cNvPr>
          <p:cNvSpPr/>
          <p:nvPr/>
        </p:nvSpPr>
        <p:spPr>
          <a:xfrm>
            <a:off x="4866724" y="220266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1"/>
            <a:r>
              <a:rPr lang="ko-KR" altLang="en-US" sz="1000" dirty="0">
                <a:latin typeface="ArialMT"/>
              </a:rPr>
              <a:t>○  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포인트 적립 </a:t>
            </a:r>
            <a:r>
              <a:rPr lang="en" altLang="ko-Kore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API </a:t>
            </a:r>
            <a:endParaRPr lang="en" altLang="ko-Kore-KR" dirty="0"/>
          </a:p>
          <a:p>
            <a:pPr marL="457200" lvl="1"/>
            <a:r>
              <a:rPr lang="en" altLang="ko-Kore-KR" sz="1000" dirty="0">
                <a:latin typeface="ArialMT"/>
              </a:rPr>
              <a:t>○  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포인트 조회 </a:t>
            </a:r>
            <a:r>
              <a:rPr lang="en" altLang="ko-Kore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API </a:t>
            </a:r>
            <a:endParaRPr lang="en" altLang="ko-Kore-KR" dirty="0"/>
          </a:p>
        </p:txBody>
      </p:sp>
    </p:spTree>
    <p:extLst>
      <p:ext uri="{BB962C8B-B14F-4D97-AF65-F5344CB8AC3E}">
        <p14:creationId xmlns:p14="http://schemas.microsoft.com/office/powerpoint/2010/main" val="1390808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A4C0C6FF-56C7-9145-975B-14EFA5696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247" y="818326"/>
            <a:ext cx="3876753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ore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anumGothicBold" panose="020D0604000000000000" pitchFamily="34" charset="-127"/>
              </a:rPr>
              <a:t>SPECIFICATIONS </a:t>
            </a:r>
            <a:endParaRPr kumimoji="0" lang="ko-Kore-KR" altLang="ko-Kore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ore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NanumGothic" panose="020D0604000000000000" pitchFamily="34" charset="-127"/>
              </a:rPr>
              <a:t>리뷰</a:t>
            </a:r>
            <a:r>
              <a:rPr kumimoji="0" lang="ko-Kore-KR" altLang="ko-Kore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anumGothic" panose="020D0604000000000000" pitchFamily="34" charset="-127"/>
              </a:rPr>
              <a:t> 작성이 이뤄질때마다 </a:t>
            </a:r>
            <a:r>
              <a:rPr kumimoji="0" lang="ko-Kore-KR" altLang="ko-Kore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  <a:ea typeface="NanumGothic" panose="020D0604000000000000" pitchFamily="34" charset="-127"/>
              </a:rPr>
              <a:t>리뷰 작성 이벤트</a:t>
            </a:r>
            <a:r>
              <a:rPr kumimoji="0" lang="ko-Kore-KR" altLang="ko-Kore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anumGothic" panose="020D0604000000000000" pitchFamily="34" charset="-127"/>
              </a:rPr>
              <a:t>가 발생하고, 아래 API로 이벤트를 전달합니다. </a:t>
            </a:r>
            <a:endParaRPr kumimoji="0" lang="ko-Kore-KR" altLang="ko-Kore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ore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  <a:ea typeface="NanumGothic" panose="020D0604000000000000" pitchFamily="34" charset="-127"/>
              </a:rPr>
              <a:t>한 사용자는 장소마다 리뷰를 1개만 작성</a:t>
            </a:r>
            <a:r>
              <a:rPr kumimoji="0" lang="ko-Kore-KR" altLang="ko-Kore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anumGothic" panose="020D0604000000000000" pitchFamily="34" charset="-127"/>
              </a:rPr>
              <a:t>할 수 있고, 리뷰는 </a:t>
            </a:r>
            <a:r>
              <a:rPr kumimoji="0" lang="ko-Kore-KR" altLang="ko-Kore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  <a:ea typeface="NanumGothic" panose="020D0604000000000000" pitchFamily="34" charset="-127"/>
              </a:rPr>
              <a:t>수정</a:t>
            </a:r>
            <a:r>
              <a:rPr kumimoji="0" lang="ko-Kore-KR" altLang="ko-Kore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anumGothic" panose="020D0604000000000000" pitchFamily="34" charset="-127"/>
              </a:rPr>
              <a:t> 또는 </a:t>
            </a:r>
            <a:r>
              <a:rPr kumimoji="0" lang="ko-Kore-KR" altLang="ko-Kore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  <a:ea typeface="NanumGothic" panose="020D0604000000000000" pitchFamily="34" charset="-127"/>
              </a:rPr>
              <a:t>삭제</a:t>
            </a:r>
            <a:r>
              <a:rPr kumimoji="0" lang="ko-Kore-KR" altLang="ko-Kore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anumGothic" panose="020D0604000000000000" pitchFamily="34" charset="-127"/>
              </a:rPr>
              <a:t>할 수 있습니다. 리뷰 작성 보상 점수는 아래와 같습니다. </a:t>
            </a:r>
            <a:endParaRPr kumimoji="0" lang="ko-Kore-KR" altLang="ko-Kore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ore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MT"/>
              </a:rPr>
              <a:t>● </a:t>
            </a:r>
            <a:r>
              <a:rPr kumimoji="0" lang="ko-Kore-KR" altLang="ko-Kore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anumGothic" panose="020D0604000000000000" pitchFamily="34" charset="-127"/>
              </a:rPr>
              <a:t>내용점수</a:t>
            </a:r>
            <a:br>
              <a:rPr kumimoji="0" lang="ko-Kore-KR" altLang="ko-Kore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anumGothic" panose="020D0604000000000000" pitchFamily="34" charset="-127"/>
              </a:rPr>
            </a:br>
            <a:r>
              <a:rPr kumimoji="0" lang="ko-Kore-KR" altLang="ko-Kore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MT"/>
              </a:rPr>
              <a:t>○ </a:t>
            </a:r>
            <a:r>
              <a:rPr kumimoji="0" lang="ko-Kore-KR" altLang="ko-Kore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  <a:ea typeface="NanumGothic" panose="020D0604000000000000" pitchFamily="34" charset="-127"/>
              </a:rPr>
              <a:t>1자이상텍스트작성:1점 </a:t>
            </a:r>
            <a:endParaRPr kumimoji="0" lang="ko-Kore-KR" altLang="ko-Kore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ore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MT"/>
              </a:rPr>
              <a:t>○ </a:t>
            </a:r>
            <a:r>
              <a:rPr kumimoji="0" lang="ko-Kore-KR" altLang="ko-Kore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  <a:ea typeface="NanumGothic" panose="020D0604000000000000" pitchFamily="34" charset="-127"/>
              </a:rPr>
              <a:t>1장이상사진첨부:1점 </a:t>
            </a:r>
            <a:endParaRPr kumimoji="0" lang="en-US" altLang="ko-Kore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latin typeface="Arial" panose="020B0604020202020204" pitchFamily="34" charset="0"/>
              <a:ea typeface="NanumGothic" panose="020D0604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ore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MT"/>
              </a:rPr>
              <a:t>● </a:t>
            </a:r>
            <a:r>
              <a:rPr kumimoji="0" lang="ko-Kore-KR" altLang="ko-Kore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anumGothic" panose="020D0604000000000000" pitchFamily="34" charset="-127"/>
              </a:rPr>
              <a:t>보너스점수 </a:t>
            </a:r>
            <a:endParaRPr kumimoji="0" lang="ko-Kore-KR" altLang="ko-Kore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ore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MT"/>
              </a:rPr>
              <a:t>○ </a:t>
            </a:r>
            <a:r>
              <a:rPr kumimoji="0" lang="ko-Kore-KR" altLang="ko-Kore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  <a:ea typeface="NanumGothic" panose="020D0604000000000000" pitchFamily="34" charset="-127"/>
              </a:rPr>
              <a:t>특정장소에첫리뷰작성:1점 </a:t>
            </a:r>
            <a:endParaRPr kumimoji="0" lang="ko-Kore-KR" altLang="ko-Kore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latin typeface="Arial" panose="020B0604020202020204" pitchFamily="34" charset="0"/>
            </a:endParaRPr>
          </a:p>
        </p:txBody>
      </p:sp>
      <p:pic>
        <p:nvPicPr>
          <p:cNvPr id="1026" name="Picture 2" descr="page1image12010096">
            <a:extLst>
              <a:ext uri="{FF2B5EF4-FFF2-40B4-BE49-F238E27FC236}">
                <a16:creationId xmlns:a16="http://schemas.microsoft.com/office/drawing/2014/main" id="{D701BAA5-87D4-3944-9295-61D8812A4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47" y="2571750"/>
            <a:ext cx="4118578" cy="180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오른쪽 화살표[R] 4">
            <a:extLst>
              <a:ext uri="{FF2B5EF4-FFF2-40B4-BE49-F238E27FC236}">
                <a16:creationId xmlns:a16="http://schemas.microsoft.com/office/drawing/2014/main" id="{832C8DD0-86D0-8D4C-9B2B-65FF41CA203E}"/>
              </a:ext>
            </a:extLst>
          </p:cNvPr>
          <p:cNvSpPr/>
          <p:nvPr/>
        </p:nvSpPr>
        <p:spPr>
          <a:xfrm>
            <a:off x="5010307" y="2222006"/>
            <a:ext cx="491207" cy="38777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1F2B49-A46A-0547-B277-C914EA26C106}"/>
              </a:ext>
            </a:extLst>
          </p:cNvPr>
          <p:cNvSpPr/>
          <p:nvPr/>
        </p:nvSpPr>
        <p:spPr>
          <a:xfrm>
            <a:off x="5255910" y="1286997"/>
            <a:ext cx="32721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/>
            <a:r>
              <a:rPr lang="ko-KR" altLang="en-US" sz="1000" dirty="0">
                <a:latin typeface="ArialMT"/>
              </a:rPr>
              <a:t>○  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도메인</a:t>
            </a:r>
            <a:r>
              <a:rPr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리뷰</a:t>
            </a:r>
            <a:r>
              <a:rPr lang="en" altLang="ko-Kore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lang="en" altLang="ko-Kore-KR" dirty="0"/>
          </a:p>
          <a:p>
            <a:pPr marL="457200" lvl="1"/>
            <a:endParaRPr lang="en" altLang="ko-Kore-KR" sz="1000" dirty="0">
              <a:latin typeface="ArialMT"/>
            </a:endParaRPr>
          </a:p>
          <a:p>
            <a:pPr marL="457200" lvl="1"/>
            <a:r>
              <a:rPr lang="en-US" altLang="ko-Kore-KR" sz="1000" dirty="0">
                <a:latin typeface="ArialMT"/>
              </a:rPr>
              <a:t>a</a:t>
            </a:r>
            <a:r>
              <a:rPr lang="en" altLang="ko-Kore-KR" sz="1000" dirty="0">
                <a:latin typeface="ArialMT"/>
              </a:rPr>
              <a:t>pi </a:t>
            </a:r>
            <a:r>
              <a:rPr lang="ko-KR" altLang="en-US" sz="1000" dirty="0">
                <a:latin typeface="ArialMT"/>
              </a:rPr>
              <a:t>명세서 참조</a:t>
            </a:r>
            <a:endParaRPr lang="en-US" altLang="ko-KR" sz="1000" dirty="0">
              <a:latin typeface="ArialMT"/>
            </a:endParaRPr>
          </a:p>
          <a:p>
            <a:pPr marL="457200" lvl="1"/>
            <a:endParaRPr lang="en" altLang="ko-Kore-KR" sz="1000" dirty="0">
              <a:latin typeface="ArialMT"/>
            </a:endParaRPr>
          </a:p>
          <a:p>
            <a:pPr marL="457200" lvl="1"/>
            <a:r>
              <a:rPr lang="en" altLang="ko-Kore-KR" sz="1000" dirty="0">
                <a:latin typeface="ArialMT"/>
              </a:rPr>
              <a:t>○  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리뷰 </a:t>
            </a:r>
            <a:r>
              <a:rPr lang="en" altLang="ko-Kore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API</a:t>
            </a:r>
          </a:p>
          <a:p>
            <a:pPr marL="457200" lvl="1"/>
            <a:endParaRPr lang="en" altLang="ko-Kore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/>
            <a:r>
              <a:rPr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작성</a:t>
            </a:r>
            <a:endParaRPr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/>
            <a:r>
              <a:rPr lang="en-US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api</a:t>
            </a:r>
            <a:r>
              <a:rPr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명세서 참조하여 작성 </a:t>
            </a:r>
            <a:r>
              <a:rPr lang="en-US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api</a:t>
            </a:r>
            <a:endParaRPr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/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특정 장소 첫 리뷰 작성 시 </a:t>
            </a:r>
            <a:r>
              <a:rPr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점 추가</a:t>
            </a:r>
            <a:endParaRPr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/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한 사용자는 장소마다 한 개의 리뷰만 작성</a:t>
            </a:r>
            <a:endParaRPr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/>
            <a:endParaRPr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/>
            <a:r>
              <a:rPr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수정</a:t>
            </a:r>
            <a:endParaRPr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/>
            <a:r>
              <a:rPr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자 이상 텍스트 작성 시</a:t>
            </a:r>
            <a:r>
              <a:rPr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점 추가</a:t>
            </a:r>
            <a:endParaRPr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/>
            <a:r>
              <a:rPr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장 이상 사진 첨부 시 </a:t>
            </a:r>
            <a:r>
              <a:rPr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점 추가</a:t>
            </a:r>
            <a:endParaRPr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/>
            <a:endParaRPr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/>
            <a:r>
              <a:rPr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삭제</a:t>
            </a:r>
            <a:endParaRPr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/>
            <a:endParaRPr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/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" altLang="ko-Kore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lang="en" altLang="ko-Kore-KR" dirty="0"/>
          </a:p>
        </p:txBody>
      </p:sp>
    </p:spTree>
    <p:extLst>
      <p:ext uri="{BB962C8B-B14F-4D97-AF65-F5344CB8AC3E}">
        <p14:creationId xmlns:p14="http://schemas.microsoft.com/office/powerpoint/2010/main" val="3375124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082B7CA-74A2-AB4E-91F1-6EB4DB46654B}"/>
              </a:ext>
            </a:extLst>
          </p:cNvPr>
          <p:cNvSpPr/>
          <p:nvPr/>
        </p:nvSpPr>
        <p:spPr>
          <a:xfrm>
            <a:off x="668796" y="972685"/>
            <a:ext cx="3721835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" altLang="ko-Kore-KR" sz="1200" dirty="0">
                <a:latin typeface="NanumGothicBold" panose="020D0604000000000000" pitchFamily="34" charset="-127"/>
                <a:ea typeface="NanumGothicBold" panose="020D0604000000000000" pitchFamily="34" charset="-127"/>
              </a:rPr>
              <a:t>REMARKS </a:t>
            </a:r>
            <a:endParaRPr lang="en" altLang="ko-Kore-KR" dirty="0"/>
          </a:p>
          <a:p>
            <a:pPr>
              <a:buFont typeface="Arial" panose="020B0604020202020204" pitchFamily="34" charset="0"/>
              <a:buChar char="•"/>
            </a:pPr>
            <a:r>
              <a:rPr lang="en" altLang="ko-Kore-KR" sz="1000" dirty="0">
                <a:latin typeface="ArialMT"/>
              </a:rPr>
              <a:t>●  </a:t>
            </a:r>
            <a:r>
              <a:rPr lang="ko-KR" altLang="en-US" sz="1000" dirty="0">
                <a:highlight>
                  <a:srgbClr val="FFFF00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포인트</a:t>
            </a:r>
            <a:r>
              <a:rPr lang="ko-KR" altLang="en-US" sz="1000" dirty="0">
                <a:highlight>
                  <a:srgbClr val="00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증감이 있을 때마다 이력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 남아야 합니다</a:t>
            </a:r>
            <a:r>
              <a:rPr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ArialMT"/>
              </a:rPr>
              <a:t>●  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사용자마다 현재 시점의 </a:t>
            </a:r>
            <a:r>
              <a:rPr lang="ko-KR" altLang="en-US" sz="1000" dirty="0">
                <a:highlight>
                  <a:srgbClr val="00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포인트 총점을 조회하거나 계산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할 수 있어야 합니다</a:t>
            </a:r>
            <a:r>
              <a:rPr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ArialMT"/>
              </a:rPr>
              <a:t>●  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포인트부여</a:t>
            </a:r>
            <a:r>
              <a:rPr lang="en" altLang="ko-Kore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API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구현에필요한</a:t>
            </a:r>
            <a:r>
              <a:rPr lang="en" altLang="ko-Kore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SQL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수행시</a:t>
            </a:r>
            <a:r>
              <a:rPr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전체테이블스캔이일어나지않는인덱스가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필요합니다</a:t>
            </a:r>
            <a:r>
              <a:rPr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ArialMT"/>
              </a:rPr>
              <a:t>●  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리뷰를</a:t>
            </a:r>
            <a:r>
              <a:rPr lang="ko-KR" altLang="en-US" sz="1000" dirty="0">
                <a:highlight>
                  <a:srgbClr val="00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작성했다가 삭제하면 해당 리뷰로 부여한 내용 점수와 보너스 점수는 회수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합니다</a:t>
            </a:r>
            <a:r>
              <a:rPr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ArialMT"/>
              </a:rPr>
              <a:t>●  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리뷰를 </a:t>
            </a:r>
            <a:r>
              <a:rPr lang="ko-KR" altLang="en-US" sz="1000" dirty="0">
                <a:highlight>
                  <a:srgbClr val="00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수정하면 수정한 내용에 맞는 내용 점수를 계산하여 점수를 부여하거나 회수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합니다</a:t>
            </a:r>
            <a:r>
              <a:rPr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ArialMT"/>
              </a:rPr>
              <a:t>○  </a:t>
            </a:r>
            <a:r>
              <a:rPr lang="ko-KR" altLang="en-US" sz="1000" dirty="0">
                <a:highlight>
                  <a:srgbClr val="00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글만 작성한 리뷰에 사진을 추가하면 </a:t>
            </a:r>
            <a:r>
              <a:rPr lang="en-US" altLang="ko-KR" sz="1000" dirty="0">
                <a:highlight>
                  <a:srgbClr val="00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lang="ko-KR" altLang="en-US" sz="1000" dirty="0">
                <a:highlight>
                  <a:srgbClr val="00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점을 부여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합니다</a:t>
            </a:r>
            <a:r>
              <a:rPr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ArialMT"/>
              </a:rPr>
              <a:t>○  </a:t>
            </a:r>
            <a:r>
              <a:rPr lang="ko-KR" altLang="en-US" sz="1000" dirty="0">
                <a:highlight>
                  <a:srgbClr val="00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글과 사진이 있는 리뷰에서 사진을 모두 삭제하면 </a:t>
            </a:r>
            <a:r>
              <a:rPr lang="en-US" altLang="ko-KR" sz="1000" dirty="0">
                <a:highlight>
                  <a:srgbClr val="00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lang="ko-KR" altLang="en-US" sz="1000" dirty="0">
                <a:highlight>
                  <a:srgbClr val="00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점을 회수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합니다</a:t>
            </a:r>
            <a:r>
              <a:rPr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ArialMT"/>
              </a:rPr>
              <a:t>●  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사용자 입장에서 본 </a:t>
            </a:r>
            <a:r>
              <a:rPr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'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첫 리뷰</a:t>
            </a:r>
            <a:r>
              <a:rPr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'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일 때 보너스 점수를 부여합니다</a:t>
            </a:r>
            <a:r>
              <a:rPr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ArialMT"/>
              </a:rPr>
              <a:t>○  </a:t>
            </a:r>
            <a:r>
              <a:rPr lang="ko-KR" altLang="en-US" sz="1000" dirty="0">
                <a:highlight>
                  <a:srgbClr val="00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어떤 장소에 사용자 </a:t>
            </a:r>
            <a:r>
              <a:rPr lang="en" altLang="ko-Kore-KR" sz="1000" dirty="0">
                <a:highlight>
                  <a:srgbClr val="00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A</a:t>
            </a:r>
            <a:r>
              <a:rPr lang="ko-KR" altLang="en-US" sz="1000" dirty="0">
                <a:highlight>
                  <a:srgbClr val="00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가 리뷰를 남겼다가 삭제하고</a:t>
            </a:r>
            <a:r>
              <a:rPr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삭제된 이후 </a:t>
            </a:r>
            <a:r>
              <a:rPr lang="ko-KR" altLang="en-US" sz="1000" dirty="0">
                <a:highlight>
                  <a:srgbClr val="00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사용자 </a:t>
            </a:r>
            <a:r>
              <a:rPr lang="en" altLang="ko-Kore-KR" sz="1000" dirty="0">
                <a:highlight>
                  <a:srgbClr val="00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B</a:t>
            </a:r>
            <a:r>
              <a:rPr lang="ko-KR" altLang="en-US" sz="1000" dirty="0">
                <a:highlight>
                  <a:srgbClr val="00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가 리뷰를 남기면 사용자 </a:t>
            </a:r>
            <a:r>
              <a:rPr lang="en" altLang="ko-Kore-KR" sz="1000" dirty="0">
                <a:highlight>
                  <a:srgbClr val="00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B</a:t>
            </a:r>
            <a:r>
              <a:rPr lang="ko-KR" altLang="en-US" sz="1000" dirty="0">
                <a:highlight>
                  <a:srgbClr val="00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에게 보너스 점수를 부여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합니다</a:t>
            </a:r>
            <a:r>
              <a:rPr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ArialMT"/>
              </a:rPr>
              <a:t>○  </a:t>
            </a:r>
            <a:r>
              <a:rPr lang="ko-KR" altLang="en-US" sz="1000" dirty="0">
                <a:highlight>
                  <a:srgbClr val="00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어떤 장소에 사용자 </a:t>
            </a:r>
            <a:r>
              <a:rPr lang="en" altLang="ko-Kore-KR" sz="1000" dirty="0">
                <a:highlight>
                  <a:srgbClr val="00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A</a:t>
            </a:r>
            <a:r>
              <a:rPr lang="ko-KR" altLang="en-US" sz="1000" dirty="0">
                <a:highlight>
                  <a:srgbClr val="00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가 리뷰를 남겼다가 삭제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하는데</a:t>
            </a:r>
            <a:r>
              <a:rPr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000" dirty="0">
                <a:highlight>
                  <a:srgbClr val="00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삭제되기 이전 사용자 </a:t>
            </a:r>
            <a:r>
              <a:rPr lang="en" altLang="ko-Kore-KR" sz="1000" dirty="0">
                <a:highlight>
                  <a:srgbClr val="00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B</a:t>
            </a:r>
            <a:r>
              <a:rPr lang="ko-KR" altLang="en-US" sz="1000" dirty="0">
                <a:highlight>
                  <a:srgbClr val="00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가 리뷰를 남기면 사용자 </a:t>
            </a:r>
            <a:r>
              <a:rPr lang="en" altLang="ko-Kore-KR" sz="1000" dirty="0">
                <a:highlight>
                  <a:srgbClr val="00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B</a:t>
            </a:r>
            <a:r>
              <a:rPr lang="ko-KR" altLang="en-US" sz="1000" dirty="0">
                <a:highlight>
                  <a:srgbClr val="00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에게 보너스 점수를 부여하지 않습니다</a:t>
            </a:r>
            <a:r>
              <a:rPr lang="en-US" altLang="ko-KR" sz="1000" dirty="0">
                <a:highlight>
                  <a:srgbClr val="00FFFF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endParaRPr lang="ko-Kore-KR" altLang="en-US" dirty="0">
              <a:highlight>
                <a:srgbClr val="00FFFF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3BF856-F153-844E-AD73-BE16ECA4E480}"/>
              </a:ext>
            </a:extLst>
          </p:cNvPr>
          <p:cNvSpPr/>
          <p:nvPr/>
        </p:nvSpPr>
        <p:spPr>
          <a:xfrm>
            <a:off x="5263466" y="410382"/>
            <a:ext cx="352535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/>
            <a:r>
              <a:rPr lang="ko-KR" altLang="en-US" sz="1000" dirty="0">
                <a:latin typeface="ArialMT"/>
              </a:rPr>
              <a:t>○  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도메인</a:t>
            </a:r>
            <a:r>
              <a:rPr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포인트</a:t>
            </a:r>
            <a:r>
              <a:rPr lang="en" altLang="ko-Kore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lang="en" altLang="ko-Kore-KR" sz="1000" dirty="0">
              <a:latin typeface="ArialMT"/>
            </a:endParaRPr>
          </a:p>
          <a:p>
            <a:pPr marL="457200" lvl="1"/>
            <a:r>
              <a:rPr lang="en-US" altLang="ko-Kore-KR" sz="1000" dirty="0" err="1">
                <a:latin typeface="ArialMT"/>
              </a:rPr>
              <a:t>user_id</a:t>
            </a:r>
            <a:r>
              <a:rPr lang="en-US" altLang="ko-Kore-KR" sz="1000" dirty="0">
                <a:latin typeface="ArialMT"/>
              </a:rPr>
              <a:t>, </a:t>
            </a:r>
            <a:r>
              <a:rPr lang="en-US" altLang="ko-Kore-KR" sz="1000" dirty="0" err="1">
                <a:latin typeface="ArialMT"/>
              </a:rPr>
              <a:t>review_id</a:t>
            </a:r>
            <a:r>
              <a:rPr lang="en-US" altLang="ko-Kore-KR" sz="1000" dirty="0">
                <a:latin typeface="ArialMT"/>
              </a:rPr>
              <a:t>, point</a:t>
            </a:r>
          </a:p>
          <a:p>
            <a:pPr marL="457200" lvl="1"/>
            <a:r>
              <a:rPr lang="en" altLang="ko-Kore-KR" sz="1000" dirty="0">
                <a:latin typeface="ArialMT"/>
              </a:rPr>
              <a:t>○  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포인트 </a:t>
            </a:r>
            <a:r>
              <a:rPr lang="en" altLang="ko-Kore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API</a:t>
            </a:r>
            <a:endParaRPr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/>
            <a:r>
              <a:rPr lang="en-US" altLang="ko-KR" sz="1000" dirty="0">
                <a:latin typeface="ArialMT"/>
              </a:rPr>
              <a:t>-</a:t>
            </a:r>
            <a:r>
              <a:rPr lang="ko-KR" altLang="en-US" sz="1000" dirty="0">
                <a:latin typeface="ArialMT"/>
              </a:rPr>
              <a:t> 포인트 총점 조회</a:t>
            </a:r>
            <a:endParaRPr lang="en-US" altLang="ko-KR" sz="1000" dirty="0">
              <a:latin typeface="ArialMT"/>
            </a:endParaRPr>
          </a:p>
          <a:p>
            <a:pPr marL="457200" lvl="1"/>
            <a:r>
              <a:rPr lang="en-US" altLang="ko-KR" sz="1000" dirty="0">
                <a:latin typeface="ArialMT"/>
              </a:rPr>
              <a:t>-</a:t>
            </a:r>
            <a:r>
              <a:rPr lang="ko-KR" altLang="en-US" sz="1000" dirty="0">
                <a:latin typeface="ArialMT"/>
              </a:rPr>
              <a:t> 포인트 적립</a:t>
            </a:r>
            <a:endParaRPr lang="en-US" altLang="ko-KR" sz="1000" dirty="0">
              <a:latin typeface="ArialMT"/>
            </a:endParaRPr>
          </a:p>
          <a:p>
            <a:pPr marL="628650" lvl="1" indent="-171450">
              <a:buFontTx/>
              <a:buChar char="-"/>
            </a:pPr>
            <a:endParaRPr lang="en" altLang="ko-Kore-KR" sz="1000" dirty="0">
              <a:latin typeface="ArialMT"/>
            </a:endParaRPr>
          </a:p>
          <a:p>
            <a:pPr marL="457200" lvl="1"/>
            <a:r>
              <a:rPr lang="en" altLang="ko-Kore-KR" sz="1000" dirty="0">
                <a:latin typeface="ArialMT"/>
              </a:rPr>
              <a:t>○  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리뷰 </a:t>
            </a:r>
            <a:r>
              <a:rPr lang="en" altLang="ko-Kore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API</a:t>
            </a:r>
            <a:endParaRPr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/>
            <a:r>
              <a:rPr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작성</a:t>
            </a:r>
            <a:endParaRPr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/>
            <a:r>
              <a:rPr lang="en-US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api</a:t>
            </a:r>
            <a:r>
              <a:rPr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명세서 참조하여 작성 </a:t>
            </a:r>
            <a:r>
              <a:rPr lang="en-US" altLang="ko-KR" sz="1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api</a:t>
            </a:r>
            <a:endParaRPr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/>
            <a:endParaRPr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/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특정 장소 첫 리뷰 작성 시 </a:t>
            </a:r>
            <a:r>
              <a:rPr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점 추가</a:t>
            </a:r>
            <a:endParaRPr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/>
            <a:r>
              <a:rPr lang="ko-KR" altLang="en-US" sz="1000" dirty="0">
                <a:latin typeface="ArialMT"/>
              </a:rPr>
              <a:t>● 사용자 </a:t>
            </a:r>
            <a:r>
              <a:rPr lang="en-US" altLang="ko-KR" sz="1000" dirty="0">
                <a:latin typeface="ArialMT"/>
              </a:rPr>
              <a:t>A</a:t>
            </a:r>
            <a:r>
              <a:rPr lang="ko-KR" altLang="en-US" sz="1000" dirty="0">
                <a:latin typeface="ArialMT"/>
              </a:rPr>
              <a:t>가 리뷰를 삭제하고</a:t>
            </a:r>
            <a:r>
              <a:rPr lang="en-US" altLang="ko-KR" sz="1000" dirty="0">
                <a:latin typeface="ArialMT"/>
              </a:rPr>
              <a:t>,</a:t>
            </a:r>
            <a:r>
              <a:rPr lang="ko-KR" altLang="en-US" sz="1000" dirty="0">
                <a:latin typeface="ArialMT"/>
              </a:rPr>
              <a:t> 사용자 </a:t>
            </a:r>
            <a:r>
              <a:rPr lang="en-US" altLang="ko-KR" sz="1000" dirty="0">
                <a:latin typeface="ArialMT"/>
              </a:rPr>
              <a:t>B</a:t>
            </a:r>
            <a:r>
              <a:rPr lang="ko-KR" altLang="en-US" sz="1000" dirty="0">
                <a:latin typeface="ArialMT"/>
              </a:rPr>
              <a:t>가 리뷰를 남긴 시점에서 첫 리뷰일 시 보너스 점수 부여</a:t>
            </a:r>
            <a:endParaRPr lang="en-US" altLang="ko-KR" sz="1000" dirty="0">
              <a:latin typeface="ArialMT"/>
            </a:endParaRPr>
          </a:p>
          <a:p>
            <a:pPr marL="457200" lvl="1"/>
            <a:r>
              <a:rPr lang="ko-KR" altLang="en-US" sz="1000" dirty="0">
                <a:latin typeface="ArialMT"/>
              </a:rPr>
              <a:t>● 사용자 </a:t>
            </a:r>
            <a:r>
              <a:rPr lang="en-US" altLang="ko-KR" sz="1000" dirty="0">
                <a:latin typeface="ArialMT"/>
              </a:rPr>
              <a:t>A</a:t>
            </a:r>
            <a:r>
              <a:rPr lang="ko-KR" altLang="en-US" sz="1000" dirty="0">
                <a:latin typeface="ArialMT"/>
              </a:rPr>
              <a:t>가 리뷰를 삭제하는 과정 중에 사용자 </a:t>
            </a:r>
            <a:r>
              <a:rPr lang="en-US" altLang="ko-KR" sz="1000" dirty="0">
                <a:latin typeface="ArialMT"/>
              </a:rPr>
              <a:t>B</a:t>
            </a:r>
            <a:r>
              <a:rPr lang="ko-KR" altLang="en-US" sz="1000" dirty="0">
                <a:latin typeface="ArialMT"/>
              </a:rPr>
              <a:t>가 리뷰를 남길 시 점수 부여하지 않음</a:t>
            </a:r>
            <a:endParaRPr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/>
            <a:endParaRPr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/>
            <a:r>
              <a:rPr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수정</a:t>
            </a:r>
            <a:endParaRPr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/>
            <a:r>
              <a:rPr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자 이상 텍스트 작성 시</a:t>
            </a:r>
            <a:r>
              <a:rPr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점 추가</a:t>
            </a:r>
            <a:endParaRPr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/>
            <a:endParaRPr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/>
            <a:r>
              <a:rPr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장 이상 사진 첨부 시 </a:t>
            </a:r>
            <a:r>
              <a:rPr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점 추가</a:t>
            </a:r>
            <a:endParaRPr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/>
            <a:endParaRPr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/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수정한 내용에 맞는 점수를 계산하여 회수 혹은 부여</a:t>
            </a:r>
            <a:endParaRPr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/>
            <a:r>
              <a:rPr lang="ko-KR" altLang="en-US" sz="1000" dirty="0">
                <a:latin typeface="ArialMT"/>
              </a:rPr>
              <a:t>● 글만 작성한 리뷰에 사진 추가 시 </a:t>
            </a:r>
            <a:r>
              <a:rPr lang="en-US" altLang="ko-KR" sz="1000" dirty="0">
                <a:latin typeface="ArialMT"/>
              </a:rPr>
              <a:t>1</a:t>
            </a:r>
            <a:r>
              <a:rPr lang="ko-KR" altLang="en-US" sz="1000" dirty="0">
                <a:latin typeface="ArialMT"/>
              </a:rPr>
              <a:t>점 부여</a:t>
            </a:r>
            <a:endParaRPr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/>
            <a:r>
              <a:rPr lang="ko-KR" altLang="en-US" sz="1000" dirty="0">
                <a:latin typeface="ArialMT"/>
              </a:rPr>
              <a:t>● 글과 사진이 있는 리뷰에서 사진 모두 삭제 시 </a:t>
            </a:r>
            <a:r>
              <a:rPr lang="en-US" altLang="ko-KR" sz="1000" dirty="0">
                <a:latin typeface="ArialMT"/>
              </a:rPr>
              <a:t>1</a:t>
            </a:r>
            <a:r>
              <a:rPr lang="ko-KR" altLang="en-US" sz="1000" dirty="0">
                <a:latin typeface="ArialMT"/>
              </a:rPr>
              <a:t>점 회수</a:t>
            </a:r>
            <a:endParaRPr lang="en-US" altLang="ko-KR" sz="1000" dirty="0">
              <a:latin typeface="ArialMT"/>
            </a:endParaRPr>
          </a:p>
          <a:p>
            <a:pPr marL="457200" lvl="1"/>
            <a:endParaRPr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/>
            <a:r>
              <a:rPr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삭제</a:t>
            </a:r>
            <a:endParaRPr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/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해당 리뷰로 부여한 내용 점수</a:t>
            </a:r>
            <a:r>
              <a:rPr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보너스 점수 회수</a:t>
            </a:r>
            <a:endParaRPr lang="en-US" altLang="ko-KR" sz="1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lvl="1"/>
            <a:r>
              <a:rPr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" altLang="ko-Kore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lang="en" altLang="ko-Kore-KR" dirty="0"/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6DB6EFCF-5A39-6A4B-B67F-DA6BD1D8BAC8}"/>
              </a:ext>
            </a:extLst>
          </p:cNvPr>
          <p:cNvSpPr/>
          <p:nvPr/>
        </p:nvSpPr>
        <p:spPr>
          <a:xfrm>
            <a:off x="4677798" y="2501616"/>
            <a:ext cx="491207" cy="38777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9326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/>
        </p:nvSpPr>
        <p:spPr>
          <a:xfrm>
            <a:off x="535350" y="314900"/>
            <a:ext cx="5555484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ko" dirty="0"/>
              <a:t>1. AuthService</a:t>
            </a:r>
            <a:r>
              <a:rPr lang="en-US" altLang="ko" dirty="0"/>
              <a:t>,</a:t>
            </a:r>
            <a:r>
              <a:rPr lang="ko-KR" altLang="en-US" dirty="0"/>
              <a:t> </a:t>
            </a:r>
            <a:r>
              <a:rPr lang="en-US" altLang="ko" dirty="0"/>
              <a:t>Point</a:t>
            </a:r>
            <a:r>
              <a:rPr lang="ko" altLang="ko-Kore-KR" dirty="0"/>
              <a:t>Service</a:t>
            </a:r>
            <a:endParaRPr dirty="0"/>
          </a:p>
        </p:txBody>
      </p:sp>
      <p:graphicFrame>
        <p:nvGraphicFramePr>
          <p:cNvPr id="107" name="Google Shape;107;p14"/>
          <p:cNvGraphicFramePr/>
          <p:nvPr>
            <p:extLst>
              <p:ext uri="{D42A27DB-BD31-4B8C-83A1-F6EECF244321}">
                <p14:modId xmlns:p14="http://schemas.microsoft.com/office/powerpoint/2010/main" val="1982986283"/>
              </p:ext>
            </p:extLst>
          </p:nvPr>
        </p:nvGraphicFramePr>
        <p:xfrm>
          <a:off x="977052" y="1713443"/>
          <a:ext cx="2618555" cy="1981050"/>
        </p:xfrm>
        <a:graphic>
          <a:graphicData uri="http://schemas.openxmlformats.org/drawingml/2006/table">
            <a:tbl>
              <a:tblPr>
                <a:noFill/>
                <a:tableStyleId>{9D817D38-67B5-4580-8BA4-5538A2B6EF0D}</a:tableStyleId>
              </a:tblPr>
              <a:tblGrid>
                <a:gridCol w="1184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users</a:t>
                      </a:r>
                      <a:endParaRPr b="1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413372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Column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>
                          <a:solidFill>
                            <a:schemeClr val="dk1"/>
                          </a:solidFill>
                        </a:rPr>
                        <a:t>Data Type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user_id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dirty="0"/>
                        <a:t>VARCHAR(100)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539162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point</a:t>
                      </a:r>
                      <a:endParaRPr dirty="0"/>
                    </a:p>
                  </a:txBody>
                  <a:tcPr marL="91425" marR="91425" marT="91425" marB="91425"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ore-KR" dirty="0"/>
                        <a:t>INT</a:t>
                      </a:r>
                      <a:r>
                        <a:rPr lang="en-US" altLang="ko" dirty="0"/>
                        <a:t>(100)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id</a:t>
                      </a:r>
                      <a:endParaRPr dirty="0"/>
                    </a:p>
                  </a:txBody>
                  <a:tcPr marL="91425" marR="91425" marT="91425" marB="91425"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/>
                        <a:t>INT(100)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862383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27F4776-7E29-304C-B14F-69EF8F4CA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84890"/>
              </p:ext>
            </p:extLst>
          </p:nvPr>
        </p:nvGraphicFramePr>
        <p:xfrm>
          <a:off x="5207431" y="1713443"/>
          <a:ext cx="2681205" cy="3169680"/>
        </p:xfrm>
        <a:graphic>
          <a:graphicData uri="http://schemas.openxmlformats.org/drawingml/2006/table">
            <a:tbl>
              <a:tblPr>
                <a:noFill/>
                <a:tableStyleId>{9D817D38-67B5-4580-8BA4-5538A2B6EF0D}</a:tableStyleId>
              </a:tblPr>
              <a:tblGrid>
                <a:gridCol w="1191423">
                  <a:extLst>
                    <a:ext uri="{9D8B030D-6E8A-4147-A177-3AD203B41FA5}">
                      <a16:colId xmlns:a16="http://schemas.microsoft.com/office/drawing/2014/main" val="1214517476"/>
                    </a:ext>
                  </a:extLst>
                </a:gridCol>
                <a:gridCol w="1489782">
                  <a:extLst>
                    <a:ext uri="{9D8B030D-6E8A-4147-A177-3AD203B41FA5}">
                      <a16:colId xmlns:a16="http://schemas.microsoft.com/office/drawing/2014/main" val="3940302058"/>
                    </a:ext>
                  </a:extLst>
                </a:gridCol>
              </a:tblGrid>
              <a:tr h="26434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history</a:t>
                      </a:r>
                      <a:endParaRPr b="1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86820297"/>
                  </a:ext>
                </a:extLst>
              </a:tr>
              <a:tr h="2643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Column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>
                          <a:solidFill>
                            <a:schemeClr val="dk1"/>
                          </a:solidFill>
                        </a:rPr>
                        <a:t>Data Type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784208694"/>
                  </a:ext>
                </a:extLst>
              </a:tr>
              <a:tr h="2643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user_id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dirty="0"/>
                        <a:t>VARCHAR(100)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41287860"/>
                  </a:ext>
                </a:extLst>
              </a:tr>
              <a:tr h="2776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type</a:t>
                      </a:r>
                      <a:endParaRPr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" dirty="0"/>
                        <a:t>VARCHAR(10)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36824320"/>
                  </a:ext>
                </a:extLst>
              </a:tr>
              <a:tr h="2776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status</a:t>
                      </a:r>
                      <a:endParaRPr dirty="0"/>
                    </a:p>
                  </a:txBody>
                  <a:tcPr marL="91425" marR="91425" marT="91425" marB="91425"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/>
                        <a:t>VARCHAR(10)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35596063"/>
                  </a:ext>
                </a:extLst>
              </a:tr>
              <a:tr h="2776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review_id</a:t>
                      </a:r>
                      <a:endParaRPr dirty="0"/>
                    </a:p>
                  </a:txBody>
                  <a:tcPr marL="91425" marR="91425" marT="91425" marB="91425"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/>
                        <a:t>VARCHAR(100)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8532302"/>
                  </a:ext>
                </a:extLst>
              </a:tr>
              <a:tr h="2776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history</a:t>
                      </a:r>
                      <a:endParaRPr dirty="0"/>
                    </a:p>
                  </a:txBody>
                  <a:tcPr marL="91425" marR="91425" marT="91425" marB="91425"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" dirty="0"/>
                        <a:t>VARCHAR(200)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08969957"/>
                  </a:ext>
                </a:extLst>
              </a:tr>
              <a:tr h="2776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id</a:t>
                      </a:r>
                      <a:endParaRPr dirty="0"/>
                    </a:p>
                  </a:txBody>
                  <a:tcPr marL="91425" marR="91425" marT="91425" marB="91425"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/>
                        <a:t>INT(100)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02280"/>
                  </a:ext>
                </a:extLst>
              </a:tr>
            </a:tbl>
          </a:graphicData>
        </a:graphic>
      </p:graphicFrame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09577BD1-4076-1C44-8DEC-8B2F24C9B09C}"/>
              </a:ext>
            </a:extLst>
          </p:cNvPr>
          <p:cNvCxnSpPr/>
          <p:nvPr/>
        </p:nvCxnSpPr>
        <p:spPr>
          <a:xfrm>
            <a:off x="3595607" y="2712203"/>
            <a:ext cx="16118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914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/>
        </p:nvSpPr>
        <p:spPr>
          <a:xfrm>
            <a:off x="535350" y="314900"/>
            <a:ext cx="5555484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ko" dirty="0"/>
              <a:t>1. AuthService</a:t>
            </a:r>
            <a:r>
              <a:rPr lang="en-US" altLang="ko" dirty="0"/>
              <a:t>,</a:t>
            </a:r>
            <a:r>
              <a:rPr lang="ko-KR" altLang="en-US" dirty="0"/>
              <a:t> </a:t>
            </a:r>
            <a:r>
              <a:rPr lang="en-US" altLang="ko" dirty="0"/>
              <a:t>Point</a:t>
            </a:r>
            <a:r>
              <a:rPr lang="ko" altLang="ko-Kore-KR" dirty="0"/>
              <a:t>Service</a:t>
            </a:r>
            <a:r>
              <a:rPr lang="ko" dirty="0"/>
              <a:t> - user</a:t>
            </a:r>
            <a:r>
              <a:rPr lang="en-US" altLang="ko" dirty="0"/>
              <a:t>s</a:t>
            </a:r>
            <a:r>
              <a:rPr lang="ko" dirty="0"/>
              <a:t> table</a:t>
            </a:r>
            <a:endParaRPr dirty="0"/>
          </a:p>
        </p:txBody>
      </p:sp>
      <p:graphicFrame>
        <p:nvGraphicFramePr>
          <p:cNvPr id="107" name="Google Shape;107;p14"/>
          <p:cNvGraphicFramePr/>
          <p:nvPr>
            <p:extLst>
              <p:ext uri="{D42A27DB-BD31-4B8C-83A1-F6EECF244321}">
                <p14:modId xmlns:p14="http://schemas.microsoft.com/office/powerpoint/2010/main" val="1247817536"/>
              </p:ext>
            </p:extLst>
          </p:nvPr>
        </p:nvGraphicFramePr>
        <p:xfrm>
          <a:off x="598412" y="2003269"/>
          <a:ext cx="8082050" cy="1737900"/>
        </p:xfrm>
        <a:graphic>
          <a:graphicData uri="http://schemas.openxmlformats.org/drawingml/2006/table">
            <a:tbl>
              <a:tblPr>
                <a:noFill/>
                <a:tableStyleId>{9D817D38-67B5-4580-8BA4-5538A2B6EF0D}</a:tableStyleId>
              </a:tblPr>
              <a:tblGrid>
                <a:gridCol w="22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1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Column Name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chemeClr val="dk1"/>
                          </a:solidFill>
                        </a:rPr>
                        <a:t>Data Type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Unique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Description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user_id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dirty="0"/>
                        <a:t>VARCHAR(100)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true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작성자 고유 아이디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539162863"/>
                  </a:ext>
                </a:extLst>
              </a:tr>
              <a:tr h="462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point</a:t>
                      </a:r>
                      <a:endParaRPr dirty="0"/>
                    </a:p>
                  </a:txBody>
                  <a:tcPr marL="91425" marR="91425" marT="91425" marB="91425"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" dirty="0"/>
                        <a:t>Int(100)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포인트 </a:t>
                      </a:r>
                      <a:r>
                        <a:rPr lang="en-US" altLang="ko-KR" dirty="0"/>
                        <a:t>(default =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0)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id</a:t>
                      </a:r>
                      <a:endParaRPr dirty="0"/>
                    </a:p>
                  </a:txBody>
                  <a:tcPr marL="91425" marR="91425" marT="91425" marB="91425"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/>
                        <a:t>INT(100)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true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인덱스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387685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/>
        </p:nvSpPr>
        <p:spPr>
          <a:xfrm>
            <a:off x="535349" y="314900"/>
            <a:ext cx="572596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altLang="ko" dirty="0"/>
              <a:t>1</a:t>
            </a:r>
            <a:r>
              <a:rPr lang="ko" dirty="0"/>
              <a:t>. </a:t>
            </a:r>
            <a:r>
              <a:rPr lang="en-US" altLang="ko" dirty="0"/>
              <a:t>Auth</a:t>
            </a:r>
            <a:r>
              <a:rPr lang="ko" dirty="0"/>
              <a:t>Service</a:t>
            </a:r>
            <a:r>
              <a:rPr lang="en-US" altLang="ko" dirty="0"/>
              <a:t>,</a:t>
            </a:r>
            <a:r>
              <a:rPr lang="ko-KR" altLang="en-US" dirty="0"/>
              <a:t> </a:t>
            </a:r>
            <a:r>
              <a:rPr lang="en-US" altLang="ko" dirty="0"/>
              <a:t>Point</a:t>
            </a:r>
            <a:r>
              <a:rPr lang="ko" altLang="ko-Kore-KR" dirty="0"/>
              <a:t>Service</a:t>
            </a:r>
            <a:r>
              <a:rPr lang="ko" dirty="0"/>
              <a:t> </a:t>
            </a:r>
            <a:r>
              <a:rPr lang="en-US" altLang="ko" dirty="0"/>
              <a:t>– history</a:t>
            </a:r>
            <a:r>
              <a:rPr lang="ko" dirty="0"/>
              <a:t> table</a:t>
            </a:r>
            <a:endParaRPr dirty="0"/>
          </a:p>
        </p:txBody>
      </p:sp>
      <p:graphicFrame>
        <p:nvGraphicFramePr>
          <p:cNvPr id="131" name="Google Shape;131;p18"/>
          <p:cNvGraphicFramePr/>
          <p:nvPr>
            <p:extLst>
              <p:ext uri="{D42A27DB-BD31-4B8C-83A1-F6EECF244321}">
                <p14:modId xmlns:p14="http://schemas.microsoft.com/office/powerpoint/2010/main" val="664469020"/>
              </p:ext>
            </p:extLst>
          </p:nvPr>
        </p:nvGraphicFramePr>
        <p:xfrm>
          <a:off x="535349" y="753820"/>
          <a:ext cx="8082050" cy="4074780"/>
        </p:xfrm>
        <a:graphic>
          <a:graphicData uri="http://schemas.openxmlformats.org/drawingml/2006/table">
            <a:tbl>
              <a:tblPr>
                <a:noFill/>
                <a:tableStyleId>{9D817D38-67B5-4580-8BA4-5538A2B6EF0D}</a:tableStyleId>
              </a:tblPr>
              <a:tblGrid>
                <a:gridCol w="22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1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Column Name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solidFill>
                            <a:schemeClr val="dk1"/>
                          </a:solidFill>
                        </a:rPr>
                        <a:t>Data Type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Unique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Description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user_id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dirty="0"/>
                        <a:t>VARCHAR(100)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dirty="0"/>
                        <a:t>-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dirty="0"/>
                        <a:t>users</a:t>
                      </a:r>
                      <a:r>
                        <a:rPr lang="ko-KR" altLang="en-US" dirty="0"/>
                        <a:t>테이블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 err="1"/>
                        <a:t>외래키</a:t>
                      </a:r>
                      <a:r>
                        <a:rPr lang="ko-KR" altLang="en-US" dirty="0"/>
                        <a:t> 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type</a:t>
                      </a:r>
                      <a:endParaRPr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" dirty="0"/>
                        <a:t>VARCHAR(10)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altLang="en-US" dirty="0">
                          <a:solidFill>
                            <a:schemeClr val="dk1"/>
                          </a:solidFill>
                        </a:rPr>
                        <a:t>포인트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 증가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(basic,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bonus),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 감소 타입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status</a:t>
                      </a:r>
                      <a:endParaRPr dirty="0"/>
                    </a:p>
                  </a:txBody>
                  <a:tcPr marL="91425" marR="91425" marT="91425" marB="91425"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/>
                        <a:t>VARCHAR(10)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-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데이터 롤백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커밋을</a:t>
                      </a:r>
                      <a:r>
                        <a:rPr lang="ko-KR" altLang="en-US" dirty="0"/>
                        <a:t> 위한 </a:t>
                      </a:r>
                      <a:r>
                        <a:rPr lang="ko-KR" altLang="en-US" dirty="0" err="1"/>
                        <a:t>상태값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32351577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review_id</a:t>
                      </a:r>
                      <a:endParaRPr dirty="0"/>
                    </a:p>
                  </a:txBody>
                  <a:tcPr marL="91425" marR="91425" marT="91425" marB="91425"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/>
                        <a:t>VARCHAR(100)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-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포인트 증감에 대한 리뷰 아이디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감소 시 리뷰 삭제이므로 </a:t>
                      </a:r>
                      <a:r>
                        <a:rPr lang="en-US" altLang="ko-KR" dirty="0"/>
                        <a:t>Null)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66415470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history</a:t>
                      </a:r>
                      <a:endParaRPr dirty="0"/>
                    </a:p>
                  </a:txBody>
                  <a:tcPr marL="91425" marR="91425" marT="91425" marB="91425"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" dirty="0"/>
                        <a:t>VARCHAR(200)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altLang="en-US" dirty="0">
                          <a:solidFill>
                            <a:schemeClr val="dk1"/>
                          </a:solidFill>
                        </a:rPr>
                        <a:t>포인트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 증감에 대한 내역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79302807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id</a:t>
                      </a:r>
                      <a:endParaRPr dirty="0"/>
                    </a:p>
                  </a:txBody>
                  <a:tcPr marL="91425" marR="91425" marT="91425" marB="91425"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/>
                        <a:t>INT(100)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true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인덱스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908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14409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8348</TotalTime>
  <Words>3763</Words>
  <Application>Microsoft Macintosh PowerPoint</Application>
  <PresentationFormat>화면 슬라이드 쇼(16:9)</PresentationFormat>
  <Paragraphs>942</Paragraphs>
  <Slides>33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2" baseType="lpstr">
      <vt:lpstr>Apple SD Gothic Neo</vt:lpstr>
      <vt:lpstr>Apple SD Gothic Neo Medium</vt:lpstr>
      <vt:lpstr>Apple SD Gothic Neo Medium</vt:lpstr>
      <vt:lpstr>Apple SD Gothic Neo SemiBold</vt:lpstr>
      <vt:lpstr>ArialMT</vt:lpstr>
      <vt:lpstr>NanumGothic</vt:lpstr>
      <vt:lpstr>NanumGothicBold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조 봉준</cp:lastModifiedBy>
  <cp:revision>274</cp:revision>
  <dcterms:modified xsi:type="dcterms:W3CDTF">2022-02-24T08:09:41Z</dcterms:modified>
</cp:coreProperties>
</file>