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6"/>
  </p:notesMasterIdLst>
  <p:sldIdLst>
    <p:sldId id="256" r:id="rId2"/>
    <p:sldId id="257" r:id="rId3"/>
    <p:sldId id="258" r:id="rId4"/>
    <p:sldId id="259" r:id="rId5"/>
    <p:sldId id="260" r:id="rId6"/>
    <p:sldId id="261" r:id="rId7"/>
    <p:sldId id="262" r:id="rId8"/>
    <p:sldId id="264" r:id="rId9"/>
    <p:sldId id="263" r:id="rId10"/>
    <p:sldId id="265" r:id="rId11"/>
    <p:sldId id="269" r:id="rId12"/>
    <p:sldId id="266" r:id="rId13"/>
    <p:sldId id="267" r:id="rId14"/>
    <p:sldId id="268" r:id="rId15"/>
  </p:sldIdLst>
  <p:sldSz cx="12192000" cy="6858000"/>
  <p:notesSz cx="6858000" cy="9144000"/>
  <p:embeddedFontLst>
    <p:embeddedFont>
      <p:font typeface="Anton" pitchFamily="2" charset="0"/>
      <p:regular r:id="rId17"/>
    </p:embeddedFon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Helvetica Neue" panose="020B0604020202020204" charset="0"/>
      <p:regular r:id="rId30"/>
      <p:bold r:id="rId31"/>
      <p:italic r:id="rId32"/>
      <p:boldItalic r:id="rId33"/>
    </p:embeddedFont>
    <p:embeddedFont>
      <p:font typeface="Helvetica Neue Light" panose="020B060402020202020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Wingdings 3" panose="05040102010807070707" pitchFamily="18"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35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tableStyles" Target="tableStyles.xml"/><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0332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Contexto</a:t>
            </a:r>
            <a:r>
              <a:rPr lang="en-US" dirty="0"/>
              <a:t>: </a:t>
            </a:r>
            <a:r>
              <a:rPr lang="en-US" dirty="0" err="1"/>
              <a:t>Contexto</a:t>
            </a:r>
            <a:r>
              <a:rPr lang="en-US" dirty="0"/>
              <a:t> del </a:t>
            </a:r>
            <a:r>
              <a:rPr lang="en-US" dirty="0" err="1"/>
              <a:t>proyecto</a:t>
            </a:r>
            <a:r>
              <a:rPr lang="en-US" dirty="0"/>
              <a:t> (</a:t>
            </a:r>
            <a:r>
              <a:rPr lang="en-US" dirty="0" err="1"/>
              <a:t>I.e</a:t>
            </a:r>
            <a:r>
              <a:rPr lang="en-US" dirty="0"/>
              <a:t> </a:t>
            </a:r>
            <a:r>
              <a:rPr lang="en-US" dirty="0" err="1"/>
              <a:t>motivación</a:t>
            </a:r>
            <a:r>
              <a:rPr lang="en-US" dirty="0"/>
              <a:t>, </a:t>
            </a:r>
            <a:r>
              <a:rPr lang="en-US" dirty="0" err="1"/>
              <a:t>situación</a:t>
            </a:r>
            <a:r>
              <a:rPr lang="en-US" dirty="0"/>
              <a:t> general del </a:t>
            </a:r>
            <a:r>
              <a:rPr lang="en-US" dirty="0" err="1"/>
              <a:t>problema</a:t>
            </a:r>
            <a:r>
              <a:rPr lang="en-US" dirty="0"/>
              <a:t>, etc.)</a:t>
            </a:r>
            <a:endParaRPr dirty="0"/>
          </a:p>
          <a:p>
            <a:pPr marL="0" lvl="0" indent="0" algn="l" rtl="0">
              <a:spcBef>
                <a:spcPts val="0"/>
              </a:spcBef>
              <a:spcAft>
                <a:spcPts val="0"/>
              </a:spcAft>
              <a:buNone/>
            </a:pPr>
            <a:r>
              <a:rPr lang="en-US" dirty="0"/>
              <a:t>Audiencia: </a:t>
            </a:r>
            <a:r>
              <a:rPr lang="en-US" dirty="0" err="1"/>
              <a:t>esto</a:t>
            </a:r>
            <a:r>
              <a:rPr lang="en-US" dirty="0"/>
              <a:t> es para que los </a:t>
            </a:r>
            <a:r>
              <a:rPr lang="en-US" dirty="0" err="1"/>
              <a:t>lectores</a:t>
            </a:r>
            <a:r>
              <a:rPr lang="en-US" dirty="0"/>
              <a:t> </a:t>
            </a:r>
            <a:r>
              <a:rPr lang="en-US" dirty="0" err="1"/>
              <a:t>sepan</a:t>
            </a:r>
            <a:r>
              <a:rPr lang="en-US" dirty="0"/>
              <a:t> de </a:t>
            </a:r>
            <a:r>
              <a:rPr lang="en-US" dirty="0" err="1"/>
              <a:t>primera</a:t>
            </a:r>
            <a:r>
              <a:rPr lang="en-US" dirty="0"/>
              <a:t> mano </a:t>
            </a:r>
            <a:r>
              <a:rPr lang="en-US" dirty="0" err="1"/>
              <a:t>si</a:t>
            </a:r>
            <a:r>
              <a:rPr lang="en-US" dirty="0"/>
              <a:t> </a:t>
            </a:r>
            <a:r>
              <a:rPr lang="en-US" dirty="0" err="1"/>
              <a:t>este</a:t>
            </a:r>
            <a:r>
              <a:rPr lang="en-US" dirty="0"/>
              <a:t> es un </a:t>
            </a:r>
            <a:r>
              <a:rPr lang="en-US" dirty="0" err="1"/>
              <a:t>proyecto</a:t>
            </a:r>
            <a:r>
              <a:rPr lang="en-US" dirty="0"/>
              <a:t> que </a:t>
            </a:r>
            <a:r>
              <a:rPr lang="en-US" dirty="0" err="1"/>
              <a:t>puede</a:t>
            </a:r>
            <a:r>
              <a:rPr lang="en-US" dirty="0"/>
              <a:t> </a:t>
            </a:r>
            <a:r>
              <a:rPr lang="en-US" dirty="0" err="1"/>
              <a:t>beneficiarles</a:t>
            </a:r>
            <a:r>
              <a:rPr lang="en-US" dirty="0"/>
              <a:t>.</a:t>
            </a:r>
            <a:endParaRPr dirty="0"/>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672167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584281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1436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678985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60169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83650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9997202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2940494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4004615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2862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3860505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731888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2491807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896245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AR"/>
          </a:p>
        </p:txBody>
      </p:sp>
      <p:sp>
        <p:nvSpPr>
          <p:cNvPr id="4" name="Footer Placeholder 3"/>
          <p:cNvSpPr>
            <a:spLocks noGrp="1"/>
          </p:cNvSpPr>
          <p:nvPr>
            <p:ph type="ftr" sz="quarter" idx="11"/>
          </p:nvPr>
        </p:nvSpPr>
        <p:spPr/>
        <p:txBody>
          <a:bodyPr/>
          <a:lstStyle/>
          <a:p>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6577486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AR"/>
          </a:p>
        </p:txBody>
      </p:sp>
      <p:sp>
        <p:nvSpPr>
          <p:cNvPr id="3" name="Footer Placeholder 2"/>
          <p:cNvSpPr>
            <a:spLocks noGrp="1"/>
          </p:cNvSpPr>
          <p:nvPr>
            <p:ph type="ftr" sz="quarter" idx="11"/>
          </p:nvPr>
        </p:nvSpPr>
        <p:spPr/>
        <p:txBody>
          <a:bodyPr/>
          <a:lstStyle/>
          <a:p>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862682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5363758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354058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268258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biummato/Data/blob/main/Data_StoryTelling_Iummato.ipynb"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slide" Target="slide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5" name="CuadroTexto 4">
            <a:extLst>
              <a:ext uri="{FF2B5EF4-FFF2-40B4-BE49-F238E27FC236}">
                <a16:creationId xmlns:a16="http://schemas.microsoft.com/office/drawing/2014/main" id="{14D7F324-1E5D-C4CC-26E1-E2B6C1B5BB8C}"/>
              </a:ext>
            </a:extLst>
          </p:cNvPr>
          <p:cNvSpPr txBox="1"/>
          <p:nvPr/>
        </p:nvSpPr>
        <p:spPr>
          <a:xfrm>
            <a:off x="393894" y="1780753"/>
            <a:ext cx="10883706" cy="2877326"/>
          </a:xfrm>
          <a:prstGeom prst="rect">
            <a:avLst/>
          </a:prstGeom>
          <a:noFill/>
        </p:spPr>
        <p:txBody>
          <a:bodyPr wrap="square">
            <a:spAutoFit/>
          </a:bodyPr>
          <a:lstStyle/>
          <a:p>
            <a:pPr marL="0" marR="0" lvl="0" indent="0" algn="ctr" rtl="0">
              <a:lnSpc>
                <a:spcPct val="80000"/>
              </a:lnSpc>
              <a:spcBef>
                <a:spcPts val="0"/>
              </a:spcBef>
              <a:spcAft>
                <a:spcPts val="0"/>
              </a:spcAft>
              <a:buClr>
                <a:srgbClr val="000000"/>
              </a:buClr>
              <a:buSzPts val="6000"/>
              <a:buFont typeface="Arial"/>
              <a:buNone/>
            </a:pPr>
            <a:r>
              <a:rPr lang="es-ES" sz="5000" dirty="0">
                <a:solidFill>
                  <a:srgbClr val="00B050"/>
                </a:solidFill>
                <a:latin typeface="Helvetica Neue" panose="020B0604020202020204" charset="0"/>
                <a:ea typeface="Verdana" panose="020B0604030504040204" pitchFamily="34" charset="0"/>
                <a:cs typeface="Anton"/>
                <a:sym typeface="Anton"/>
              </a:rPr>
              <a:t>Desgaste de clientes bancarios</a:t>
            </a:r>
          </a:p>
          <a:p>
            <a:pPr marL="0" marR="0" lvl="0" indent="0" algn="ctr" rtl="0">
              <a:lnSpc>
                <a:spcPct val="80000"/>
              </a:lnSpc>
              <a:spcBef>
                <a:spcPts val="0"/>
              </a:spcBef>
              <a:spcAft>
                <a:spcPts val="0"/>
              </a:spcAft>
              <a:buClr>
                <a:srgbClr val="000000"/>
              </a:buClr>
              <a:buSzPts val="6000"/>
              <a:buFont typeface="Arial"/>
              <a:buNone/>
            </a:pPr>
            <a:endParaRPr lang="es-ES" sz="3500" dirty="0">
              <a:solidFill>
                <a:srgbClr val="00B050"/>
              </a:solidFill>
              <a:latin typeface="Helvetica Neue" panose="020B0604020202020204" charset="0"/>
              <a:ea typeface="Verdana" panose="020B0604030504040204" pitchFamily="34" charset="0"/>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r>
              <a:rPr lang="es-ES" sz="3500" dirty="0">
                <a:solidFill>
                  <a:srgbClr val="00B050"/>
                </a:solidFill>
                <a:latin typeface="Helvetica Neue" panose="020B0604020202020204" charset="0"/>
                <a:ea typeface="Verdana" panose="020B0604030504040204" pitchFamily="34" charset="0"/>
                <a:cs typeface="Helvetica Neue Light"/>
                <a:sym typeface="Helvetica Neue Light"/>
              </a:rPr>
              <a:t>¿Cuáles son los indicios que advierten que un cliente abandonará el servicio de tarjeta de crédito?</a:t>
            </a:r>
          </a:p>
          <a:p>
            <a:pPr marL="0" marR="0" lvl="0" indent="0" algn="ctr" rtl="0">
              <a:lnSpc>
                <a:spcPct val="80000"/>
              </a:lnSpc>
              <a:spcBef>
                <a:spcPts val="0"/>
              </a:spcBef>
              <a:spcAft>
                <a:spcPts val="0"/>
              </a:spcAft>
              <a:buClr>
                <a:srgbClr val="000000"/>
              </a:buClr>
              <a:buSzPts val="2900"/>
              <a:buFont typeface="Arial"/>
              <a:buNone/>
            </a:pPr>
            <a:endParaRPr lang="es-ES" sz="3500" dirty="0">
              <a:solidFill>
                <a:srgbClr val="00B050"/>
              </a:solidFill>
              <a:latin typeface="Helvetica Neue" panose="020B0604020202020204" charset="0"/>
              <a:ea typeface="Verdana" panose="020B0604030504040204" pitchFamily="34" charset="0"/>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s-ES" sz="3500" i="0" u="none" strike="noStrike" cap="none" dirty="0">
                <a:solidFill>
                  <a:srgbClr val="00B050"/>
                </a:solidFill>
                <a:latin typeface="Helvetica Neue" panose="020B0604020202020204" charset="0"/>
                <a:ea typeface="Verdana" panose="020B0604030504040204" pitchFamily="34" charset="0"/>
                <a:cs typeface="Helvetica Neue Light"/>
                <a:sym typeface="Helvetica Neue Light"/>
              </a:rPr>
              <a:t>AUTOR: Barbara </a:t>
            </a:r>
            <a:r>
              <a:rPr lang="es-ES" sz="3500" i="0" u="none" strike="noStrike" cap="none" dirty="0" err="1">
                <a:solidFill>
                  <a:srgbClr val="00B050"/>
                </a:solidFill>
                <a:latin typeface="Helvetica Neue" panose="020B0604020202020204" charset="0"/>
                <a:ea typeface="Verdana" panose="020B0604030504040204" pitchFamily="34" charset="0"/>
                <a:cs typeface="Helvetica Neue Light"/>
                <a:sym typeface="Helvetica Neue Light"/>
              </a:rPr>
              <a:t>Iummato</a:t>
            </a:r>
            <a:endParaRPr lang="es-ES" sz="3500" dirty="0">
              <a:solidFill>
                <a:srgbClr val="00B050"/>
              </a:solidFill>
              <a:latin typeface="Helvetica Neue" panose="020B0604020202020204" charset="0"/>
              <a:ea typeface="Verdana" panose="020B0604030504040204" pitchFamily="34" charset="0"/>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7" y="1280845"/>
            <a:ext cx="6392001" cy="4322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a:t>
            </a:r>
            <a:r>
              <a:rPr lang="en-US" sz="2000" b="1" dirty="0" err="1">
                <a:solidFill>
                  <a:schemeClr val="dk1"/>
                </a:solidFill>
                <a:latin typeface="Helvetica Neue" panose="020B0604020202020204" charset="0"/>
                <a:ea typeface="DM Sans"/>
                <a:cs typeface="DM Sans"/>
                <a:sym typeface="DM Sans"/>
              </a:rPr>
              <a:t>Qué</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autor</a:t>
            </a:r>
            <a:r>
              <a:rPr lang="en-US" sz="2000" b="1" dirty="0">
                <a:solidFill>
                  <a:schemeClr val="dk1"/>
                </a:solidFill>
                <a:latin typeface="Helvetica Neue" panose="020B0604020202020204" charset="0"/>
                <a:ea typeface="DM Sans"/>
                <a:cs typeface="DM Sans"/>
                <a:sym typeface="DM Sans"/>
              </a:rPr>
              <a:t> genera </a:t>
            </a:r>
            <a:r>
              <a:rPr lang="en-US" sz="2000" b="1" dirty="0" err="1">
                <a:solidFill>
                  <a:schemeClr val="dk1"/>
                </a:solidFill>
                <a:latin typeface="Helvetica Neue" panose="020B0604020202020204" charset="0"/>
                <a:ea typeface="DM Sans"/>
                <a:cs typeface="DM Sans"/>
                <a:sym typeface="DM Sans"/>
              </a:rPr>
              <a:t>más</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contenido</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en</a:t>
            </a:r>
            <a:r>
              <a:rPr lang="en-US" sz="2000" b="1" dirty="0">
                <a:solidFill>
                  <a:schemeClr val="dk1"/>
                </a:solidFill>
                <a:latin typeface="Helvetica Neue" panose="020B0604020202020204" charset="0"/>
                <a:ea typeface="DM Sans"/>
                <a:cs typeface="DM Sans"/>
                <a:sym typeface="DM Sans"/>
              </a:rPr>
              <a:t> Python?</a:t>
            </a:r>
            <a:endParaRPr dirty="0">
              <a:latin typeface="Helvetica Neue" panose="020B0604020202020204" charset="0"/>
              <a:ea typeface="DM Sans"/>
              <a:cs typeface="DM Sans"/>
              <a:sym typeface="DM Sans"/>
            </a:endParaRPr>
          </a:p>
          <a:p>
            <a:pPr marL="0" marR="0" lvl="0" indent="0" algn="l" rtl="0">
              <a:spcBef>
                <a:spcPts val="0"/>
              </a:spcBef>
              <a:spcAft>
                <a:spcPts val="0"/>
              </a:spcAft>
              <a:buNone/>
            </a:pPr>
            <a:endParaRPr sz="2000" b="1"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s-ES" dirty="0">
                <a:solidFill>
                  <a:schemeClr val="dk1"/>
                </a:solidFill>
                <a:latin typeface="Helvetica Neue" panose="020B0604020202020204" charset="0"/>
                <a:ea typeface="DM Sans"/>
                <a:cs typeface="DM Sans"/>
                <a:sym typeface="DM Sans"/>
              </a:rPr>
              <a:t>Existe una alta concentración de clientes en el rango de 31,9 a 37,5 meses. Además, se producen caídas importantes en el número de clientes de mayor duración.</a:t>
            </a:r>
          </a:p>
          <a:p>
            <a:pPr marL="0" marR="0" lvl="0" indent="0" algn="l" rtl="0">
              <a:spcBef>
                <a:spcPts val="0"/>
              </a:spcBef>
              <a:spcAft>
                <a:spcPts val="0"/>
              </a:spcAft>
              <a:buNone/>
            </a:pPr>
            <a:endParaRPr lang="es-ES"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s-ES" dirty="0">
                <a:solidFill>
                  <a:schemeClr val="dk1"/>
                </a:solidFill>
                <a:latin typeface="Helvetica Neue" panose="020B0604020202020204" charset="0"/>
                <a:ea typeface="DM Sans"/>
                <a:cs typeface="DM Sans"/>
                <a:sym typeface="DM Sans"/>
              </a:rPr>
              <a:t>Una posible conclusión podría ser que los clientes con un historial más corto tienden a tener niveles de satisfacción más altos y abandonan con menos frecuencia en comparación con aquellos con un historial más largo. Esto podría sugerir que dirigirse a estos clientes a corto plazo puede ser más beneficioso para la empresa.</a:t>
            </a:r>
          </a:p>
          <a:p>
            <a:pPr marL="0" marR="0" lvl="0" indent="0" algn="l" rtl="0">
              <a:spcBef>
                <a:spcPts val="0"/>
              </a:spcBef>
              <a:spcAft>
                <a:spcPts val="0"/>
              </a:spcAft>
              <a:buNone/>
            </a:pPr>
            <a:endParaRPr lang="es-ES"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s-ES" dirty="0">
                <a:solidFill>
                  <a:schemeClr val="dk1"/>
                </a:solidFill>
                <a:latin typeface="Helvetica Neue" panose="020B0604020202020204" charset="0"/>
                <a:ea typeface="DM Sans"/>
                <a:cs typeface="DM Sans"/>
                <a:sym typeface="DM Sans"/>
              </a:rPr>
              <a:t>Sin embargo, es importante considerar otros factores, como la segmentación de clientes y la demografía, antes de hacer suposiciones sobre el comportamiento de los clientes.</a:t>
            </a:r>
          </a:p>
          <a:p>
            <a:pPr marL="0" marR="0" lvl="0" indent="0" algn="l" rtl="0">
              <a:spcBef>
                <a:spcPts val="0"/>
              </a:spcBef>
              <a:spcAft>
                <a:spcPts val="0"/>
              </a:spcAft>
              <a:buNone/>
            </a:pPr>
            <a:endParaRPr lang="es-ES"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s-ES" dirty="0">
                <a:solidFill>
                  <a:schemeClr val="dk1"/>
                </a:solidFill>
                <a:latin typeface="Helvetica Neue" panose="020B0604020202020204" charset="0"/>
                <a:ea typeface="DM Sans"/>
                <a:cs typeface="DM Sans"/>
                <a:sym typeface="DM Sans"/>
              </a:rPr>
              <a:t>Además, sería útil investigar más a fondo la tasa de abandono y la tasa de retención de clientes en cada uno de estos grupos de edad. Esta información podría ayudar a diseñar estrategias de retención más específicas y efectivas.</a:t>
            </a:r>
          </a:p>
          <a:p>
            <a:pPr marL="0" marR="0" lvl="0" indent="0" algn="l" rtl="0">
              <a:spcBef>
                <a:spcPts val="0"/>
              </a:spcBef>
              <a:spcAft>
                <a:spcPts val="0"/>
              </a:spcAft>
              <a:buNone/>
            </a:pPr>
            <a:endParaRPr lang="es-ES"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s-ES" dirty="0">
                <a:solidFill>
                  <a:schemeClr val="dk1"/>
                </a:solidFill>
                <a:latin typeface="Helvetica Neue" panose="020B0604020202020204" charset="0"/>
                <a:ea typeface="DM Sans"/>
                <a:cs typeface="DM Sans"/>
                <a:sym typeface="DM Sans"/>
              </a:rPr>
              <a:t>En conclusión, si bien el análisis inicial sugiere un patrón de mayor número de clientes a corto plazo, es necesario realizar más investigaciones y considerar otros factores para obtener una comprensión más completa del comportamiento y las preferencias de los clientes.</a:t>
            </a:r>
            <a:endParaRPr sz="1400" dirty="0">
              <a:solidFill>
                <a:schemeClr val="dk1"/>
              </a:solidFill>
              <a:latin typeface="Helvetica Neue" panose="020B0604020202020204" charset="0"/>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48" name="Google Shape;248;p34"/>
          <p:cNvSpPr txBox="1"/>
          <p:nvPr/>
        </p:nvSpPr>
        <p:spPr>
          <a:xfrm>
            <a:off x="480873" y="506701"/>
            <a:ext cx="7299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ES" sz="2800" dirty="0"/>
              <a:t>MESES DE</a:t>
            </a:r>
            <a:endParaRPr dirty="0"/>
          </a:p>
          <a:p>
            <a:pPr marL="0" marR="0" lvl="0" indent="0" algn="l" rtl="0">
              <a:lnSpc>
                <a:spcPct val="80000"/>
              </a:lnSpc>
              <a:spcBef>
                <a:spcPts val="0"/>
              </a:spcBef>
              <a:spcAft>
                <a:spcPts val="0"/>
              </a:spcAft>
              <a:buClr>
                <a:srgbClr val="000000"/>
              </a:buClr>
              <a:buSzPts val="2800"/>
              <a:buFont typeface="Arial"/>
              <a:buNone/>
            </a:pPr>
            <a:r>
              <a:rPr lang="en-US" sz="2800" b="1" dirty="0"/>
              <a:t>ANTIGUEDAD</a:t>
            </a:r>
            <a:endParaRPr dirty="0"/>
          </a:p>
        </p:txBody>
      </p:sp>
      <p:sp>
        <p:nvSpPr>
          <p:cNvPr id="250" name="Google Shape;250;p34"/>
          <p:cNvSpPr txBox="1"/>
          <p:nvPr/>
        </p:nvSpPr>
        <p:spPr>
          <a:xfrm>
            <a:off x="7465594" y="36397"/>
            <a:ext cx="4383507" cy="184666"/>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spAutoFit/>
          </a:bodyPr>
          <a:lstStyle>
            <a:defPPr>
              <a:defRPr lang="en-US"/>
            </a:defPPr>
            <a:lvl1pPr marR="0" lvl="0" indent="0" algn="ctr">
              <a:spcBef>
                <a:spcPts val="0"/>
              </a:spcBef>
              <a:spcAft>
                <a:spcPts val="0"/>
              </a:spcAft>
              <a:buNone/>
              <a:defRPr sz="1000" b="1">
                <a:latin typeface="Helvetica Neue" panose="020B0604020202020204" charset="0"/>
              </a:defRPr>
            </a:lvl1pPr>
          </a:lstStyle>
          <a:p>
            <a:r>
              <a:rPr lang="en-US" sz="1200" dirty="0"/>
              <a:t>Antiguedad de </a:t>
            </a:r>
            <a:r>
              <a:rPr lang="en-US" sz="1200" dirty="0" err="1"/>
              <a:t>nuestros</a:t>
            </a:r>
            <a:r>
              <a:rPr lang="en-US" sz="1200" dirty="0"/>
              <a:t>  Clientess (</a:t>
            </a:r>
            <a:r>
              <a:rPr lang="en-US" sz="1200" dirty="0" err="1"/>
              <a:t>en</a:t>
            </a:r>
            <a:r>
              <a:rPr lang="en-US" sz="1200" dirty="0"/>
              <a:t> meses)</a:t>
            </a:r>
            <a:endParaRPr sz="1200" dirty="0"/>
          </a:p>
        </p:txBody>
      </p:sp>
      <p:sp>
        <p:nvSpPr>
          <p:cNvPr id="2" name="Flecha: curvada hacia arriba 1">
            <a:hlinkClick r:id="rId3" action="ppaction://hlinksldjump"/>
            <a:extLst>
              <a:ext uri="{FF2B5EF4-FFF2-40B4-BE49-F238E27FC236}">
                <a16:creationId xmlns:a16="http://schemas.microsoft.com/office/drawing/2014/main" id="{7EFC764B-A3F0-31B7-1F7F-9C4D5BA7449B}"/>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pic>
        <p:nvPicPr>
          <p:cNvPr id="6" name="Imagen 5">
            <a:extLst>
              <a:ext uri="{FF2B5EF4-FFF2-40B4-BE49-F238E27FC236}">
                <a16:creationId xmlns:a16="http://schemas.microsoft.com/office/drawing/2014/main" id="{49F01D18-3734-C7B8-7EA0-C42B8DF4C698}"/>
              </a:ext>
            </a:extLst>
          </p:cNvPr>
          <p:cNvPicPr>
            <a:picLocks noChangeAspect="1"/>
          </p:cNvPicPr>
          <p:nvPr/>
        </p:nvPicPr>
        <p:blipFill>
          <a:blip r:embed="rId4"/>
          <a:stretch>
            <a:fillRect/>
          </a:stretch>
        </p:blipFill>
        <p:spPr>
          <a:xfrm>
            <a:off x="6758538" y="3552698"/>
            <a:ext cx="5257398" cy="3342451"/>
          </a:xfrm>
          <a:prstGeom prst="rect">
            <a:avLst/>
          </a:prstGeom>
        </p:spPr>
      </p:pic>
      <p:sp>
        <p:nvSpPr>
          <p:cNvPr id="7" name="Google Shape;250;p34">
            <a:extLst>
              <a:ext uri="{FF2B5EF4-FFF2-40B4-BE49-F238E27FC236}">
                <a16:creationId xmlns:a16="http://schemas.microsoft.com/office/drawing/2014/main" id="{D13D7DF3-1865-E909-2889-84F09291F9A5}"/>
              </a:ext>
            </a:extLst>
          </p:cNvPr>
          <p:cNvSpPr txBox="1"/>
          <p:nvPr/>
        </p:nvSpPr>
        <p:spPr>
          <a:xfrm>
            <a:off x="6146744" y="3349529"/>
            <a:ext cx="6480986" cy="184666"/>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dk1"/>
                </a:solidFill>
                <a:latin typeface="Helvetica Neue" panose="020B0604020202020204" charset="0"/>
              </a:rPr>
              <a:t>Antiguedad de </a:t>
            </a:r>
            <a:r>
              <a:rPr lang="en-US" sz="1200" b="1" dirty="0" err="1">
                <a:solidFill>
                  <a:schemeClr val="dk1"/>
                </a:solidFill>
                <a:latin typeface="Helvetica Neue" panose="020B0604020202020204" charset="0"/>
              </a:rPr>
              <a:t>nuestros</a:t>
            </a:r>
            <a:r>
              <a:rPr lang="en-US" sz="1200" b="1" dirty="0">
                <a:solidFill>
                  <a:schemeClr val="dk1"/>
                </a:solidFill>
                <a:latin typeface="Helvetica Neue" panose="020B0604020202020204" charset="0"/>
              </a:rPr>
              <a:t> Clientes </a:t>
            </a:r>
            <a:r>
              <a:rPr lang="en-US" sz="1200" b="1" dirty="0" err="1">
                <a:solidFill>
                  <a:schemeClr val="dk1"/>
                </a:solidFill>
                <a:latin typeface="Helvetica Neue" panose="020B0604020202020204" charset="0"/>
              </a:rPr>
              <a:t>abiertos</a:t>
            </a:r>
            <a:r>
              <a:rPr lang="en-US" sz="1200" b="1" dirty="0">
                <a:solidFill>
                  <a:schemeClr val="dk1"/>
                </a:solidFill>
                <a:latin typeface="Helvetica Neue" panose="020B0604020202020204" charset="0"/>
              </a:rPr>
              <a:t> </a:t>
            </a:r>
            <a:r>
              <a:rPr lang="en-US" sz="1200" b="1" dirty="0" err="1">
                <a:solidFill>
                  <a:schemeClr val="dk1"/>
                </a:solidFill>
                <a:latin typeface="Helvetica Neue" panose="020B0604020202020204" charset="0"/>
              </a:rPr>
              <a:t>por</a:t>
            </a:r>
            <a:r>
              <a:rPr lang="en-US" sz="1200" b="1" dirty="0">
                <a:solidFill>
                  <a:schemeClr val="dk1"/>
                </a:solidFill>
                <a:latin typeface="Helvetica Neue" panose="020B0604020202020204" charset="0"/>
              </a:rPr>
              <a:t> </a:t>
            </a:r>
            <a:r>
              <a:rPr lang="en-US" sz="1200" b="1" dirty="0" err="1">
                <a:solidFill>
                  <a:schemeClr val="dk1"/>
                </a:solidFill>
                <a:latin typeface="Helvetica Neue" panose="020B0604020202020204" charset="0"/>
              </a:rPr>
              <a:t>nuestra</a:t>
            </a:r>
            <a:r>
              <a:rPr lang="en-US" sz="1200" b="1" dirty="0">
                <a:solidFill>
                  <a:schemeClr val="dk1"/>
                </a:solidFill>
                <a:latin typeface="Helvetica Neue" panose="020B0604020202020204" charset="0"/>
              </a:rPr>
              <a:t> variable target  (</a:t>
            </a:r>
            <a:r>
              <a:rPr lang="en-US" sz="1200" b="1" dirty="0" err="1">
                <a:solidFill>
                  <a:schemeClr val="dk1"/>
                </a:solidFill>
                <a:latin typeface="Helvetica Neue" panose="020B0604020202020204" charset="0"/>
              </a:rPr>
              <a:t>en</a:t>
            </a:r>
            <a:r>
              <a:rPr lang="en-US" sz="1200" b="1" dirty="0">
                <a:solidFill>
                  <a:schemeClr val="dk1"/>
                </a:solidFill>
                <a:latin typeface="Helvetica Neue" panose="020B0604020202020204" charset="0"/>
              </a:rPr>
              <a:t> meses)</a:t>
            </a:r>
            <a:endParaRPr sz="1200" b="1" dirty="0">
              <a:solidFill>
                <a:schemeClr val="dk1"/>
              </a:solidFill>
              <a:latin typeface="Helvetica Neue" panose="020B0604020202020204" charset="0"/>
            </a:endParaRPr>
          </a:p>
        </p:txBody>
      </p:sp>
      <p:pic>
        <p:nvPicPr>
          <p:cNvPr id="10" name="Imagen 9">
            <a:extLst>
              <a:ext uri="{FF2B5EF4-FFF2-40B4-BE49-F238E27FC236}">
                <a16:creationId xmlns:a16="http://schemas.microsoft.com/office/drawing/2014/main" id="{677FD7E0-FF0B-FE41-12E1-8C48BA4BE7A4}"/>
              </a:ext>
            </a:extLst>
          </p:cNvPr>
          <p:cNvPicPr>
            <a:picLocks noChangeAspect="1"/>
          </p:cNvPicPr>
          <p:nvPr/>
        </p:nvPicPr>
        <p:blipFill>
          <a:blip r:embed="rId5"/>
          <a:stretch>
            <a:fillRect/>
          </a:stretch>
        </p:blipFill>
        <p:spPr>
          <a:xfrm>
            <a:off x="7244404" y="278529"/>
            <a:ext cx="4604697" cy="2961325"/>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457908" y="556076"/>
            <a:ext cx="8471496" cy="4849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¿Hay </a:t>
            </a:r>
            <a:r>
              <a:rPr lang="en-US" sz="2000" b="1" dirty="0" err="1">
                <a:solidFill>
                  <a:schemeClr val="dk1"/>
                </a:solidFill>
                <a:latin typeface="Helvetica Neue" panose="020B0604020202020204" charset="0"/>
                <a:ea typeface="DM Sans"/>
                <a:cs typeface="DM Sans"/>
                <a:sym typeface="DM Sans"/>
              </a:rPr>
              <a:t>relación</a:t>
            </a:r>
            <a:r>
              <a:rPr lang="en-US" sz="2000" b="1" dirty="0">
                <a:solidFill>
                  <a:schemeClr val="dk1"/>
                </a:solidFill>
                <a:latin typeface="Helvetica Neue" panose="020B0604020202020204" charset="0"/>
                <a:ea typeface="DM Sans"/>
                <a:cs typeface="DM Sans"/>
                <a:sym typeface="DM Sans"/>
              </a:rPr>
              <a:t> entre </a:t>
            </a:r>
            <a:r>
              <a:rPr lang="en-US" sz="2000" b="1" dirty="0" err="1">
                <a:solidFill>
                  <a:schemeClr val="dk1"/>
                </a:solidFill>
                <a:latin typeface="Helvetica Neue" panose="020B0604020202020204" charset="0"/>
                <a:ea typeface="DM Sans"/>
                <a:cs typeface="DM Sans"/>
                <a:sym typeface="DM Sans"/>
              </a:rPr>
              <a:t>el</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rango</a:t>
            </a:r>
            <a:r>
              <a:rPr lang="en-US" sz="2000" b="1" dirty="0">
                <a:solidFill>
                  <a:schemeClr val="dk1"/>
                </a:solidFill>
                <a:latin typeface="Helvetica Neue" panose="020B0604020202020204" charset="0"/>
                <a:ea typeface="DM Sans"/>
                <a:cs typeface="DM Sans"/>
                <a:sym typeface="DM Sans"/>
              </a:rPr>
              <a:t> de </a:t>
            </a:r>
            <a:r>
              <a:rPr lang="en-US" sz="2000" b="1" dirty="0" err="1">
                <a:solidFill>
                  <a:schemeClr val="dk1"/>
                </a:solidFill>
                <a:latin typeface="Helvetica Neue" panose="020B0604020202020204" charset="0"/>
                <a:ea typeface="DM Sans"/>
                <a:cs typeface="DM Sans"/>
                <a:sym typeface="DM Sans"/>
              </a:rPr>
              <a:t>ingresos</a:t>
            </a:r>
            <a:r>
              <a:rPr lang="en-US" sz="2000" b="1" dirty="0">
                <a:solidFill>
                  <a:schemeClr val="dk1"/>
                </a:solidFill>
                <a:latin typeface="Helvetica Neue" panose="020B0604020202020204" charset="0"/>
                <a:ea typeface="DM Sans"/>
                <a:cs typeface="DM Sans"/>
                <a:sym typeface="DM Sans"/>
              </a:rPr>
              <a:t> y </a:t>
            </a:r>
            <a:r>
              <a:rPr lang="en-US" sz="2000" b="1" dirty="0" err="1">
                <a:solidFill>
                  <a:schemeClr val="dk1"/>
                </a:solidFill>
                <a:latin typeface="Helvetica Neue" panose="020B0604020202020204" charset="0"/>
                <a:ea typeface="DM Sans"/>
                <a:cs typeface="DM Sans"/>
                <a:sym typeface="DM Sans"/>
              </a:rPr>
              <a:t>nuestra</a:t>
            </a:r>
            <a:r>
              <a:rPr lang="en-US" sz="2000" b="1" dirty="0">
                <a:solidFill>
                  <a:schemeClr val="dk1"/>
                </a:solidFill>
                <a:latin typeface="Helvetica Neue" panose="020B0604020202020204" charset="0"/>
                <a:ea typeface="DM Sans"/>
                <a:cs typeface="DM Sans"/>
                <a:sym typeface="DM Sans"/>
              </a:rPr>
              <a:t> variable target?</a:t>
            </a:r>
            <a:endParaRPr dirty="0">
              <a:latin typeface="Helvetica Neue" panose="020B0604020202020204" charset="0"/>
              <a:ea typeface="DM Sans"/>
              <a:cs typeface="DM Sans"/>
              <a:sym typeface="DM Sans"/>
            </a:endParaRPr>
          </a:p>
          <a:p>
            <a:pPr marL="0" marR="0" lvl="0" indent="0" algn="l" rtl="0">
              <a:spcBef>
                <a:spcPts val="0"/>
              </a:spcBef>
              <a:spcAft>
                <a:spcPts val="0"/>
              </a:spcAft>
              <a:buNone/>
            </a:pPr>
            <a:endParaRPr sz="2000" b="1" dirty="0">
              <a:solidFill>
                <a:schemeClr val="dk1"/>
              </a:solidFill>
              <a:latin typeface="Helvetica Neue" panose="020B0604020202020204" charset="0"/>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48" name="Google Shape;248;p34"/>
          <p:cNvSpPr txBox="1"/>
          <p:nvPr/>
        </p:nvSpPr>
        <p:spPr>
          <a:xfrm>
            <a:off x="480873" y="506701"/>
            <a:ext cx="212165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ES" sz="2800" dirty="0"/>
              <a:t>RANGO DE</a:t>
            </a:r>
            <a:endParaRPr dirty="0"/>
          </a:p>
          <a:p>
            <a:pPr marL="0" marR="0" lvl="0" indent="0" algn="l" rtl="0">
              <a:lnSpc>
                <a:spcPct val="80000"/>
              </a:lnSpc>
              <a:spcBef>
                <a:spcPts val="0"/>
              </a:spcBef>
              <a:spcAft>
                <a:spcPts val="0"/>
              </a:spcAft>
              <a:buClr>
                <a:srgbClr val="000000"/>
              </a:buClr>
              <a:buSzPts val="2800"/>
              <a:buFont typeface="Arial"/>
              <a:buNone/>
            </a:pPr>
            <a:r>
              <a:rPr lang="en-US" sz="2800" b="1" dirty="0"/>
              <a:t>INGRESOS</a:t>
            </a:r>
            <a:endParaRPr dirty="0"/>
          </a:p>
        </p:txBody>
      </p:sp>
      <p:sp>
        <p:nvSpPr>
          <p:cNvPr id="2" name="Flecha: curvada hacia arriba 1">
            <a:hlinkClick r:id="rId3" action="ppaction://hlinksldjump"/>
            <a:extLst>
              <a:ext uri="{FF2B5EF4-FFF2-40B4-BE49-F238E27FC236}">
                <a16:creationId xmlns:a16="http://schemas.microsoft.com/office/drawing/2014/main" id="{7EFC764B-A3F0-31B7-1F7F-9C4D5BA7449B}"/>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pic>
        <p:nvPicPr>
          <p:cNvPr id="5" name="Imagen 4">
            <a:extLst>
              <a:ext uri="{FF2B5EF4-FFF2-40B4-BE49-F238E27FC236}">
                <a16:creationId xmlns:a16="http://schemas.microsoft.com/office/drawing/2014/main" id="{B8EF22EE-A652-8BA0-481B-AD901300248A}"/>
              </a:ext>
            </a:extLst>
          </p:cNvPr>
          <p:cNvPicPr>
            <a:picLocks noChangeAspect="1"/>
          </p:cNvPicPr>
          <p:nvPr/>
        </p:nvPicPr>
        <p:blipFill>
          <a:blip r:embed="rId4"/>
          <a:stretch>
            <a:fillRect/>
          </a:stretch>
        </p:blipFill>
        <p:spPr>
          <a:xfrm>
            <a:off x="6096000" y="1483141"/>
            <a:ext cx="6094056" cy="4025432"/>
          </a:xfrm>
          <a:prstGeom prst="rect">
            <a:avLst/>
          </a:prstGeom>
        </p:spPr>
      </p:pic>
      <p:sp>
        <p:nvSpPr>
          <p:cNvPr id="9" name="CuadroTexto 8">
            <a:extLst>
              <a:ext uri="{FF2B5EF4-FFF2-40B4-BE49-F238E27FC236}">
                <a16:creationId xmlns:a16="http://schemas.microsoft.com/office/drawing/2014/main" id="{D34167FC-00F4-8A9A-F639-3838A1AF2230}"/>
              </a:ext>
            </a:extLst>
          </p:cNvPr>
          <p:cNvSpPr txBox="1"/>
          <p:nvPr/>
        </p:nvSpPr>
        <p:spPr>
          <a:xfrm>
            <a:off x="1092406" y="1349427"/>
            <a:ext cx="5003594" cy="4770537"/>
          </a:xfrm>
          <a:prstGeom prst="rect">
            <a:avLst/>
          </a:prstGeom>
          <a:noFill/>
        </p:spPr>
        <p:txBody>
          <a:bodyPr wrap="square" rtlCol="0">
            <a:spAutoFit/>
          </a:bodyPr>
          <a:lstStyle/>
          <a:p>
            <a:pPr algn="just"/>
            <a:r>
              <a:rPr lang="es-ES" sz="1600" dirty="0">
                <a:solidFill>
                  <a:schemeClr val="dk1"/>
                </a:solidFill>
                <a:latin typeface="Helvetica Neue" panose="020B0604020202020204" charset="0"/>
                <a:ea typeface="DM Sans"/>
                <a:cs typeface="DM Sans"/>
                <a:sym typeface="DM Sans"/>
              </a:rPr>
              <a:t>Existe una fuerte correlación entre los ingresos y la deserción de clientes. El gráfico muestra la distribución de los niveles de ingresos entre los clientes existentes y los clientes que se han abandonado el servicio. Esta fuerte dependencia permite asignar una probabilidad de abandono a cada nuevo cliente.</a:t>
            </a:r>
          </a:p>
          <a:p>
            <a:pPr algn="just"/>
            <a:endParaRPr lang="es-ES" sz="1600" dirty="0">
              <a:solidFill>
                <a:schemeClr val="dk1"/>
              </a:solidFill>
              <a:latin typeface="Helvetica Neue" panose="020B0604020202020204" charset="0"/>
              <a:ea typeface="DM Sans"/>
              <a:cs typeface="DM Sans"/>
              <a:sym typeface="DM Sans"/>
            </a:endParaRPr>
          </a:p>
          <a:p>
            <a:pPr algn="just"/>
            <a:r>
              <a:rPr lang="es-ES" sz="1600" dirty="0">
                <a:solidFill>
                  <a:schemeClr val="dk1"/>
                </a:solidFill>
                <a:latin typeface="Helvetica Neue" panose="020B0604020202020204" charset="0"/>
                <a:ea typeface="DM Sans"/>
                <a:cs typeface="DM Sans"/>
                <a:sym typeface="DM Sans"/>
              </a:rPr>
              <a:t>Los clientes existentes con ingresos inferiores a 40K tienen más probabilidades de abandonar el negocio. Esta categoría de ingresos tiene el porcentaje de deserción más alto.</a:t>
            </a:r>
          </a:p>
          <a:p>
            <a:pPr algn="just"/>
            <a:endParaRPr lang="es-ES" sz="1600" dirty="0">
              <a:solidFill>
                <a:schemeClr val="dk1"/>
              </a:solidFill>
              <a:latin typeface="Helvetica Neue" panose="020B0604020202020204" charset="0"/>
              <a:ea typeface="DM Sans"/>
              <a:cs typeface="DM Sans"/>
              <a:sym typeface="DM Sans"/>
            </a:endParaRPr>
          </a:p>
          <a:p>
            <a:pPr algn="just"/>
            <a:r>
              <a:rPr lang="es-ES" sz="1600" dirty="0">
                <a:solidFill>
                  <a:schemeClr val="dk1"/>
                </a:solidFill>
                <a:latin typeface="Helvetica Neue" panose="020B0604020202020204" charset="0"/>
                <a:ea typeface="DM Sans"/>
                <a:cs typeface="DM Sans"/>
                <a:sym typeface="DM Sans"/>
              </a:rPr>
              <a:t>Podemos orientar nuestros esfuerzos de marketing específicos de acuerdo a cada nivel ingresos. La satisfacción del clientes en cada rango está sujeta a distintas percepciones Con esta información podemos centrarnos en la satisfacción de cliente con mayor tasa de rentabilidad.</a:t>
            </a:r>
          </a:p>
          <a:p>
            <a:pPr algn="just"/>
            <a:endParaRPr lang="es-AR" sz="1600" dirty="0">
              <a:latin typeface="Helvetica Neue" panose="020B0604020202020204" charset="0"/>
            </a:endParaRPr>
          </a:p>
        </p:txBody>
      </p:sp>
    </p:spTree>
    <p:extLst>
      <p:ext uri="{BB962C8B-B14F-4D97-AF65-F5344CB8AC3E}">
        <p14:creationId xmlns:p14="http://schemas.microsoft.com/office/powerpoint/2010/main" val="206165681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a:solidFill>
                <a:srgbClr val="000000"/>
              </a:solidFill>
              <a:latin typeface="Arial"/>
              <a:ea typeface="Arial"/>
              <a:cs typeface="Arial"/>
              <a:sym typeface="Arial"/>
            </a:endParaRPr>
          </a:p>
        </p:txBody>
      </p:sp>
      <p:sp>
        <p:nvSpPr>
          <p:cNvPr id="257" name="Google Shape;257;p35"/>
          <p:cNvSpPr/>
          <p:nvPr/>
        </p:nvSpPr>
        <p:spPr>
          <a:xfrm>
            <a:off x="3100200" y="351775"/>
            <a:ext cx="8406000" cy="606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a:t>
            </a:r>
            <a:r>
              <a:rPr lang="en-US" sz="2000" b="1" dirty="0" err="1">
                <a:solidFill>
                  <a:schemeClr val="dk1"/>
                </a:solidFill>
                <a:latin typeface="Helvetica Neue" panose="020B0604020202020204" charset="0"/>
                <a:ea typeface="DM Sans"/>
                <a:cs typeface="DM Sans"/>
                <a:sym typeface="DM Sans"/>
              </a:rPr>
              <a:t>Cuáles</a:t>
            </a:r>
            <a:r>
              <a:rPr lang="en-US" sz="2000" b="1" dirty="0">
                <a:solidFill>
                  <a:schemeClr val="dk1"/>
                </a:solidFill>
                <a:latin typeface="Helvetica Neue" panose="020B0604020202020204" charset="0"/>
                <a:ea typeface="DM Sans"/>
                <a:cs typeface="DM Sans"/>
                <a:sym typeface="DM Sans"/>
              </a:rPr>
              <a:t> son las variables con </a:t>
            </a:r>
            <a:r>
              <a:rPr lang="en-US" sz="2000" b="1" dirty="0" err="1">
                <a:solidFill>
                  <a:schemeClr val="dk1"/>
                </a:solidFill>
                <a:latin typeface="Helvetica Neue" panose="020B0604020202020204" charset="0"/>
                <a:ea typeface="DM Sans"/>
                <a:cs typeface="DM Sans"/>
                <a:sym typeface="DM Sans"/>
              </a:rPr>
              <a:t>correlación</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más</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fuerte</a:t>
            </a:r>
            <a:r>
              <a:rPr lang="en-US" sz="2000" b="1" dirty="0">
                <a:solidFill>
                  <a:schemeClr val="dk1"/>
                </a:solidFill>
                <a:latin typeface="Helvetica Neue" panose="020B0604020202020204" charset="0"/>
                <a:ea typeface="DM Sans"/>
                <a:cs typeface="DM Sans"/>
                <a:sym typeface="DM Sans"/>
              </a:rPr>
              <a:t> a </a:t>
            </a:r>
            <a:r>
              <a:rPr lang="en-US" sz="2000" b="1" dirty="0" err="1">
                <a:solidFill>
                  <a:schemeClr val="dk1"/>
                </a:solidFill>
                <a:latin typeface="Helvetica Neue" panose="020B0604020202020204" charset="0"/>
                <a:ea typeface="DM Sans"/>
                <a:cs typeface="DM Sans"/>
                <a:sym typeface="DM Sans"/>
              </a:rPr>
              <a:t>nuestra</a:t>
            </a:r>
            <a:r>
              <a:rPr lang="en-US" sz="2000" b="1" dirty="0">
                <a:solidFill>
                  <a:schemeClr val="dk1"/>
                </a:solidFill>
                <a:latin typeface="Helvetica Neue" panose="020B0604020202020204" charset="0"/>
                <a:ea typeface="DM Sans"/>
                <a:cs typeface="DM Sans"/>
                <a:sym typeface="DM Sans"/>
              </a:rPr>
              <a:t> variable target?</a:t>
            </a:r>
            <a:endParaRPr dirty="0">
              <a:latin typeface="Helvetica Neue" panose="020B0604020202020204" charset="0"/>
              <a:ea typeface="DM Sans"/>
              <a:cs typeface="DM Sans"/>
              <a:sym typeface="DM Sans"/>
            </a:endParaRPr>
          </a:p>
        </p:txBody>
      </p:sp>
      <p:sp>
        <p:nvSpPr>
          <p:cNvPr id="258" name="Google Shape;258;p35"/>
          <p:cNvSpPr txBox="1"/>
          <p:nvPr/>
        </p:nvSpPr>
        <p:spPr>
          <a:xfrm>
            <a:off x="480873" y="506701"/>
            <a:ext cx="2867238"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a:t>CORRELACIÓN</a:t>
            </a:r>
            <a:r>
              <a:rPr lang="en-US" sz="2800" dirty="0"/>
              <a:t> DE VARIABLES </a:t>
            </a:r>
            <a:endParaRPr sz="2800" dirty="0"/>
          </a:p>
        </p:txBody>
      </p:sp>
      <p:sp>
        <p:nvSpPr>
          <p:cNvPr id="266" name="Google Shape;266;p35"/>
          <p:cNvSpPr/>
          <p:nvPr/>
        </p:nvSpPr>
        <p:spPr>
          <a:xfrm>
            <a:off x="5426242" y="1055474"/>
            <a:ext cx="6677526" cy="4551241"/>
          </a:xfrm>
          <a:prstGeom prst="rect">
            <a:avLst/>
          </a:prstGeom>
          <a:noFill/>
          <a:ln>
            <a:noFill/>
          </a:ln>
        </p:spPr>
        <p:txBody>
          <a:bodyPr spcFirstLastPara="1" wrap="square" lIns="91425" tIns="45700" rIns="91425" bIns="45700" anchor="t" anchorCtr="0">
            <a:noAutofit/>
          </a:bodyPr>
          <a:lstStyle/>
          <a:p>
            <a:pPr lvl="0"/>
            <a:r>
              <a:rPr lang="es-ES" sz="1300" dirty="0">
                <a:solidFill>
                  <a:schemeClr val="dk1"/>
                </a:solidFill>
                <a:latin typeface="Helvetica Neue" panose="020B0604020202020204" charset="0"/>
                <a:ea typeface="DM Sans"/>
                <a:cs typeface="DM Sans"/>
                <a:sym typeface="DM Sans"/>
              </a:rPr>
              <a:t>El siguiente mapa de calor se colorea según los coeficientes de correlación, que van de -1 a 1. Un coeficiente de 1 significa que existe una correlación positiva perfecta entre las dos variables, mientras que un coeficiente de -1 significa que existe una correlación negativa perfecta.</a:t>
            </a:r>
          </a:p>
          <a:p>
            <a:pPr lvl="0"/>
            <a:endParaRPr lang="es-ES" sz="1300" dirty="0">
              <a:solidFill>
                <a:schemeClr val="dk1"/>
              </a:solidFill>
              <a:latin typeface="Helvetica Neue" panose="020B0604020202020204" charset="0"/>
              <a:ea typeface="DM Sans"/>
              <a:cs typeface="DM Sans"/>
              <a:sym typeface="DM Sans"/>
            </a:endParaRPr>
          </a:p>
          <a:p>
            <a:pPr lvl="0"/>
            <a:endParaRPr lang="es-ES" sz="1300" dirty="0">
              <a:solidFill>
                <a:schemeClr val="dk1"/>
              </a:solidFill>
              <a:latin typeface="Helvetica Neue" panose="020B0604020202020204" charset="0"/>
              <a:ea typeface="DM Sans"/>
              <a:cs typeface="DM Sans"/>
              <a:sym typeface="DM Sans"/>
            </a:endParaRPr>
          </a:p>
          <a:p>
            <a:pPr lvl="0"/>
            <a:r>
              <a:rPr lang="es-ES" sz="1300" dirty="0">
                <a:solidFill>
                  <a:schemeClr val="dk1"/>
                </a:solidFill>
                <a:latin typeface="Helvetica Neue" panose="020B0604020202020204" charset="0"/>
                <a:ea typeface="DM Sans"/>
                <a:cs typeface="DM Sans"/>
                <a:sym typeface="DM Sans"/>
              </a:rPr>
              <a:t>.</a:t>
            </a:r>
            <a:endParaRPr sz="1300" dirty="0">
              <a:solidFill>
                <a:schemeClr val="dk1"/>
              </a:solidFill>
              <a:latin typeface="Helvetica Neue" panose="020B0604020202020204" charset="0"/>
              <a:ea typeface="DM Sans"/>
              <a:cs typeface="DM Sans"/>
              <a:sym typeface="DM Sans"/>
            </a:endParaRPr>
          </a:p>
        </p:txBody>
      </p:sp>
      <p:sp>
        <p:nvSpPr>
          <p:cNvPr id="2" name="Flecha: curvada hacia arriba 1">
            <a:hlinkClick r:id="rId3" action="ppaction://hlinksldjump"/>
            <a:extLst>
              <a:ext uri="{FF2B5EF4-FFF2-40B4-BE49-F238E27FC236}">
                <a16:creationId xmlns:a16="http://schemas.microsoft.com/office/drawing/2014/main" id="{F1F961B4-E2E6-7C54-184F-46E9D4BDC50C}"/>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pic>
        <p:nvPicPr>
          <p:cNvPr id="4" name="Imagen 3">
            <a:extLst>
              <a:ext uri="{FF2B5EF4-FFF2-40B4-BE49-F238E27FC236}">
                <a16:creationId xmlns:a16="http://schemas.microsoft.com/office/drawing/2014/main" id="{438E379C-93C4-7416-4973-4616420EB33C}"/>
              </a:ext>
            </a:extLst>
          </p:cNvPr>
          <p:cNvPicPr>
            <a:picLocks noChangeAspect="1"/>
          </p:cNvPicPr>
          <p:nvPr/>
        </p:nvPicPr>
        <p:blipFill>
          <a:blip r:embed="rId4"/>
          <a:stretch>
            <a:fillRect/>
          </a:stretch>
        </p:blipFill>
        <p:spPr>
          <a:xfrm>
            <a:off x="480873" y="1351047"/>
            <a:ext cx="4895850" cy="353377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13</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81" name="Google Shape;281;p37"/>
          <p:cNvCxnSpPr/>
          <p:nvPr/>
        </p:nvCxnSpPr>
        <p:spPr>
          <a:xfrm>
            <a:off x="4179119" y="390711"/>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14</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447844" y="263244"/>
            <a:ext cx="3631044"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INSIGHTS &amp; </a:t>
            </a:r>
            <a:r>
              <a:rPr lang="en-US" sz="2800" b="1" dirty="0"/>
              <a:t>RECOMENDACIONES</a:t>
            </a:r>
            <a:endParaRPr sz="2800" b="1" i="0" u="none" strike="noStrike" cap="none" dirty="0">
              <a:solidFill>
                <a:srgbClr val="000000"/>
              </a:solidFill>
              <a:latin typeface="Arial"/>
              <a:ea typeface="Arial"/>
              <a:cs typeface="Arial"/>
              <a:sym typeface="Arial"/>
            </a:endParaRPr>
          </a:p>
        </p:txBody>
      </p:sp>
      <p:sp>
        <p:nvSpPr>
          <p:cNvPr id="284" name="Google Shape;284;p37"/>
          <p:cNvSpPr/>
          <p:nvPr/>
        </p:nvSpPr>
        <p:spPr>
          <a:xfrm>
            <a:off x="4554112" y="315472"/>
            <a:ext cx="7473949" cy="43550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DM Sans"/>
                <a:ea typeface="DM Sans"/>
                <a:cs typeface="DM Sans"/>
                <a:sym typeface="DM Sans"/>
              </a:rPr>
              <a:t>Insights </a:t>
            </a:r>
            <a:endParaRPr dirty="0">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s-ES" dirty="0">
                <a:solidFill>
                  <a:schemeClr val="dk1"/>
                </a:solidFill>
                <a:latin typeface="DM Sans"/>
                <a:ea typeface="DM Sans"/>
                <a:cs typeface="DM Sans"/>
                <a:sym typeface="DM Sans"/>
              </a:rPr>
              <a:t>La variable Edad tiene una probabilidad de 0,979 de ser dependiente de nuestra variable target. Esto quiere decir que cada vez que un nuevo cliente se sume podremos predecir la probabilidad de que abandone el servicio de acuerdo a su edad.</a:t>
            </a:r>
          </a:p>
          <a:p>
            <a:pPr marL="285750" marR="0" lvl="0" indent="-279400" algn="l" rtl="0">
              <a:spcBef>
                <a:spcPts val="0"/>
              </a:spcBef>
              <a:spcAft>
                <a:spcPts val="0"/>
              </a:spcAft>
              <a:buClr>
                <a:schemeClr val="dk1"/>
              </a:buClr>
              <a:buSzPts val="1400"/>
              <a:buFont typeface="DM Sans"/>
              <a:buChar char="❑"/>
            </a:pPr>
            <a:r>
              <a:rPr lang="es-ES" dirty="0">
                <a:solidFill>
                  <a:srgbClr val="000000"/>
                </a:solidFill>
                <a:latin typeface="Helvetica Neue" panose="020B0604020202020204" charset="0"/>
              </a:rPr>
              <a:t>L</a:t>
            </a:r>
            <a:r>
              <a:rPr lang="es-ES" b="0" i="0" dirty="0">
                <a:solidFill>
                  <a:srgbClr val="000000"/>
                </a:solidFill>
                <a:effectLst/>
                <a:latin typeface="Helvetica Neue" panose="020B0604020202020204" charset="0"/>
              </a:rPr>
              <a:t>as siguientes variables tienen una dependencia alta a nuestra variable target:</a:t>
            </a:r>
          </a:p>
          <a:p>
            <a:pPr marL="749300" lvl="1" indent="-285750">
              <a:buClr>
                <a:schemeClr val="dk1"/>
              </a:buClr>
              <a:buSzPts val="1400"/>
              <a:buFont typeface="Arial" panose="020B0604020202020204" pitchFamily="34" charset="0"/>
              <a:buChar char="•"/>
            </a:pPr>
            <a:r>
              <a:rPr lang="es-ES" dirty="0">
                <a:solidFill>
                  <a:srgbClr val="000000"/>
                </a:solidFill>
                <a:latin typeface="Helvetica Neue" panose="020B0604020202020204" charset="0"/>
              </a:rPr>
              <a:t>12 meses de inactividad</a:t>
            </a:r>
          </a:p>
          <a:p>
            <a:pPr marL="749300" lvl="1" indent="-285750">
              <a:buClr>
                <a:schemeClr val="dk1"/>
              </a:buClr>
              <a:buSzPts val="1400"/>
              <a:buFont typeface="Arial" panose="020B0604020202020204" pitchFamily="34" charset="0"/>
              <a:buChar char="•"/>
            </a:pPr>
            <a:r>
              <a:rPr lang="es-ES" b="0" i="0" dirty="0">
                <a:solidFill>
                  <a:srgbClr val="000000"/>
                </a:solidFill>
                <a:effectLst/>
                <a:latin typeface="Helvetica Neue" panose="020B0604020202020204" charset="0"/>
              </a:rPr>
              <a:t>Total saldo disponible</a:t>
            </a:r>
          </a:p>
          <a:p>
            <a:pPr marL="749300" lvl="1" indent="-285750">
              <a:buClr>
                <a:schemeClr val="dk1"/>
              </a:buClr>
              <a:buSzPts val="1400"/>
              <a:buFont typeface="Arial" panose="020B0604020202020204" pitchFamily="34" charset="0"/>
              <a:buChar char="•"/>
            </a:pPr>
            <a:r>
              <a:rPr lang="es-ES" b="0" i="0" dirty="0">
                <a:solidFill>
                  <a:srgbClr val="000000"/>
                </a:solidFill>
                <a:effectLst/>
                <a:latin typeface="Helvetica Neue" panose="020B0604020202020204" charset="0"/>
              </a:rPr>
              <a:t>Total importe de </a:t>
            </a:r>
            <a:r>
              <a:rPr lang="es-ES" dirty="0">
                <a:solidFill>
                  <a:srgbClr val="000000"/>
                </a:solidFill>
                <a:latin typeface="Helvetica Neue" panose="020B0604020202020204" charset="0"/>
              </a:rPr>
              <a:t>transacción</a:t>
            </a:r>
          </a:p>
          <a:p>
            <a:pPr marL="749300" lvl="1" indent="-285750">
              <a:buClr>
                <a:schemeClr val="dk1"/>
              </a:buClr>
              <a:buSzPts val="1400"/>
              <a:buFont typeface="Arial" panose="020B0604020202020204" pitchFamily="34" charset="0"/>
              <a:buChar char="•"/>
            </a:pPr>
            <a:r>
              <a:rPr lang="es-ES" b="0" i="0" dirty="0">
                <a:solidFill>
                  <a:srgbClr val="000000"/>
                </a:solidFill>
                <a:effectLst/>
                <a:latin typeface="Helvetica Neue" panose="020B0604020202020204" charset="0"/>
              </a:rPr>
              <a:t>Total de transacciones</a:t>
            </a:r>
          </a:p>
          <a:p>
            <a:pPr marL="292100" indent="-285750">
              <a:buClr>
                <a:schemeClr val="dk1"/>
              </a:buClr>
              <a:buSzPts val="1400"/>
              <a:buFont typeface="Arial" panose="020B0604020202020204" pitchFamily="34" charset="0"/>
              <a:buChar char="•"/>
            </a:pPr>
            <a:r>
              <a:rPr lang="es-ES" dirty="0">
                <a:solidFill>
                  <a:srgbClr val="000000"/>
                </a:solidFill>
                <a:latin typeface="Helvetica Neue" panose="020B0604020202020204" charset="0"/>
                <a:ea typeface="DM Sans"/>
                <a:cs typeface="DM Sans"/>
                <a:sym typeface="DM Sans"/>
              </a:rPr>
              <a:t>Es decir que nuestro modelo predictivo podrá evaluar para cada nuevo cliente la probabilidad de que abandone el servicio según las variables mencionadas.</a:t>
            </a:r>
          </a:p>
          <a:p>
            <a:pPr marL="292100" indent="-285750">
              <a:buClr>
                <a:schemeClr val="dk1"/>
              </a:buClr>
              <a:buSzPts val="1400"/>
              <a:buFont typeface="Arial" panose="020B0604020202020204" pitchFamily="34" charset="0"/>
              <a:buChar char="•"/>
            </a:pPr>
            <a:endParaRPr lang="es-ES" dirty="0">
              <a:solidFill>
                <a:schemeClr val="dk1"/>
              </a:solidFill>
              <a:latin typeface="DM Sans"/>
              <a:ea typeface="DM Sans"/>
              <a:cs typeface="DM Sans"/>
              <a:sym typeface="DM Sans"/>
            </a:endParaRPr>
          </a:p>
        </p:txBody>
      </p:sp>
      <p:sp>
        <p:nvSpPr>
          <p:cNvPr id="2" name="Flecha: curvada hacia arriba 1">
            <a:hlinkClick r:id="rId3" action="ppaction://hlinksldjump"/>
            <a:extLst>
              <a:ext uri="{FF2B5EF4-FFF2-40B4-BE49-F238E27FC236}">
                <a16:creationId xmlns:a16="http://schemas.microsoft.com/office/drawing/2014/main" id="{63D0FFEB-2A96-78B5-258B-817D44BD9737}"/>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946097" y="1397483"/>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01</a:t>
            </a:r>
            <a:endParaRPr dirty="0">
              <a:solidFill>
                <a:schemeClr val="tx2">
                  <a:lumMod val="75000"/>
                </a:schemeClr>
              </a:solidFill>
              <a:latin typeface="Anton"/>
              <a:ea typeface="Anton"/>
              <a:cs typeface="Anton"/>
              <a:sym typeface="Anton"/>
            </a:endParaRPr>
          </a:p>
        </p:txBody>
      </p:sp>
      <p:sp>
        <p:nvSpPr>
          <p:cNvPr id="136" name="Google Shape;136;p26"/>
          <p:cNvSpPr txBox="1"/>
          <p:nvPr/>
        </p:nvSpPr>
        <p:spPr>
          <a:xfrm>
            <a:off x="2271660"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tx2">
                    <a:lumMod val="75000"/>
                  </a:schemeClr>
                </a:solidFill>
                <a:latin typeface="Anton" pitchFamily="2" charset="0"/>
                <a:ea typeface="Verdana" panose="020B0604030504040204" pitchFamily="34" charset="0"/>
                <a:cs typeface="Helvetica Neue Light"/>
                <a:sym typeface="Helvetica Neue Light"/>
                <a:hlinkClick r:id="rId3" action="ppaction://hlinksldjump">
                  <a:extLst>
                    <a:ext uri="{A12FA001-AC4F-418D-AE19-62706E023703}">
                      <ahyp:hlinkClr xmlns:ahyp="http://schemas.microsoft.com/office/drawing/2018/hyperlinkcolor" val="tx"/>
                    </a:ext>
                  </a:extLst>
                </a:hlinkClick>
              </a:rPr>
              <a:t>Contexto</a:t>
            </a: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3" action="ppaction://hlinksldjump">
                  <a:extLst>
                    <a:ext uri="{A12FA001-AC4F-418D-AE19-62706E023703}">
                      <ahyp:hlinkClr xmlns:ahyp="http://schemas.microsoft.com/office/drawing/2018/hyperlinkcolor" val="tx"/>
                    </a:ext>
                  </a:extLst>
                </a:hlinkClick>
              </a:rPr>
              <a:t> y Audiencia</a:t>
            </a:r>
            <a:endParaRPr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946097" y="2414359"/>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02</a:t>
            </a:r>
            <a:endParaRPr dirty="0">
              <a:solidFill>
                <a:schemeClr val="tx2">
                  <a:lumMod val="75000"/>
                </a:schemeClr>
              </a:solidFill>
              <a:latin typeface="Anton"/>
              <a:ea typeface="Anton"/>
              <a:cs typeface="Anton"/>
              <a:sym typeface="Anton"/>
            </a:endParaRPr>
          </a:p>
        </p:txBody>
      </p:sp>
      <p:sp>
        <p:nvSpPr>
          <p:cNvPr id="139" name="Google Shape;139;p26"/>
          <p:cNvSpPr txBox="1"/>
          <p:nvPr/>
        </p:nvSpPr>
        <p:spPr>
          <a:xfrm>
            <a:off x="2271661"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4" action="ppaction://hlinksldjump">
                  <a:extLst>
                    <a:ext uri="{A12FA001-AC4F-418D-AE19-62706E023703}">
                      <ahyp:hlinkClr xmlns:ahyp="http://schemas.microsoft.com/office/drawing/2018/hyperlinkcolor" val="tx"/>
                    </a:ext>
                  </a:extLst>
                </a:hlinkClick>
              </a:rPr>
              <a:t>Metadata</a:t>
            </a:r>
            <a:endParaRPr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946097" y="3429502"/>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03</a:t>
            </a:r>
            <a:endParaRPr dirty="0">
              <a:solidFill>
                <a:schemeClr val="tx2">
                  <a:lumMod val="75000"/>
                </a:schemeClr>
              </a:solidFill>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0B050"/>
                </a:solidFill>
                <a:latin typeface="Anton"/>
                <a:ea typeface="Anton"/>
                <a:cs typeface="Anton"/>
                <a:sym typeface="Anton"/>
              </a:rPr>
              <a:t>AGENDA</a:t>
            </a:r>
            <a:endParaRPr dirty="0">
              <a:solidFill>
                <a:srgbClr val="00B050"/>
              </a:solidFill>
              <a:latin typeface="Anton"/>
              <a:ea typeface="Anton"/>
              <a:cs typeface="Anton"/>
              <a:sym typeface="Anton"/>
            </a:endParaRPr>
          </a:p>
        </p:txBody>
      </p:sp>
      <p:sp>
        <p:nvSpPr>
          <p:cNvPr id="145" name="Google Shape;145;p26"/>
          <p:cNvSpPr txBox="1"/>
          <p:nvPr/>
        </p:nvSpPr>
        <p:spPr>
          <a:xfrm>
            <a:off x="2271660" y="4404461"/>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a:solidFill>
                  <a:schemeClr val="tx2">
                    <a:lumMod val="75000"/>
                  </a:schemeClr>
                </a:solidFill>
                <a:latin typeface="Anton" pitchFamily="2" charset="0"/>
                <a:ea typeface="Verdana" panose="020B0604030504040204" pitchFamily="34" charset="0"/>
                <a:cs typeface="Helvetica Neue Light"/>
                <a:sym typeface="Helvetica Neue Light"/>
                <a:hlinkClick r:id="rId5" action="ppaction://hlinksldjump">
                  <a:extLst>
                    <a:ext uri="{A12FA001-AC4F-418D-AE19-62706E023703}">
                      <ahyp:hlinkClr xmlns:ahyp="http://schemas.microsoft.com/office/drawing/2018/hyperlinkcolor" val="tx"/>
                    </a:ext>
                  </a:extLst>
                </a:hlinkClick>
              </a:rPr>
              <a:t>Análisis</a:t>
            </a: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5" action="ppaction://hlinksldjump">
                  <a:extLst>
                    <a:ext uri="{A12FA001-AC4F-418D-AE19-62706E023703}">
                      <ahyp:hlinkClr xmlns:ahyp="http://schemas.microsoft.com/office/drawing/2018/hyperlinkcolor" val="tx"/>
                    </a:ext>
                  </a:extLst>
                </a:hlinkClick>
              </a:rPr>
              <a:t> </a:t>
            </a:r>
            <a:r>
              <a:rPr lang="en-US" sz="2400" i="0" u="none" strike="noStrike" cap="none" dirty="0" err="1">
                <a:solidFill>
                  <a:schemeClr val="tx2">
                    <a:lumMod val="75000"/>
                  </a:schemeClr>
                </a:solidFill>
                <a:latin typeface="Anton" pitchFamily="2" charset="0"/>
                <a:ea typeface="Verdana" panose="020B0604030504040204" pitchFamily="34" charset="0"/>
                <a:cs typeface="Helvetica Neue Light"/>
                <a:sym typeface="Helvetica Neue Light"/>
                <a:hlinkClick r:id="rId5" action="ppaction://hlinksldjump">
                  <a:extLst>
                    <a:ext uri="{A12FA001-AC4F-418D-AE19-62706E023703}">
                      <ahyp:hlinkClr xmlns:ahyp="http://schemas.microsoft.com/office/drawing/2018/hyperlinkcolor" val="tx"/>
                    </a:ext>
                  </a:extLst>
                </a:hlinkClick>
              </a:rPr>
              <a:t>Exploratorio</a:t>
            </a:r>
            <a:endParaRPr sz="28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sp>
        <p:nvSpPr>
          <p:cNvPr id="146" name="Google Shape;146;p26"/>
          <p:cNvSpPr txBox="1"/>
          <p:nvPr/>
        </p:nvSpPr>
        <p:spPr>
          <a:xfrm>
            <a:off x="946104" y="4445135"/>
            <a:ext cx="1325700" cy="542400"/>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a:solidFill>
                  <a:schemeClr val="tx2">
                    <a:lumMod val="75000"/>
                  </a:schemeClr>
                </a:solidFill>
                <a:latin typeface="Anton"/>
                <a:ea typeface="Anton"/>
                <a:cs typeface="Anton"/>
                <a:sym typeface="Anton"/>
              </a:rPr>
              <a:t> </a:t>
            </a:r>
            <a:r>
              <a:rPr lang="en-US" sz="4000" i="0" u="none" strike="noStrike" cap="none">
                <a:solidFill>
                  <a:schemeClr val="tx2">
                    <a:lumMod val="75000"/>
                  </a:schemeClr>
                </a:solidFill>
                <a:latin typeface="Anton"/>
                <a:ea typeface="Anton"/>
                <a:cs typeface="Anton"/>
                <a:sym typeface="Anton"/>
              </a:rPr>
              <a:t>04</a:t>
            </a:r>
            <a:endParaRPr>
              <a:solidFill>
                <a:schemeClr val="tx2">
                  <a:lumMod val="75000"/>
                </a:schemeClr>
              </a:solidFill>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2271660"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Hipótesis</a:t>
            </a: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a:t>
            </a:r>
            <a:r>
              <a:rPr lang="en-US" sz="2400" i="0" u="none" strike="noStrike" cap="none" dirty="0" err="1">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Preguntas</a:t>
            </a: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 de </a:t>
            </a:r>
            <a:r>
              <a:rPr lang="en-US" sz="2400" dirty="0" err="1">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Interés</a:t>
            </a:r>
            <a:endParaRPr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sp>
        <p:nvSpPr>
          <p:cNvPr id="149" name="Google Shape;149;p26"/>
          <p:cNvSpPr txBox="1"/>
          <p:nvPr/>
        </p:nvSpPr>
        <p:spPr>
          <a:xfrm>
            <a:off x="2271660"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a:solidFill>
                  <a:schemeClr val="tx2">
                    <a:lumMod val="75000"/>
                  </a:schemeClr>
                </a:solidFill>
                <a:latin typeface="Anton" pitchFamily="2" charset="0"/>
                <a:ea typeface="Verdana" panose="020B0604030504040204" pitchFamily="34" charset="0"/>
                <a:cs typeface="Helvetica Neue Light"/>
                <a:sym typeface="Helvetica Neue Light"/>
                <a:hlinkClick r:id="rId7" action="ppaction://hlinksldjump">
                  <a:extLst>
                    <a:ext uri="{A12FA001-AC4F-418D-AE19-62706E023703}">
                      <ahyp:hlinkClr xmlns:ahyp="http://schemas.microsoft.com/office/drawing/2018/hyperlinkcolor" val="tx"/>
                    </a:ext>
                  </a:extLst>
                </a:hlinkClick>
              </a:rPr>
              <a:t>Insights</a:t>
            </a: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7" action="ppaction://hlinksldjump">
                  <a:extLst>
                    <a:ext uri="{A12FA001-AC4F-418D-AE19-62706E023703}">
                      <ahyp:hlinkClr xmlns:ahyp="http://schemas.microsoft.com/office/drawing/2018/hyperlinkcolor" val="tx"/>
                    </a:ext>
                  </a:extLst>
                </a:hlinkClick>
              </a:rPr>
              <a:t> y </a:t>
            </a:r>
            <a:r>
              <a:rPr lang="en-US" sz="2400" i="0" u="none" strike="noStrike" cap="none" dirty="0" err="1">
                <a:solidFill>
                  <a:schemeClr val="tx2">
                    <a:lumMod val="75000"/>
                  </a:schemeClr>
                </a:solidFill>
                <a:latin typeface="Anton" pitchFamily="2" charset="0"/>
                <a:ea typeface="Verdana" panose="020B0604030504040204" pitchFamily="34" charset="0"/>
                <a:cs typeface="Helvetica Neue Light"/>
                <a:sym typeface="Helvetica Neue Light"/>
                <a:hlinkClick r:id="rId7" action="ppaction://hlinksldjump">
                  <a:extLst>
                    <a:ext uri="{A12FA001-AC4F-418D-AE19-62706E023703}">
                      <ahyp:hlinkClr xmlns:ahyp="http://schemas.microsoft.com/office/drawing/2018/hyperlinkcolor" val="tx"/>
                    </a:ext>
                  </a:extLst>
                </a:hlinkClick>
              </a:rPr>
              <a:t>Recomendaciones</a:t>
            </a:r>
            <a:endParaRPr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sp>
        <p:nvSpPr>
          <p:cNvPr id="150" name="Google Shape;150;p26"/>
          <p:cNvSpPr txBox="1"/>
          <p:nvPr/>
        </p:nvSpPr>
        <p:spPr>
          <a:xfrm>
            <a:off x="946096" y="5485145"/>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a:solidFill>
                  <a:schemeClr val="tx2">
                    <a:lumMod val="75000"/>
                  </a:schemeClr>
                </a:solidFill>
                <a:latin typeface="Anton"/>
                <a:ea typeface="Anton"/>
                <a:cs typeface="Anton"/>
                <a:sym typeface="Anton"/>
              </a:rPr>
              <a:t> </a:t>
            </a:r>
            <a:r>
              <a:rPr lang="en-US" sz="4000" i="0" u="none" strike="noStrike" cap="none">
                <a:solidFill>
                  <a:schemeClr val="tx2">
                    <a:lumMod val="75000"/>
                  </a:schemeClr>
                </a:solidFill>
                <a:latin typeface="Anton"/>
                <a:ea typeface="Anton"/>
                <a:cs typeface="Anton"/>
                <a:sym typeface="Anton"/>
              </a:rPr>
              <a:t>05</a:t>
            </a:r>
            <a:endParaRPr>
              <a:solidFill>
                <a:schemeClr val="tx2">
                  <a:lumMod val="75000"/>
                </a:schemeClr>
              </a:solidFill>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pic>
        <p:nvPicPr>
          <p:cNvPr id="3" name="Imagen 2">
            <a:extLst>
              <a:ext uri="{FF2B5EF4-FFF2-40B4-BE49-F238E27FC236}">
                <a16:creationId xmlns:a16="http://schemas.microsoft.com/office/drawing/2014/main" id="{18A101A7-75D0-E3A2-03F6-9591FA679126}"/>
              </a:ext>
            </a:extLst>
          </p:cNvPr>
          <p:cNvPicPr>
            <a:picLocks noChangeAspect="1"/>
          </p:cNvPicPr>
          <p:nvPr/>
        </p:nvPicPr>
        <p:blipFill>
          <a:blip r:embed="rId8"/>
          <a:stretch>
            <a:fillRect/>
          </a:stretch>
        </p:blipFill>
        <p:spPr>
          <a:xfrm>
            <a:off x="6777298" y="1420605"/>
            <a:ext cx="4446490" cy="444649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dirty="0">
                <a:solidFill>
                  <a:srgbClr val="000000"/>
                </a:solidFill>
                <a:latin typeface="Verdana" panose="020B0604030504040204" pitchFamily="34" charset="0"/>
                <a:ea typeface="Verdana" panose="020B0604030504040204" pitchFamily="34" charset="0"/>
                <a:sym typeface="Arial"/>
              </a:rPr>
              <a:t>CONTEXTO Y </a:t>
            </a:r>
            <a:endParaRPr sz="28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rgbClr val="000000"/>
                </a:solidFill>
                <a:latin typeface="Verdana" panose="020B0604030504040204" pitchFamily="34" charset="0"/>
                <a:ea typeface="Verdana" panose="020B0604030504040204" pitchFamily="34" charset="0"/>
                <a:sym typeface="Arial"/>
              </a:rPr>
              <a:t>AUDIENCIA</a:t>
            </a:r>
            <a:endParaRPr sz="2800" b="1" i="0" u="none" strike="noStrike" cap="none" dirty="0">
              <a:solidFill>
                <a:srgbClr val="000000"/>
              </a:solidFill>
              <a:latin typeface="Verdana" panose="020B0604030504040204" pitchFamily="34" charset="0"/>
              <a:ea typeface="Verdana" panose="020B0604030504040204" pitchFamily="34" charset="0"/>
              <a:sym typeface="Arial"/>
            </a:endParaRPr>
          </a:p>
        </p:txBody>
      </p:sp>
      <p:sp>
        <p:nvSpPr>
          <p:cNvPr id="160" name="Google Shape;160;p27"/>
          <p:cNvSpPr/>
          <p:nvPr/>
        </p:nvSpPr>
        <p:spPr>
          <a:xfrm>
            <a:off x="3390688" y="287524"/>
            <a:ext cx="8623306" cy="64378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err="1">
                <a:solidFill>
                  <a:schemeClr val="tx2">
                    <a:lumMod val="75000"/>
                  </a:schemeClr>
                </a:solidFill>
                <a:latin typeface="Helvetica Neue" panose="020B0604020202020204" charset="0"/>
                <a:ea typeface="Verdana" panose="020B0604030504040204" pitchFamily="34" charset="0"/>
                <a:cs typeface="Helvetica Neue"/>
                <a:sym typeface="Helvetica Neue"/>
              </a:rPr>
              <a:t>Contexto</a:t>
            </a:r>
            <a:endParaRPr sz="1600" b="1" dirty="0">
              <a:solidFill>
                <a:schemeClr val="tx2">
                  <a:lumMod val="75000"/>
                </a:schemeClr>
              </a:solidFill>
              <a:latin typeface="Helvetica Neue" panose="020B0604020202020204" charset="0"/>
              <a:ea typeface="Verdana" panose="020B0604030504040204" pitchFamily="34" charset="0"/>
              <a:cs typeface="Helvetica Neue"/>
              <a:sym typeface="Helvetica Neue"/>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Actualmente en la Argentina más de la mitad de la población no cuenta con una cuenta bancaria. Adicionalmente cerca del 85% de los clientes de bancos prefieren resignar beneficios antes de pasar por la experiencia de cambiar de banco y su  tarjeta de crédito asociada.</a:t>
            </a:r>
          </a:p>
          <a:p>
            <a:pPr marL="0" marR="0" lvl="0" indent="0" algn="just" rtl="0">
              <a:spcBef>
                <a:spcPts val="0"/>
              </a:spcBef>
              <a:spcAft>
                <a:spcPts val="0"/>
              </a:spcAft>
              <a:buNone/>
            </a:pPr>
            <a:endPar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Sin embargo, la migración de clientes de un banco a otro sucede cada día con más frecuencia. Estos datos me llevaron a analizar las principales causas que generar un desgaste en la relación cliente-banco.  </a:t>
            </a:r>
          </a:p>
          <a:p>
            <a:pPr marL="0" marR="0" lvl="0" indent="0" algn="just" rtl="0">
              <a:spcBef>
                <a:spcPts val="0"/>
              </a:spcBef>
              <a:spcAft>
                <a:spcPts val="0"/>
              </a:spcAft>
              <a:buNone/>
            </a:pPr>
            <a:endPar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Actualmente existen muchas estrategias de marketing orientadas a la obtención de clientes y muy pocas orientadas a la retención. Sin embargo, cada año el banco al que pertenezco pierde 8 M USD en clientes que abandonan el servicio. ¿Y si pudiéramos anticiparnos a esta pérdida identificando un modelo predictivo asociado al comportamiento de nuestros clientes? </a:t>
            </a:r>
          </a:p>
          <a:p>
            <a:pPr marL="0" marR="0" lvl="0" indent="0" algn="just" rtl="0">
              <a:spcBef>
                <a:spcPts val="0"/>
              </a:spcBef>
              <a:spcAft>
                <a:spcPts val="0"/>
              </a:spcAft>
              <a:buNone/>
            </a:pPr>
            <a:endPar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Sabemos que nuestros clientes reciben, al menos, 4 propuestas al año para cambiarse de banco por distintos beneficios. Sumado a la alta competencia, contamos con estadísticas que nos muestran que el 20% de nuestros clientes presenta al menos un reclamo durante su tiempo cómo cliente. Conocemos los principales motivos de queja y le damos seguimiento, sin embargo, no pudimos establecer el patrón entre los motivos de reclamo, la frecuencia y la deserción. Por lo tanto precisamos desarrollar un modelo que nos permita predecir el porcentaje de deserción.</a:t>
            </a:r>
          </a:p>
          <a:p>
            <a:pPr marL="0" marR="0" lvl="0" indent="0" algn="just" rtl="0">
              <a:spcBef>
                <a:spcPts val="0"/>
              </a:spcBef>
              <a:spcAft>
                <a:spcPts val="0"/>
              </a:spcAft>
              <a:buNone/>
            </a:pPr>
            <a:endParaRP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n-US" sz="1600" b="1" dirty="0">
                <a:solidFill>
                  <a:schemeClr val="tx2">
                    <a:lumMod val="75000"/>
                  </a:schemeClr>
                </a:solidFill>
                <a:latin typeface="Helvetica Neue" panose="020B0604020202020204" charset="0"/>
                <a:ea typeface="Verdana" panose="020B0604030504040204" pitchFamily="34" charset="0"/>
                <a:cs typeface="Helvetica Neue"/>
                <a:sym typeface="Helvetica Neue"/>
              </a:rPr>
              <a:t>Audiencia</a:t>
            </a:r>
            <a:endParaRPr sz="1600" b="1" dirty="0">
              <a:solidFill>
                <a:schemeClr val="tx2">
                  <a:lumMod val="75000"/>
                </a:schemeClr>
              </a:solidFill>
              <a:latin typeface="Helvetica Neue" panose="020B0604020202020204" charset="0"/>
              <a:ea typeface="Verdana" panose="020B0604030504040204" pitchFamily="34" charset="0"/>
              <a:cs typeface="Helvetica Neue"/>
              <a:sym typeface="Helvetica Neue"/>
            </a:endParaRPr>
          </a:p>
          <a:p>
            <a:pPr marL="0" marR="0" lvl="0" indent="0" algn="just" rtl="0">
              <a:spcBef>
                <a:spcPts val="0"/>
              </a:spcBef>
              <a:spcAft>
                <a:spcPts val="0"/>
              </a:spcAft>
              <a:buNone/>
            </a:pP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Este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análisis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intenta</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contestar</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con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evidencia</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las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preguntas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del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párrafo</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anterior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por</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lo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cuál</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puede</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ser de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utilidad</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los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responsables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de areas de marketing de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bancos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comerciales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y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responsables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del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área</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de </a:t>
            </a:r>
            <a:r>
              <a:rPr lang="en-US" sz="1400" dirty="0" err="1">
                <a:solidFill>
                  <a:schemeClr val="tx2">
                    <a:lumMod val="75000"/>
                  </a:schemeClr>
                </a:solidFill>
                <a:latin typeface="Helvetica Neue" panose="020B0604020202020204" charset="0"/>
                <a:ea typeface="Verdana" panose="020B0604030504040204" pitchFamily="34" charset="0"/>
                <a:cs typeface="Helvetica Neue Light"/>
                <a:sym typeface="Helvetica Neue Light"/>
              </a:rPr>
              <a:t>créditos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t>
            </a:r>
            <a:endParaRP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285750" marR="0" lvl="0" indent="-171450" algn="l" rtl="0">
              <a:spcBef>
                <a:spcPts val="0"/>
              </a:spcBef>
              <a:spcAft>
                <a:spcPts val="0"/>
              </a:spcAft>
              <a:buClr>
                <a:schemeClr val="dk1"/>
              </a:buClr>
              <a:buSzPts val="1800"/>
              <a:buFont typeface="Noto Sans Symbols"/>
              <a:buNone/>
            </a:pPr>
            <a:endParaRPr sz="16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p:txBody>
      </p:sp>
      <p:sp>
        <p:nvSpPr>
          <p:cNvPr id="3" name="Flecha: curvada hacia arriba 2">
            <a:hlinkClick r:id="rId3" action="ppaction://hlinksldjump"/>
            <a:extLst>
              <a:ext uri="{FF2B5EF4-FFF2-40B4-BE49-F238E27FC236}">
                <a16:creationId xmlns:a16="http://schemas.microsoft.com/office/drawing/2014/main" id="{1320F5D0-489B-349E-C2ED-13137BC72F88}"/>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103810"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54743" y="287524"/>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dirty="0"/>
              <a:t>PREGUNTAS DE</a:t>
            </a:r>
            <a:endParaRPr sz="28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dirty="0"/>
              <a:t>INTERÉS</a:t>
            </a:r>
            <a:endParaRPr sz="2800" b="1" i="0" u="none" strike="noStrike" cap="none" dirty="0">
              <a:solidFill>
                <a:srgbClr val="000000"/>
              </a:solidFill>
              <a:latin typeface="Arial"/>
              <a:ea typeface="Arial"/>
              <a:cs typeface="Arial"/>
              <a:sym typeface="Arial"/>
            </a:endParaRPr>
          </a:p>
        </p:txBody>
      </p:sp>
      <p:sp>
        <p:nvSpPr>
          <p:cNvPr id="169" name="Google Shape;169;p28"/>
          <p:cNvSpPr/>
          <p:nvPr/>
        </p:nvSpPr>
        <p:spPr>
          <a:xfrm>
            <a:off x="3418142" y="751319"/>
            <a:ext cx="8773858" cy="4555093"/>
          </a:xfrm>
          <a:prstGeom prst="rect">
            <a:avLst/>
          </a:prstGeom>
          <a:noFill/>
          <a:ln>
            <a:noFill/>
          </a:ln>
        </p:spPr>
        <p:txBody>
          <a:bodyPr spcFirstLastPara="1" wrap="square" lIns="0" tIns="0" rIns="0" bIns="0" anchor="t" anchorCtr="0">
            <a:spAutoFit/>
          </a:bodyPr>
          <a:lstStyle/>
          <a:p>
            <a:pPr>
              <a:lnSpc>
                <a:spcPct val="80000"/>
              </a:lnSpc>
              <a:buClr>
                <a:srgbClr val="000000"/>
              </a:buClr>
              <a:buSzPts val="2800"/>
            </a:pPr>
            <a:r>
              <a:rPr lang="en-US" sz="2000" b="1" dirty="0" err="1">
                <a:solidFill>
                  <a:schemeClr val="tx2">
                    <a:lumMod val="75000"/>
                  </a:schemeClr>
                </a:solidFill>
                <a:latin typeface="Helvetica Neue" panose="020B0604020202020204" charset="0"/>
                <a:ea typeface="Verdana" panose="020B0604030504040204" pitchFamily="34" charset="0"/>
                <a:sym typeface="Helvetica Neue"/>
              </a:rPr>
              <a:t>Preguntas</a:t>
            </a:r>
            <a:r>
              <a:rPr lang="en-US" sz="2000" b="1" dirty="0">
                <a:solidFill>
                  <a:schemeClr val="tx2">
                    <a:lumMod val="75000"/>
                  </a:schemeClr>
                </a:solidFill>
                <a:latin typeface="Helvetica Neue" panose="020B0604020202020204" charset="0"/>
                <a:ea typeface="Verdana" panose="020B0604030504040204" pitchFamily="34" charset="0"/>
                <a:sym typeface="Helvetica Neue"/>
              </a:rPr>
              <a:t> claves</a:t>
            </a:r>
          </a:p>
          <a:p>
            <a:pPr>
              <a:lnSpc>
                <a:spcPct val="80000"/>
              </a:lnSpc>
              <a:buClr>
                <a:srgbClr val="000000"/>
              </a:buClr>
              <a:buSzPts val="2800"/>
            </a:pPr>
            <a:endParaRPr sz="15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r>
              <a:rPr lang="en-US" sz="1500" dirty="0">
                <a:solidFill>
                  <a:schemeClr val="tx2">
                    <a:lumMod val="75000"/>
                  </a:schemeClr>
                </a:solidFill>
                <a:latin typeface="Helvetica Neue" panose="020B0604020202020204" charset="0"/>
                <a:ea typeface="Verdana" panose="020B0604030504040204" pitchFamily="34" charset="0"/>
                <a:sym typeface="Helvetica Neue Light"/>
              </a:rPr>
              <a:t>¿</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Qué</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lleva</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 un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cliente</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cambiar</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de banco y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tarjeta</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de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crédito</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a:t>
            </a:r>
          </a:p>
          <a:p>
            <a:pPr>
              <a:lnSpc>
                <a:spcPct val="80000"/>
              </a:lnSpc>
              <a:buClr>
                <a:srgbClr val="000000"/>
              </a:buClr>
              <a:buSzPts val="2800"/>
            </a:pPr>
            <a:endParaRPr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n-US" sz="1500" dirty="0">
                <a:solidFill>
                  <a:schemeClr val="tx2">
                    <a:lumMod val="75000"/>
                  </a:schemeClr>
                </a:solidFill>
                <a:latin typeface="Helvetica Neue" panose="020B0604020202020204" charset="0"/>
                <a:ea typeface="Verdana" panose="020B0604030504040204" pitchFamily="34" charset="0"/>
                <a:sym typeface="Helvetica Neue Light"/>
              </a:rPr>
              <a:t>¿</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Qué</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indicios</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existen</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para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precedir</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que un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cliente</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está</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por</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abandoner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el</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servicio</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 </a:t>
            </a:r>
            <a:r>
              <a:rPr lang="en-US" sz="1500" dirty="0" err="1">
                <a:solidFill>
                  <a:schemeClr val="tx2">
                    <a:lumMod val="75000"/>
                  </a:schemeClr>
                </a:solidFill>
                <a:latin typeface="Helvetica Neue" panose="020B0604020202020204" charset="0"/>
                <a:ea typeface="Verdana" panose="020B0604030504040204" pitchFamily="34" charset="0"/>
                <a:sym typeface="Helvetica Neue Light"/>
              </a:rPr>
              <a:t>bancario</a:t>
            </a:r>
            <a:r>
              <a:rPr lang="en-US" sz="1500" dirty="0">
                <a:solidFill>
                  <a:schemeClr val="tx2">
                    <a:lumMod val="75000"/>
                  </a:schemeClr>
                </a:solidFill>
                <a:latin typeface="Helvetica Neue" panose="020B0604020202020204" charset="0"/>
                <a:ea typeface="Verdana" panose="020B0604030504040204" pitchFamily="34" charset="0"/>
                <a:sym typeface="Helvetica Neue Light"/>
              </a:rPr>
              <a:t>?</a:t>
            </a:r>
          </a:p>
          <a:p>
            <a:pPr>
              <a:lnSpc>
                <a:spcPct val="80000"/>
              </a:lnSpc>
              <a:buClr>
                <a:srgbClr val="000000"/>
              </a:buClr>
              <a:buSzPts val="2800"/>
            </a:pPr>
            <a:endParaRPr lang="en-U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lang="en-U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sz="15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r>
              <a:rPr lang="en-US" sz="2000" b="1" dirty="0" err="1">
                <a:solidFill>
                  <a:schemeClr val="tx2">
                    <a:lumMod val="75000"/>
                  </a:schemeClr>
                </a:solidFill>
                <a:latin typeface="Helvetica Neue" panose="020B0604020202020204" charset="0"/>
                <a:ea typeface="Verdana" panose="020B0604030504040204" pitchFamily="34" charset="0"/>
                <a:sym typeface="Helvetica Neue"/>
              </a:rPr>
              <a:t>Preguntas</a:t>
            </a:r>
            <a:r>
              <a:rPr lang="en-US" sz="2000" b="1" dirty="0">
                <a:solidFill>
                  <a:schemeClr val="tx2">
                    <a:lumMod val="75000"/>
                  </a:schemeClr>
                </a:solidFill>
                <a:latin typeface="Helvetica Neue" panose="020B0604020202020204" charset="0"/>
                <a:ea typeface="Verdana" panose="020B0604030504040204" pitchFamily="34" charset="0"/>
                <a:sym typeface="Helvetica Neue"/>
              </a:rPr>
              <a:t> </a:t>
            </a:r>
            <a:r>
              <a:rPr lang="en-US" sz="2000" b="1" dirty="0" err="1">
                <a:solidFill>
                  <a:schemeClr val="tx2">
                    <a:lumMod val="75000"/>
                  </a:schemeClr>
                </a:solidFill>
                <a:latin typeface="Helvetica Neue" panose="020B0604020202020204" charset="0"/>
                <a:ea typeface="Verdana" panose="020B0604030504040204" pitchFamily="34" charset="0"/>
                <a:sym typeface="Helvetica Neue"/>
              </a:rPr>
              <a:t>adicionales</a:t>
            </a:r>
            <a:endParaRPr lang="en-US" sz="20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endParaRPr sz="15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¿En qué porcentaje los clientes abandonan el servicio?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¿Hay relación entre la edad de los clientes y el abandono del servicio?</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¿Cómo se distribuye (%) los clientes que abandonan el servicio según el rango de sus ingresos informados?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¿Existe correlación entre mi variable target (abandono de clientes) y el resto de las variables del presente trabajo?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¿Hay diferencias significativas en la distribución del límite crediticio entre los clientes y los que abandonan?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¿Los clientes de mayor edad están abandonando más que los más jóvenes?</a:t>
            </a:r>
            <a:endParaRPr sz="1500" dirty="0">
              <a:solidFill>
                <a:schemeClr val="tx2">
                  <a:lumMod val="75000"/>
                </a:schemeClr>
              </a:solidFill>
              <a:latin typeface="Helvetica Neue" panose="020B0604020202020204" charset="0"/>
              <a:ea typeface="Verdana" panose="020B0604030504040204" pitchFamily="34" charset="0"/>
              <a:sym typeface="Helvetica Neue Light"/>
            </a:endParaRPr>
          </a:p>
        </p:txBody>
      </p:sp>
      <p:sp>
        <p:nvSpPr>
          <p:cNvPr id="2" name="Flecha: curvada hacia arriba 1">
            <a:hlinkClick r:id="rId3" action="ppaction://hlinksldjump"/>
            <a:extLst>
              <a:ext uri="{FF2B5EF4-FFF2-40B4-BE49-F238E27FC236}">
                <a16:creationId xmlns:a16="http://schemas.microsoft.com/office/drawing/2014/main" id="{EB2D045B-BA3B-816B-0129-C71EA7337841}"/>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9"/>
          <p:cNvSpPr txBox="1"/>
          <p:nvPr/>
        </p:nvSpPr>
        <p:spPr>
          <a:xfrm>
            <a:off x="471475" y="431213"/>
            <a:ext cx="2806297"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Total clientes</a:t>
            </a:r>
          </a:p>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10.129</a:t>
            </a:r>
            <a:endParaRPr sz="3000" dirty="0">
              <a:solidFill>
                <a:schemeClr val="tx2">
                  <a:lumMod val="75000"/>
                </a:schemeClr>
              </a:solidFill>
              <a:latin typeface="Helvetica Neue" panose="020B0604020202020204" charset="0"/>
              <a:ea typeface="DM Sans"/>
              <a:cs typeface="DM Sans"/>
              <a:sym typeface="DM Sans"/>
            </a:endParaRPr>
          </a:p>
        </p:txBody>
      </p:sp>
      <p:sp>
        <p:nvSpPr>
          <p:cNvPr id="182" name="Google Shape;182;p29"/>
          <p:cNvSpPr txBox="1"/>
          <p:nvPr/>
        </p:nvSpPr>
        <p:spPr>
          <a:xfrm>
            <a:off x="2066242" y="384821"/>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solidFill>
                  <a:schemeClr val="tx2">
                    <a:lumMod val="75000"/>
                  </a:schemeClr>
                </a:solidFill>
                <a:latin typeface="Helvetica Neue" panose="020B0604020202020204" charset="0"/>
                <a:ea typeface="DM Sans"/>
                <a:cs typeface="DM Sans"/>
                <a:sym typeface="DM Sans"/>
              </a:rPr>
              <a:t>RESUMEN</a:t>
            </a:r>
            <a:r>
              <a:rPr lang="en-US" sz="2800" i="0" u="none" strike="noStrike" cap="none" dirty="0">
                <a:solidFill>
                  <a:schemeClr val="tx2">
                    <a:lumMod val="75000"/>
                  </a:schemeClr>
                </a:solidFill>
                <a:latin typeface="Helvetica Neue" panose="020B0604020202020204" charset="0"/>
                <a:ea typeface="DM Sans"/>
                <a:cs typeface="DM Sans"/>
                <a:sym typeface="DM Sans"/>
              </a:rPr>
              <a:t> </a:t>
            </a:r>
            <a:r>
              <a:rPr lang="en-US" sz="2800" b="1" dirty="0">
                <a:solidFill>
                  <a:schemeClr val="tx2">
                    <a:lumMod val="75000"/>
                  </a:schemeClr>
                </a:solidFill>
                <a:latin typeface="Helvetica Neue" panose="020B0604020202020204" charset="0"/>
                <a:ea typeface="DM Sans"/>
                <a:cs typeface="DM Sans"/>
                <a:sym typeface="DM Sans"/>
              </a:rPr>
              <a:t>METADATA</a:t>
            </a:r>
            <a:endParaRPr dirty="0">
              <a:solidFill>
                <a:schemeClr val="tx2">
                  <a:lumMod val="75000"/>
                </a:schemeClr>
              </a:solidFill>
              <a:latin typeface="Helvetica Neue" panose="020B0604020202020204" charset="0"/>
              <a:ea typeface="DM Sans"/>
              <a:cs typeface="DM Sans"/>
              <a:sym typeface="DM Sans"/>
            </a:endParaRPr>
          </a:p>
        </p:txBody>
      </p:sp>
      <p:sp>
        <p:nvSpPr>
          <p:cNvPr id="189" name="Google Shape;189;p29"/>
          <p:cNvSpPr txBox="1"/>
          <p:nvPr/>
        </p:nvSpPr>
        <p:spPr>
          <a:xfrm>
            <a:off x="471475" y="6452838"/>
            <a:ext cx="107394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tx2">
                    <a:lumMod val="75000"/>
                  </a:schemeClr>
                </a:solidFill>
                <a:latin typeface="Calibri"/>
                <a:ea typeface="Calibri"/>
                <a:cs typeface="Calibri"/>
                <a:sym typeface="Calibri"/>
              </a:rPr>
              <a:t>Los </a:t>
            </a:r>
            <a:r>
              <a:rPr lang="en-US" sz="1100" b="1" dirty="0" err="1">
                <a:solidFill>
                  <a:schemeClr val="tx2">
                    <a:lumMod val="75000"/>
                  </a:schemeClr>
                </a:solidFill>
                <a:latin typeface="Calibri"/>
                <a:ea typeface="Calibri"/>
                <a:cs typeface="Calibri"/>
                <a:sym typeface="Calibri"/>
              </a:rPr>
              <a:t>datos</a:t>
            </a:r>
            <a:r>
              <a:rPr lang="en-US" sz="1100" b="1" dirty="0">
                <a:solidFill>
                  <a:schemeClr val="tx2">
                    <a:lumMod val="75000"/>
                  </a:schemeClr>
                </a:solidFill>
                <a:latin typeface="Calibri"/>
                <a:ea typeface="Calibri"/>
                <a:cs typeface="Calibri"/>
                <a:sym typeface="Calibri"/>
              </a:rPr>
              <a:t> </a:t>
            </a:r>
            <a:r>
              <a:rPr lang="en-US" sz="1100" b="1" dirty="0" err="1">
                <a:solidFill>
                  <a:schemeClr val="tx2">
                    <a:lumMod val="75000"/>
                  </a:schemeClr>
                </a:solidFill>
                <a:latin typeface="Calibri"/>
                <a:ea typeface="Calibri"/>
                <a:cs typeface="Calibri"/>
                <a:sym typeface="Calibri"/>
              </a:rPr>
              <a:t>fueron</a:t>
            </a:r>
            <a:r>
              <a:rPr lang="en-US" sz="1100" b="1" dirty="0">
                <a:solidFill>
                  <a:schemeClr val="tx2">
                    <a:lumMod val="75000"/>
                  </a:schemeClr>
                </a:solidFill>
                <a:latin typeface="Calibri"/>
                <a:ea typeface="Calibri"/>
                <a:cs typeface="Calibri"/>
                <a:sym typeface="Calibri"/>
              </a:rPr>
              <a:t> </a:t>
            </a:r>
            <a:r>
              <a:rPr lang="en-US" sz="1100" b="1" dirty="0" err="1">
                <a:solidFill>
                  <a:schemeClr val="tx2">
                    <a:lumMod val="75000"/>
                  </a:schemeClr>
                </a:solidFill>
                <a:latin typeface="Calibri"/>
                <a:ea typeface="Calibri"/>
                <a:cs typeface="Calibri"/>
                <a:sym typeface="Calibri"/>
              </a:rPr>
              <a:t>extraídos</a:t>
            </a:r>
            <a:r>
              <a:rPr lang="en-US" sz="1100" b="1" dirty="0">
                <a:solidFill>
                  <a:schemeClr val="tx2">
                    <a:lumMod val="75000"/>
                  </a:schemeClr>
                </a:solidFill>
                <a:latin typeface="Calibri"/>
                <a:ea typeface="Calibri"/>
                <a:cs typeface="Calibri"/>
                <a:sym typeface="Calibri"/>
              </a:rPr>
              <a:t> de Kaggle. Para mayor </a:t>
            </a:r>
            <a:r>
              <a:rPr lang="en-US" sz="1100" b="1" dirty="0" err="1">
                <a:solidFill>
                  <a:schemeClr val="tx2">
                    <a:lumMod val="75000"/>
                  </a:schemeClr>
                </a:solidFill>
                <a:latin typeface="Calibri"/>
                <a:ea typeface="Calibri"/>
                <a:cs typeface="Calibri"/>
                <a:sym typeface="Calibri"/>
              </a:rPr>
              <a:t>detalle</a:t>
            </a:r>
            <a:r>
              <a:rPr lang="en-US" sz="1100" b="1" dirty="0">
                <a:solidFill>
                  <a:schemeClr val="tx2">
                    <a:lumMod val="75000"/>
                  </a:schemeClr>
                </a:solidFill>
                <a:latin typeface="Calibri"/>
                <a:ea typeface="Calibri"/>
                <a:cs typeface="Calibri"/>
                <a:sym typeface="Calibri"/>
              </a:rPr>
              <a:t> </a:t>
            </a:r>
            <a:r>
              <a:rPr lang="en-US" sz="1100" b="1" dirty="0" err="1">
                <a:solidFill>
                  <a:schemeClr val="tx2">
                    <a:lumMod val="75000"/>
                  </a:schemeClr>
                </a:solidFill>
                <a:latin typeface="Calibri"/>
                <a:ea typeface="Calibri"/>
                <a:cs typeface="Calibri"/>
                <a:sym typeface="Calibri"/>
              </a:rPr>
              <a:t>ingresar</a:t>
            </a:r>
            <a:r>
              <a:rPr lang="en-US" sz="1100" b="1" dirty="0">
                <a:solidFill>
                  <a:schemeClr val="tx2">
                    <a:lumMod val="75000"/>
                  </a:schemeClr>
                </a:solidFill>
                <a:latin typeface="Calibri"/>
                <a:ea typeface="Calibri"/>
                <a:cs typeface="Calibri"/>
                <a:sym typeface="Calibri"/>
              </a:rPr>
              <a:t> al </a:t>
            </a:r>
            <a:r>
              <a:rPr lang="en-US" sz="1100" b="1" dirty="0" err="1">
                <a:solidFill>
                  <a:schemeClr val="tx2">
                    <a:lumMod val="75000"/>
                  </a:schemeClr>
                </a:solidFill>
                <a:latin typeface="Calibri"/>
                <a:ea typeface="Calibri"/>
                <a:cs typeface="Calibri"/>
                <a:sym typeface="Calibri"/>
              </a:rPr>
              <a:t>siguiente</a:t>
            </a:r>
            <a:r>
              <a:rPr lang="en-US" sz="1100" b="1" dirty="0">
                <a:solidFill>
                  <a:schemeClr val="tx2">
                    <a:lumMod val="75000"/>
                  </a:schemeClr>
                </a:solidFill>
                <a:latin typeface="Calibri"/>
                <a:ea typeface="Calibri"/>
                <a:cs typeface="Calibri"/>
                <a:sym typeface="Calibri"/>
              </a:rPr>
              <a:t>  </a:t>
            </a:r>
            <a:r>
              <a:rPr lang="en-US" sz="1100" b="1" u="sng" dirty="0">
                <a:solidFill>
                  <a:schemeClr val="tx2">
                    <a:lumMod val="75000"/>
                  </a:schemeClr>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link</a:t>
            </a:r>
            <a:r>
              <a:rPr lang="en-US" sz="1100" b="1" dirty="0">
                <a:solidFill>
                  <a:schemeClr val="tx2">
                    <a:lumMod val="75000"/>
                  </a:schemeClr>
                </a:solidFill>
                <a:latin typeface="Calibri"/>
                <a:ea typeface="Calibri"/>
                <a:cs typeface="Calibri"/>
                <a:sym typeface="Calibri"/>
              </a:rPr>
              <a:t>.</a:t>
            </a:r>
            <a:endParaRPr sz="1100" b="1" dirty="0">
              <a:solidFill>
                <a:schemeClr val="tx2">
                  <a:lumMod val="75000"/>
                </a:schemeClr>
              </a:solidFill>
              <a:latin typeface="Calibri"/>
              <a:ea typeface="Calibri"/>
              <a:cs typeface="Calibri"/>
              <a:sym typeface="Calibri"/>
            </a:endParaRPr>
          </a:p>
        </p:txBody>
      </p:sp>
      <p:sp>
        <p:nvSpPr>
          <p:cNvPr id="2" name="Flecha: curvada hacia arriba 1">
            <a:hlinkClick r:id="rId4" action="ppaction://hlinksldjump"/>
            <a:extLst>
              <a:ext uri="{FF2B5EF4-FFF2-40B4-BE49-F238E27FC236}">
                <a16:creationId xmlns:a16="http://schemas.microsoft.com/office/drawing/2014/main" id="{00896B7A-8F19-0026-06FB-B1783336C9A4}"/>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latin typeface="Helvetica Neue" panose="020B0604020202020204" charset="0"/>
            </a:endParaRPr>
          </a:p>
        </p:txBody>
      </p:sp>
      <p:pic>
        <p:nvPicPr>
          <p:cNvPr id="6" name="Imagen 5">
            <a:extLst>
              <a:ext uri="{FF2B5EF4-FFF2-40B4-BE49-F238E27FC236}">
                <a16:creationId xmlns:a16="http://schemas.microsoft.com/office/drawing/2014/main" id="{25744773-7576-3CC1-2C7B-0A4C072BC853}"/>
              </a:ext>
            </a:extLst>
          </p:cNvPr>
          <p:cNvPicPr>
            <a:picLocks noChangeAspect="1"/>
          </p:cNvPicPr>
          <p:nvPr/>
        </p:nvPicPr>
        <p:blipFill>
          <a:blip r:embed="rId5"/>
          <a:stretch>
            <a:fillRect/>
          </a:stretch>
        </p:blipFill>
        <p:spPr>
          <a:xfrm>
            <a:off x="1039750" y="1416344"/>
            <a:ext cx="1496696" cy="1496696"/>
          </a:xfrm>
          <a:prstGeom prst="rect">
            <a:avLst/>
          </a:prstGeom>
        </p:spPr>
      </p:pic>
      <p:sp>
        <p:nvSpPr>
          <p:cNvPr id="11" name="CuadroTexto 10">
            <a:extLst>
              <a:ext uri="{FF2B5EF4-FFF2-40B4-BE49-F238E27FC236}">
                <a16:creationId xmlns:a16="http://schemas.microsoft.com/office/drawing/2014/main" id="{33997C43-750F-A6DF-3702-DB757C2BD871}"/>
              </a:ext>
            </a:extLst>
          </p:cNvPr>
          <p:cNvSpPr txBox="1"/>
          <p:nvPr/>
        </p:nvSpPr>
        <p:spPr>
          <a:xfrm>
            <a:off x="4527452" y="4306260"/>
            <a:ext cx="3137096" cy="646331"/>
          </a:xfrm>
          <a:prstGeom prst="rect">
            <a:avLst/>
          </a:prstGeom>
          <a:noFill/>
        </p:spPr>
        <p:txBody>
          <a:bodyPr wrap="square" rtlCol="0">
            <a:spAutoFit/>
          </a:bodyPr>
          <a:lstStyle/>
          <a:p>
            <a:pPr algn="ctr"/>
            <a:r>
              <a:rPr lang="es-ES" dirty="0">
                <a:solidFill>
                  <a:schemeClr val="tx2">
                    <a:lumMod val="75000"/>
                  </a:schemeClr>
                </a:solidFill>
                <a:latin typeface="Helvetica Neue" panose="020B0604020202020204" charset="0"/>
              </a:rPr>
              <a:t>variable target</a:t>
            </a:r>
          </a:p>
          <a:p>
            <a:pPr algn="ctr"/>
            <a:r>
              <a:rPr lang="es-ES" b="1" dirty="0">
                <a:solidFill>
                  <a:schemeClr val="tx2">
                    <a:lumMod val="75000"/>
                  </a:schemeClr>
                </a:solidFill>
                <a:latin typeface="Helvetica Neue" panose="020B0604020202020204" charset="0"/>
              </a:rPr>
              <a:t>Cliente desgastado</a:t>
            </a:r>
            <a:endParaRPr lang="es-AR" b="1" dirty="0">
              <a:solidFill>
                <a:schemeClr val="tx2">
                  <a:lumMod val="75000"/>
                </a:schemeClr>
              </a:solidFill>
              <a:latin typeface="Helvetica Neue" panose="020B0604020202020204" charset="0"/>
            </a:endParaRPr>
          </a:p>
        </p:txBody>
      </p:sp>
      <p:pic>
        <p:nvPicPr>
          <p:cNvPr id="13" name="Imagen 12">
            <a:extLst>
              <a:ext uri="{FF2B5EF4-FFF2-40B4-BE49-F238E27FC236}">
                <a16:creationId xmlns:a16="http://schemas.microsoft.com/office/drawing/2014/main" id="{32E0172B-99B1-6326-5705-F7CCB1C4E39E}"/>
              </a:ext>
            </a:extLst>
          </p:cNvPr>
          <p:cNvPicPr>
            <a:picLocks noChangeAspect="1"/>
          </p:cNvPicPr>
          <p:nvPr/>
        </p:nvPicPr>
        <p:blipFill>
          <a:blip r:embed="rId6"/>
          <a:stretch>
            <a:fillRect/>
          </a:stretch>
        </p:blipFill>
        <p:spPr>
          <a:xfrm>
            <a:off x="5050629" y="2423377"/>
            <a:ext cx="1867525" cy="1867525"/>
          </a:xfrm>
          <a:prstGeom prst="rect">
            <a:avLst/>
          </a:prstGeom>
        </p:spPr>
      </p:pic>
      <p:pic>
        <p:nvPicPr>
          <p:cNvPr id="27" name="Imagen 26">
            <a:extLst>
              <a:ext uri="{FF2B5EF4-FFF2-40B4-BE49-F238E27FC236}">
                <a16:creationId xmlns:a16="http://schemas.microsoft.com/office/drawing/2014/main" id="{243AAB18-D4F8-7F17-82D6-EFF89E5448DF}"/>
              </a:ext>
            </a:extLst>
          </p:cNvPr>
          <p:cNvPicPr>
            <a:picLocks noChangeAspect="1"/>
          </p:cNvPicPr>
          <p:nvPr/>
        </p:nvPicPr>
        <p:blipFill>
          <a:blip r:embed="rId7"/>
          <a:stretch>
            <a:fillRect/>
          </a:stretch>
        </p:blipFill>
        <p:spPr>
          <a:xfrm>
            <a:off x="9730425" y="1491973"/>
            <a:ext cx="1177501" cy="1177501"/>
          </a:xfrm>
          <a:prstGeom prst="rect">
            <a:avLst/>
          </a:prstGeom>
        </p:spPr>
      </p:pic>
      <p:sp>
        <p:nvSpPr>
          <p:cNvPr id="28" name="Google Shape;176;p29">
            <a:extLst>
              <a:ext uri="{FF2B5EF4-FFF2-40B4-BE49-F238E27FC236}">
                <a16:creationId xmlns:a16="http://schemas.microsoft.com/office/drawing/2014/main" id="{282F0D2F-11DD-55BD-6567-9A9D160BBA19}"/>
              </a:ext>
            </a:extLst>
          </p:cNvPr>
          <p:cNvSpPr txBox="1"/>
          <p:nvPr/>
        </p:nvSpPr>
        <p:spPr>
          <a:xfrm>
            <a:off x="9314381" y="526598"/>
            <a:ext cx="2009587"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Prom edad 47 años</a:t>
            </a:r>
            <a:endParaRPr sz="3000" dirty="0">
              <a:solidFill>
                <a:schemeClr val="tx2">
                  <a:lumMod val="75000"/>
                </a:schemeClr>
              </a:solidFill>
              <a:latin typeface="Helvetica Neue" panose="020B0604020202020204" charset="0"/>
              <a:ea typeface="DM Sans"/>
              <a:cs typeface="DM Sans"/>
              <a:sym typeface="DM Sans"/>
            </a:endParaRPr>
          </a:p>
        </p:txBody>
      </p:sp>
      <p:cxnSp>
        <p:nvCxnSpPr>
          <p:cNvPr id="30" name="Conector recto de flecha 29">
            <a:extLst>
              <a:ext uri="{FF2B5EF4-FFF2-40B4-BE49-F238E27FC236}">
                <a16:creationId xmlns:a16="http://schemas.microsoft.com/office/drawing/2014/main" id="{4526C01A-8A37-81F6-EB29-A7793B86ABE9}"/>
              </a:ext>
            </a:extLst>
          </p:cNvPr>
          <p:cNvCxnSpPr>
            <a:cxnSpLocks/>
            <a:stCxn id="13" idx="1"/>
          </p:cNvCxnSpPr>
          <p:nvPr/>
        </p:nvCxnSpPr>
        <p:spPr>
          <a:xfrm flipH="1" flipV="1">
            <a:off x="2555509" y="1981809"/>
            <a:ext cx="2495120" cy="137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A51DFCEA-3D02-CA1E-52E3-84316742A3CB}"/>
              </a:ext>
            </a:extLst>
          </p:cNvPr>
          <p:cNvCxnSpPr>
            <a:cxnSpLocks/>
            <a:stCxn id="13" idx="3"/>
          </p:cNvCxnSpPr>
          <p:nvPr/>
        </p:nvCxnSpPr>
        <p:spPr>
          <a:xfrm flipV="1">
            <a:off x="6918154" y="2023999"/>
            <a:ext cx="2495120" cy="133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C72B38-13B9-77A8-2067-B92F8467D6FB}"/>
              </a:ext>
            </a:extLst>
          </p:cNvPr>
          <p:cNvSpPr txBox="1"/>
          <p:nvPr/>
        </p:nvSpPr>
        <p:spPr>
          <a:xfrm>
            <a:off x="2066242" y="5148716"/>
            <a:ext cx="1547446" cy="553998"/>
          </a:xfrm>
          <a:prstGeom prst="rect">
            <a:avLst/>
          </a:prstGeom>
          <a:noFill/>
        </p:spPr>
        <p:txBody>
          <a:bodyPr wrap="square" rtlCol="0">
            <a:spAutoFit/>
          </a:bodyPr>
          <a:lstStyle/>
          <a:p>
            <a:r>
              <a:rPr lang="en-US" sz="3000" b="1" dirty="0">
                <a:solidFill>
                  <a:schemeClr val="tx2">
                    <a:lumMod val="75000"/>
                  </a:schemeClr>
                </a:solidFill>
                <a:latin typeface="Helvetica Neue" panose="020B0604020202020204" charset="0"/>
                <a:sym typeface="DM Sans"/>
              </a:rPr>
              <a:t>5.358</a:t>
            </a:r>
          </a:p>
        </p:txBody>
      </p:sp>
      <p:pic>
        <p:nvPicPr>
          <p:cNvPr id="41" name="Imagen 40">
            <a:extLst>
              <a:ext uri="{FF2B5EF4-FFF2-40B4-BE49-F238E27FC236}">
                <a16:creationId xmlns:a16="http://schemas.microsoft.com/office/drawing/2014/main" id="{7434C299-8B04-4409-420E-247617FDA69E}"/>
              </a:ext>
            </a:extLst>
          </p:cNvPr>
          <p:cNvPicPr>
            <a:picLocks noChangeAspect="1"/>
          </p:cNvPicPr>
          <p:nvPr/>
        </p:nvPicPr>
        <p:blipFill>
          <a:blip r:embed="rId8"/>
          <a:stretch>
            <a:fillRect/>
          </a:stretch>
        </p:blipFill>
        <p:spPr>
          <a:xfrm>
            <a:off x="1199348" y="4984002"/>
            <a:ext cx="718712" cy="718712"/>
          </a:xfrm>
          <a:prstGeom prst="rect">
            <a:avLst/>
          </a:prstGeom>
        </p:spPr>
      </p:pic>
      <p:sp>
        <p:nvSpPr>
          <p:cNvPr id="42" name="CuadroTexto 41">
            <a:extLst>
              <a:ext uri="{FF2B5EF4-FFF2-40B4-BE49-F238E27FC236}">
                <a16:creationId xmlns:a16="http://schemas.microsoft.com/office/drawing/2014/main" id="{928C3A49-F74D-0EDB-0EF0-DF9B14E2D948}"/>
              </a:ext>
            </a:extLst>
          </p:cNvPr>
          <p:cNvSpPr txBox="1"/>
          <p:nvPr/>
        </p:nvSpPr>
        <p:spPr>
          <a:xfrm>
            <a:off x="2066242" y="4107264"/>
            <a:ext cx="1547446" cy="553998"/>
          </a:xfrm>
          <a:prstGeom prst="rect">
            <a:avLst/>
          </a:prstGeom>
          <a:noFill/>
        </p:spPr>
        <p:txBody>
          <a:bodyPr wrap="square" rtlCol="0">
            <a:spAutoFit/>
          </a:bodyPr>
          <a:lstStyle/>
          <a:p>
            <a:r>
              <a:rPr lang="en-US" sz="3000" b="1" dirty="0">
                <a:solidFill>
                  <a:schemeClr val="tx2">
                    <a:lumMod val="75000"/>
                  </a:schemeClr>
                </a:solidFill>
                <a:latin typeface="Helvetica Neue" panose="020B0604020202020204" charset="0"/>
                <a:sym typeface="DM Sans"/>
              </a:rPr>
              <a:t>4.769</a:t>
            </a:r>
          </a:p>
        </p:txBody>
      </p:sp>
      <p:pic>
        <p:nvPicPr>
          <p:cNvPr id="44" name="Imagen 43">
            <a:extLst>
              <a:ext uri="{FF2B5EF4-FFF2-40B4-BE49-F238E27FC236}">
                <a16:creationId xmlns:a16="http://schemas.microsoft.com/office/drawing/2014/main" id="{AE0E2DA0-AF49-CB17-3EE4-F966CE06C050}"/>
              </a:ext>
            </a:extLst>
          </p:cNvPr>
          <p:cNvPicPr>
            <a:picLocks noChangeAspect="1"/>
          </p:cNvPicPr>
          <p:nvPr/>
        </p:nvPicPr>
        <p:blipFill>
          <a:blip r:embed="rId9"/>
          <a:stretch>
            <a:fillRect/>
          </a:stretch>
        </p:blipFill>
        <p:spPr>
          <a:xfrm>
            <a:off x="1271729" y="4063311"/>
            <a:ext cx="646331" cy="646331"/>
          </a:xfrm>
          <a:prstGeom prst="rect">
            <a:avLst/>
          </a:prstGeom>
        </p:spPr>
      </p:pic>
      <p:cxnSp>
        <p:nvCxnSpPr>
          <p:cNvPr id="45" name="Conector recto de flecha 44">
            <a:extLst>
              <a:ext uri="{FF2B5EF4-FFF2-40B4-BE49-F238E27FC236}">
                <a16:creationId xmlns:a16="http://schemas.microsoft.com/office/drawing/2014/main" id="{A23B4571-2127-E0B1-1FEB-8877D90A9BBB}"/>
              </a:ext>
            </a:extLst>
          </p:cNvPr>
          <p:cNvCxnSpPr>
            <a:cxnSpLocks/>
            <a:stCxn id="13" idx="1"/>
            <a:endCxn id="42" idx="3"/>
          </p:cNvCxnSpPr>
          <p:nvPr/>
        </p:nvCxnSpPr>
        <p:spPr>
          <a:xfrm flipH="1">
            <a:off x="3613688" y="3357140"/>
            <a:ext cx="1436941" cy="102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Imagen 48">
            <a:extLst>
              <a:ext uri="{FF2B5EF4-FFF2-40B4-BE49-F238E27FC236}">
                <a16:creationId xmlns:a16="http://schemas.microsoft.com/office/drawing/2014/main" id="{517211C2-375A-F36F-F9C1-51FF7C6EF7ED}"/>
              </a:ext>
            </a:extLst>
          </p:cNvPr>
          <p:cNvPicPr>
            <a:picLocks noChangeAspect="1"/>
          </p:cNvPicPr>
          <p:nvPr/>
        </p:nvPicPr>
        <p:blipFill>
          <a:blip r:embed="rId10"/>
          <a:stretch>
            <a:fillRect/>
          </a:stretch>
        </p:blipFill>
        <p:spPr>
          <a:xfrm>
            <a:off x="9730425" y="4545626"/>
            <a:ext cx="1560835" cy="1560835"/>
          </a:xfrm>
          <a:prstGeom prst="rect">
            <a:avLst/>
          </a:prstGeom>
        </p:spPr>
      </p:pic>
      <p:sp>
        <p:nvSpPr>
          <p:cNvPr id="50" name="Google Shape;176;p29">
            <a:extLst>
              <a:ext uri="{FF2B5EF4-FFF2-40B4-BE49-F238E27FC236}">
                <a16:creationId xmlns:a16="http://schemas.microsoft.com/office/drawing/2014/main" id="{A26AD230-8E64-7015-D93C-CC82B2D8AEDD}"/>
              </a:ext>
            </a:extLst>
          </p:cNvPr>
          <p:cNvSpPr txBox="1"/>
          <p:nvPr/>
        </p:nvSpPr>
        <p:spPr>
          <a:xfrm>
            <a:off x="9114481" y="3276267"/>
            <a:ext cx="2595071" cy="138499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Prom antiguedad 44 meses</a:t>
            </a:r>
            <a:endParaRPr sz="3000" dirty="0">
              <a:solidFill>
                <a:schemeClr val="tx2">
                  <a:lumMod val="75000"/>
                </a:schemeClr>
              </a:solidFill>
              <a:latin typeface="Helvetica Neue" panose="020B0604020202020204" charset="0"/>
              <a:ea typeface="DM Sans"/>
              <a:cs typeface="DM Sans"/>
              <a:sym typeface="DM Sans"/>
            </a:endParaRPr>
          </a:p>
        </p:txBody>
      </p:sp>
      <p:cxnSp>
        <p:nvCxnSpPr>
          <p:cNvPr id="51" name="Conector recto de flecha 50">
            <a:extLst>
              <a:ext uri="{FF2B5EF4-FFF2-40B4-BE49-F238E27FC236}">
                <a16:creationId xmlns:a16="http://schemas.microsoft.com/office/drawing/2014/main" id="{B7165CE4-10F1-DD9F-E9A9-51B18C051758}"/>
              </a:ext>
            </a:extLst>
          </p:cNvPr>
          <p:cNvCxnSpPr>
            <a:cxnSpLocks/>
            <a:stCxn id="13" idx="3"/>
            <a:endCxn id="50" idx="1"/>
          </p:cNvCxnSpPr>
          <p:nvPr/>
        </p:nvCxnSpPr>
        <p:spPr>
          <a:xfrm>
            <a:off x="6918154" y="3357140"/>
            <a:ext cx="2196327" cy="61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F2F5ECBD-9E98-E66E-A067-93A97080B843}"/>
              </a:ext>
            </a:extLst>
          </p:cNvPr>
          <p:cNvSpPr txBox="1"/>
          <p:nvPr/>
        </p:nvSpPr>
        <p:spPr>
          <a:xfrm>
            <a:off x="4512694" y="1850343"/>
            <a:ext cx="3151854" cy="369332"/>
          </a:xfrm>
          <a:prstGeom prst="rect">
            <a:avLst/>
          </a:prstGeom>
          <a:noFill/>
        </p:spPr>
        <p:txBody>
          <a:bodyPr wrap="square" rtlCol="0">
            <a:spAutoFit/>
          </a:bodyPr>
          <a:lstStyle/>
          <a:p>
            <a:r>
              <a:rPr lang="es-ES" b="1" u="sng" dirty="0">
                <a:solidFill>
                  <a:schemeClr val="tx2">
                    <a:lumMod val="75000"/>
                  </a:schemeClr>
                </a:solidFill>
                <a:latin typeface="Helvetica Neue" panose="020B0604020202020204" charset="0"/>
              </a:rPr>
              <a:t>Datos de nuestros clientes</a:t>
            </a:r>
            <a:endParaRPr lang="es-AR" b="1" u="sng" dirty="0">
              <a:solidFill>
                <a:schemeClr val="tx2">
                  <a:lumMod val="75000"/>
                </a:schemeClr>
              </a:solidFill>
              <a:latin typeface="Helvetica Neue" panose="020B0604020202020204" charset="0"/>
            </a:endParaRPr>
          </a:p>
        </p:txBody>
      </p:sp>
      <p:sp>
        <p:nvSpPr>
          <p:cNvPr id="55" name="CuadroTexto 54">
            <a:extLst>
              <a:ext uri="{FF2B5EF4-FFF2-40B4-BE49-F238E27FC236}">
                <a16:creationId xmlns:a16="http://schemas.microsoft.com/office/drawing/2014/main" id="{F2ADC9C7-0AAD-4ADB-4788-6D070545D17A}"/>
              </a:ext>
            </a:extLst>
          </p:cNvPr>
          <p:cNvSpPr txBox="1"/>
          <p:nvPr/>
        </p:nvSpPr>
        <p:spPr>
          <a:xfrm>
            <a:off x="4317133" y="5194882"/>
            <a:ext cx="3557733" cy="1015663"/>
          </a:xfrm>
          <a:prstGeom prst="rect">
            <a:avLst/>
          </a:prstGeom>
          <a:noFill/>
        </p:spPr>
        <p:txBody>
          <a:bodyPr wrap="square" rtlCol="0">
            <a:spAutoFit/>
          </a:bodyPr>
          <a:lstStyle/>
          <a:p>
            <a:pPr algn="ctr"/>
            <a:r>
              <a:rPr lang="es-ES" sz="2000" dirty="0">
                <a:solidFill>
                  <a:schemeClr val="tx2">
                    <a:lumMod val="75000"/>
                  </a:schemeClr>
                </a:solidFill>
                <a:effectLst>
                  <a:outerShdw blurRad="38100" dist="38100" dir="2700000" algn="tl">
                    <a:srgbClr val="000000">
                      <a:alpha val="43137"/>
                    </a:srgbClr>
                  </a:outerShdw>
                </a:effectLst>
                <a:latin typeface="Helvetica Neue" panose="020B0604020202020204" charset="0"/>
              </a:rPr>
              <a:t>16% Clientes desgastados</a:t>
            </a:r>
          </a:p>
          <a:p>
            <a:pPr algn="ctr"/>
            <a:endParaRPr lang="es-ES" sz="2000" dirty="0">
              <a:solidFill>
                <a:schemeClr val="tx2">
                  <a:lumMod val="75000"/>
                </a:schemeClr>
              </a:solidFill>
              <a:effectLst>
                <a:outerShdw blurRad="38100" dist="38100" dir="2700000" algn="tl">
                  <a:srgbClr val="000000">
                    <a:alpha val="43137"/>
                  </a:srgbClr>
                </a:outerShdw>
              </a:effectLst>
              <a:latin typeface="Helvetica Neue" panose="020B0604020202020204" charset="0"/>
            </a:endParaRPr>
          </a:p>
          <a:p>
            <a:pPr algn="ctr"/>
            <a:r>
              <a:rPr lang="es-ES" sz="2000" dirty="0">
                <a:solidFill>
                  <a:schemeClr val="tx2">
                    <a:lumMod val="75000"/>
                  </a:schemeClr>
                </a:solidFill>
                <a:effectLst>
                  <a:outerShdw blurRad="38100" dist="38100" dir="2700000" algn="tl">
                    <a:srgbClr val="000000">
                      <a:alpha val="43137"/>
                    </a:srgbClr>
                  </a:outerShdw>
                </a:effectLst>
                <a:latin typeface="Helvetica Neue" panose="020B0604020202020204" charset="0"/>
              </a:rPr>
              <a:t>84% Clientes activos</a:t>
            </a:r>
            <a:endParaRPr lang="es-AR" sz="2000" dirty="0">
              <a:solidFill>
                <a:schemeClr val="tx2">
                  <a:lumMod val="75000"/>
                </a:schemeClr>
              </a:solidFill>
              <a:effectLst>
                <a:outerShdw blurRad="38100" dist="38100" dir="2700000" algn="tl">
                  <a:srgbClr val="000000">
                    <a:alpha val="43137"/>
                  </a:srgbClr>
                </a:outerShdw>
              </a:effectLst>
              <a:latin typeface="Helvetica Neue" panose="020B0604020202020204" charset="0"/>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a:t>ANÁLISIS</a:t>
            </a:r>
            <a:r>
              <a:rPr lang="en-US" sz="6000" b="0" i="0" u="none" strike="noStrike" cap="none" dirty="0">
                <a:solidFill>
                  <a:srgbClr val="000000"/>
                </a:solidFill>
                <a:latin typeface="Arial"/>
                <a:ea typeface="Arial"/>
                <a:cs typeface="Arial"/>
                <a:sym typeface="Arial"/>
              </a:rPr>
              <a:t> </a:t>
            </a:r>
            <a:endParaRPr dirty="0"/>
          </a:p>
          <a:p>
            <a:pPr marL="0" marR="0" lvl="0" indent="0" algn="ctr" rtl="0">
              <a:lnSpc>
                <a:spcPct val="80000"/>
              </a:lnSpc>
              <a:spcBef>
                <a:spcPts val="0"/>
              </a:spcBef>
              <a:spcAft>
                <a:spcPts val="0"/>
              </a:spcAft>
              <a:buClr>
                <a:srgbClr val="000000"/>
              </a:buClr>
              <a:buSzPts val="6000"/>
              <a:buFont typeface="Arial"/>
              <a:buNone/>
            </a:pPr>
            <a:r>
              <a:rPr lang="en-US" sz="6000" b="1" dirty="0"/>
              <a:t>EXPLORATORIO</a:t>
            </a:r>
            <a:endParaRPr sz="6000" b="1" i="0" u="none" strike="noStrike" cap="none" dirty="0">
              <a:solidFill>
                <a:srgbClr val="000000"/>
              </a:solidFill>
              <a:latin typeface="Arial"/>
              <a:ea typeface="Arial"/>
              <a:cs typeface="Arial"/>
              <a:sym typeface="Arial"/>
            </a:endParaRPr>
          </a:p>
        </p:txBody>
      </p:sp>
    </p:spTree>
  </p:cSld>
  <p:clrMapOvr>
    <a:overrideClrMapping bg1="dk1" tx1="lt1" bg2="dk2" tx2="lt2" accent1="accent1" accent2="accent2" accent3="accent3" accent4="accent4" accent5="accent5" accent6="accent6" hlink="hlink" folHlink="folHlink"/>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1192975" y="399165"/>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a:latin typeface="Helvetica Neue"/>
                <a:ea typeface="Helvetica Neue"/>
                <a:cs typeface="Helvetica Neue"/>
                <a:sym typeface="Helvetica Neue"/>
              </a:rPr>
              <a:t>¿</a:t>
            </a:r>
            <a:r>
              <a:rPr lang="en-US" sz="2800" b="1" dirty="0" err="1">
                <a:latin typeface="Helvetica Neue"/>
                <a:ea typeface="Helvetica Neue"/>
                <a:cs typeface="Helvetica Neue"/>
                <a:sym typeface="Helvetica Neue"/>
              </a:rPr>
              <a:t>Quienes</a:t>
            </a:r>
            <a:r>
              <a:rPr lang="en-US" sz="2800" b="1" dirty="0">
                <a:latin typeface="Helvetica Neue"/>
                <a:ea typeface="Helvetica Neue"/>
                <a:cs typeface="Helvetica Neue"/>
                <a:sym typeface="Helvetica Neue"/>
              </a:rPr>
              <a:t> son </a:t>
            </a:r>
            <a:r>
              <a:rPr lang="en-US" sz="2800" b="1" dirty="0" err="1">
                <a:latin typeface="Helvetica Neue"/>
                <a:ea typeface="Helvetica Neue"/>
                <a:cs typeface="Helvetica Neue"/>
                <a:sym typeface="Helvetica Neue"/>
              </a:rPr>
              <a:t>nuestros</a:t>
            </a:r>
            <a:r>
              <a:rPr lang="en-US" sz="2800" b="1" dirty="0">
                <a:latin typeface="Helvetica Neue"/>
                <a:ea typeface="Helvetica Neue"/>
                <a:cs typeface="Helvetica Neue"/>
                <a:sym typeface="Helvetica Neue"/>
              </a:rPr>
              <a:t> clientes?</a:t>
            </a:r>
            <a:endParaRPr sz="100" b="1" i="0" u="none" strike="noStrike" cap="none" dirty="0">
              <a:solidFill>
                <a:srgbClr val="888888"/>
              </a:solidFill>
              <a:latin typeface="Helvetica Neue"/>
              <a:ea typeface="Helvetica Neue"/>
              <a:cs typeface="Helvetica Neue"/>
              <a:sym typeface="Helvetica Neue"/>
            </a:endParaRPr>
          </a:p>
        </p:txBody>
      </p:sp>
      <p:sp>
        <p:nvSpPr>
          <p:cNvPr id="204" name="Google Shape;204;p31"/>
          <p:cNvSpPr/>
          <p:nvPr/>
        </p:nvSpPr>
        <p:spPr>
          <a:xfrm>
            <a:off x="471475" y="1215476"/>
            <a:ext cx="5155602" cy="45257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Los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áficos</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muestran</a:t>
            </a:r>
            <a:r>
              <a:rPr lang="en-US" dirty="0">
                <a:solidFill>
                  <a:schemeClr val="dk1"/>
                </a:solidFill>
                <a:latin typeface="Helvetica Neue Light"/>
                <a:ea typeface="Helvetica Neue Light"/>
                <a:cs typeface="Helvetica Neue Light"/>
                <a:sym typeface="Helvetica Neue Light"/>
              </a:rPr>
              <a:t> que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84% de los clientes son clientes </a:t>
            </a:r>
            <a:r>
              <a:rPr lang="en-US" dirty="0" err="1">
                <a:solidFill>
                  <a:schemeClr val="dk1"/>
                </a:solidFill>
                <a:latin typeface="Helvetica Neue Light"/>
                <a:ea typeface="Helvetica Neue Light"/>
                <a:cs typeface="Helvetica Neue Light"/>
                <a:sym typeface="Helvetica Neue Light"/>
              </a:rPr>
              <a:t>activos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mientras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que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16% restante </a:t>
            </a:r>
            <a:r>
              <a:rPr lang="en-US" dirty="0" err="1">
                <a:solidFill>
                  <a:schemeClr val="dk1"/>
                </a:solidFill>
                <a:latin typeface="Helvetica Neue Light"/>
                <a:ea typeface="Helvetica Neue Light"/>
                <a:cs typeface="Helvetica Neue Light"/>
                <a:sym typeface="Helvetica Neue Light"/>
              </a:rPr>
              <a:t>corresponde</a:t>
            </a:r>
            <a:r>
              <a:rPr lang="en-US" dirty="0">
                <a:solidFill>
                  <a:schemeClr val="dk1"/>
                </a:solidFill>
                <a:latin typeface="Helvetica Neue Light"/>
                <a:ea typeface="Helvetica Neue Light"/>
                <a:cs typeface="Helvetica Neue Light"/>
                <a:sym typeface="Helvetica Neue Light"/>
              </a:rPr>
              <a:t> a clientes </a:t>
            </a:r>
            <a:r>
              <a:rPr lang="en-US" dirty="0" err="1">
                <a:solidFill>
                  <a:schemeClr val="dk1"/>
                </a:solidFill>
                <a:latin typeface="Helvetica Neue Light"/>
                <a:ea typeface="Helvetica Neue Light"/>
                <a:cs typeface="Helvetica Neue Light"/>
                <a:sym typeface="Helvetica Neue Light"/>
              </a:rPr>
              <a:t>desgastados</a:t>
            </a:r>
            <a:r>
              <a:rPr lang="en-US" dirty="0">
                <a:solidFill>
                  <a:schemeClr val="dk1"/>
                </a:solidFill>
                <a:latin typeface="Helvetica Neue Light"/>
                <a:ea typeface="Helvetica Neue Light"/>
                <a:cs typeface="Helvetica Neue Light"/>
                <a:sym typeface="Helvetica Neue Light"/>
              </a:rPr>
              <a:t>.</a:t>
            </a: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Si </a:t>
            </a:r>
            <a:r>
              <a:rPr lang="en-US" dirty="0" err="1">
                <a:solidFill>
                  <a:schemeClr val="dk1"/>
                </a:solidFill>
                <a:latin typeface="Helvetica Neue Light"/>
                <a:ea typeface="Helvetica Neue Light"/>
                <a:cs typeface="Helvetica Neue Light"/>
                <a:sym typeface="Helvetica Neue Light"/>
              </a:rPr>
              <a:t>analizamos</a:t>
            </a:r>
            <a:r>
              <a:rPr lang="en-US" dirty="0">
                <a:solidFill>
                  <a:schemeClr val="dk1"/>
                </a:solidFill>
                <a:latin typeface="Helvetica Neue Light"/>
                <a:ea typeface="Helvetica Neue Light"/>
                <a:cs typeface="Helvetica Neue Light"/>
                <a:sym typeface="Helvetica Neue Light"/>
              </a:rPr>
              <a:t> la </a:t>
            </a:r>
            <a:r>
              <a:rPr lang="en-US" dirty="0" err="1">
                <a:solidFill>
                  <a:schemeClr val="dk1"/>
                </a:solidFill>
                <a:latin typeface="Helvetica Neue Light"/>
                <a:ea typeface="Helvetica Neue Light"/>
                <a:cs typeface="Helvetica Neue Light"/>
                <a:sym typeface="Helvetica Neue Light"/>
              </a:rPr>
              <a:t>misma</a:t>
            </a:r>
            <a:r>
              <a:rPr lang="en-US" dirty="0">
                <a:solidFill>
                  <a:schemeClr val="dk1"/>
                </a:solidFill>
                <a:latin typeface="Helvetica Neue Light"/>
                <a:ea typeface="Helvetica Neue Light"/>
                <a:cs typeface="Helvetica Neue Light"/>
                <a:sym typeface="Helvetica Neue Light"/>
              </a:rPr>
              <a:t> variable </a:t>
            </a:r>
            <a:r>
              <a:rPr lang="en-US" dirty="0" err="1">
                <a:solidFill>
                  <a:schemeClr val="dk1"/>
                </a:solidFill>
                <a:latin typeface="Helvetica Neue Light"/>
                <a:ea typeface="Helvetica Neue Light"/>
                <a:cs typeface="Helvetica Neue Light"/>
                <a:sym typeface="Helvetica Neue Light"/>
              </a:rPr>
              <a:t>por</a:t>
            </a:r>
            <a:r>
              <a:rPr lang="en-US" dirty="0">
                <a:solidFill>
                  <a:schemeClr val="dk1"/>
                </a:solidFill>
                <a:latin typeface="Helvetica Neue Light"/>
                <a:ea typeface="Helvetica Neue Light"/>
                <a:cs typeface="Helvetica Neue Light"/>
                <a:sym typeface="Helvetica Neue Light"/>
              </a:rPr>
              <a:t> género </a:t>
            </a:r>
            <a:r>
              <a:rPr lang="en-US" dirty="0" err="1">
                <a:solidFill>
                  <a:schemeClr val="dk1"/>
                </a:solidFill>
                <a:latin typeface="Helvetica Neue Light"/>
                <a:ea typeface="Helvetica Neue Light"/>
                <a:cs typeface="Helvetica Neue Light"/>
                <a:sym typeface="Helvetica Neue Light"/>
              </a:rPr>
              <a:t>encontramos</a:t>
            </a:r>
            <a:r>
              <a:rPr lang="en-US" dirty="0">
                <a:solidFill>
                  <a:schemeClr val="dk1"/>
                </a:solidFill>
                <a:latin typeface="Helvetica Neue Light"/>
                <a:ea typeface="Helvetica Neue Light"/>
                <a:cs typeface="Helvetica Neue Light"/>
                <a:sym typeface="Helvetica Neue Light"/>
              </a:rPr>
              <a:t> que 17% de los clientes de género </a:t>
            </a:r>
            <a:r>
              <a:rPr lang="en-US" dirty="0" err="1">
                <a:solidFill>
                  <a:schemeClr val="dk1"/>
                </a:solidFill>
                <a:latin typeface="Helvetica Neue Light"/>
                <a:ea typeface="Helvetica Neue Light"/>
                <a:cs typeface="Helvetica Neue Light"/>
                <a:sym typeface="Helvetica Neue Light"/>
              </a:rPr>
              <a:t>femenino</a:t>
            </a:r>
            <a:r>
              <a:rPr lang="en-US" dirty="0">
                <a:solidFill>
                  <a:schemeClr val="dk1"/>
                </a:solidFill>
                <a:latin typeface="Helvetica Neue Light"/>
                <a:ea typeface="Helvetica Neue Light"/>
                <a:cs typeface="Helvetica Neue Light"/>
                <a:sym typeface="Helvetica Neue Light"/>
              </a:rPr>
              <a:t> son clientes </a:t>
            </a:r>
            <a:r>
              <a:rPr lang="en-US" dirty="0" err="1">
                <a:solidFill>
                  <a:schemeClr val="dk1"/>
                </a:solidFill>
                <a:latin typeface="Helvetica Neue Light"/>
                <a:ea typeface="Helvetica Neue Light"/>
                <a:cs typeface="Helvetica Neue Light"/>
                <a:sym typeface="Helvetica Neue Light"/>
              </a:rPr>
              <a:t>desgastadas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mientras</a:t>
            </a:r>
            <a:r>
              <a:rPr lang="en-US" dirty="0">
                <a:solidFill>
                  <a:schemeClr val="dk1"/>
                </a:solidFill>
                <a:latin typeface="Helvetica Neue Light"/>
                <a:ea typeface="Helvetica Neue Light"/>
                <a:cs typeface="Helvetica Neue Light"/>
                <a:sym typeface="Helvetica Neue Light"/>
              </a:rPr>
              <a:t> que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83% son clientes </a:t>
            </a:r>
            <a:r>
              <a:rPr lang="en-US" dirty="0" err="1">
                <a:solidFill>
                  <a:schemeClr val="dk1"/>
                </a:solidFill>
                <a:latin typeface="Helvetica Neue Light"/>
                <a:ea typeface="Helvetica Neue Light"/>
                <a:cs typeface="Helvetica Neue Light"/>
                <a:sym typeface="Helvetica Neue Light"/>
              </a:rPr>
              <a:t>estables</a:t>
            </a:r>
            <a:r>
              <a:rPr lang="en-US" dirty="0">
                <a:solidFill>
                  <a:schemeClr val="dk1"/>
                </a:solidFill>
                <a:latin typeface="Helvetica Neue Light"/>
                <a:ea typeface="Helvetica Neue Light"/>
                <a:cs typeface="Helvetica Neue Light"/>
                <a:sym typeface="Helvetica Neue Light"/>
              </a:rPr>
              <a:t>. Para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género masculine la </a:t>
            </a:r>
            <a:r>
              <a:rPr lang="en-US" dirty="0" err="1">
                <a:solidFill>
                  <a:schemeClr val="dk1"/>
                </a:solidFill>
                <a:latin typeface="Helvetica Neue Light"/>
                <a:ea typeface="Helvetica Neue Light"/>
                <a:cs typeface="Helvetica Neue Light"/>
                <a:sym typeface="Helvetica Neue Light"/>
              </a:rPr>
              <a:t>proporción</a:t>
            </a:r>
            <a:r>
              <a:rPr lang="en-US" dirty="0">
                <a:solidFill>
                  <a:schemeClr val="dk1"/>
                </a:solidFill>
                <a:latin typeface="Helvetica Neue Light"/>
                <a:ea typeface="Helvetica Neue Light"/>
                <a:cs typeface="Helvetica Neue Light"/>
                <a:sym typeface="Helvetica Neue Light"/>
              </a:rPr>
              <a:t> es de 15% para los clientes </a:t>
            </a:r>
            <a:r>
              <a:rPr lang="en-US" dirty="0" err="1">
                <a:solidFill>
                  <a:schemeClr val="dk1"/>
                </a:solidFill>
                <a:latin typeface="Helvetica Neue Light"/>
                <a:ea typeface="Helvetica Neue Light"/>
                <a:cs typeface="Helvetica Neue Light"/>
                <a:sym typeface="Helvetica Neue Light"/>
              </a:rPr>
              <a:t>desgastados</a:t>
            </a:r>
            <a:r>
              <a:rPr lang="en-US" dirty="0">
                <a:solidFill>
                  <a:schemeClr val="dk1"/>
                </a:solidFill>
                <a:latin typeface="Helvetica Neue Light"/>
                <a:ea typeface="Helvetica Neue Light"/>
                <a:cs typeface="Helvetica Neue Light"/>
                <a:sym typeface="Helvetica Neue Light"/>
              </a:rPr>
              <a:t> y 85% para los clientes </a:t>
            </a:r>
            <a:r>
              <a:rPr lang="en-US" dirty="0" err="1">
                <a:solidFill>
                  <a:schemeClr val="dk1"/>
                </a:solidFill>
                <a:latin typeface="Helvetica Neue Light"/>
                <a:ea typeface="Helvetica Neue Light"/>
                <a:cs typeface="Helvetica Neue Light"/>
                <a:sym typeface="Helvetica Neue Light"/>
              </a:rPr>
              <a:t>estables</a:t>
            </a:r>
            <a:r>
              <a:rPr lang="en-US" dirty="0">
                <a:solidFill>
                  <a:schemeClr val="dk1"/>
                </a:solidFill>
                <a:latin typeface="Helvetica Neue Light"/>
                <a:ea typeface="Helvetica Neue Light"/>
                <a:cs typeface="Helvetica Neue Light"/>
                <a:sym typeface="Helvetica Neue Light"/>
              </a:rPr>
              <a:t>. La </a:t>
            </a:r>
            <a:r>
              <a:rPr lang="en-US" dirty="0" err="1">
                <a:solidFill>
                  <a:schemeClr val="dk1"/>
                </a:solidFill>
                <a:latin typeface="Helvetica Neue Light"/>
                <a:ea typeface="Helvetica Neue Light"/>
                <a:cs typeface="Helvetica Neue Light"/>
                <a:sym typeface="Helvetica Neue Light"/>
              </a:rPr>
              <a:t>visualización</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permite</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inferir</a:t>
            </a:r>
            <a:r>
              <a:rPr lang="en-US" dirty="0">
                <a:solidFill>
                  <a:schemeClr val="dk1"/>
                </a:solidFill>
                <a:latin typeface="Helvetica Neue Light"/>
                <a:ea typeface="Helvetica Neue Light"/>
                <a:cs typeface="Helvetica Neue Light"/>
                <a:sym typeface="Helvetica Neue Light"/>
              </a:rPr>
              <a:t> que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género no </a:t>
            </a:r>
            <a:r>
              <a:rPr lang="en-US" dirty="0" err="1">
                <a:solidFill>
                  <a:schemeClr val="dk1"/>
                </a:solidFill>
                <a:latin typeface="Helvetica Neue Light"/>
                <a:ea typeface="Helvetica Neue Light"/>
                <a:cs typeface="Helvetica Neue Light"/>
                <a:sym typeface="Helvetica Neue Light"/>
              </a:rPr>
              <a:t>será</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determinante</a:t>
            </a:r>
            <a:r>
              <a:rPr lang="en-US" dirty="0">
                <a:solidFill>
                  <a:schemeClr val="dk1"/>
                </a:solidFill>
                <a:latin typeface="Helvetica Neue Light"/>
                <a:ea typeface="Helvetica Neue Light"/>
                <a:cs typeface="Helvetica Neue Light"/>
                <a:sym typeface="Helvetica Neue Light"/>
              </a:rPr>
              <a:t> a la hora de determiner la </a:t>
            </a:r>
            <a:r>
              <a:rPr lang="en-US" dirty="0" err="1">
                <a:solidFill>
                  <a:schemeClr val="dk1"/>
                </a:solidFill>
                <a:latin typeface="Helvetica Neue Light"/>
                <a:ea typeface="Helvetica Neue Light"/>
                <a:cs typeface="Helvetica Neue Light"/>
                <a:sym typeface="Helvetica Neue Light"/>
              </a:rPr>
              <a:t>probabilidad</a:t>
            </a:r>
            <a:r>
              <a:rPr lang="en-US" dirty="0">
                <a:solidFill>
                  <a:schemeClr val="dk1"/>
                </a:solidFill>
                <a:latin typeface="Helvetica Neue Light"/>
                <a:ea typeface="Helvetica Neue Light"/>
                <a:cs typeface="Helvetica Neue Light"/>
                <a:sym typeface="Helvetica Neue Light"/>
              </a:rPr>
              <a:t> de abandon de </a:t>
            </a:r>
            <a:r>
              <a:rPr lang="en-US" dirty="0" err="1">
                <a:solidFill>
                  <a:schemeClr val="dk1"/>
                </a:solidFill>
                <a:latin typeface="Helvetica Neue Light"/>
                <a:ea typeface="Helvetica Neue Light"/>
                <a:cs typeface="Helvetica Neue Light"/>
                <a:sym typeface="Helvetica Neue Light"/>
              </a:rPr>
              <a:t>nuestros</a:t>
            </a:r>
            <a:r>
              <a:rPr lang="en-US" dirty="0">
                <a:solidFill>
                  <a:schemeClr val="dk1"/>
                </a:solidFill>
                <a:latin typeface="Helvetica Neue Light"/>
                <a:ea typeface="Helvetica Neue Light"/>
                <a:cs typeface="Helvetica Neue Light"/>
                <a:sym typeface="Helvetica Neue Light"/>
              </a:rPr>
              <a:t> clientes dado que la </a:t>
            </a:r>
            <a:r>
              <a:rPr lang="en-US" dirty="0" err="1">
                <a:solidFill>
                  <a:schemeClr val="dk1"/>
                </a:solidFill>
                <a:latin typeface="Helvetica Neue Light"/>
                <a:ea typeface="Helvetica Neue Light"/>
                <a:cs typeface="Helvetica Neue Light"/>
                <a:sym typeface="Helvetica Neue Light"/>
              </a:rPr>
              <a:t>distribución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por</a:t>
            </a:r>
            <a:r>
              <a:rPr lang="en-US" dirty="0">
                <a:solidFill>
                  <a:schemeClr val="dk1"/>
                </a:solidFill>
                <a:latin typeface="Helvetica Neue Light"/>
                <a:ea typeface="Helvetica Neue Light"/>
                <a:cs typeface="Helvetica Neue Light"/>
                <a:sym typeface="Helvetica Neue Light"/>
              </a:rPr>
              <a:t> género es </a:t>
            </a:r>
            <a:r>
              <a:rPr lang="en-US" dirty="0" err="1">
                <a:solidFill>
                  <a:schemeClr val="dk1"/>
                </a:solidFill>
                <a:latin typeface="Helvetica Neue Light"/>
                <a:ea typeface="Helvetica Neue Light"/>
                <a:cs typeface="Helvetica Neue Light"/>
                <a:sym typeface="Helvetica Neue Light"/>
              </a:rPr>
              <a:t>bastante</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homogénea</a:t>
            </a:r>
            <a:r>
              <a:rPr lang="en-US" dirty="0">
                <a:solidFill>
                  <a:schemeClr val="dk1"/>
                </a:solidFill>
                <a:latin typeface="Helvetica Neue Light"/>
                <a:ea typeface="Helvetica Neue Light"/>
                <a:cs typeface="Helvetica Neue Light"/>
                <a:sym typeface="Helvetica Neue Light"/>
              </a:rPr>
              <a:t>.</a:t>
            </a: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p:cNvSpPr txBox="1"/>
          <p:nvPr/>
        </p:nvSpPr>
        <p:spPr>
          <a:xfrm>
            <a:off x="6337037" y="1495574"/>
            <a:ext cx="3468900" cy="2310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a:solidFill>
                  <a:schemeClr val="dk1"/>
                </a:solidFill>
              </a:rPr>
              <a:t>Clientes y género</a:t>
            </a:r>
            <a:endParaRPr dirty="0"/>
          </a:p>
        </p:txBody>
      </p:sp>
      <p:sp>
        <p:nvSpPr>
          <p:cNvPr id="209" name="Google Shape;209;p31"/>
          <p:cNvSpPr txBox="1"/>
          <p:nvPr/>
        </p:nvSpPr>
        <p:spPr>
          <a:xfrm>
            <a:off x="471475" y="6452838"/>
            <a:ext cx="1073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latin typeface="Calibri"/>
                <a:ea typeface="Calibri"/>
                <a:cs typeface="Calibri"/>
                <a:sym typeface="Calibri"/>
              </a:rPr>
              <a:t>*Si bien muchas vistas pueden originarse de manera orgánica (i.e gente que hace click en un video sugerido por YouTube), vamos a asumir que la mayoría de las vistas provenien de suscriptores.</a:t>
            </a:r>
            <a:endParaRPr sz="1000">
              <a:solidFill>
                <a:schemeClr val="dk1"/>
              </a:solidFill>
              <a:latin typeface="Calibri"/>
              <a:ea typeface="Calibri"/>
              <a:cs typeface="Calibri"/>
              <a:sym typeface="Calibri"/>
            </a:endParaRPr>
          </a:p>
        </p:txBody>
      </p:sp>
      <p:sp>
        <p:nvSpPr>
          <p:cNvPr id="2" name="Flecha: curvada hacia arriba 1">
            <a:hlinkClick r:id="rId3" action="ppaction://hlinksldjump"/>
            <a:extLst>
              <a:ext uri="{FF2B5EF4-FFF2-40B4-BE49-F238E27FC236}">
                <a16:creationId xmlns:a16="http://schemas.microsoft.com/office/drawing/2014/main" id="{B56D035E-E416-8508-B4AC-F3F267A69A6D}"/>
              </a:ext>
            </a:extLst>
          </p:cNvPr>
          <p:cNvSpPr/>
          <p:nvPr/>
        </p:nvSpPr>
        <p:spPr>
          <a:xfrm>
            <a:off x="10522635"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pic>
        <p:nvPicPr>
          <p:cNvPr id="3" name="Imagen 2">
            <a:extLst>
              <a:ext uri="{FF2B5EF4-FFF2-40B4-BE49-F238E27FC236}">
                <a16:creationId xmlns:a16="http://schemas.microsoft.com/office/drawing/2014/main" id="{69004DCD-D1C1-3E81-757E-D9AD78B6FF86}"/>
              </a:ext>
            </a:extLst>
          </p:cNvPr>
          <p:cNvPicPr>
            <a:picLocks noChangeAspect="1"/>
          </p:cNvPicPr>
          <p:nvPr/>
        </p:nvPicPr>
        <p:blipFill>
          <a:blip r:embed="rId4"/>
          <a:stretch>
            <a:fillRect/>
          </a:stretch>
        </p:blipFill>
        <p:spPr>
          <a:xfrm>
            <a:off x="5524732" y="1995586"/>
            <a:ext cx="5376654" cy="3745689"/>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33" name="Google Shape;233;p33"/>
          <p:cNvSpPr txBox="1"/>
          <p:nvPr/>
        </p:nvSpPr>
        <p:spPr>
          <a:xfrm>
            <a:off x="480873" y="506701"/>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a:solidFill>
                  <a:schemeClr val="tx2">
                    <a:lumMod val="75000"/>
                  </a:schemeClr>
                </a:solidFill>
              </a:rPr>
              <a:t>EDAD</a:t>
            </a:r>
            <a:r>
              <a:rPr lang="en-US" sz="2800" dirty="0">
                <a:solidFill>
                  <a:schemeClr val="tx2">
                    <a:lumMod val="75000"/>
                  </a:schemeClr>
                </a:solidFill>
              </a:rPr>
              <a:t> DE</a:t>
            </a:r>
            <a:endParaRPr sz="2800" b="1" cap="none" dirty="0">
              <a:solidFill>
                <a:schemeClr val="tx2">
                  <a:lumMod val="75000"/>
                </a:schemeClr>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dirty="0">
                <a:solidFill>
                  <a:schemeClr val="tx2">
                    <a:lumMod val="75000"/>
                  </a:schemeClr>
                </a:solidFill>
              </a:rPr>
              <a:t>NUESTROS CLIENTES</a:t>
            </a:r>
            <a:endParaRPr dirty="0">
              <a:solidFill>
                <a:schemeClr val="tx2">
                  <a:lumMod val="75000"/>
                </a:schemeClr>
              </a:solidFill>
            </a:endParaRPr>
          </a:p>
        </p:txBody>
      </p:sp>
      <p:sp>
        <p:nvSpPr>
          <p:cNvPr id="237" name="Google Shape;237;p33"/>
          <p:cNvSpPr txBox="1"/>
          <p:nvPr/>
        </p:nvSpPr>
        <p:spPr>
          <a:xfrm>
            <a:off x="685798" y="2265279"/>
            <a:ext cx="5248275"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a:solidFill>
                  <a:schemeClr val="tx2">
                    <a:lumMod val="75000"/>
                  </a:schemeClr>
                </a:solidFill>
                <a:latin typeface="Helvetica Neue" panose="020B0604020202020204" charset="0"/>
              </a:rPr>
              <a:t>Distribución de abandon del </a:t>
            </a:r>
            <a:r>
              <a:rPr lang="en-US" sz="1500" b="1" dirty="0" err="1">
                <a:solidFill>
                  <a:schemeClr val="tx2">
                    <a:lumMod val="75000"/>
                  </a:schemeClr>
                </a:solidFill>
                <a:latin typeface="Helvetica Neue" panose="020B0604020202020204" charset="0"/>
              </a:rPr>
              <a:t>servicio</a:t>
            </a:r>
            <a:r>
              <a:rPr lang="en-US" sz="1500" b="1" dirty="0">
                <a:solidFill>
                  <a:schemeClr val="tx2">
                    <a:lumMod val="75000"/>
                  </a:schemeClr>
                </a:solidFill>
                <a:latin typeface="Helvetica Neue" panose="020B0604020202020204" charset="0"/>
              </a:rPr>
              <a:t> </a:t>
            </a:r>
            <a:r>
              <a:rPr lang="en-US" sz="1500" b="1" dirty="0" err="1">
                <a:solidFill>
                  <a:schemeClr val="tx2">
                    <a:lumMod val="75000"/>
                  </a:schemeClr>
                </a:solidFill>
                <a:latin typeface="Helvetica Neue" panose="020B0604020202020204" charset="0"/>
              </a:rPr>
              <a:t>por</a:t>
            </a:r>
            <a:r>
              <a:rPr lang="en-US" sz="1500" b="1" dirty="0">
                <a:solidFill>
                  <a:schemeClr val="tx2">
                    <a:lumMod val="75000"/>
                  </a:schemeClr>
                </a:solidFill>
                <a:latin typeface="Helvetica Neue" panose="020B0604020202020204" charset="0"/>
              </a:rPr>
              <a:t> </a:t>
            </a:r>
            <a:r>
              <a:rPr lang="en-US" sz="1500" b="1" dirty="0" err="1">
                <a:solidFill>
                  <a:schemeClr val="tx2">
                    <a:lumMod val="75000"/>
                  </a:schemeClr>
                </a:solidFill>
                <a:latin typeface="Helvetica Neue" panose="020B0604020202020204" charset="0"/>
              </a:rPr>
              <a:t>rango</a:t>
            </a:r>
            <a:r>
              <a:rPr lang="en-US" sz="1500" b="1" dirty="0">
                <a:solidFill>
                  <a:schemeClr val="tx2">
                    <a:lumMod val="75000"/>
                  </a:schemeClr>
                </a:solidFill>
                <a:latin typeface="Helvetica Neue" panose="020B0604020202020204" charset="0"/>
              </a:rPr>
              <a:t> </a:t>
            </a:r>
            <a:r>
              <a:rPr lang="en-US" sz="1500" b="1" dirty="0" err="1">
                <a:solidFill>
                  <a:schemeClr val="tx2">
                    <a:lumMod val="75000"/>
                  </a:schemeClr>
                </a:solidFill>
                <a:latin typeface="Helvetica Neue" panose="020B0604020202020204" charset="0"/>
              </a:rPr>
              <a:t>etáreo</a:t>
            </a:r>
            <a:endParaRPr dirty="0">
              <a:solidFill>
                <a:schemeClr val="tx2">
                  <a:lumMod val="75000"/>
                </a:schemeClr>
              </a:solidFill>
              <a:latin typeface="Helvetica Neue" panose="020B0604020202020204" charset="0"/>
            </a:endParaRPr>
          </a:p>
        </p:txBody>
      </p:sp>
      <p:sp>
        <p:nvSpPr>
          <p:cNvPr id="2" name="Flecha: curvada hacia arriba 1">
            <a:hlinkClick r:id="rId3" action="ppaction://hlinksldjump"/>
            <a:extLst>
              <a:ext uri="{FF2B5EF4-FFF2-40B4-BE49-F238E27FC236}">
                <a16:creationId xmlns:a16="http://schemas.microsoft.com/office/drawing/2014/main" id="{E4A05DEA-BE5C-E8A1-5117-600A8E93376F}"/>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pic>
        <p:nvPicPr>
          <p:cNvPr id="6" name="Imagen 5">
            <a:extLst>
              <a:ext uri="{FF2B5EF4-FFF2-40B4-BE49-F238E27FC236}">
                <a16:creationId xmlns:a16="http://schemas.microsoft.com/office/drawing/2014/main" id="{7CEF5F77-275E-7C81-93EA-73125B5AD8C4}"/>
              </a:ext>
            </a:extLst>
          </p:cNvPr>
          <p:cNvPicPr>
            <a:picLocks noChangeAspect="1"/>
          </p:cNvPicPr>
          <p:nvPr/>
        </p:nvPicPr>
        <p:blipFill>
          <a:blip r:embed="rId4"/>
          <a:stretch>
            <a:fillRect/>
          </a:stretch>
        </p:blipFill>
        <p:spPr>
          <a:xfrm>
            <a:off x="6201707" y="2496112"/>
            <a:ext cx="5418207" cy="3445790"/>
          </a:xfrm>
          <a:prstGeom prst="rect">
            <a:avLst/>
          </a:prstGeom>
        </p:spPr>
      </p:pic>
      <p:sp>
        <p:nvSpPr>
          <p:cNvPr id="7" name="Google Shape;237;p33">
            <a:extLst>
              <a:ext uri="{FF2B5EF4-FFF2-40B4-BE49-F238E27FC236}">
                <a16:creationId xmlns:a16="http://schemas.microsoft.com/office/drawing/2014/main" id="{CF67F1B6-0E6B-D33C-F8C6-977E692284AA}"/>
              </a:ext>
            </a:extLst>
          </p:cNvPr>
          <p:cNvSpPr txBox="1"/>
          <p:nvPr/>
        </p:nvSpPr>
        <p:spPr>
          <a:xfrm>
            <a:off x="7240797" y="2330272"/>
            <a:ext cx="4265405"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a:solidFill>
                  <a:schemeClr val="tx2">
                    <a:lumMod val="75000"/>
                  </a:schemeClr>
                </a:solidFill>
                <a:latin typeface="Helvetica Neue" panose="020B0604020202020204" charset="0"/>
              </a:rPr>
              <a:t>Distribución de edad  y género de los clientes</a:t>
            </a:r>
            <a:endParaRPr dirty="0">
              <a:solidFill>
                <a:schemeClr val="tx2">
                  <a:lumMod val="75000"/>
                </a:schemeClr>
              </a:solidFill>
              <a:latin typeface="Helvetica Neue" panose="020B0604020202020204" charset="0"/>
            </a:endParaRPr>
          </a:p>
        </p:txBody>
      </p:sp>
      <p:sp>
        <p:nvSpPr>
          <p:cNvPr id="11" name="Rectangle 2">
            <a:extLst>
              <a:ext uri="{FF2B5EF4-FFF2-40B4-BE49-F238E27FC236}">
                <a16:creationId xmlns:a16="http://schemas.microsoft.com/office/drawing/2014/main" id="{37DD4085-E3A5-CF6B-AC83-3148EB5DEDF6}"/>
              </a:ext>
            </a:extLst>
          </p:cNvPr>
          <p:cNvSpPr>
            <a:spLocks noChangeArrowheads="1"/>
          </p:cNvSpPr>
          <p:nvPr/>
        </p:nvSpPr>
        <p:spPr bwMode="auto">
          <a:xfrm>
            <a:off x="2550973" y="210659"/>
            <a:ext cx="9641027" cy="1723549"/>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s-ES" sz="1400" b="1" dirty="0">
                <a:solidFill>
                  <a:schemeClr val="tx2">
                    <a:lumMod val="75000"/>
                  </a:schemeClr>
                </a:solidFill>
                <a:latin typeface="DM Sans"/>
                <a:ea typeface="DM Sans"/>
                <a:cs typeface="DM Sans"/>
                <a:sym typeface="DM Sans"/>
              </a:rPr>
              <a:t>¿Qué edad tienen nuestros clientes?</a:t>
            </a:r>
          </a:p>
          <a:p>
            <a:pPr algn="just" defTabSz="914400"/>
            <a:endParaRPr lang="es-ES" sz="1400" dirty="0">
              <a:solidFill>
                <a:schemeClr val="tx2">
                  <a:lumMod val="75000"/>
                </a:schemeClr>
              </a:solidFill>
              <a:latin typeface="DM Sans"/>
              <a:ea typeface="DM Sans"/>
              <a:cs typeface="DM Sans"/>
              <a:sym typeface="DM Sans"/>
            </a:endParaRPr>
          </a:p>
          <a:p>
            <a:pPr lvl="0" algn="just" defTabSz="914400"/>
            <a:r>
              <a:rPr lang="es-ES" altLang="es-AR" sz="1400" dirty="0">
                <a:solidFill>
                  <a:schemeClr val="tx2">
                    <a:lumMod val="75000"/>
                  </a:schemeClr>
                </a:solidFill>
                <a:latin typeface="Helvetica Neue" panose="020B0604020202020204" charset="0"/>
              </a:rPr>
              <a:t>Las tasas de abandono del servicio aumentan con la edad. Además, parece haber un grupo de edad específico donde las tasas de deserción son particularmente bajas (rango de edad 44 a 50 años. Esta puede ser un área de enfoque para que el banco identifique y aborde cualquier problema específico de ese grupo de edad.</a:t>
            </a:r>
          </a:p>
          <a:p>
            <a:pPr lvl="0" algn="just" defTabSz="914400"/>
            <a:endParaRPr lang="es-ES" altLang="es-AR" sz="1400" dirty="0">
              <a:solidFill>
                <a:schemeClr val="tx2">
                  <a:lumMod val="75000"/>
                </a:schemeClr>
              </a:solidFill>
              <a:latin typeface="Helvetica Neue" panose="020B0604020202020204" charset="0"/>
            </a:endParaRPr>
          </a:p>
          <a:p>
            <a:pPr lvl="0" algn="just" defTabSz="914400"/>
            <a:r>
              <a:rPr lang="es-ES" altLang="es-AR" sz="1400" dirty="0">
                <a:solidFill>
                  <a:schemeClr val="tx2">
                    <a:lumMod val="75000"/>
                  </a:schemeClr>
                </a:solidFill>
                <a:latin typeface="Helvetica Neue" panose="020B0604020202020204" charset="0"/>
              </a:rPr>
              <a:t>Si visualizamos la distribución de la edad de los clientes abiertos por género vemos que se mantiene la proporción de cada género en cada rango </a:t>
            </a:r>
            <a:r>
              <a:rPr lang="es-ES" altLang="es-AR" sz="1400" dirty="0" err="1">
                <a:solidFill>
                  <a:schemeClr val="tx2">
                    <a:lumMod val="75000"/>
                  </a:schemeClr>
                </a:solidFill>
                <a:latin typeface="Helvetica Neue" panose="020B0604020202020204" charset="0"/>
              </a:rPr>
              <a:t>etáreo</a:t>
            </a:r>
            <a:r>
              <a:rPr lang="es-ES" altLang="es-AR" sz="1400" dirty="0">
                <a:solidFill>
                  <a:schemeClr val="tx2">
                    <a:lumMod val="75000"/>
                  </a:schemeClr>
                </a:solidFill>
                <a:latin typeface="Helvetica Neue" panose="020B0604020202020204" charset="0"/>
              </a:rPr>
              <a:t>. Resulta relevante conservar este dato para alimentar nuestro modelo predictivo.</a:t>
            </a:r>
          </a:p>
        </p:txBody>
      </p:sp>
      <p:pic>
        <p:nvPicPr>
          <p:cNvPr id="16" name="Imagen 15">
            <a:extLst>
              <a:ext uri="{FF2B5EF4-FFF2-40B4-BE49-F238E27FC236}">
                <a16:creationId xmlns:a16="http://schemas.microsoft.com/office/drawing/2014/main" id="{AF06AB47-F3A7-6502-3865-19C976F42F83}"/>
              </a:ext>
            </a:extLst>
          </p:cNvPr>
          <p:cNvPicPr>
            <a:picLocks noChangeAspect="1"/>
          </p:cNvPicPr>
          <p:nvPr/>
        </p:nvPicPr>
        <p:blipFill>
          <a:blip r:embed="rId5"/>
          <a:stretch>
            <a:fillRect/>
          </a:stretch>
        </p:blipFill>
        <p:spPr>
          <a:xfrm>
            <a:off x="761503" y="2496111"/>
            <a:ext cx="5372100" cy="3400425"/>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480873" y="506701"/>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ES" sz="2800" dirty="0"/>
              <a:t>TIPO DE </a:t>
            </a:r>
            <a:r>
              <a:rPr lang="es-ES" sz="2800" b="1" dirty="0"/>
              <a:t>TARJETA DE CREDITO</a:t>
            </a:r>
            <a:endParaRPr b="1" dirty="0"/>
          </a:p>
        </p:txBody>
      </p:sp>
      <p:sp>
        <p:nvSpPr>
          <p:cNvPr id="218" name="Google Shape;218;p32"/>
          <p:cNvSpPr/>
          <p:nvPr/>
        </p:nvSpPr>
        <p:spPr>
          <a:xfrm>
            <a:off x="3402250" y="440725"/>
            <a:ext cx="8387700" cy="10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¿Con </a:t>
            </a:r>
            <a:r>
              <a:rPr lang="en-US" sz="2000" b="1" dirty="0" err="1">
                <a:solidFill>
                  <a:schemeClr val="dk1"/>
                </a:solidFill>
                <a:latin typeface="Helvetica Neue" panose="020B0604020202020204" charset="0"/>
                <a:ea typeface="DM Sans"/>
                <a:cs typeface="DM Sans"/>
                <a:sym typeface="DM Sans"/>
              </a:rPr>
              <a:t>qué</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frecuencia</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crean</a:t>
            </a:r>
            <a:r>
              <a:rPr lang="en-US" sz="2000" b="1" dirty="0">
                <a:solidFill>
                  <a:schemeClr val="dk1"/>
                </a:solidFill>
                <a:latin typeface="Helvetica Neue" panose="020B0604020202020204" charset="0"/>
                <a:ea typeface="DM Sans"/>
                <a:cs typeface="DM Sans"/>
                <a:sym typeface="DM Sans"/>
              </a:rPr>
              <a:t> </a:t>
            </a:r>
            <a:r>
              <a:rPr lang="en-US" sz="2000" b="1" dirty="0" err="1">
                <a:solidFill>
                  <a:schemeClr val="dk1"/>
                </a:solidFill>
                <a:latin typeface="Helvetica Neue" panose="020B0604020202020204" charset="0"/>
                <a:ea typeface="DM Sans"/>
                <a:cs typeface="DM Sans"/>
                <a:sym typeface="DM Sans"/>
              </a:rPr>
              <a:t>contenido</a:t>
            </a:r>
            <a:r>
              <a:rPr lang="en-US" sz="2000" b="1" dirty="0">
                <a:solidFill>
                  <a:schemeClr val="dk1"/>
                </a:solidFill>
                <a:latin typeface="Helvetica Neue" panose="020B0604020202020204" charset="0"/>
                <a:ea typeface="DM Sans"/>
                <a:cs typeface="DM Sans"/>
                <a:sym typeface="DM Sans"/>
              </a:rPr>
              <a:t>?</a:t>
            </a:r>
            <a:endParaRPr dirty="0">
              <a:latin typeface="Helvetica Neue" panose="020B0604020202020204" charset="0"/>
              <a:ea typeface="DM Sans"/>
              <a:cs typeface="DM Sans"/>
              <a:sym typeface="DM Sans"/>
            </a:endParaRPr>
          </a:p>
          <a:p>
            <a:pPr marL="0" marR="0" lvl="0" indent="0" algn="l" rtl="0">
              <a:spcBef>
                <a:spcPts val="0"/>
              </a:spcBef>
              <a:spcAft>
                <a:spcPts val="0"/>
              </a:spcAft>
              <a:buNone/>
            </a:pPr>
            <a:r>
              <a:rPr lang="en-US" dirty="0">
                <a:solidFill>
                  <a:schemeClr val="dk1"/>
                </a:solidFill>
                <a:latin typeface="Helvetica Neue" panose="020B0604020202020204" charset="0"/>
                <a:ea typeface="DM Sans"/>
                <a:cs typeface="DM Sans"/>
                <a:sym typeface="DM Sans"/>
              </a:rPr>
              <a:t>Ambos “youtubers” </a:t>
            </a:r>
            <a:r>
              <a:rPr lang="en-US" dirty="0" err="1">
                <a:solidFill>
                  <a:schemeClr val="dk1"/>
                </a:solidFill>
                <a:latin typeface="Helvetica Neue" panose="020B0604020202020204" charset="0"/>
                <a:ea typeface="DM Sans"/>
                <a:cs typeface="DM Sans"/>
                <a:sym typeface="DM Sans"/>
              </a:rPr>
              <a:t>comenzaron</a:t>
            </a:r>
            <a:r>
              <a:rPr lang="en-US" dirty="0">
                <a:solidFill>
                  <a:schemeClr val="dk1"/>
                </a:solidFill>
                <a:latin typeface="Helvetica Neue" panose="020B0604020202020204" charset="0"/>
                <a:ea typeface="DM Sans"/>
                <a:cs typeface="DM Sans"/>
                <a:sym typeface="DM Sans"/>
              </a:rPr>
              <a:t> a </a:t>
            </a:r>
            <a:r>
              <a:rPr lang="en-US" dirty="0" err="1">
                <a:solidFill>
                  <a:schemeClr val="dk1"/>
                </a:solidFill>
                <a:latin typeface="Helvetica Neue" panose="020B0604020202020204" charset="0"/>
                <a:ea typeface="DM Sans"/>
                <a:cs typeface="DM Sans"/>
                <a:sym typeface="DM Sans"/>
              </a:rPr>
              <a:t>subir</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contenido</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en</a:t>
            </a:r>
            <a:r>
              <a:rPr lang="en-US" dirty="0">
                <a:solidFill>
                  <a:schemeClr val="dk1"/>
                </a:solidFill>
                <a:latin typeface="Helvetica Neue" panose="020B0604020202020204" charset="0"/>
                <a:ea typeface="DM Sans"/>
                <a:cs typeface="DM Sans"/>
                <a:sym typeface="DM Sans"/>
              </a:rPr>
              <a:t> 2014, con </a:t>
            </a:r>
            <a:r>
              <a:rPr lang="en-US" b="1" dirty="0" err="1">
                <a:solidFill>
                  <a:schemeClr val="dk1"/>
                </a:solidFill>
                <a:latin typeface="Helvetica Neue" panose="020B0604020202020204" charset="0"/>
                <a:ea typeface="DM Sans"/>
                <a:cs typeface="DM Sans"/>
                <a:sym typeface="DM Sans"/>
              </a:rPr>
              <a:t>picos</a:t>
            </a:r>
            <a:r>
              <a:rPr lang="en-US" b="1" dirty="0">
                <a:solidFill>
                  <a:schemeClr val="dk1"/>
                </a:solidFill>
                <a:latin typeface="Helvetica Neue" panose="020B0604020202020204" charset="0"/>
                <a:ea typeface="DM Sans"/>
                <a:cs typeface="DM Sans"/>
                <a:sym typeface="DM Sans"/>
              </a:rPr>
              <a:t> entre los años 2018-2020</a:t>
            </a:r>
            <a:r>
              <a:rPr lang="en-US" dirty="0">
                <a:solidFill>
                  <a:schemeClr val="dk1"/>
                </a:solidFill>
                <a:latin typeface="Helvetica Neue" panose="020B0604020202020204" charset="0"/>
                <a:ea typeface="DM Sans"/>
                <a:cs typeface="DM Sans"/>
                <a:sym typeface="DM Sans"/>
              </a:rPr>
              <a:t>.</a:t>
            </a:r>
            <a:endParaRPr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n-US" dirty="0">
                <a:solidFill>
                  <a:schemeClr val="dk1"/>
                </a:solidFill>
                <a:latin typeface="Helvetica Neue" panose="020B0604020202020204" charset="0"/>
                <a:ea typeface="DM Sans"/>
                <a:cs typeface="DM Sans"/>
                <a:sym typeface="DM Sans"/>
              </a:rPr>
              <a:t>La pandemia </a:t>
            </a:r>
            <a:r>
              <a:rPr lang="en-US" dirty="0" err="1">
                <a:solidFill>
                  <a:schemeClr val="dk1"/>
                </a:solidFill>
                <a:latin typeface="Helvetica Neue" panose="020B0604020202020204" charset="0"/>
                <a:ea typeface="DM Sans"/>
                <a:cs typeface="DM Sans"/>
                <a:sym typeface="DM Sans"/>
              </a:rPr>
              <a:t>parece</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haber</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afectado</a:t>
            </a:r>
            <a:r>
              <a:rPr lang="en-US" dirty="0">
                <a:solidFill>
                  <a:schemeClr val="dk1"/>
                </a:solidFill>
                <a:latin typeface="Helvetica Neue" panose="020B0604020202020204" charset="0"/>
                <a:ea typeface="DM Sans"/>
                <a:cs typeface="DM Sans"/>
                <a:sym typeface="DM Sans"/>
              </a:rPr>
              <a:t> la </a:t>
            </a:r>
            <a:r>
              <a:rPr lang="en-US" dirty="0" err="1">
                <a:solidFill>
                  <a:schemeClr val="dk1"/>
                </a:solidFill>
                <a:latin typeface="Helvetica Neue" panose="020B0604020202020204" charset="0"/>
                <a:ea typeface="DM Sans"/>
                <a:cs typeface="DM Sans"/>
                <a:sym typeface="DM Sans"/>
              </a:rPr>
              <a:t>producción</a:t>
            </a:r>
            <a:r>
              <a:rPr lang="en-US" dirty="0">
                <a:solidFill>
                  <a:schemeClr val="dk1"/>
                </a:solidFill>
                <a:latin typeface="Helvetica Neue" panose="020B0604020202020204" charset="0"/>
                <a:ea typeface="DM Sans"/>
                <a:cs typeface="DM Sans"/>
                <a:sym typeface="DM Sans"/>
              </a:rPr>
              <a:t> de </a:t>
            </a:r>
            <a:r>
              <a:rPr lang="en-US" dirty="0" err="1">
                <a:solidFill>
                  <a:schemeClr val="dk1"/>
                </a:solidFill>
                <a:latin typeface="Helvetica Neue" panose="020B0604020202020204" charset="0"/>
                <a:ea typeface="DM Sans"/>
                <a:cs typeface="DM Sans"/>
                <a:sym typeface="DM Sans"/>
              </a:rPr>
              <a:t>contenido</a:t>
            </a:r>
            <a:r>
              <a:rPr lang="en-US" dirty="0">
                <a:solidFill>
                  <a:schemeClr val="dk1"/>
                </a:solidFill>
                <a:latin typeface="Helvetica Neue" panose="020B0604020202020204" charset="0"/>
                <a:ea typeface="DM Sans"/>
                <a:cs typeface="DM Sans"/>
                <a:sym typeface="DM Sans"/>
              </a:rPr>
              <a:t>, al </a:t>
            </a:r>
            <a:r>
              <a:rPr lang="en-US" dirty="0" err="1">
                <a:solidFill>
                  <a:schemeClr val="dk1"/>
                </a:solidFill>
                <a:latin typeface="Helvetica Neue" panose="020B0604020202020204" charset="0"/>
                <a:ea typeface="DM Sans"/>
                <a:cs typeface="DM Sans"/>
                <a:sym typeface="DM Sans"/>
              </a:rPr>
              <a:t>menos</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en</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Youtube</a:t>
            </a:r>
            <a:r>
              <a:rPr lang="en-US" dirty="0">
                <a:solidFill>
                  <a:schemeClr val="dk1"/>
                </a:solidFill>
                <a:latin typeface="Helvetica Neue" panose="020B0604020202020204" charset="0"/>
                <a:ea typeface="DM Sans"/>
                <a:cs typeface="DM Sans"/>
                <a:sym typeface="DM Sans"/>
              </a:rPr>
              <a:t>.</a:t>
            </a:r>
            <a:endParaRPr dirty="0">
              <a:solidFill>
                <a:schemeClr val="dk1"/>
              </a:solidFill>
              <a:latin typeface="Helvetica Neue" panose="020B0604020202020204" charset="0"/>
              <a:ea typeface="DM Sans"/>
              <a:cs typeface="DM Sans"/>
              <a:sym typeface="DM Sans"/>
            </a:endParaRPr>
          </a:p>
          <a:p>
            <a:pPr marL="0" marR="0" lvl="0" indent="0" algn="l" rtl="0">
              <a:spcBef>
                <a:spcPts val="0"/>
              </a:spcBef>
              <a:spcAft>
                <a:spcPts val="0"/>
              </a:spcAft>
              <a:buNone/>
            </a:pPr>
            <a:r>
              <a:rPr lang="en-US" dirty="0" err="1">
                <a:solidFill>
                  <a:schemeClr val="dk1"/>
                </a:solidFill>
                <a:latin typeface="Helvetica Neue" panose="020B0604020202020204" charset="0"/>
                <a:ea typeface="DM Sans"/>
                <a:cs typeface="DM Sans"/>
                <a:sym typeface="DM Sans"/>
              </a:rPr>
              <a:t>Esto</a:t>
            </a:r>
            <a:r>
              <a:rPr lang="en-US" dirty="0">
                <a:solidFill>
                  <a:schemeClr val="dk1"/>
                </a:solidFill>
                <a:latin typeface="Helvetica Neue" panose="020B0604020202020204" charset="0"/>
                <a:ea typeface="DM Sans"/>
                <a:cs typeface="DM Sans"/>
                <a:sym typeface="DM Sans"/>
              </a:rPr>
              <a:t> se </a:t>
            </a:r>
            <a:r>
              <a:rPr lang="en-US" dirty="0" err="1">
                <a:solidFill>
                  <a:schemeClr val="dk1"/>
                </a:solidFill>
                <a:latin typeface="Helvetica Neue" panose="020B0604020202020204" charset="0"/>
                <a:ea typeface="DM Sans"/>
                <a:cs typeface="DM Sans"/>
                <a:sym typeface="DM Sans"/>
              </a:rPr>
              <a:t>va</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drásticamente</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en</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el</a:t>
            </a:r>
            <a:r>
              <a:rPr lang="en-US" dirty="0">
                <a:solidFill>
                  <a:schemeClr val="dk1"/>
                </a:solidFill>
                <a:latin typeface="Helvetica Neue" panose="020B0604020202020204" charset="0"/>
                <a:ea typeface="DM Sans"/>
                <a:cs typeface="DM Sans"/>
                <a:sym typeface="DM Sans"/>
              </a:rPr>
              <a:t> canal de </a:t>
            </a:r>
            <a:r>
              <a:rPr lang="en-US" b="1" dirty="0">
                <a:solidFill>
                  <a:schemeClr val="dk1"/>
                </a:solidFill>
                <a:latin typeface="Helvetica Neue" panose="020B0604020202020204" charset="0"/>
                <a:ea typeface="DM Sans"/>
                <a:cs typeface="DM Sans"/>
                <a:sym typeface="DM Sans"/>
              </a:rPr>
              <a:t>Corey Schafer</a:t>
            </a:r>
            <a:r>
              <a:rPr lang="en-US" dirty="0">
                <a:solidFill>
                  <a:schemeClr val="dk1"/>
                </a:solidFill>
                <a:latin typeface="Helvetica Neue" panose="020B0604020202020204" charset="0"/>
                <a:ea typeface="DM Sans"/>
                <a:cs typeface="DM Sans"/>
                <a:sym typeface="DM Sans"/>
              </a:rPr>
              <a:t> </a:t>
            </a:r>
            <a:r>
              <a:rPr lang="en-US" dirty="0" err="1">
                <a:solidFill>
                  <a:schemeClr val="dk1"/>
                </a:solidFill>
                <a:latin typeface="Helvetica Neue" panose="020B0604020202020204" charset="0"/>
                <a:ea typeface="DM Sans"/>
                <a:cs typeface="DM Sans"/>
                <a:sym typeface="DM Sans"/>
              </a:rPr>
              <a:t>quién</a:t>
            </a:r>
            <a:r>
              <a:rPr lang="en-US" dirty="0">
                <a:solidFill>
                  <a:schemeClr val="dk1"/>
                </a:solidFill>
                <a:latin typeface="Helvetica Neue" panose="020B0604020202020204" charset="0"/>
                <a:ea typeface="DM Sans"/>
                <a:cs typeface="DM Sans"/>
                <a:sym typeface="DM Sans"/>
              </a:rPr>
              <a:t> </a:t>
            </a:r>
            <a:r>
              <a:rPr lang="en-US" b="1" dirty="0">
                <a:solidFill>
                  <a:schemeClr val="dk1"/>
                </a:solidFill>
                <a:latin typeface="Helvetica Neue" panose="020B0604020202020204" charset="0"/>
                <a:ea typeface="DM Sans"/>
                <a:cs typeface="DM Sans"/>
                <a:sym typeface="DM Sans"/>
              </a:rPr>
              <a:t>no </a:t>
            </a:r>
            <a:r>
              <a:rPr lang="en-US" b="1" dirty="0" err="1">
                <a:solidFill>
                  <a:schemeClr val="dk1"/>
                </a:solidFill>
                <a:latin typeface="Helvetica Neue" panose="020B0604020202020204" charset="0"/>
                <a:ea typeface="DM Sans"/>
                <a:cs typeface="DM Sans"/>
                <a:sym typeface="DM Sans"/>
              </a:rPr>
              <a:t>sube</a:t>
            </a:r>
            <a:r>
              <a:rPr lang="en-US" b="1" dirty="0">
                <a:solidFill>
                  <a:schemeClr val="dk1"/>
                </a:solidFill>
                <a:latin typeface="Helvetica Neue" panose="020B0604020202020204" charset="0"/>
                <a:ea typeface="DM Sans"/>
                <a:cs typeface="DM Sans"/>
                <a:sym typeface="DM Sans"/>
              </a:rPr>
              <a:t> videos </a:t>
            </a:r>
            <a:r>
              <a:rPr lang="en-US" b="1" dirty="0" err="1">
                <a:solidFill>
                  <a:schemeClr val="dk1"/>
                </a:solidFill>
                <a:latin typeface="Helvetica Neue" panose="020B0604020202020204" charset="0"/>
                <a:ea typeface="DM Sans"/>
                <a:cs typeface="DM Sans"/>
                <a:sym typeface="DM Sans"/>
              </a:rPr>
              <a:t>desde</a:t>
            </a:r>
            <a:r>
              <a:rPr lang="en-US" b="1" dirty="0">
                <a:solidFill>
                  <a:schemeClr val="dk1"/>
                </a:solidFill>
                <a:latin typeface="Helvetica Neue" panose="020B0604020202020204" charset="0"/>
                <a:ea typeface="DM Sans"/>
                <a:cs typeface="DM Sans"/>
                <a:sym typeface="DM Sans"/>
              </a:rPr>
              <a:t> fines del 2020</a:t>
            </a:r>
            <a:r>
              <a:rPr lang="en-US" dirty="0">
                <a:solidFill>
                  <a:schemeClr val="dk1"/>
                </a:solidFill>
                <a:latin typeface="Helvetica Neue" panose="020B0604020202020204" charset="0"/>
                <a:ea typeface="DM Sans"/>
                <a:cs typeface="DM Sans"/>
                <a:sym typeface="DM Sans"/>
              </a:rPr>
              <a:t>.</a:t>
            </a:r>
            <a:endParaRPr dirty="0">
              <a:solidFill>
                <a:schemeClr val="dk1"/>
              </a:solidFill>
              <a:latin typeface="Helvetica Neue" panose="020B0604020202020204" charset="0"/>
              <a:ea typeface="DM Sans"/>
              <a:cs typeface="DM Sans"/>
              <a:sym typeface="DM Sans"/>
            </a:endParaRPr>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25" name="Google Shape;225;p32"/>
          <p:cNvSpPr txBox="1"/>
          <p:nvPr/>
        </p:nvSpPr>
        <p:spPr>
          <a:xfrm>
            <a:off x="6276900" y="2282471"/>
            <a:ext cx="3468900" cy="461700"/>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a:solidFill>
                  <a:schemeClr val="dk1"/>
                </a:solidFill>
              </a:rPr>
              <a:t>Cantidad de videos por trimestre</a:t>
            </a:r>
            <a:endParaRPr sz="1500" b="1">
              <a:solidFill>
                <a:schemeClr val="dk1"/>
              </a:solidFill>
            </a:endParaRPr>
          </a:p>
          <a:p>
            <a:pPr marL="0" marR="0" lvl="0" indent="0" algn="ctr" rtl="0">
              <a:spcBef>
                <a:spcPts val="0"/>
              </a:spcBef>
              <a:spcAft>
                <a:spcPts val="0"/>
              </a:spcAft>
              <a:buNone/>
            </a:pPr>
            <a:endParaRPr sz="1500" b="1">
              <a:solidFill>
                <a:schemeClr val="dk1"/>
              </a:solidFill>
            </a:endParaRPr>
          </a:p>
        </p:txBody>
      </p:sp>
      <p:sp>
        <p:nvSpPr>
          <p:cNvPr id="2" name="Flecha: curvada hacia arriba 1">
            <a:hlinkClick r:id="rId3" action="ppaction://hlinksldjump"/>
            <a:extLst>
              <a:ext uri="{FF2B5EF4-FFF2-40B4-BE49-F238E27FC236}">
                <a16:creationId xmlns:a16="http://schemas.microsoft.com/office/drawing/2014/main" id="{95FA4510-D499-CF70-676C-D4CB0EB255F1}"/>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solidFill>
                <a:schemeClr val="tx1"/>
              </a:solidFill>
            </a:endParaRPr>
          </a:p>
        </p:txBody>
      </p:sp>
      <p:pic>
        <p:nvPicPr>
          <p:cNvPr id="4" name="Imagen 3">
            <a:extLst>
              <a:ext uri="{FF2B5EF4-FFF2-40B4-BE49-F238E27FC236}">
                <a16:creationId xmlns:a16="http://schemas.microsoft.com/office/drawing/2014/main" id="{534A5936-72D4-983F-77E0-30277AAB09AE}"/>
              </a:ext>
            </a:extLst>
          </p:cNvPr>
          <p:cNvPicPr>
            <a:picLocks noChangeAspect="1"/>
          </p:cNvPicPr>
          <p:nvPr/>
        </p:nvPicPr>
        <p:blipFill>
          <a:blip r:embed="rId4"/>
          <a:stretch>
            <a:fillRect/>
          </a:stretch>
        </p:blipFill>
        <p:spPr>
          <a:xfrm>
            <a:off x="3699033" y="2818809"/>
            <a:ext cx="6149707" cy="3674353"/>
          </a:xfrm>
          <a:prstGeom prst="rect">
            <a:avLst/>
          </a:prstGeom>
        </p:spPr>
      </p:pic>
    </p:spTree>
  </p:cSld>
  <p:clrMapOvr>
    <a:masterClrMapping/>
  </p:clrMapOvr>
  <p:transition spd="slow">
    <p:push/>
  </p:transition>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384</TotalTime>
  <Words>1493</Words>
  <Application>Microsoft Office PowerPoint</Application>
  <PresentationFormat>Panorámica</PresentationFormat>
  <Paragraphs>163</Paragraphs>
  <Slides>14</Slides>
  <Notes>14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Verdana</vt:lpstr>
      <vt:lpstr>Calibri</vt:lpstr>
      <vt:lpstr>Helvetica Neue</vt:lpstr>
      <vt:lpstr>Wingdings 3</vt:lpstr>
      <vt:lpstr>DM Sans</vt:lpstr>
      <vt:lpstr>Noto Sans Symbols</vt:lpstr>
      <vt:lpstr>Anton</vt:lpstr>
      <vt:lpstr>Century Gothic</vt:lpstr>
      <vt:lpstr>Arial</vt:lpstr>
      <vt:lpstr>Helvetica Neue Light</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Mauro Terraza</cp:lastModifiedBy>
  <cp:revision>7</cp:revision>
  <dcterms:modified xsi:type="dcterms:W3CDTF">2023-12-28T02:40:45Z</dcterms:modified>
</cp:coreProperties>
</file>