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Lst>
  <p:notesMasterIdLst>
    <p:notesMasterId r:id="rId16"/>
  </p:notesMasterIdLst>
  <p:sldIdLst>
    <p:sldId id="256" r:id="rId2"/>
    <p:sldId id="257" r:id="rId3"/>
    <p:sldId id="258" r:id="rId4"/>
    <p:sldId id="259" r:id="rId5"/>
    <p:sldId id="260" r:id="rId6"/>
    <p:sldId id="261" r:id="rId7"/>
    <p:sldId id="262" r:id="rId8"/>
    <p:sldId id="264" r:id="rId9"/>
    <p:sldId id="263" r:id="rId10"/>
    <p:sldId id="265" r:id="rId11"/>
    <p:sldId id="269" r:id="rId12"/>
    <p:sldId id="270" r:id="rId13"/>
    <p:sldId id="267" r:id="rId14"/>
    <p:sldId id="268" r:id="rId15"/>
  </p:sldIdLst>
  <p:sldSz cx="12192000" cy="6858000"/>
  <p:notesSz cx="6858000" cy="9144000"/>
  <p:embeddedFontLst>
    <p:embeddedFont>
      <p:font typeface="Anton" pitchFamily="2" charset="0"/>
      <p:regular r:id="rId17"/>
    </p:embeddedFont>
    <p:embeddedFont>
      <p:font typeface="Calibri" panose="020F0502020204030204" pitchFamily="34"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
      <p:font typeface="DM Sans" pitchFamily="2" charset="0"/>
      <p:regular r:id="rId26"/>
      <p:bold r:id="rId27"/>
      <p:italic r:id="rId28"/>
      <p:boldItalic r:id="rId29"/>
    </p:embeddedFont>
    <p:embeddedFont>
      <p:font typeface="Helvetica Neue" panose="020B0604020202020204" charset="0"/>
      <p:regular r:id="rId30"/>
      <p:bold r:id="rId31"/>
      <p:italic r:id="rId32"/>
      <p:boldItalic r:id="rId33"/>
    </p:embeddedFont>
    <p:embeddedFont>
      <p:font typeface="Helvetica Neue Light" panose="020B0604020202020204" charset="0"/>
      <p:regular r:id="rId34"/>
      <p:bold r:id="rId35"/>
      <p:italic r:id="rId36"/>
      <p:boldItalic r:id="rId37"/>
    </p:embeddedFont>
    <p:embeddedFont>
      <p:font typeface="Verdana" panose="020B0604030504040204" pitchFamily="34" charset="0"/>
      <p:regular r:id="rId38"/>
      <p:bold r:id="rId39"/>
      <p:italic r:id="rId40"/>
      <p:boldItalic r:id="rId41"/>
    </p:embeddedFont>
    <p:embeddedFont>
      <p:font typeface="Wingdings 3" panose="05040102010807070707" pitchFamily="18" charset="2"/>
      <p:regular r:id="rId4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font" Target="fonts/font2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tableStyles" Target="tableStyles.xml"/><Relationship Id="rId20" Type="http://schemas.openxmlformats.org/officeDocument/2006/relationships/font" Target="fonts/font4.fntdata"/><Relationship Id="rId41"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7" name="Google Shape;12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4" name="Google Shape;24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4" name="Google Shape;24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703320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4" name="Google Shape;25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856629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1" name="Google Shape;27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13</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8" name="Google Shape;27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14</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3" name="Google Shape;13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5" name="Google Shape;15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4" name="Google Shape;16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3" name="Google Shape;17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3" name="Google Shape;19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0" name="Google Shape;20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0" name="Google Shape;23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4" name="Google Shape;21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AR" dirty="0"/>
          </a:p>
        </p:txBody>
      </p:sp>
      <p:sp>
        <p:nvSpPr>
          <p:cNvPr id="5" name="Footer Placeholder 4"/>
          <p:cNvSpPr>
            <a:spLocks noGrp="1"/>
          </p:cNvSpPr>
          <p:nvPr>
            <p:ph type="ftr" sz="quarter" idx="11"/>
          </p:nvPr>
        </p:nvSpPr>
        <p:spPr/>
        <p:txBody>
          <a:bodyPr/>
          <a:lstStyle/>
          <a:p>
            <a:endParaRPr lang="es-AR"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dirty="0"/>
          </a:p>
        </p:txBody>
      </p:sp>
    </p:spTree>
    <p:extLst>
      <p:ext uri="{BB962C8B-B14F-4D97-AF65-F5344CB8AC3E}">
        <p14:creationId xmlns:p14="http://schemas.microsoft.com/office/powerpoint/2010/main" val="386721673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AR" dirty="0"/>
          </a:p>
        </p:txBody>
      </p:sp>
      <p:sp>
        <p:nvSpPr>
          <p:cNvPr id="5" name="Footer Placeholder 4"/>
          <p:cNvSpPr>
            <a:spLocks noGrp="1"/>
          </p:cNvSpPr>
          <p:nvPr>
            <p:ph type="ftr" sz="quarter" idx="11"/>
          </p:nvPr>
        </p:nvSpPr>
        <p:spPr/>
        <p:txBody>
          <a:bodyPr/>
          <a:lstStyle/>
          <a:p>
            <a:endParaRPr lang="es-A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dirty="0"/>
          </a:p>
        </p:txBody>
      </p:sp>
    </p:spTree>
    <p:extLst>
      <p:ext uri="{BB962C8B-B14F-4D97-AF65-F5344CB8AC3E}">
        <p14:creationId xmlns:p14="http://schemas.microsoft.com/office/powerpoint/2010/main" val="38584281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AR" dirty="0"/>
          </a:p>
        </p:txBody>
      </p:sp>
      <p:sp>
        <p:nvSpPr>
          <p:cNvPr id="5" name="Footer Placeholder 4"/>
          <p:cNvSpPr>
            <a:spLocks noGrp="1"/>
          </p:cNvSpPr>
          <p:nvPr>
            <p:ph type="ftr" sz="quarter" idx="11"/>
          </p:nvPr>
        </p:nvSpPr>
        <p:spPr/>
        <p:txBody>
          <a:bodyPr/>
          <a:lstStyle/>
          <a:p>
            <a:endParaRPr lang="es-AR"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14365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678985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60169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836508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AR" dirty="0"/>
          </a:p>
        </p:txBody>
      </p:sp>
      <p:sp>
        <p:nvSpPr>
          <p:cNvPr id="5" name="Footer Placeholder 4"/>
          <p:cNvSpPr>
            <a:spLocks noGrp="1"/>
          </p:cNvSpPr>
          <p:nvPr>
            <p:ph type="ftr" sz="quarter" idx="11"/>
          </p:nvPr>
        </p:nvSpPr>
        <p:spPr/>
        <p:txBody>
          <a:bodyPr/>
          <a:lstStyle/>
          <a:p>
            <a:endParaRPr lang="es-A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dirty="0"/>
          </a:p>
        </p:txBody>
      </p:sp>
    </p:spTree>
    <p:extLst>
      <p:ext uri="{BB962C8B-B14F-4D97-AF65-F5344CB8AC3E}">
        <p14:creationId xmlns:p14="http://schemas.microsoft.com/office/powerpoint/2010/main" val="29997202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AR" dirty="0"/>
          </a:p>
        </p:txBody>
      </p:sp>
      <p:sp>
        <p:nvSpPr>
          <p:cNvPr id="5" name="Footer Placeholder 4"/>
          <p:cNvSpPr>
            <a:spLocks noGrp="1"/>
          </p:cNvSpPr>
          <p:nvPr>
            <p:ph type="ftr" sz="quarter" idx="11"/>
          </p:nvPr>
        </p:nvSpPr>
        <p:spPr/>
        <p:txBody>
          <a:bodyPr/>
          <a:lstStyle/>
          <a:p>
            <a:endParaRPr lang="es-A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dirty="0"/>
          </a:p>
        </p:txBody>
      </p:sp>
    </p:spTree>
    <p:extLst>
      <p:ext uri="{BB962C8B-B14F-4D97-AF65-F5344CB8AC3E}">
        <p14:creationId xmlns:p14="http://schemas.microsoft.com/office/powerpoint/2010/main" val="429404946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15"/>
        <p:cNvGrpSpPr/>
        <p:nvPr/>
      </p:nvGrpSpPr>
      <p:grpSpPr>
        <a:xfrm>
          <a:off x="0" y="0"/>
          <a:ext cx="0" cy="0"/>
          <a:chOff x="0" y="0"/>
          <a:chExt cx="0" cy="0"/>
        </a:xfrm>
      </p:grpSpPr>
    </p:spTree>
    <p:extLst>
      <p:ext uri="{BB962C8B-B14F-4D97-AF65-F5344CB8AC3E}">
        <p14:creationId xmlns:p14="http://schemas.microsoft.com/office/powerpoint/2010/main" val="40046155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9"/>
        <p:cNvGrpSpPr/>
        <p:nvPr/>
      </p:nvGrpSpPr>
      <p:grpSpPr>
        <a:xfrm>
          <a:off x="0" y="0"/>
          <a:ext cx="0" cy="0"/>
          <a:chOff x="0" y="0"/>
          <a:chExt cx="0" cy="0"/>
        </a:xfrm>
      </p:grpSpPr>
      <p:sp>
        <p:nvSpPr>
          <p:cNvPr id="90" name="Google Shape;9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91" name="Google Shape;9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92" name="Google Shape;9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dirty="0"/>
          </a:p>
        </p:txBody>
      </p:sp>
      <p:sp>
        <p:nvSpPr>
          <p:cNvPr id="93" name="Google Shape;93;p17"/>
          <p:cNvSpPr txBox="1">
            <a:spLocks noGrp="1"/>
          </p:cNvSpPr>
          <p:nvPr>
            <p:ph type="body" idx="1"/>
          </p:nvPr>
        </p:nvSpPr>
        <p:spPr>
          <a:xfrm>
            <a:off x="381000" y="476098"/>
            <a:ext cx="8821738" cy="507773"/>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17"/>
          <p:cNvSpPr txBox="1">
            <a:spLocks noGrp="1"/>
          </p:cNvSpPr>
          <p:nvPr>
            <p:ph type="body" idx="2"/>
          </p:nvPr>
        </p:nvSpPr>
        <p:spPr>
          <a:xfrm>
            <a:off x="381000" y="983871"/>
            <a:ext cx="6745288" cy="424807"/>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12862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AR" dirty="0"/>
          </a:p>
        </p:txBody>
      </p:sp>
      <p:sp>
        <p:nvSpPr>
          <p:cNvPr id="5" name="Footer Placeholder 4"/>
          <p:cNvSpPr>
            <a:spLocks noGrp="1"/>
          </p:cNvSpPr>
          <p:nvPr>
            <p:ph type="ftr" sz="quarter" idx="11"/>
          </p:nvPr>
        </p:nvSpPr>
        <p:spPr/>
        <p:txBody>
          <a:bodyPr/>
          <a:lstStyle/>
          <a:p>
            <a:endParaRPr lang="es-A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dirty="0"/>
          </a:p>
        </p:txBody>
      </p:sp>
    </p:spTree>
    <p:extLst>
      <p:ext uri="{BB962C8B-B14F-4D97-AF65-F5344CB8AC3E}">
        <p14:creationId xmlns:p14="http://schemas.microsoft.com/office/powerpoint/2010/main" val="13860505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AR" dirty="0"/>
          </a:p>
        </p:txBody>
      </p:sp>
      <p:sp>
        <p:nvSpPr>
          <p:cNvPr id="5" name="Footer Placeholder 4"/>
          <p:cNvSpPr>
            <a:spLocks noGrp="1"/>
          </p:cNvSpPr>
          <p:nvPr>
            <p:ph type="ftr" sz="quarter" idx="11"/>
          </p:nvPr>
        </p:nvSpPr>
        <p:spPr/>
        <p:txBody>
          <a:bodyPr/>
          <a:lstStyle/>
          <a:p>
            <a:endParaRPr lang="es-A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dirty="0"/>
          </a:p>
        </p:txBody>
      </p:sp>
    </p:spTree>
    <p:extLst>
      <p:ext uri="{BB962C8B-B14F-4D97-AF65-F5344CB8AC3E}">
        <p14:creationId xmlns:p14="http://schemas.microsoft.com/office/powerpoint/2010/main" val="7318888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AR" dirty="0"/>
          </a:p>
        </p:txBody>
      </p:sp>
      <p:sp>
        <p:nvSpPr>
          <p:cNvPr id="6" name="Footer Placeholder 5"/>
          <p:cNvSpPr>
            <a:spLocks noGrp="1"/>
          </p:cNvSpPr>
          <p:nvPr>
            <p:ph type="ftr" sz="quarter" idx="11"/>
          </p:nvPr>
        </p:nvSpPr>
        <p:spPr/>
        <p:txBody>
          <a:bodyPr/>
          <a:lstStyle/>
          <a:p>
            <a:endParaRPr lang="es-AR"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dirty="0"/>
          </a:p>
        </p:txBody>
      </p:sp>
    </p:spTree>
    <p:extLst>
      <p:ext uri="{BB962C8B-B14F-4D97-AF65-F5344CB8AC3E}">
        <p14:creationId xmlns:p14="http://schemas.microsoft.com/office/powerpoint/2010/main" val="22491807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AR" dirty="0"/>
          </a:p>
        </p:txBody>
      </p:sp>
      <p:sp>
        <p:nvSpPr>
          <p:cNvPr id="8" name="Footer Placeholder 7"/>
          <p:cNvSpPr>
            <a:spLocks noGrp="1"/>
          </p:cNvSpPr>
          <p:nvPr>
            <p:ph type="ftr" sz="quarter" idx="11"/>
          </p:nvPr>
        </p:nvSpPr>
        <p:spPr/>
        <p:txBody>
          <a:bodyPr/>
          <a:lstStyle/>
          <a:p>
            <a:endParaRPr lang="es-AR"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dirty="0"/>
          </a:p>
        </p:txBody>
      </p:sp>
    </p:spTree>
    <p:extLst>
      <p:ext uri="{BB962C8B-B14F-4D97-AF65-F5344CB8AC3E}">
        <p14:creationId xmlns:p14="http://schemas.microsoft.com/office/powerpoint/2010/main" val="2896245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AR" dirty="0"/>
          </a:p>
        </p:txBody>
      </p:sp>
      <p:sp>
        <p:nvSpPr>
          <p:cNvPr id="4" name="Footer Placeholder 3"/>
          <p:cNvSpPr>
            <a:spLocks noGrp="1"/>
          </p:cNvSpPr>
          <p:nvPr>
            <p:ph type="ftr" sz="quarter" idx="11"/>
          </p:nvPr>
        </p:nvSpPr>
        <p:spPr/>
        <p:txBody>
          <a:bodyPr/>
          <a:lstStyle/>
          <a:p>
            <a:endParaRPr lang="es-AR"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dirty="0"/>
          </a:p>
        </p:txBody>
      </p:sp>
    </p:spTree>
    <p:extLst>
      <p:ext uri="{BB962C8B-B14F-4D97-AF65-F5344CB8AC3E}">
        <p14:creationId xmlns:p14="http://schemas.microsoft.com/office/powerpoint/2010/main" val="365774862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AR" dirty="0"/>
          </a:p>
        </p:txBody>
      </p:sp>
      <p:sp>
        <p:nvSpPr>
          <p:cNvPr id="3" name="Footer Placeholder 2"/>
          <p:cNvSpPr>
            <a:spLocks noGrp="1"/>
          </p:cNvSpPr>
          <p:nvPr>
            <p:ph type="ftr" sz="quarter" idx="11"/>
          </p:nvPr>
        </p:nvSpPr>
        <p:spPr/>
        <p:txBody>
          <a:bodyPr/>
          <a:lstStyle/>
          <a:p>
            <a:endParaRPr lang="es-AR"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dirty="0"/>
          </a:p>
        </p:txBody>
      </p:sp>
    </p:spTree>
    <p:extLst>
      <p:ext uri="{BB962C8B-B14F-4D97-AF65-F5344CB8AC3E}">
        <p14:creationId xmlns:p14="http://schemas.microsoft.com/office/powerpoint/2010/main" val="48626821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AR" dirty="0"/>
          </a:p>
        </p:txBody>
      </p:sp>
      <p:sp>
        <p:nvSpPr>
          <p:cNvPr id="6" name="Footer Placeholder 5"/>
          <p:cNvSpPr>
            <a:spLocks noGrp="1"/>
          </p:cNvSpPr>
          <p:nvPr>
            <p:ph type="ftr" sz="quarter" idx="11"/>
          </p:nvPr>
        </p:nvSpPr>
        <p:spPr/>
        <p:txBody>
          <a:bodyPr/>
          <a:lstStyle/>
          <a:p>
            <a:endParaRPr lang="es-AR"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dirty="0"/>
          </a:p>
        </p:txBody>
      </p:sp>
    </p:spTree>
    <p:extLst>
      <p:ext uri="{BB962C8B-B14F-4D97-AF65-F5344CB8AC3E}">
        <p14:creationId xmlns:p14="http://schemas.microsoft.com/office/powerpoint/2010/main" val="53637585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AR" dirty="0"/>
          </a:p>
        </p:txBody>
      </p:sp>
      <p:sp>
        <p:nvSpPr>
          <p:cNvPr id="6" name="Footer Placeholder 5"/>
          <p:cNvSpPr>
            <a:spLocks noGrp="1"/>
          </p:cNvSpPr>
          <p:nvPr>
            <p:ph type="ftr" sz="quarter" idx="11"/>
          </p:nvPr>
        </p:nvSpPr>
        <p:spPr/>
        <p:txBody>
          <a:bodyPr/>
          <a:lstStyle/>
          <a:p>
            <a:endParaRPr lang="es-A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‹Nº›</a:t>
            </a:fld>
            <a:endParaRPr lang="en-US" dirty="0"/>
          </a:p>
        </p:txBody>
      </p:sp>
    </p:spTree>
    <p:extLst>
      <p:ext uri="{BB962C8B-B14F-4D97-AF65-F5344CB8AC3E}">
        <p14:creationId xmlns:p14="http://schemas.microsoft.com/office/powerpoint/2010/main" val="33540586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62682582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 Target="slide3.xml"/><Relationship Id="rId7" Type="http://schemas.openxmlformats.org/officeDocument/2006/relationships/slide" Target="slide13.xml"/><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slide" Target="slide4.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biummato/Data/blob/main/Data_StoryTelling_Iummato.ipynb" TargetMode="External"/><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slide" Target="slide2.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5" name="CuadroTexto 4">
            <a:extLst>
              <a:ext uri="{FF2B5EF4-FFF2-40B4-BE49-F238E27FC236}">
                <a16:creationId xmlns:a16="http://schemas.microsoft.com/office/drawing/2014/main" id="{14D7F324-1E5D-C4CC-26E1-E2B6C1B5BB8C}"/>
              </a:ext>
            </a:extLst>
          </p:cNvPr>
          <p:cNvSpPr txBox="1"/>
          <p:nvPr/>
        </p:nvSpPr>
        <p:spPr>
          <a:xfrm>
            <a:off x="393894" y="1780753"/>
            <a:ext cx="10883706" cy="2877326"/>
          </a:xfrm>
          <a:prstGeom prst="rect">
            <a:avLst/>
          </a:prstGeom>
          <a:noFill/>
        </p:spPr>
        <p:txBody>
          <a:bodyPr wrap="square">
            <a:spAutoFit/>
          </a:bodyPr>
          <a:lstStyle/>
          <a:p>
            <a:pPr marL="0" marR="0" lvl="0" indent="0" algn="ctr" rtl="0">
              <a:lnSpc>
                <a:spcPct val="80000"/>
              </a:lnSpc>
              <a:spcBef>
                <a:spcPts val="0"/>
              </a:spcBef>
              <a:spcAft>
                <a:spcPts val="0"/>
              </a:spcAft>
              <a:buClr>
                <a:srgbClr val="000000"/>
              </a:buClr>
              <a:buSzPts val="6000"/>
              <a:buFont typeface="Arial"/>
              <a:buNone/>
            </a:pPr>
            <a:r>
              <a:rPr lang="es-ES" sz="5000" dirty="0">
                <a:solidFill>
                  <a:srgbClr val="00B050"/>
                </a:solidFill>
                <a:latin typeface="Helvetica Neue" panose="020B0604020202020204" charset="0"/>
                <a:ea typeface="Verdana" panose="020B0604030504040204" pitchFamily="34" charset="0"/>
                <a:cs typeface="Anton"/>
                <a:sym typeface="Anton"/>
              </a:rPr>
              <a:t>Desgaste de clientes bancarios</a:t>
            </a:r>
          </a:p>
          <a:p>
            <a:pPr marL="0" marR="0" lvl="0" indent="0" algn="ctr" rtl="0">
              <a:lnSpc>
                <a:spcPct val="80000"/>
              </a:lnSpc>
              <a:spcBef>
                <a:spcPts val="0"/>
              </a:spcBef>
              <a:spcAft>
                <a:spcPts val="0"/>
              </a:spcAft>
              <a:buClr>
                <a:srgbClr val="000000"/>
              </a:buClr>
              <a:buSzPts val="6000"/>
              <a:buFont typeface="Arial"/>
              <a:buNone/>
            </a:pPr>
            <a:endParaRPr lang="es-ES" sz="3500" dirty="0">
              <a:solidFill>
                <a:srgbClr val="00B050"/>
              </a:solidFill>
              <a:latin typeface="Helvetica Neue" panose="020B0604020202020204" charset="0"/>
              <a:ea typeface="Verdana" panose="020B0604030504040204" pitchFamily="34" charset="0"/>
              <a:cs typeface="Helvetica Neue Light"/>
              <a:sym typeface="Helvetica Neue Light"/>
            </a:endParaRPr>
          </a:p>
          <a:p>
            <a:pPr marL="0" marR="0" lvl="0" indent="0" algn="ctr" rtl="0">
              <a:lnSpc>
                <a:spcPct val="80000"/>
              </a:lnSpc>
              <a:spcBef>
                <a:spcPts val="0"/>
              </a:spcBef>
              <a:spcAft>
                <a:spcPts val="0"/>
              </a:spcAft>
              <a:buClr>
                <a:srgbClr val="000000"/>
              </a:buClr>
              <a:buSzPts val="6000"/>
              <a:buFont typeface="Arial"/>
              <a:buNone/>
            </a:pPr>
            <a:r>
              <a:rPr lang="es-ES" sz="3500" dirty="0">
                <a:solidFill>
                  <a:srgbClr val="00B050"/>
                </a:solidFill>
                <a:latin typeface="Helvetica Neue" panose="020B0604020202020204" charset="0"/>
                <a:ea typeface="Verdana" panose="020B0604030504040204" pitchFamily="34" charset="0"/>
                <a:cs typeface="Helvetica Neue Light"/>
                <a:sym typeface="Helvetica Neue Light"/>
              </a:rPr>
              <a:t>¿Cuáles son los indicios que advierten que un cliente abandonará el servicio de tarjeta de crédito?</a:t>
            </a:r>
          </a:p>
          <a:p>
            <a:pPr marL="0" marR="0" lvl="0" indent="0" algn="ctr" rtl="0">
              <a:lnSpc>
                <a:spcPct val="80000"/>
              </a:lnSpc>
              <a:spcBef>
                <a:spcPts val="0"/>
              </a:spcBef>
              <a:spcAft>
                <a:spcPts val="0"/>
              </a:spcAft>
              <a:buClr>
                <a:srgbClr val="000000"/>
              </a:buClr>
              <a:buSzPts val="2900"/>
              <a:buFont typeface="Arial"/>
              <a:buNone/>
            </a:pPr>
            <a:endParaRPr lang="es-ES" sz="3500" dirty="0">
              <a:solidFill>
                <a:srgbClr val="00B050"/>
              </a:solidFill>
              <a:latin typeface="Helvetica Neue" panose="020B0604020202020204" charset="0"/>
              <a:ea typeface="Verdana" panose="020B0604030504040204" pitchFamily="34" charset="0"/>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r>
              <a:rPr lang="es-ES" sz="3500" i="0" u="none" strike="noStrike" cap="none" dirty="0">
                <a:solidFill>
                  <a:srgbClr val="00B050"/>
                </a:solidFill>
                <a:latin typeface="Helvetica Neue" panose="020B0604020202020204" charset="0"/>
                <a:ea typeface="Verdana" panose="020B0604030504040204" pitchFamily="34" charset="0"/>
                <a:cs typeface="Helvetica Neue Light"/>
                <a:sym typeface="Helvetica Neue Light"/>
              </a:rPr>
              <a:t>AUTOR: Barbara Iummato</a:t>
            </a:r>
            <a:endParaRPr lang="es-ES" sz="3500" dirty="0">
              <a:solidFill>
                <a:srgbClr val="00B050"/>
              </a:solidFill>
              <a:latin typeface="Helvetica Neue" panose="020B0604020202020204" charset="0"/>
              <a:ea typeface="Verdana" panose="020B0604030504040204" pitchFamily="34" charset="0"/>
              <a:cs typeface="Helvetica Neue Light"/>
              <a:sym typeface="Helvetica Neue Light"/>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p:nvPr/>
        </p:nvSpPr>
        <p:spPr>
          <a:xfrm>
            <a:off x="366537" y="1280845"/>
            <a:ext cx="6392001" cy="56143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dk1"/>
                </a:solidFill>
                <a:latin typeface="Helvetica Neue" panose="020B0604020202020204" charset="0"/>
                <a:ea typeface="DM Sans"/>
                <a:cs typeface="DM Sans"/>
                <a:sym typeface="DM Sans"/>
              </a:rPr>
              <a:t>¿Cómo es la distribución de la antiguedad de nuestros clientes y el abandon del servicio?</a:t>
            </a:r>
            <a:endParaRPr dirty="0">
              <a:latin typeface="Helvetica Neue" panose="020B0604020202020204" charset="0"/>
              <a:ea typeface="DM Sans"/>
              <a:cs typeface="DM Sans"/>
              <a:sym typeface="DM Sans"/>
            </a:endParaRPr>
          </a:p>
          <a:p>
            <a:pPr marL="0" marR="0" lvl="0" indent="0" algn="just" rtl="0">
              <a:spcBef>
                <a:spcPts val="0"/>
              </a:spcBef>
              <a:spcAft>
                <a:spcPts val="0"/>
              </a:spcAft>
              <a:buNone/>
            </a:pPr>
            <a:endParaRPr sz="2000" b="1" dirty="0">
              <a:solidFill>
                <a:schemeClr val="dk1"/>
              </a:solidFill>
              <a:latin typeface="Helvetica Neue" panose="020B0604020202020204" charset="0"/>
              <a:ea typeface="DM Sans"/>
              <a:cs typeface="DM Sans"/>
              <a:sym typeface="DM Sans"/>
            </a:endParaRPr>
          </a:p>
          <a:p>
            <a:pPr marL="0" marR="0" lvl="0" indent="0" algn="just" rtl="0">
              <a:spcBef>
                <a:spcPts val="0"/>
              </a:spcBef>
              <a:spcAft>
                <a:spcPts val="0"/>
              </a:spcAft>
              <a:buNone/>
            </a:pPr>
            <a:r>
              <a:rPr lang="es-ES" sz="1400" dirty="0">
                <a:solidFill>
                  <a:schemeClr val="dk1"/>
                </a:solidFill>
                <a:latin typeface="Helvetica Neue" panose="020B0604020202020204" charset="0"/>
                <a:ea typeface="DM Sans"/>
                <a:cs typeface="DM Sans"/>
                <a:sym typeface="DM Sans"/>
              </a:rPr>
              <a:t>Existe una alta concentración de clientes en el rango de 31,9 a 37,5 meses. Además, se producen caídas importantes en el número de clientes de mayor duración.</a:t>
            </a:r>
          </a:p>
          <a:p>
            <a:pPr marL="0" marR="0" lvl="0" indent="0" algn="just" rtl="0">
              <a:spcBef>
                <a:spcPts val="0"/>
              </a:spcBef>
              <a:spcAft>
                <a:spcPts val="0"/>
              </a:spcAft>
              <a:buNone/>
            </a:pPr>
            <a:endParaRPr lang="es-ES" sz="1400" dirty="0">
              <a:solidFill>
                <a:schemeClr val="dk1"/>
              </a:solidFill>
              <a:latin typeface="Helvetica Neue" panose="020B0604020202020204" charset="0"/>
              <a:ea typeface="DM Sans"/>
              <a:cs typeface="DM Sans"/>
              <a:sym typeface="DM Sans"/>
            </a:endParaRPr>
          </a:p>
          <a:p>
            <a:pPr marL="0" marR="0" lvl="0" indent="0" algn="just" rtl="0">
              <a:spcBef>
                <a:spcPts val="0"/>
              </a:spcBef>
              <a:spcAft>
                <a:spcPts val="0"/>
              </a:spcAft>
              <a:buNone/>
            </a:pPr>
            <a:r>
              <a:rPr lang="es-ES" sz="1400" dirty="0">
                <a:solidFill>
                  <a:schemeClr val="dk1"/>
                </a:solidFill>
                <a:latin typeface="Helvetica Neue" panose="020B0604020202020204" charset="0"/>
                <a:ea typeface="DM Sans"/>
                <a:cs typeface="DM Sans"/>
                <a:sym typeface="DM Sans"/>
              </a:rPr>
              <a:t>Si analizamos nuestra variable target, vemos que los clientes con un historial más corto tienden a tener niveles de satisfacción más altos y abandonan con menos frecuencia en comparación con aquellos con un historial hasta 37 meses. Esto podría sugerir que dirigirse a estos clientes a corto plazo puede ser más beneficioso para la empresa.</a:t>
            </a:r>
          </a:p>
          <a:p>
            <a:pPr marL="0" marR="0" lvl="0" indent="0" algn="just" rtl="0">
              <a:spcBef>
                <a:spcPts val="0"/>
              </a:spcBef>
              <a:spcAft>
                <a:spcPts val="0"/>
              </a:spcAft>
              <a:buNone/>
            </a:pPr>
            <a:endParaRPr lang="es-ES" sz="1400" dirty="0">
              <a:solidFill>
                <a:schemeClr val="dk1"/>
              </a:solidFill>
              <a:latin typeface="Helvetica Neue" panose="020B0604020202020204" charset="0"/>
              <a:ea typeface="DM Sans"/>
              <a:cs typeface="DM Sans"/>
              <a:sym typeface="DM Sans"/>
            </a:endParaRPr>
          </a:p>
          <a:p>
            <a:pPr marL="0" marR="0" lvl="0" indent="0" algn="just" rtl="0">
              <a:spcBef>
                <a:spcPts val="0"/>
              </a:spcBef>
              <a:spcAft>
                <a:spcPts val="0"/>
              </a:spcAft>
              <a:buNone/>
            </a:pPr>
            <a:r>
              <a:rPr lang="es-ES" sz="1400" dirty="0">
                <a:solidFill>
                  <a:schemeClr val="dk1"/>
                </a:solidFill>
                <a:latin typeface="Helvetica Neue" panose="020B0604020202020204" charset="0"/>
                <a:ea typeface="DM Sans"/>
                <a:cs typeface="DM Sans"/>
                <a:sym typeface="DM Sans"/>
              </a:rPr>
              <a:t>Si bien el análisis inicial sugiere un patrón de mayor número de clientes a corto plazo, complementaremos esta investigaciones con otros factores para obtener una comprensión más completa del comportamiento y las preferencias de los clientes.</a:t>
            </a:r>
            <a:endParaRPr sz="1400" dirty="0">
              <a:solidFill>
                <a:schemeClr val="dk1"/>
              </a:solidFill>
              <a:latin typeface="Helvetica Neue" panose="020B0604020202020204" charset="0"/>
              <a:ea typeface="DM Sans"/>
              <a:cs typeface="DM Sans"/>
              <a:sym typeface="DM Sans"/>
            </a:endParaRPr>
          </a:p>
        </p:txBody>
      </p:sp>
      <p:sp>
        <p:nvSpPr>
          <p:cNvPr id="247" name="Google Shape;247;p34"/>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10</a:t>
            </a:fld>
            <a:endParaRPr sz="1050" b="0" i="0" u="none" strike="noStrike" cap="none" dirty="0">
              <a:solidFill>
                <a:srgbClr val="000000"/>
              </a:solidFill>
              <a:latin typeface="Arial"/>
              <a:ea typeface="Arial"/>
              <a:cs typeface="Arial"/>
              <a:sym typeface="Arial"/>
            </a:endParaRPr>
          </a:p>
        </p:txBody>
      </p:sp>
      <p:sp>
        <p:nvSpPr>
          <p:cNvPr id="248" name="Google Shape;248;p34"/>
          <p:cNvSpPr txBox="1"/>
          <p:nvPr/>
        </p:nvSpPr>
        <p:spPr>
          <a:xfrm>
            <a:off x="480873" y="506701"/>
            <a:ext cx="7299000" cy="6897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ES" sz="2800" dirty="0"/>
              <a:t>MESES DE</a:t>
            </a:r>
            <a:endParaRPr dirty="0"/>
          </a:p>
          <a:p>
            <a:pPr marL="0" marR="0" lvl="0" indent="0" algn="l" rtl="0">
              <a:lnSpc>
                <a:spcPct val="80000"/>
              </a:lnSpc>
              <a:spcBef>
                <a:spcPts val="0"/>
              </a:spcBef>
              <a:spcAft>
                <a:spcPts val="0"/>
              </a:spcAft>
              <a:buClr>
                <a:srgbClr val="000000"/>
              </a:buClr>
              <a:buSzPts val="2800"/>
              <a:buFont typeface="Arial"/>
              <a:buNone/>
            </a:pPr>
            <a:r>
              <a:rPr lang="en-US" sz="2800" b="1" dirty="0"/>
              <a:t>ANTIGUEDAD</a:t>
            </a:r>
            <a:endParaRPr dirty="0"/>
          </a:p>
        </p:txBody>
      </p:sp>
      <p:sp>
        <p:nvSpPr>
          <p:cNvPr id="250" name="Google Shape;250;p34"/>
          <p:cNvSpPr txBox="1"/>
          <p:nvPr/>
        </p:nvSpPr>
        <p:spPr>
          <a:xfrm>
            <a:off x="7465594" y="36397"/>
            <a:ext cx="4383507" cy="184666"/>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0" tIns="0" rIns="0" bIns="0" anchor="ctr" anchorCtr="0">
            <a:spAutoFit/>
          </a:bodyPr>
          <a:lstStyle>
            <a:defPPr>
              <a:defRPr lang="en-US"/>
            </a:defPPr>
            <a:lvl1pPr marR="0" lvl="0" indent="0" algn="ctr">
              <a:spcBef>
                <a:spcPts val="0"/>
              </a:spcBef>
              <a:spcAft>
                <a:spcPts val="0"/>
              </a:spcAft>
              <a:buNone/>
              <a:defRPr sz="1000" b="1">
                <a:latin typeface="Helvetica Neue" panose="020B0604020202020204" charset="0"/>
              </a:defRPr>
            </a:lvl1pPr>
          </a:lstStyle>
          <a:p>
            <a:r>
              <a:rPr lang="en-US" sz="1200" dirty="0"/>
              <a:t>Antiguedad de nuestros  Clientess (en meses)</a:t>
            </a:r>
            <a:endParaRPr sz="1200" dirty="0"/>
          </a:p>
        </p:txBody>
      </p:sp>
      <p:sp>
        <p:nvSpPr>
          <p:cNvPr id="2" name="Flecha: curvada hacia arriba 1">
            <a:hlinkClick r:id="rId3" action="ppaction://hlinksldjump"/>
            <a:extLst>
              <a:ext uri="{FF2B5EF4-FFF2-40B4-BE49-F238E27FC236}">
                <a16:creationId xmlns:a16="http://schemas.microsoft.com/office/drawing/2014/main" id="{7EFC764B-A3F0-31B7-1F7F-9C4D5BA7449B}"/>
              </a:ext>
            </a:extLst>
          </p:cNvPr>
          <p:cNvSpPr/>
          <p:nvPr/>
        </p:nvSpPr>
        <p:spPr>
          <a:xfrm>
            <a:off x="10255348" y="6260941"/>
            <a:ext cx="844246" cy="464443"/>
          </a:xfrm>
          <a:prstGeom prst="curvedUp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AR" dirty="0">
              <a:solidFill>
                <a:schemeClr val="tx1"/>
              </a:solidFill>
            </a:endParaRPr>
          </a:p>
        </p:txBody>
      </p:sp>
      <p:pic>
        <p:nvPicPr>
          <p:cNvPr id="6" name="Imagen 5">
            <a:extLst>
              <a:ext uri="{FF2B5EF4-FFF2-40B4-BE49-F238E27FC236}">
                <a16:creationId xmlns:a16="http://schemas.microsoft.com/office/drawing/2014/main" id="{49F01D18-3734-C7B8-7EA0-C42B8DF4C698}"/>
              </a:ext>
            </a:extLst>
          </p:cNvPr>
          <p:cNvPicPr>
            <a:picLocks noChangeAspect="1"/>
          </p:cNvPicPr>
          <p:nvPr/>
        </p:nvPicPr>
        <p:blipFill>
          <a:blip r:embed="rId4"/>
          <a:stretch>
            <a:fillRect/>
          </a:stretch>
        </p:blipFill>
        <p:spPr>
          <a:xfrm>
            <a:off x="6758538" y="3552698"/>
            <a:ext cx="5257398" cy="3342451"/>
          </a:xfrm>
          <a:prstGeom prst="rect">
            <a:avLst/>
          </a:prstGeom>
        </p:spPr>
      </p:pic>
      <p:sp>
        <p:nvSpPr>
          <p:cNvPr id="7" name="Google Shape;250;p34">
            <a:extLst>
              <a:ext uri="{FF2B5EF4-FFF2-40B4-BE49-F238E27FC236}">
                <a16:creationId xmlns:a16="http://schemas.microsoft.com/office/drawing/2014/main" id="{D13D7DF3-1865-E909-2889-84F09291F9A5}"/>
              </a:ext>
            </a:extLst>
          </p:cNvPr>
          <p:cNvSpPr txBox="1"/>
          <p:nvPr/>
        </p:nvSpPr>
        <p:spPr>
          <a:xfrm>
            <a:off x="6146744" y="3349529"/>
            <a:ext cx="6480986" cy="184666"/>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0" tIns="0" rIns="0" bIns="0" anchor="ctr" anchorCtr="0">
            <a:spAutoFit/>
          </a:bodyPr>
          <a:lstStyle/>
          <a:p>
            <a:pPr marL="0" marR="0" lvl="0" indent="0" algn="ctr" rtl="0">
              <a:spcBef>
                <a:spcPts val="0"/>
              </a:spcBef>
              <a:spcAft>
                <a:spcPts val="0"/>
              </a:spcAft>
              <a:buNone/>
            </a:pPr>
            <a:r>
              <a:rPr lang="en-US" sz="1200" b="1" dirty="0">
                <a:solidFill>
                  <a:schemeClr val="dk1"/>
                </a:solidFill>
                <a:latin typeface="Helvetica Neue" panose="020B0604020202020204" charset="0"/>
              </a:rPr>
              <a:t>Antiguedad de nuestros Clientes abiertos por nuestra variable target  (en meses)</a:t>
            </a:r>
            <a:endParaRPr sz="1200" b="1" dirty="0">
              <a:solidFill>
                <a:schemeClr val="dk1"/>
              </a:solidFill>
              <a:latin typeface="Helvetica Neue" panose="020B0604020202020204" charset="0"/>
            </a:endParaRPr>
          </a:p>
        </p:txBody>
      </p:sp>
      <p:pic>
        <p:nvPicPr>
          <p:cNvPr id="10" name="Imagen 9">
            <a:extLst>
              <a:ext uri="{FF2B5EF4-FFF2-40B4-BE49-F238E27FC236}">
                <a16:creationId xmlns:a16="http://schemas.microsoft.com/office/drawing/2014/main" id="{677FD7E0-FF0B-FE41-12E1-8C48BA4BE7A4}"/>
              </a:ext>
            </a:extLst>
          </p:cNvPr>
          <p:cNvPicPr>
            <a:picLocks noChangeAspect="1"/>
          </p:cNvPicPr>
          <p:nvPr/>
        </p:nvPicPr>
        <p:blipFill>
          <a:blip r:embed="rId5"/>
          <a:stretch>
            <a:fillRect/>
          </a:stretch>
        </p:blipFill>
        <p:spPr>
          <a:xfrm>
            <a:off x="7244404" y="278529"/>
            <a:ext cx="4604697" cy="2961325"/>
          </a:xfrm>
          <a:prstGeom prst="rect">
            <a:avLst/>
          </a:prstGeom>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p:nvPr/>
        </p:nvSpPr>
        <p:spPr>
          <a:xfrm>
            <a:off x="3457908" y="556076"/>
            <a:ext cx="8471496" cy="4849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dk1"/>
                </a:solidFill>
                <a:latin typeface="Helvetica Neue" panose="020B0604020202020204" charset="0"/>
                <a:ea typeface="DM Sans"/>
                <a:cs typeface="DM Sans"/>
                <a:sym typeface="DM Sans"/>
              </a:rPr>
              <a:t>¿Hay relación entre el rango de ingresos y nuestra variable target?</a:t>
            </a:r>
            <a:endParaRPr dirty="0">
              <a:latin typeface="Helvetica Neue" panose="020B0604020202020204" charset="0"/>
              <a:ea typeface="DM Sans"/>
              <a:cs typeface="DM Sans"/>
              <a:sym typeface="DM Sans"/>
            </a:endParaRPr>
          </a:p>
          <a:p>
            <a:pPr marL="0" marR="0" lvl="0" indent="0" algn="l" rtl="0">
              <a:spcBef>
                <a:spcPts val="0"/>
              </a:spcBef>
              <a:spcAft>
                <a:spcPts val="0"/>
              </a:spcAft>
              <a:buNone/>
            </a:pPr>
            <a:endParaRPr sz="2000" b="1" dirty="0">
              <a:solidFill>
                <a:schemeClr val="dk1"/>
              </a:solidFill>
              <a:latin typeface="Helvetica Neue" panose="020B0604020202020204" charset="0"/>
              <a:ea typeface="DM Sans"/>
              <a:cs typeface="DM Sans"/>
              <a:sym typeface="DM Sans"/>
            </a:endParaRPr>
          </a:p>
        </p:txBody>
      </p:sp>
      <p:sp>
        <p:nvSpPr>
          <p:cNvPr id="247" name="Google Shape;247;p34"/>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11</a:t>
            </a:fld>
            <a:endParaRPr sz="1050" b="0" i="0" u="none" strike="noStrike" cap="none" dirty="0">
              <a:solidFill>
                <a:srgbClr val="000000"/>
              </a:solidFill>
              <a:latin typeface="Arial"/>
              <a:ea typeface="Arial"/>
              <a:cs typeface="Arial"/>
              <a:sym typeface="Arial"/>
            </a:endParaRPr>
          </a:p>
        </p:txBody>
      </p:sp>
      <p:sp>
        <p:nvSpPr>
          <p:cNvPr id="248" name="Google Shape;248;p34"/>
          <p:cNvSpPr txBox="1"/>
          <p:nvPr/>
        </p:nvSpPr>
        <p:spPr>
          <a:xfrm>
            <a:off x="480873" y="506701"/>
            <a:ext cx="2121650" cy="68942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ES" sz="2800" dirty="0"/>
              <a:t>RANGO DE</a:t>
            </a:r>
            <a:endParaRPr dirty="0"/>
          </a:p>
          <a:p>
            <a:pPr marL="0" marR="0" lvl="0" indent="0" algn="l" rtl="0">
              <a:lnSpc>
                <a:spcPct val="80000"/>
              </a:lnSpc>
              <a:spcBef>
                <a:spcPts val="0"/>
              </a:spcBef>
              <a:spcAft>
                <a:spcPts val="0"/>
              </a:spcAft>
              <a:buClr>
                <a:srgbClr val="000000"/>
              </a:buClr>
              <a:buSzPts val="2800"/>
              <a:buFont typeface="Arial"/>
              <a:buNone/>
            </a:pPr>
            <a:r>
              <a:rPr lang="en-US" sz="2800" b="1" dirty="0"/>
              <a:t>INGRESOS</a:t>
            </a:r>
            <a:endParaRPr dirty="0"/>
          </a:p>
        </p:txBody>
      </p:sp>
      <p:sp>
        <p:nvSpPr>
          <p:cNvPr id="2" name="Flecha: curvada hacia arriba 1">
            <a:hlinkClick r:id="rId3" action="ppaction://hlinksldjump"/>
            <a:extLst>
              <a:ext uri="{FF2B5EF4-FFF2-40B4-BE49-F238E27FC236}">
                <a16:creationId xmlns:a16="http://schemas.microsoft.com/office/drawing/2014/main" id="{7EFC764B-A3F0-31B7-1F7F-9C4D5BA7449B}"/>
              </a:ext>
            </a:extLst>
          </p:cNvPr>
          <p:cNvSpPr/>
          <p:nvPr/>
        </p:nvSpPr>
        <p:spPr>
          <a:xfrm>
            <a:off x="10255348" y="6260941"/>
            <a:ext cx="844246" cy="464443"/>
          </a:xfrm>
          <a:prstGeom prst="curvedUp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AR" dirty="0">
              <a:solidFill>
                <a:schemeClr val="tx1"/>
              </a:solidFill>
            </a:endParaRPr>
          </a:p>
        </p:txBody>
      </p:sp>
      <p:pic>
        <p:nvPicPr>
          <p:cNvPr id="5" name="Imagen 4">
            <a:extLst>
              <a:ext uri="{FF2B5EF4-FFF2-40B4-BE49-F238E27FC236}">
                <a16:creationId xmlns:a16="http://schemas.microsoft.com/office/drawing/2014/main" id="{B8EF22EE-A652-8BA0-481B-AD901300248A}"/>
              </a:ext>
            </a:extLst>
          </p:cNvPr>
          <p:cNvPicPr>
            <a:picLocks noChangeAspect="1"/>
          </p:cNvPicPr>
          <p:nvPr/>
        </p:nvPicPr>
        <p:blipFill>
          <a:blip r:embed="rId4"/>
          <a:stretch>
            <a:fillRect/>
          </a:stretch>
        </p:blipFill>
        <p:spPr>
          <a:xfrm>
            <a:off x="6096000" y="1483141"/>
            <a:ext cx="6094056" cy="4025432"/>
          </a:xfrm>
          <a:prstGeom prst="rect">
            <a:avLst/>
          </a:prstGeom>
        </p:spPr>
      </p:pic>
      <p:sp>
        <p:nvSpPr>
          <p:cNvPr id="9" name="CuadroTexto 8">
            <a:extLst>
              <a:ext uri="{FF2B5EF4-FFF2-40B4-BE49-F238E27FC236}">
                <a16:creationId xmlns:a16="http://schemas.microsoft.com/office/drawing/2014/main" id="{D34167FC-00F4-8A9A-F639-3838A1AF2230}"/>
              </a:ext>
            </a:extLst>
          </p:cNvPr>
          <p:cNvSpPr txBox="1"/>
          <p:nvPr/>
        </p:nvSpPr>
        <p:spPr>
          <a:xfrm>
            <a:off x="1092406" y="1349427"/>
            <a:ext cx="5003594" cy="4770537"/>
          </a:xfrm>
          <a:prstGeom prst="rect">
            <a:avLst/>
          </a:prstGeom>
          <a:noFill/>
        </p:spPr>
        <p:txBody>
          <a:bodyPr wrap="square" rtlCol="0">
            <a:spAutoFit/>
          </a:bodyPr>
          <a:lstStyle/>
          <a:p>
            <a:pPr algn="just"/>
            <a:r>
              <a:rPr lang="es-ES" sz="1600" dirty="0">
                <a:solidFill>
                  <a:schemeClr val="dk1"/>
                </a:solidFill>
                <a:latin typeface="Helvetica Neue" panose="020B0604020202020204" charset="0"/>
                <a:ea typeface="DM Sans"/>
                <a:cs typeface="DM Sans"/>
                <a:sym typeface="DM Sans"/>
              </a:rPr>
              <a:t>Existe una fuerte correlación entre los ingresos y la deserción de clientes. El gráfico muestra la distribución de los niveles de ingresos entre los clientes existentes y los clientes que se han abandonado el servicio. Esta fuerte dependencia permite asignar una probabilidad de abandono a cada nuevo cliente.</a:t>
            </a:r>
          </a:p>
          <a:p>
            <a:pPr algn="just"/>
            <a:endParaRPr lang="es-ES" sz="1600" dirty="0">
              <a:solidFill>
                <a:schemeClr val="dk1"/>
              </a:solidFill>
              <a:latin typeface="Helvetica Neue" panose="020B0604020202020204" charset="0"/>
              <a:ea typeface="DM Sans"/>
              <a:cs typeface="DM Sans"/>
              <a:sym typeface="DM Sans"/>
            </a:endParaRPr>
          </a:p>
          <a:p>
            <a:pPr algn="just"/>
            <a:r>
              <a:rPr lang="es-ES" sz="1600" dirty="0">
                <a:solidFill>
                  <a:schemeClr val="dk1"/>
                </a:solidFill>
                <a:latin typeface="Helvetica Neue" panose="020B0604020202020204" charset="0"/>
                <a:ea typeface="DM Sans"/>
                <a:cs typeface="DM Sans"/>
                <a:sym typeface="DM Sans"/>
              </a:rPr>
              <a:t>Los clientes existentes con ingresos inferiores a 40K tienen más probabilidades de abandonar el negocio. Esta categoría de ingresos tiene el porcentaje de deserción más alto.</a:t>
            </a:r>
          </a:p>
          <a:p>
            <a:pPr algn="just"/>
            <a:endParaRPr lang="es-ES" sz="1600" dirty="0">
              <a:solidFill>
                <a:schemeClr val="dk1"/>
              </a:solidFill>
              <a:latin typeface="Helvetica Neue" panose="020B0604020202020204" charset="0"/>
              <a:ea typeface="DM Sans"/>
              <a:cs typeface="DM Sans"/>
              <a:sym typeface="DM Sans"/>
            </a:endParaRPr>
          </a:p>
          <a:p>
            <a:pPr algn="just"/>
            <a:r>
              <a:rPr lang="es-ES" sz="1600" dirty="0">
                <a:solidFill>
                  <a:schemeClr val="dk1"/>
                </a:solidFill>
                <a:latin typeface="Helvetica Neue" panose="020B0604020202020204" charset="0"/>
                <a:ea typeface="DM Sans"/>
                <a:cs typeface="DM Sans"/>
                <a:sym typeface="DM Sans"/>
              </a:rPr>
              <a:t>Podemos orientar nuestros esfuerzos de marketing específicos de acuerdo a cada nivel ingresos. La satisfacción del clientes en cada rango está sujeta a distintas percepciones Con esta información podemos centrarnos en la satisfacción de cliente con mayor tasa de rentabilidad.</a:t>
            </a:r>
          </a:p>
          <a:p>
            <a:pPr algn="just"/>
            <a:endParaRPr lang="es-AR" sz="1600" dirty="0">
              <a:latin typeface="Helvetica Neue" panose="020B0604020202020204" charset="0"/>
            </a:endParaRPr>
          </a:p>
        </p:txBody>
      </p:sp>
    </p:spTree>
    <p:extLst>
      <p:ext uri="{BB962C8B-B14F-4D97-AF65-F5344CB8AC3E}">
        <p14:creationId xmlns:p14="http://schemas.microsoft.com/office/powerpoint/2010/main" val="2061656812"/>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5"/>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12</a:t>
            </a:fld>
            <a:endParaRPr sz="1050" b="0" i="0" u="none" strike="noStrike" cap="none" dirty="0">
              <a:solidFill>
                <a:srgbClr val="000000"/>
              </a:solidFill>
              <a:latin typeface="Arial"/>
              <a:ea typeface="Arial"/>
              <a:cs typeface="Arial"/>
              <a:sym typeface="Arial"/>
            </a:endParaRPr>
          </a:p>
        </p:txBody>
      </p:sp>
      <p:sp>
        <p:nvSpPr>
          <p:cNvPr id="257" name="Google Shape;257;p35"/>
          <p:cNvSpPr/>
          <p:nvPr/>
        </p:nvSpPr>
        <p:spPr>
          <a:xfrm>
            <a:off x="3100200" y="351775"/>
            <a:ext cx="8406000" cy="606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dirty="0">
                <a:solidFill>
                  <a:schemeClr val="dk1"/>
                </a:solidFill>
                <a:latin typeface="Helvetica Neue" panose="020B0604020202020204" charset="0"/>
                <a:ea typeface="DM Sans"/>
                <a:cs typeface="DM Sans"/>
                <a:sym typeface="DM Sans"/>
              </a:rPr>
              <a:t>¿Cuál es el modelo predictivo con mayor precisión?</a:t>
            </a:r>
            <a:endParaRPr dirty="0">
              <a:latin typeface="Helvetica Neue" panose="020B0604020202020204" charset="0"/>
              <a:ea typeface="DM Sans"/>
              <a:cs typeface="DM Sans"/>
              <a:sym typeface="DM Sans"/>
            </a:endParaRPr>
          </a:p>
        </p:txBody>
      </p:sp>
      <p:sp>
        <p:nvSpPr>
          <p:cNvPr id="258" name="Google Shape;258;p35"/>
          <p:cNvSpPr txBox="1"/>
          <p:nvPr/>
        </p:nvSpPr>
        <p:spPr>
          <a:xfrm>
            <a:off x="480873" y="506701"/>
            <a:ext cx="2867238" cy="68942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b="1" dirty="0"/>
              <a:t>MODELOS PREDICIVOS</a:t>
            </a:r>
            <a:endParaRPr sz="2800" dirty="0"/>
          </a:p>
        </p:txBody>
      </p:sp>
      <p:sp>
        <p:nvSpPr>
          <p:cNvPr id="266" name="Google Shape;266;p35"/>
          <p:cNvSpPr/>
          <p:nvPr/>
        </p:nvSpPr>
        <p:spPr>
          <a:xfrm>
            <a:off x="5426242" y="1055475"/>
            <a:ext cx="6569242" cy="1808042"/>
          </a:xfrm>
          <a:prstGeom prst="rect">
            <a:avLst/>
          </a:prstGeom>
          <a:noFill/>
          <a:ln>
            <a:noFill/>
          </a:ln>
        </p:spPr>
        <p:txBody>
          <a:bodyPr spcFirstLastPara="1" wrap="square" lIns="91425" tIns="45700" rIns="91425" bIns="45700" anchor="t" anchorCtr="0">
            <a:noAutofit/>
          </a:bodyPr>
          <a:lstStyle/>
          <a:p>
            <a:pPr lvl="0" algn="just"/>
            <a:r>
              <a:rPr lang="es-ES" sz="1400" dirty="0">
                <a:solidFill>
                  <a:schemeClr val="dk1"/>
                </a:solidFill>
                <a:latin typeface="Helvetica Neue" panose="020B0604020202020204" charset="0"/>
                <a:ea typeface="DM Sans"/>
                <a:cs typeface="DM Sans"/>
                <a:sym typeface="DM Sans"/>
              </a:rPr>
              <a:t>De acuerdo a nuestro análisis de la matriz de confusión podemos observar que el</a:t>
            </a:r>
            <a:r>
              <a:rPr lang="es-ES" sz="1300" dirty="0">
                <a:solidFill>
                  <a:schemeClr val="dk1"/>
                </a:solidFill>
                <a:latin typeface="Helvetica Neue" panose="020B0604020202020204" charset="0"/>
                <a:ea typeface="DM Sans"/>
                <a:cs typeface="DM Sans"/>
                <a:sym typeface="DM Sans"/>
              </a:rPr>
              <a:t> mejor clasificador es AdaBoost con precisión = 0.88, recall = 0.82. Si realizamos la curva de ROC obtenemos la métrica AUC - 0.98 que resulta consistente con nuestra matriz de confusión.</a:t>
            </a:r>
          </a:p>
          <a:p>
            <a:pPr lvl="0" algn="just"/>
            <a:endParaRPr lang="es-ES" sz="1300" dirty="0">
              <a:solidFill>
                <a:schemeClr val="dk1"/>
              </a:solidFill>
              <a:latin typeface="Helvetica Neue" panose="020B0604020202020204" charset="0"/>
              <a:ea typeface="DM Sans"/>
              <a:cs typeface="DM Sans"/>
              <a:sym typeface="DM Sans"/>
            </a:endParaRPr>
          </a:p>
          <a:p>
            <a:pPr lvl="0" algn="just"/>
            <a:r>
              <a:rPr lang="es-ES" sz="1300" dirty="0">
                <a:solidFill>
                  <a:schemeClr val="dk1"/>
                </a:solidFill>
                <a:latin typeface="Helvetica Neue" panose="020B0604020202020204" charset="0"/>
                <a:ea typeface="DM Sans"/>
                <a:cs typeface="DM Sans"/>
                <a:sym typeface="DM Sans"/>
              </a:rPr>
              <a:t>Las métricas de AdaBoostClassifier son bastante buenas. La matriz de confusión muestra que el modelo hizo 396 predicciones correctas para "Existing Customer" y 2497 predicciones correctas para "Attrited Customer". </a:t>
            </a:r>
          </a:p>
          <a:p>
            <a:pPr lvl="0" algn="just"/>
            <a:endParaRPr lang="es-ES" sz="1300" dirty="0">
              <a:solidFill>
                <a:schemeClr val="dk1"/>
              </a:solidFill>
              <a:latin typeface="Helvetica Neue" panose="020B0604020202020204" charset="0"/>
              <a:ea typeface="DM Sans"/>
              <a:cs typeface="DM Sans"/>
              <a:sym typeface="DM Sans"/>
            </a:endParaRPr>
          </a:p>
          <a:p>
            <a:pPr lvl="0" algn="just"/>
            <a:endParaRPr lang="es-ES" sz="1300" dirty="0">
              <a:solidFill>
                <a:schemeClr val="dk1"/>
              </a:solidFill>
              <a:latin typeface="Helvetica Neue" panose="020B0604020202020204" charset="0"/>
              <a:ea typeface="DM Sans"/>
              <a:cs typeface="DM Sans"/>
              <a:sym typeface="DM Sans"/>
            </a:endParaRPr>
          </a:p>
          <a:p>
            <a:pPr lvl="0" algn="just"/>
            <a:r>
              <a:rPr lang="es-ES" sz="1300" dirty="0">
                <a:solidFill>
                  <a:schemeClr val="dk1"/>
                </a:solidFill>
                <a:latin typeface="Helvetica Neue" panose="020B0604020202020204" charset="0"/>
                <a:ea typeface="DM Sans"/>
                <a:cs typeface="DM Sans"/>
                <a:sym typeface="DM Sans"/>
              </a:rPr>
              <a:t>.</a:t>
            </a:r>
            <a:endParaRPr sz="1300" dirty="0">
              <a:solidFill>
                <a:schemeClr val="dk1"/>
              </a:solidFill>
              <a:latin typeface="Helvetica Neue" panose="020B0604020202020204" charset="0"/>
              <a:ea typeface="DM Sans"/>
              <a:cs typeface="DM Sans"/>
              <a:sym typeface="DM Sans"/>
            </a:endParaRPr>
          </a:p>
        </p:txBody>
      </p:sp>
      <p:sp>
        <p:nvSpPr>
          <p:cNvPr id="2" name="Flecha: curvada hacia arriba 1">
            <a:hlinkClick r:id="rId3" action="ppaction://hlinksldjump"/>
            <a:extLst>
              <a:ext uri="{FF2B5EF4-FFF2-40B4-BE49-F238E27FC236}">
                <a16:creationId xmlns:a16="http://schemas.microsoft.com/office/drawing/2014/main" id="{F1F961B4-E2E6-7C54-184F-46E9D4BDC50C}"/>
              </a:ext>
            </a:extLst>
          </p:cNvPr>
          <p:cNvSpPr/>
          <p:nvPr/>
        </p:nvSpPr>
        <p:spPr>
          <a:xfrm>
            <a:off x="10255348" y="6260941"/>
            <a:ext cx="844246" cy="464443"/>
          </a:xfrm>
          <a:prstGeom prst="curvedUp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AR" dirty="0">
              <a:solidFill>
                <a:schemeClr val="tx1"/>
              </a:solidFill>
            </a:endParaRPr>
          </a:p>
        </p:txBody>
      </p:sp>
      <p:pic>
        <p:nvPicPr>
          <p:cNvPr id="5" name="Imagen 4">
            <a:extLst>
              <a:ext uri="{FF2B5EF4-FFF2-40B4-BE49-F238E27FC236}">
                <a16:creationId xmlns:a16="http://schemas.microsoft.com/office/drawing/2014/main" id="{38BD45AB-D225-9794-641F-EBCFF69993D1}"/>
              </a:ext>
            </a:extLst>
          </p:cNvPr>
          <p:cNvPicPr>
            <a:picLocks noChangeAspect="1"/>
          </p:cNvPicPr>
          <p:nvPr/>
        </p:nvPicPr>
        <p:blipFill>
          <a:blip r:embed="rId4"/>
          <a:stretch>
            <a:fillRect/>
          </a:stretch>
        </p:blipFill>
        <p:spPr>
          <a:xfrm>
            <a:off x="308058" y="1464344"/>
            <a:ext cx="4886325" cy="3448050"/>
          </a:xfrm>
          <a:prstGeom prst="rect">
            <a:avLst/>
          </a:prstGeom>
        </p:spPr>
      </p:pic>
      <p:pic>
        <p:nvPicPr>
          <p:cNvPr id="7" name="Imagen 6">
            <a:extLst>
              <a:ext uri="{FF2B5EF4-FFF2-40B4-BE49-F238E27FC236}">
                <a16:creationId xmlns:a16="http://schemas.microsoft.com/office/drawing/2014/main" id="{F084DB78-95C8-8C8D-3C76-814E0B1CB3E1}"/>
              </a:ext>
            </a:extLst>
          </p:cNvPr>
          <p:cNvPicPr>
            <a:picLocks noChangeAspect="1"/>
          </p:cNvPicPr>
          <p:nvPr/>
        </p:nvPicPr>
        <p:blipFill>
          <a:blip r:embed="rId5"/>
          <a:stretch>
            <a:fillRect/>
          </a:stretch>
        </p:blipFill>
        <p:spPr>
          <a:xfrm>
            <a:off x="6096000" y="3468624"/>
            <a:ext cx="5667375" cy="2514600"/>
          </a:xfrm>
          <a:prstGeom prst="rect">
            <a:avLst/>
          </a:prstGeom>
        </p:spPr>
      </p:pic>
    </p:spTree>
    <p:extLst>
      <p:ext uri="{BB962C8B-B14F-4D97-AF65-F5344CB8AC3E}">
        <p14:creationId xmlns:p14="http://schemas.microsoft.com/office/powerpoint/2010/main" val="19749990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fade">
                                      <p:cBhvr>
                                        <p:cTn id="7" dur="1500"/>
                                        <p:tgtEl>
                                          <p:spTgt spid="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13</a:t>
            </a:fld>
            <a:endParaRPr sz="1050" b="0" i="0" u="none" strike="noStrike" cap="none" dirty="0">
              <a:solidFill>
                <a:srgbClr val="000000"/>
              </a:solidFill>
              <a:latin typeface="Arial"/>
              <a:ea typeface="Arial"/>
              <a:cs typeface="Arial"/>
              <a:sym typeface="Arial"/>
            </a:endParaRPr>
          </a:p>
        </p:txBody>
      </p:sp>
      <p:sp>
        <p:nvSpPr>
          <p:cNvPr id="274" name="Google Shape;274;p36"/>
          <p:cNvSpPr txBox="1"/>
          <p:nvPr/>
        </p:nvSpPr>
        <p:spPr>
          <a:xfrm>
            <a:off x="429592" y="2505670"/>
            <a:ext cx="10857900" cy="1477800"/>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lt1"/>
              </a:buClr>
              <a:buSzPts val="6000"/>
              <a:buFont typeface="Arial"/>
              <a:buNone/>
            </a:pPr>
            <a:r>
              <a:rPr lang="en-US" sz="6000" dirty="0"/>
              <a:t>INSIGHTS &amp;</a:t>
            </a:r>
            <a:endParaRPr sz="6000" dirty="0"/>
          </a:p>
          <a:p>
            <a:pPr marL="0" marR="0" lvl="0" indent="0" algn="ctr" rtl="0">
              <a:lnSpc>
                <a:spcPct val="80000"/>
              </a:lnSpc>
              <a:spcBef>
                <a:spcPts val="0"/>
              </a:spcBef>
              <a:spcAft>
                <a:spcPts val="0"/>
              </a:spcAft>
              <a:buClr>
                <a:schemeClr val="lt1"/>
              </a:buClr>
              <a:buSzPts val="6000"/>
              <a:buFont typeface="Arial"/>
              <a:buNone/>
            </a:pPr>
            <a:r>
              <a:rPr lang="en-US" sz="6000" b="1" cap="none" dirty="0">
                <a:solidFill>
                  <a:srgbClr val="000000"/>
                </a:solidFill>
                <a:latin typeface="Arial"/>
                <a:ea typeface="Arial"/>
                <a:cs typeface="Arial"/>
                <a:sym typeface="Arial"/>
              </a:rPr>
              <a:t>RECOMENDA</a:t>
            </a:r>
            <a:r>
              <a:rPr lang="en-US" sz="6000" b="1" dirty="0"/>
              <a:t>CIONES</a:t>
            </a:r>
            <a:endParaRPr sz="6000" b="1" i="0" u="none" strike="noStrike" cap="none" dirty="0">
              <a:solidFill>
                <a:srgbClr val="000000"/>
              </a:solidFill>
              <a:latin typeface="Arial"/>
              <a:ea typeface="Arial"/>
              <a:cs typeface="Arial"/>
              <a:sym typeface="Arial"/>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p:nvPr/>
        </p:nvSpPr>
        <p:spPr>
          <a:xfrm>
            <a:off x="4756748" y="1411415"/>
            <a:ext cx="6767383" cy="2448416"/>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chemeClr val="lt1"/>
              </a:buClr>
              <a:buSzPts val="1600"/>
              <a:buFont typeface="Arial"/>
              <a:buNone/>
            </a:pPr>
            <a:endParaRPr sz="1600" i="0" u="none" strike="noStrike" cap="none" dirty="0">
              <a:solidFill>
                <a:srgbClr val="000000"/>
              </a:solidFill>
              <a:latin typeface="DM Sans"/>
              <a:ea typeface="DM Sans"/>
              <a:cs typeface="DM Sans"/>
              <a:sym typeface="DM Sans"/>
            </a:endParaRPr>
          </a:p>
        </p:txBody>
      </p:sp>
      <p:cxnSp>
        <p:nvCxnSpPr>
          <p:cNvPr id="281" name="Google Shape;281;p37"/>
          <p:cNvCxnSpPr/>
          <p:nvPr/>
        </p:nvCxnSpPr>
        <p:spPr>
          <a:xfrm>
            <a:off x="4179119" y="390711"/>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282" name="Google Shape;282;p3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i="0" u="none" strike="noStrike" cap="none">
                <a:solidFill>
                  <a:srgbClr val="000000"/>
                </a:solidFill>
                <a:latin typeface="DM Sans"/>
                <a:ea typeface="DM Sans"/>
                <a:cs typeface="DM Sans"/>
                <a:sym typeface="DM Sans"/>
              </a:rPr>
              <a:t>14</a:t>
            </a:fld>
            <a:endParaRPr sz="1050" i="0" u="none" strike="noStrike" cap="none" dirty="0">
              <a:solidFill>
                <a:srgbClr val="000000"/>
              </a:solidFill>
              <a:latin typeface="DM Sans"/>
              <a:ea typeface="DM Sans"/>
              <a:cs typeface="DM Sans"/>
              <a:sym typeface="DM Sans"/>
            </a:endParaRPr>
          </a:p>
        </p:txBody>
      </p:sp>
      <p:sp>
        <p:nvSpPr>
          <p:cNvPr id="283" name="Google Shape;283;p37"/>
          <p:cNvSpPr txBox="1"/>
          <p:nvPr/>
        </p:nvSpPr>
        <p:spPr>
          <a:xfrm>
            <a:off x="447844" y="263244"/>
            <a:ext cx="3631044" cy="68942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b="0" i="0" u="none" strike="noStrike" cap="none" dirty="0">
                <a:solidFill>
                  <a:srgbClr val="000000"/>
                </a:solidFill>
                <a:latin typeface="Arial"/>
                <a:ea typeface="Arial"/>
                <a:cs typeface="Arial"/>
                <a:sym typeface="Arial"/>
              </a:rPr>
              <a:t>INSIGHTS &amp; </a:t>
            </a:r>
            <a:r>
              <a:rPr lang="en-US" sz="2800" b="1" dirty="0"/>
              <a:t>RECOMENDACIONES</a:t>
            </a:r>
            <a:endParaRPr sz="2800" b="1" i="0" u="none" strike="noStrike" cap="none" dirty="0">
              <a:solidFill>
                <a:srgbClr val="000000"/>
              </a:solidFill>
              <a:latin typeface="Arial"/>
              <a:ea typeface="Arial"/>
              <a:cs typeface="Arial"/>
              <a:sym typeface="Arial"/>
            </a:endParaRPr>
          </a:p>
        </p:txBody>
      </p:sp>
      <p:sp>
        <p:nvSpPr>
          <p:cNvPr id="284" name="Google Shape;284;p37"/>
          <p:cNvSpPr/>
          <p:nvPr/>
        </p:nvSpPr>
        <p:spPr>
          <a:xfrm>
            <a:off x="4554112" y="315472"/>
            <a:ext cx="7582356" cy="55439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a:solidFill>
                  <a:schemeClr val="dk1"/>
                </a:solidFill>
                <a:latin typeface="Helvetica Neue" panose="020B0604020202020204" charset="0"/>
                <a:ea typeface="DM Sans"/>
                <a:cs typeface="DM Sans"/>
                <a:sym typeface="DM Sans"/>
              </a:rPr>
              <a:t>Insights </a:t>
            </a:r>
            <a:endParaRPr dirty="0">
              <a:latin typeface="Helvetica Neue" panose="020B0604020202020204" charset="0"/>
              <a:ea typeface="DM Sans"/>
              <a:cs typeface="DM Sans"/>
              <a:sym typeface="DM Sans"/>
            </a:endParaRPr>
          </a:p>
          <a:p>
            <a:pPr marL="285750" marR="0" lvl="0" indent="-279400" algn="l" rtl="0">
              <a:spcBef>
                <a:spcPts val="0"/>
              </a:spcBef>
              <a:spcAft>
                <a:spcPts val="0"/>
              </a:spcAft>
              <a:buClr>
                <a:schemeClr val="dk1"/>
              </a:buClr>
              <a:buSzPts val="1400"/>
              <a:buFont typeface="DM Sans"/>
              <a:buChar char="❑"/>
            </a:pPr>
            <a:r>
              <a:rPr lang="es-ES" dirty="0">
                <a:solidFill>
                  <a:schemeClr val="dk1"/>
                </a:solidFill>
                <a:latin typeface="Helvetica Neue" panose="020B0604020202020204" charset="0"/>
                <a:ea typeface="DM Sans"/>
                <a:cs typeface="DM Sans"/>
                <a:sym typeface="DM Sans"/>
              </a:rPr>
              <a:t>La variable Edad tiene una probabilidad de 0,979 de ser dependiente de nuestra variable target. Esto quiere decir que cada vez que un nuevo cliente se sume podremos predecir la probabilidad de que abandone el servicio de acuerdo a su edad.</a:t>
            </a:r>
          </a:p>
          <a:p>
            <a:pPr marL="285750" marR="0" lvl="0" indent="-279400" algn="l" rtl="0">
              <a:spcBef>
                <a:spcPts val="0"/>
              </a:spcBef>
              <a:spcAft>
                <a:spcPts val="0"/>
              </a:spcAft>
              <a:buClr>
                <a:schemeClr val="dk1"/>
              </a:buClr>
              <a:buSzPts val="1400"/>
              <a:buFont typeface="DM Sans"/>
              <a:buChar char="❑"/>
            </a:pPr>
            <a:endParaRPr lang="es-ES" dirty="0">
              <a:solidFill>
                <a:schemeClr val="dk1"/>
              </a:solidFill>
              <a:latin typeface="Helvetica Neue" panose="020B0604020202020204" charset="0"/>
              <a:ea typeface="DM Sans"/>
              <a:cs typeface="DM Sans"/>
              <a:sym typeface="DM Sans"/>
            </a:endParaRPr>
          </a:p>
          <a:p>
            <a:pPr marL="285750" marR="0" lvl="0" indent="-279400" algn="l" rtl="0">
              <a:spcBef>
                <a:spcPts val="0"/>
              </a:spcBef>
              <a:spcAft>
                <a:spcPts val="0"/>
              </a:spcAft>
              <a:buClr>
                <a:schemeClr val="dk1"/>
              </a:buClr>
              <a:buSzPts val="1400"/>
              <a:buFont typeface="DM Sans"/>
              <a:buChar char="❑"/>
            </a:pPr>
            <a:r>
              <a:rPr lang="es-ES" dirty="0">
                <a:solidFill>
                  <a:srgbClr val="000000"/>
                </a:solidFill>
                <a:latin typeface="Helvetica Neue" panose="020B0604020202020204" charset="0"/>
              </a:rPr>
              <a:t>L</a:t>
            </a:r>
            <a:r>
              <a:rPr lang="es-ES" b="0" i="0" dirty="0">
                <a:solidFill>
                  <a:srgbClr val="000000"/>
                </a:solidFill>
                <a:effectLst/>
                <a:latin typeface="Helvetica Neue" panose="020B0604020202020204" charset="0"/>
              </a:rPr>
              <a:t>as siguientes variables tienen una dependencia alta a nuestra variable target:</a:t>
            </a:r>
          </a:p>
          <a:p>
            <a:pPr marL="749300" lvl="1" indent="-285750">
              <a:buClr>
                <a:schemeClr val="dk1"/>
              </a:buClr>
              <a:buSzPts val="1400"/>
              <a:buFont typeface="Arial" panose="020B0604020202020204" pitchFamily="34" charset="0"/>
              <a:buChar char="•"/>
            </a:pPr>
            <a:r>
              <a:rPr lang="es-ES" dirty="0">
                <a:solidFill>
                  <a:srgbClr val="000000"/>
                </a:solidFill>
                <a:latin typeface="Helvetica Neue" panose="020B0604020202020204" charset="0"/>
              </a:rPr>
              <a:t>12 meses de inactividad</a:t>
            </a:r>
          </a:p>
          <a:p>
            <a:pPr marL="749300" lvl="1" indent="-285750">
              <a:buClr>
                <a:schemeClr val="dk1"/>
              </a:buClr>
              <a:buSzPts val="1400"/>
              <a:buFont typeface="Arial" panose="020B0604020202020204" pitchFamily="34" charset="0"/>
              <a:buChar char="•"/>
            </a:pPr>
            <a:r>
              <a:rPr lang="es-ES" b="0" i="0" dirty="0">
                <a:solidFill>
                  <a:srgbClr val="000000"/>
                </a:solidFill>
                <a:effectLst/>
                <a:latin typeface="Helvetica Neue" panose="020B0604020202020204" charset="0"/>
              </a:rPr>
              <a:t>Total saldo disponible</a:t>
            </a:r>
          </a:p>
          <a:p>
            <a:pPr marL="749300" lvl="1" indent="-285750">
              <a:buClr>
                <a:schemeClr val="dk1"/>
              </a:buClr>
              <a:buSzPts val="1400"/>
              <a:buFont typeface="Arial" panose="020B0604020202020204" pitchFamily="34" charset="0"/>
              <a:buChar char="•"/>
            </a:pPr>
            <a:r>
              <a:rPr lang="es-ES" b="0" i="0" dirty="0">
                <a:solidFill>
                  <a:srgbClr val="000000"/>
                </a:solidFill>
                <a:effectLst/>
                <a:latin typeface="Helvetica Neue" panose="020B0604020202020204" charset="0"/>
              </a:rPr>
              <a:t>Total importe de </a:t>
            </a:r>
            <a:r>
              <a:rPr lang="es-ES" dirty="0">
                <a:solidFill>
                  <a:srgbClr val="000000"/>
                </a:solidFill>
                <a:latin typeface="Helvetica Neue" panose="020B0604020202020204" charset="0"/>
              </a:rPr>
              <a:t>transacción</a:t>
            </a:r>
          </a:p>
          <a:p>
            <a:pPr marL="749300" lvl="1" indent="-285750">
              <a:buClr>
                <a:schemeClr val="dk1"/>
              </a:buClr>
              <a:buSzPts val="1400"/>
              <a:buFont typeface="Arial" panose="020B0604020202020204" pitchFamily="34" charset="0"/>
              <a:buChar char="•"/>
            </a:pPr>
            <a:r>
              <a:rPr lang="es-ES" b="0" i="0" dirty="0">
                <a:solidFill>
                  <a:srgbClr val="000000"/>
                </a:solidFill>
                <a:effectLst/>
                <a:latin typeface="Helvetica Neue" panose="020B0604020202020204" charset="0"/>
              </a:rPr>
              <a:t>Total de transacciones</a:t>
            </a:r>
          </a:p>
          <a:p>
            <a:pPr marL="463550" lvl="1">
              <a:buClr>
                <a:schemeClr val="dk1"/>
              </a:buClr>
              <a:buSzPts val="1400"/>
            </a:pPr>
            <a:endParaRPr lang="es-ES" b="0" i="0" dirty="0">
              <a:solidFill>
                <a:srgbClr val="000000"/>
              </a:solidFill>
              <a:effectLst/>
              <a:latin typeface="Helvetica Neue" panose="020B0604020202020204" charset="0"/>
            </a:endParaRPr>
          </a:p>
          <a:p>
            <a:pPr marL="292100" indent="-285750">
              <a:buClr>
                <a:schemeClr val="dk1"/>
              </a:buClr>
              <a:buSzPts val="1400"/>
              <a:buFont typeface="Arial" panose="020B0604020202020204" pitchFamily="34" charset="0"/>
              <a:buChar char="•"/>
            </a:pPr>
            <a:r>
              <a:rPr lang="es-ES" dirty="0">
                <a:solidFill>
                  <a:srgbClr val="000000"/>
                </a:solidFill>
                <a:latin typeface="Helvetica Neue" panose="020B0604020202020204" charset="0"/>
                <a:ea typeface="DM Sans"/>
                <a:cs typeface="DM Sans"/>
                <a:sym typeface="DM Sans"/>
              </a:rPr>
              <a:t>Nuestro modelo predictivo podrá evaluar para cada nuevo cliente la probabilidad de que abandone el servicio según las variables mencionadas. Utilizaremos el clasificador es AdaBoost con *precisión = 0.88, recall = 0.82</a:t>
            </a:r>
          </a:p>
          <a:p>
            <a:pPr marL="292100" indent="-285750">
              <a:buClr>
                <a:schemeClr val="dk1"/>
              </a:buClr>
              <a:buSzPts val="1400"/>
              <a:buFont typeface="Arial" panose="020B0604020202020204" pitchFamily="34" charset="0"/>
              <a:buChar char="•"/>
            </a:pPr>
            <a:endParaRPr lang="es-ES" dirty="0">
              <a:solidFill>
                <a:schemeClr val="dk1"/>
              </a:solidFill>
              <a:latin typeface="Helvetica Neue" panose="020B0604020202020204" charset="0"/>
              <a:ea typeface="DM Sans"/>
              <a:cs typeface="DM Sans"/>
              <a:sym typeface="DM Sans"/>
            </a:endParaRPr>
          </a:p>
        </p:txBody>
      </p:sp>
      <p:sp>
        <p:nvSpPr>
          <p:cNvPr id="2" name="Flecha: curvada hacia arriba 1">
            <a:hlinkClick r:id="rId3" action="ppaction://hlinksldjump"/>
            <a:extLst>
              <a:ext uri="{FF2B5EF4-FFF2-40B4-BE49-F238E27FC236}">
                <a16:creationId xmlns:a16="http://schemas.microsoft.com/office/drawing/2014/main" id="{63D0FFEB-2A96-78B5-258B-817D44BD9737}"/>
              </a:ext>
            </a:extLst>
          </p:cNvPr>
          <p:cNvSpPr/>
          <p:nvPr/>
        </p:nvSpPr>
        <p:spPr>
          <a:xfrm>
            <a:off x="10255348" y="6260941"/>
            <a:ext cx="844246" cy="464443"/>
          </a:xfrm>
          <a:prstGeom prst="curvedUp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AR" dirty="0">
              <a:solidFill>
                <a:schemeClr val="tx1"/>
              </a:solidFill>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p:nvPr/>
        </p:nvSpPr>
        <p:spPr>
          <a:xfrm>
            <a:off x="946097" y="1397483"/>
            <a:ext cx="1325563" cy="542394"/>
          </a:xfrm>
          <a:prstGeom prst="rect">
            <a:avLst/>
          </a:prstGeom>
          <a:noFill/>
          <a:ln>
            <a:noFill/>
          </a:ln>
        </p:spPr>
        <p:txBody>
          <a:bodyPr spcFirstLastPara="1" wrap="square" lIns="0" tIns="0" rIns="0" bIns="0" anchor="t" anchorCtr="0">
            <a:noAutofit/>
          </a:bodyPr>
          <a:lstStyle/>
          <a:p>
            <a:pPr marR="0" lvl="0" algn="l" rtl="0">
              <a:lnSpc>
                <a:spcPct val="90000"/>
              </a:lnSpc>
              <a:spcBef>
                <a:spcPts val="0"/>
              </a:spcBef>
              <a:spcAft>
                <a:spcPts val="0"/>
              </a:spcAft>
              <a:buClr>
                <a:srgbClr val="008EFF"/>
              </a:buClr>
              <a:buSzPts val="4000"/>
            </a:pPr>
            <a:r>
              <a:rPr lang="en-US" sz="4000" dirty="0">
                <a:solidFill>
                  <a:schemeClr val="tx2">
                    <a:lumMod val="75000"/>
                  </a:schemeClr>
                </a:solidFill>
                <a:latin typeface="Anton"/>
                <a:ea typeface="Anton"/>
                <a:cs typeface="Anton"/>
                <a:sym typeface="Anton"/>
              </a:rPr>
              <a:t> </a:t>
            </a:r>
            <a:r>
              <a:rPr lang="en-US" sz="4000" i="0" u="none" strike="noStrike" cap="none" dirty="0">
                <a:solidFill>
                  <a:schemeClr val="tx2">
                    <a:lumMod val="75000"/>
                  </a:schemeClr>
                </a:solidFill>
                <a:latin typeface="Anton"/>
                <a:ea typeface="Anton"/>
                <a:cs typeface="Anton"/>
                <a:sym typeface="Anton"/>
              </a:rPr>
              <a:t>01</a:t>
            </a:r>
            <a:endParaRPr dirty="0">
              <a:solidFill>
                <a:schemeClr val="tx2">
                  <a:lumMod val="75000"/>
                </a:schemeClr>
              </a:solidFill>
              <a:latin typeface="Anton"/>
              <a:ea typeface="Anton"/>
              <a:cs typeface="Anton"/>
              <a:sym typeface="Anton"/>
            </a:endParaRPr>
          </a:p>
        </p:txBody>
      </p:sp>
      <p:sp>
        <p:nvSpPr>
          <p:cNvPr id="136" name="Google Shape;136;p26"/>
          <p:cNvSpPr txBox="1"/>
          <p:nvPr/>
        </p:nvSpPr>
        <p:spPr>
          <a:xfrm>
            <a:off x="2271660" y="1367048"/>
            <a:ext cx="4927673"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dirty="0">
                <a:solidFill>
                  <a:schemeClr val="tx2">
                    <a:lumMod val="75000"/>
                  </a:schemeClr>
                </a:solidFill>
                <a:latin typeface="Anton" pitchFamily="2" charset="0"/>
                <a:ea typeface="Verdana" panose="020B0604030504040204" pitchFamily="34" charset="0"/>
                <a:cs typeface="Helvetica Neue Light"/>
                <a:sym typeface="Helvetica Neue Light"/>
                <a:hlinkClick r:id="rId3" action="ppaction://hlinksldjump">
                  <a:extLst>
                    <a:ext uri="{A12FA001-AC4F-418D-AE19-62706E023703}">
                      <ahyp:hlinkClr xmlns:ahyp="http://schemas.microsoft.com/office/drawing/2018/hyperlinkcolor" val="tx"/>
                    </a:ext>
                  </a:extLst>
                </a:hlinkClick>
              </a:rPr>
              <a:t>Contexto y Audiencia</a:t>
            </a:r>
            <a:endParaRPr sz="2400" i="0" u="none" strike="noStrike" cap="none" dirty="0">
              <a:solidFill>
                <a:schemeClr val="tx2">
                  <a:lumMod val="75000"/>
                </a:schemeClr>
              </a:solidFill>
              <a:latin typeface="Anton" pitchFamily="2" charset="0"/>
              <a:ea typeface="Verdana" panose="020B0604030504040204" pitchFamily="34" charset="0"/>
              <a:cs typeface="Helvetica Neue Light"/>
              <a:sym typeface="Helvetica Neue Light"/>
            </a:endParaRPr>
          </a:p>
        </p:txBody>
      </p:sp>
      <p:cxnSp>
        <p:nvCxnSpPr>
          <p:cNvPr id="137" name="Google Shape;137;p26"/>
          <p:cNvCxnSpPr/>
          <p:nvPr/>
        </p:nvCxnSpPr>
        <p:spPr>
          <a:xfrm>
            <a:off x="1680082" y="1367048"/>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38" name="Google Shape;138;p26"/>
          <p:cNvSpPr txBox="1"/>
          <p:nvPr/>
        </p:nvSpPr>
        <p:spPr>
          <a:xfrm>
            <a:off x="946097" y="2414359"/>
            <a:ext cx="1325563" cy="542394"/>
          </a:xfrm>
          <a:prstGeom prst="rect">
            <a:avLst/>
          </a:prstGeom>
          <a:noFill/>
          <a:ln>
            <a:noFill/>
          </a:ln>
        </p:spPr>
        <p:txBody>
          <a:bodyPr spcFirstLastPara="1" wrap="square" lIns="0" tIns="0" rIns="0" bIns="0" anchor="t" anchorCtr="0">
            <a:noAutofit/>
          </a:bodyPr>
          <a:lstStyle/>
          <a:p>
            <a:pPr marR="0" lvl="0" algn="l" rtl="0">
              <a:lnSpc>
                <a:spcPct val="90000"/>
              </a:lnSpc>
              <a:spcBef>
                <a:spcPts val="0"/>
              </a:spcBef>
              <a:spcAft>
                <a:spcPts val="0"/>
              </a:spcAft>
              <a:buClr>
                <a:srgbClr val="008EFF"/>
              </a:buClr>
              <a:buSzPts val="4000"/>
            </a:pPr>
            <a:r>
              <a:rPr lang="en-US" sz="4000" dirty="0">
                <a:solidFill>
                  <a:schemeClr val="tx2">
                    <a:lumMod val="75000"/>
                  </a:schemeClr>
                </a:solidFill>
                <a:latin typeface="Anton"/>
                <a:ea typeface="Anton"/>
                <a:cs typeface="Anton"/>
                <a:sym typeface="Anton"/>
              </a:rPr>
              <a:t> </a:t>
            </a:r>
            <a:r>
              <a:rPr lang="en-US" sz="4000" i="0" u="none" strike="noStrike" cap="none" dirty="0">
                <a:solidFill>
                  <a:schemeClr val="tx2">
                    <a:lumMod val="75000"/>
                  </a:schemeClr>
                </a:solidFill>
                <a:latin typeface="Anton"/>
                <a:ea typeface="Anton"/>
                <a:cs typeface="Anton"/>
                <a:sym typeface="Anton"/>
              </a:rPr>
              <a:t>02</a:t>
            </a:r>
            <a:endParaRPr dirty="0">
              <a:solidFill>
                <a:schemeClr val="tx2">
                  <a:lumMod val="75000"/>
                </a:schemeClr>
              </a:solidFill>
              <a:latin typeface="Anton"/>
              <a:ea typeface="Anton"/>
              <a:cs typeface="Anton"/>
              <a:sym typeface="Anton"/>
            </a:endParaRPr>
          </a:p>
        </p:txBody>
      </p:sp>
      <p:sp>
        <p:nvSpPr>
          <p:cNvPr id="139" name="Google Shape;139;p26"/>
          <p:cNvSpPr txBox="1"/>
          <p:nvPr/>
        </p:nvSpPr>
        <p:spPr>
          <a:xfrm>
            <a:off x="2271661" y="3429000"/>
            <a:ext cx="4927686"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dirty="0">
                <a:solidFill>
                  <a:schemeClr val="tx2">
                    <a:lumMod val="75000"/>
                  </a:schemeClr>
                </a:solidFill>
                <a:latin typeface="Anton" pitchFamily="2" charset="0"/>
                <a:ea typeface="Verdana" panose="020B0604030504040204" pitchFamily="34" charset="0"/>
                <a:cs typeface="Helvetica Neue Light"/>
                <a:sym typeface="Helvetica Neue Light"/>
                <a:hlinkClick r:id="rId4" action="ppaction://hlinksldjump">
                  <a:extLst>
                    <a:ext uri="{A12FA001-AC4F-418D-AE19-62706E023703}">
                      <ahyp:hlinkClr xmlns:ahyp="http://schemas.microsoft.com/office/drawing/2018/hyperlinkcolor" val="tx"/>
                    </a:ext>
                  </a:extLst>
                </a:hlinkClick>
              </a:rPr>
              <a:t>Metadata</a:t>
            </a:r>
            <a:endParaRPr sz="2400" i="0" u="none" strike="noStrike" cap="none" dirty="0">
              <a:solidFill>
                <a:schemeClr val="tx2">
                  <a:lumMod val="75000"/>
                </a:schemeClr>
              </a:solidFill>
              <a:latin typeface="Anton" pitchFamily="2" charset="0"/>
              <a:ea typeface="Verdana" panose="020B0604030504040204" pitchFamily="34" charset="0"/>
              <a:cs typeface="Helvetica Neue Light"/>
              <a:sym typeface="Helvetica Neue Light"/>
            </a:endParaRPr>
          </a:p>
        </p:txBody>
      </p:sp>
      <p:cxnSp>
        <p:nvCxnSpPr>
          <p:cNvPr id="140" name="Google Shape;140;p26"/>
          <p:cNvCxnSpPr/>
          <p:nvPr/>
        </p:nvCxnSpPr>
        <p:spPr>
          <a:xfrm>
            <a:off x="1680082" y="2383924"/>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1" name="Google Shape;141;p26"/>
          <p:cNvSpPr txBox="1"/>
          <p:nvPr/>
        </p:nvSpPr>
        <p:spPr>
          <a:xfrm>
            <a:off x="946097" y="3429502"/>
            <a:ext cx="1325563" cy="542394"/>
          </a:xfrm>
          <a:prstGeom prst="rect">
            <a:avLst/>
          </a:prstGeom>
          <a:noFill/>
          <a:ln>
            <a:noFill/>
          </a:ln>
        </p:spPr>
        <p:txBody>
          <a:bodyPr spcFirstLastPara="1" wrap="square" lIns="0" tIns="0" rIns="0" bIns="0" anchor="t" anchorCtr="0">
            <a:noAutofit/>
          </a:bodyPr>
          <a:lstStyle/>
          <a:p>
            <a:pPr marR="0" lvl="0" algn="l" rtl="0">
              <a:lnSpc>
                <a:spcPct val="90000"/>
              </a:lnSpc>
              <a:spcBef>
                <a:spcPts val="0"/>
              </a:spcBef>
              <a:spcAft>
                <a:spcPts val="0"/>
              </a:spcAft>
              <a:buClr>
                <a:srgbClr val="008EFF"/>
              </a:buClr>
              <a:buSzPts val="4000"/>
            </a:pPr>
            <a:r>
              <a:rPr lang="en-US" sz="4000" dirty="0">
                <a:solidFill>
                  <a:schemeClr val="tx2">
                    <a:lumMod val="75000"/>
                  </a:schemeClr>
                </a:solidFill>
                <a:latin typeface="Anton"/>
                <a:ea typeface="Anton"/>
                <a:cs typeface="Anton"/>
                <a:sym typeface="Anton"/>
              </a:rPr>
              <a:t> </a:t>
            </a:r>
            <a:r>
              <a:rPr lang="en-US" sz="4000" i="0" u="none" strike="noStrike" cap="none" dirty="0">
                <a:solidFill>
                  <a:schemeClr val="tx2">
                    <a:lumMod val="75000"/>
                  </a:schemeClr>
                </a:solidFill>
                <a:latin typeface="Anton"/>
                <a:ea typeface="Anton"/>
                <a:cs typeface="Anton"/>
                <a:sym typeface="Anton"/>
              </a:rPr>
              <a:t>03</a:t>
            </a:r>
            <a:endParaRPr dirty="0">
              <a:solidFill>
                <a:schemeClr val="tx2">
                  <a:lumMod val="75000"/>
                </a:schemeClr>
              </a:solidFill>
              <a:latin typeface="Anton"/>
              <a:ea typeface="Anton"/>
              <a:cs typeface="Anton"/>
              <a:sym typeface="Anton"/>
            </a:endParaRPr>
          </a:p>
        </p:txBody>
      </p:sp>
      <p:cxnSp>
        <p:nvCxnSpPr>
          <p:cNvPr id="142" name="Google Shape;142;p26"/>
          <p:cNvCxnSpPr/>
          <p:nvPr/>
        </p:nvCxnSpPr>
        <p:spPr>
          <a:xfrm>
            <a:off x="1680082" y="3399067"/>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3" name="Google Shape;143;p26"/>
          <p:cNvSpPr txBox="1"/>
          <p:nvPr/>
        </p:nvSpPr>
        <p:spPr>
          <a:xfrm>
            <a:off x="388629" y="431801"/>
            <a:ext cx="7637771"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dirty="0">
                <a:solidFill>
                  <a:srgbClr val="00B050"/>
                </a:solidFill>
                <a:latin typeface="Anton"/>
                <a:ea typeface="Anton"/>
                <a:cs typeface="Anton"/>
                <a:sym typeface="Anton"/>
              </a:rPr>
              <a:t>AGENDA</a:t>
            </a:r>
            <a:endParaRPr dirty="0">
              <a:solidFill>
                <a:srgbClr val="00B050"/>
              </a:solidFill>
              <a:latin typeface="Anton"/>
              <a:ea typeface="Anton"/>
              <a:cs typeface="Anton"/>
              <a:sym typeface="Anton"/>
            </a:endParaRPr>
          </a:p>
        </p:txBody>
      </p:sp>
      <p:sp>
        <p:nvSpPr>
          <p:cNvPr id="145" name="Google Shape;145;p26"/>
          <p:cNvSpPr txBox="1"/>
          <p:nvPr/>
        </p:nvSpPr>
        <p:spPr>
          <a:xfrm>
            <a:off x="2271660" y="4404461"/>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dirty="0">
                <a:solidFill>
                  <a:schemeClr val="tx2">
                    <a:lumMod val="75000"/>
                  </a:schemeClr>
                </a:solidFill>
                <a:latin typeface="Anton" pitchFamily="2" charset="0"/>
                <a:ea typeface="Verdana" panose="020B0604030504040204" pitchFamily="34" charset="0"/>
                <a:cs typeface="Helvetica Neue Light"/>
                <a:sym typeface="Helvetica Neue Light"/>
                <a:hlinkClick r:id="rId5" action="ppaction://hlinksldjump">
                  <a:extLst>
                    <a:ext uri="{A12FA001-AC4F-418D-AE19-62706E023703}">
                      <ahyp:hlinkClr xmlns:ahyp="http://schemas.microsoft.com/office/drawing/2018/hyperlinkcolor" val="tx"/>
                    </a:ext>
                  </a:extLst>
                </a:hlinkClick>
              </a:rPr>
              <a:t>Análisis Exploratorio</a:t>
            </a:r>
            <a:endParaRPr sz="2800" i="0" u="none" strike="noStrike" cap="none" dirty="0">
              <a:solidFill>
                <a:schemeClr val="tx2">
                  <a:lumMod val="75000"/>
                </a:schemeClr>
              </a:solidFill>
              <a:latin typeface="Anton" pitchFamily="2" charset="0"/>
              <a:ea typeface="Verdana" panose="020B0604030504040204" pitchFamily="34" charset="0"/>
              <a:cs typeface="Helvetica Neue Light"/>
              <a:sym typeface="Helvetica Neue Light"/>
            </a:endParaRPr>
          </a:p>
        </p:txBody>
      </p:sp>
      <p:sp>
        <p:nvSpPr>
          <p:cNvPr id="146" name="Google Shape;146;p26"/>
          <p:cNvSpPr txBox="1"/>
          <p:nvPr/>
        </p:nvSpPr>
        <p:spPr>
          <a:xfrm>
            <a:off x="946104" y="4445135"/>
            <a:ext cx="1325700" cy="542400"/>
          </a:xfrm>
          <a:prstGeom prst="rect">
            <a:avLst/>
          </a:prstGeom>
          <a:noFill/>
          <a:ln>
            <a:noFill/>
          </a:ln>
        </p:spPr>
        <p:txBody>
          <a:bodyPr spcFirstLastPara="1" wrap="square" lIns="0" tIns="0" rIns="0" bIns="0" anchor="t" anchorCtr="0">
            <a:noAutofit/>
          </a:bodyPr>
          <a:lstStyle/>
          <a:p>
            <a:pPr marR="0" lvl="0" algn="l" rtl="0">
              <a:lnSpc>
                <a:spcPct val="90000"/>
              </a:lnSpc>
              <a:spcBef>
                <a:spcPts val="0"/>
              </a:spcBef>
              <a:spcAft>
                <a:spcPts val="0"/>
              </a:spcAft>
              <a:buClr>
                <a:srgbClr val="008EFF"/>
              </a:buClr>
              <a:buSzPts val="4000"/>
            </a:pPr>
            <a:r>
              <a:rPr lang="en-US" sz="4000" dirty="0">
                <a:solidFill>
                  <a:schemeClr val="tx2">
                    <a:lumMod val="75000"/>
                  </a:schemeClr>
                </a:solidFill>
                <a:latin typeface="Anton"/>
                <a:ea typeface="Anton"/>
                <a:cs typeface="Anton"/>
                <a:sym typeface="Anton"/>
              </a:rPr>
              <a:t> </a:t>
            </a:r>
            <a:r>
              <a:rPr lang="en-US" sz="4000" i="0" u="none" strike="noStrike" cap="none" dirty="0">
                <a:solidFill>
                  <a:schemeClr val="tx2">
                    <a:lumMod val="75000"/>
                  </a:schemeClr>
                </a:solidFill>
                <a:latin typeface="Anton"/>
                <a:ea typeface="Anton"/>
                <a:cs typeface="Anton"/>
                <a:sym typeface="Anton"/>
              </a:rPr>
              <a:t>04</a:t>
            </a:r>
            <a:endParaRPr dirty="0">
              <a:solidFill>
                <a:schemeClr val="tx2">
                  <a:lumMod val="75000"/>
                </a:schemeClr>
              </a:solidFill>
              <a:latin typeface="Anton"/>
              <a:ea typeface="Anton"/>
              <a:cs typeface="Anton"/>
              <a:sym typeface="Anton"/>
            </a:endParaRPr>
          </a:p>
        </p:txBody>
      </p:sp>
      <p:cxnSp>
        <p:nvCxnSpPr>
          <p:cNvPr id="147" name="Google Shape;147;p26"/>
          <p:cNvCxnSpPr/>
          <p:nvPr/>
        </p:nvCxnSpPr>
        <p:spPr>
          <a:xfrm>
            <a:off x="1680082" y="4414712"/>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8" name="Google Shape;148;p26"/>
          <p:cNvSpPr txBox="1"/>
          <p:nvPr/>
        </p:nvSpPr>
        <p:spPr>
          <a:xfrm>
            <a:off x="2271660" y="2353489"/>
            <a:ext cx="4927687"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dirty="0">
                <a:solidFill>
                  <a:schemeClr val="tx2">
                    <a:lumMod val="75000"/>
                  </a:schemeClr>
                </a:solidFill>
                <a:latin typeface="Anton" pitchFamily="2" charset="0"/>
                <a:ea typeface="Verdana" panose="020B0604030504040204" pitchFamily="34" charset="0"/>
                <a:cs typeface="Helvetica Neue Light"/>
                <a:sym typeface="Helvetica Neue Light"/>
                <a:hlinkClick r:id="rId6" action="ppaction://hlinksldjump">
                  <a:extLst>
                    <a:ext uri="{A12FA001-AC4F-418D-AE19-62706E023703}">
                      <ahyp:hlinkClr xmlns:ahyp="http://schemas.microsoft.com/office/drawing/2018/hyperlinkcolor" val="tx"/>
                    </a:ext>
                  </a:extLst>
                </a:hlinkClick>
              </a:rPr>
              <a:t>Hipótesis/Preguntas de </a:t>
            </a:r>
            <a:r>
              <a:rPr lang="en-US" sz="2400" dirty="0">
                <a:solidFill>
                  <a:schemeClr val="tx2">
                    <a:lumMod val="75000"/>
                  </a:schemeClr>
                </a:solidFill>
                <a:latin typeface="Anton" pitchFamily="2" charset="0"/>
                <a:ea typeface="Verdana" panose="020B0604030504040204" pitchFamily="34" charset="0"/>
                <a:cs typeface="Helvetica Neue Light"/>
                <a:sym typeface="Helvetica Neue Light"/>
                <a:hlinkClick r:id="rId6" action="ppaction://hlinksldjump">
                  <a:extLst>
                    <a:ext uri="{A12FA001-AC4F-418D-AE19-62706E023703}">
                      <ahyp:hlinkClr xmlns:ahyp="http://schemas.microsoft.com/office/drawing/2018/hyperlinkcolor" val="tx"/>
                    </a:ext>
                  </a:extLst>
                </a:hlinkClick>
              </a:rPr>
              <a:t>Interés</a:t>
            </a:r>
            <a:endParaRPr dirty="0">
              <a:solidFill>
                <a:schemeClr val="tx2">
                  <a:lumMod val="75000"/>
                </a:schemeClr>
              </a:solidFill>
              <a:latin typeface="Anton" pitchFamily="2" charset="0"/>
              <a:ea typeface="Verdana" panose="020B0604030504040204" pitchFamily="34" charset="0"/>
              <a:cs typeface="Helvetica Neue Light"/>
              <a:sym typeface="Helvetica Neue Light"/>
            </a:endParaRPr>
          </a:p>
        </p:txBody>
      </p:sp>
      <p:sp>
        <p:nvSpPr>
          <p:cNvPr id="149" name="Google Shape;149;p26"/>
          <p:cNvSpPr txBox="1"/>
          <p:nvPr/>
        </p:nvSpPr>
        <p:spPr>
          <a:xfrm>
            <a:off x="2271660" y="5430356"/>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dirty="0">
                <a:solidFill>
                  <a:schemeClr val="tx2">
                    <a:lumMod val="75000"/>
                  </a:schemeClr>
                </a:solidFill>
                <a:latin typeface="Anton" pitchFamily="2" charset="0"/>
                <a:ea typeface="Verdana" panose="020B0604030504040204" pitchFamily="34" charset="0"/>
                <a:cs typeface="Helvetica Neue Light"/>
                <a:sym typeface="Helvetica Neue Light"/>
                <a:hlinkClick r:id="rId7" action="ppaction://hlinksldjump">
                  <a:extLst>
                    <a:ext uri="{A12FA001-AC4F-418D-AE19-62706E023703}">
                      <ahyp:hlinkClr xmlns:ahyp="http://schemas.microsoft.com/office/drawing/2018/hyperlinkcolor" val="tx"/>
                    </a:ext>
                  </a:extLst>
                </a:hlinkClick>
              </a:rPr>
              <a:t>Insights</a:t>
            </a:r>
            <a:r>
              <a:rPr lang="en-US" sz="2400" i="0" u="none" strike="noStrike" cap="none" dirty="0">
                <a:solidFill>
                  <a:schemeClr val="tx2">
                    <a:lumMod val="75000"/>
                  </a:schemeClr>
                </a:solidFill>
                <a:latin typeface="Anton" pitchFamily="2" charset="0"/>
                <a:ea typeface="Verdana" panose="020B0604030504040204" pitchFamily="34" charset="0"/>
                <a:cs typeface="Helvetica Neue Light"/>
                <a:sym typeface="Helvetica Neue Light"/>
                <a:hlinkClick r:id="rId7" action="ppaction://hlinksldjump">
                  <a:extLst>
                    <a:ext uri="{A12FA001-AC4F-418D-AE19-62706E023703}">
                      <ahyp:hlinkClr xmlns:ahyp="http://schemas.microsoft.com/office/drawing/2018/hyperlinkcolor" val="tx"/>
                    </a:ext>
                  </a:extLst>
                </a:hlinkClick>
              </a:rPr>
              <a:t> y Recomendaciones</a:t>
            </a:r>
            <a:endParaRPr sz="2400" i="0" u="none" strike="noStrike" cap="none" dirty="0">
              <a:solidFill>
                <a:schemeClr val="tx2">
                  <a:lumMod val="75000"/>
                </a:schemeClr>
              </a:solidFill>
              <a:latin typeface="Anton" pitchFamily="2" charset="0"/>
              <a:ea typeface="Verdana" panose="020B0604030504040204" pitchFamily="34" charset="0"/>
              <a:cs typeface="Helvetica Neue Light"/>
              <a:sym typeface="Helvetica Neue Light"/>
            </a:endParaRPr>
          </a:p>
        </p:txBody>
      </p:sp>
      <p:sp>
        <p:nvSpPr>
          <p:cNvPr id="150" name="Google Shape;150;p26"/>
          <p:cNvSpPr txBox="1"/>
          <p:nvPr/>
        </p:nvSpPr>
        <p:spPr>
          <a:xfrm>
            <a:off x="946096" y="5485145"/>
            <a:ext cx="1325563" cy="542394"/>
          </a:xfrm>
          <a:prstGeom prst="rect">
            <a:avLst/>
          </a:prstGeom>
          <a:noFill/>
          <a:ln>
            <a:noFill/>
          </a:ln>
        </p:spPr>
        <p:txBody>
          <a:bodyPr spcFirstLastPara="1" wrap="square" lIns="0" tIns="0" rIns="0" bIns="0" anchor="t" anchorCtr="0">
            <a:noAutofit/>
          </a:bodyPr>
          <a:lstStyle/>
          <a:p>
            <a:pPr marR="0" lvl="0" algn="l" rtl="0">
              <a:lnSpc>
                <a:spcPct val="90000"/>
              </a:lnSpc>
              <a:spcBef>
                <a:spcPts val="0"/>
              </a:spcBef>
              <a:spcAft>
                <a:spcPts val="0"/>
              </a:spcAft>
              <a:buClr>
                <a:srgbClr val="008EFF"/>
              </a:buClr>
              <a:buSzPts val="4000"/>
            </a:pPr>
            <a:r>
              <a:rPr lang="en-US" sz="4000" dirty="0">
                <a:solidFill>
                  <a:schemeClr val="tx2">
                    <a:lumMod val="75000"/>
                  </a:schemeClr>
                </a:solidFill>
                <a:latin typeface="Anton"/>
                <a:ea typeface="Anton"/>
                <a:cs typeface="Anton"/>
                <a:sym typeface="Anton"/>
              </a:rPr>
              <a:t> </a:t>
            </a:r>
            <a:r>
              <a:rPr lang="en-US" sz="4000" i="0" u="none" strike="noStrike" cap="none" dirty="0">
                <a:solidFill>
                  <a:schemeClr val="tx2">
                    <a:lumMod val="75000"/>
                  </a:schemeClr>
                </a:solidFill>
                <a:latin typeface="Anton"/>
                <a:ea typeface="Anton"/>
                <a:cs typeface="Anton"/>
                <a:sym typeface="Anton"/>
              </a:rPr>
              <a:t>05</a:t>
            </a:r>
            <a:endParaRPr dirty="0">
              <a:solidFill>
                <a:schemeClr val="tx2">
                  <a:lumMod val="75000"/>
                </a:schemeClr>
              </a:solidFill>
              <a:latin typeface="Anton"/>
              <a:ea typeface="Anton"/>
              <a:cs typeface="Anton"/>
              <a:sym typeface="Anton"/>
            </a:endParaRPr>
          </a:p>
        </p:txBody>
      </p:sp>
      <p:cxnSp>
        <p:nvCxnSpPr>
          <p:cNvPr id="151" name="Google Shape;151;p26"/>
          <p:cNvCxnSpPr/>
          <p:nvPr/>
        </p:nvCxnSpPr>
        <p:spPr>
          <a:xfrm>
            <a:off x="1680081" y="5454710"/>
            <a:ext cx="0" cy="603265"/>
          </a:xfrm>
          <a:prstGeom prst="straightConnector1">
            <a:avLst/>
          </a:prstGeom>
          <a:noFill/>
          <a:ln w="12700" cap="flat" cmpd="sng">
            <a:solidFill>
              <a:srgbClr val="00D703"/>
            </a:solidFill>
            <a:prstDash val="solid"/>
            <a:miter lim="800000"/>
            <a:headEnd type="none" w="sm" len="sm"/>
            <a:tailEnd type="none" w="sm" len="sm"/>
          </a:ln>
        </p:spPr>
      </p:cxnSp>
      <p:pic>
        <p:nvPicPr>
          <p:cNvPr id="3" name="Imagen 2">
            <a:extLst>
              <a:ext uri="{FF2B5EF4-FFF2-40B4-BE49-F238E27FC236}">
                <a16:creationId xmlns:a16="http://schemas.microsoft.com/office/drawing/2014/main" id="{18A101A7-75D0-E3A2-03F6-9591FA679126}"/>
              </a:ext>
            </a:extLst>
          </p:cNvPr>
          <p:cNvPicPr>
            <a:picLocks noChangeAspect="1"/>
          </p:cNvPicPr>
          <p:nvPr/>
        </p:nvPicPr>
        <p:blipFill>
          <a:blip r:embed="rId8"/>
          <a:stretch>
            <a:fillRect/>
          </a:stretch>
        </p:blipFill>
        <p:spPr>
          <a:xfrm>
            <a:off x="6777298" y="1420605"/>
            <a:ext cx="4446490" cy="4446490"/>
          </a:xfrm>
          <a:prstGeom prst="rect">
            <a:avLst/>
          </a:prstGeom>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cxnSp>
        <p:nvCxnSpPr>
          <p:cNvPr id="157" name="Google Shape;157;p27"/>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58" name="Google Shape;158;p2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3</a:t>
            </a:fld>
            <a:endParaRPr sz="1050" b="0" i="0" u="none" strike="noStrike" cap="none" dirty="0">
              <a:solidFill>
                <a:srgbClr val="000000"/>
              </a:solidFill>
              <a:latin typeface="Arial"/>
              <a:ea typeface="Arial"/>
              <a:cs typeface="Arial"/>
              <a:sym typeface="Arial"/>
            </a:endParaRPr>
          </a:p>
        </p:txBody>
      </p:sp>
      <p:sp>
        <p:nvSpPr>
          <p:cNvPr id="159" name="Google Shape;159;p27"/>
          <p:cNvSpPr txBox="1"/>
          <p:nvPr/>
        </p:nvSpPr>
        <p:spPr>
          <a:xfrm>
            <a:off x="384622" y="2758763"/>
            <a:ext cx="2718100" cy="698012"/>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US" sz="2800" b="0" i="0" u="none" strike="noStrike" cap="none" dirty="0">
                <a:solidFill>
                  <a:srgbClr val="000000"/>
                </a:solidFill>
                <a:latin typeface="Verdana" panose="020B0604030504040204" pitchFamily="34" charset="0"/>
                <a:ea typeface="Verdana" panose="020B0604030504040204" pitchFamily="34" charset="0"/>
                <a:sym typeface="Arial"/>
              </a:rPr>
              <a:t>CONTEXTO Y </a:t>
            </a:r>
            <a:endParaRPr sz="2800" b="0" i="0" u="none" strike="noStrike" cap="none" dirty="0">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i="0" u="none" strike="noStrike" cap="none" dirty="0">
                <a:solidFill>
                  <a:srgbClr val="000000"/>
                </a:solidFill>
                <a:latin typeface="Verdana" panose="020B0604030504040204" pitchFamily="34" charset="0"/>
                <a:ea typeface="Verdana" panose="020B0604030504040204" pitchFamily="34" charset="0"/>
                <a:sym typeface="Arial"/>
              </a:rPr>
              <a:t>AUDIENCIA</a:t>
            </a:r>
            <a:endParaRPr sz="2800" b="1" i="0" u="none" strike="noStrike" cap="none" dirty="0">
              <a:solidFill>
                <a:srgbClr val="000000"/>
              </a:solidFill>
              <a:latin typeface="Verdana" panose="020B0604030504040204" pitchFamily="34" charset="0"/>
              <a:ea typeface="Verdana" panose="020B0604030504040204" pitchFamily="34" charset="0"/>
              <a:sym typeface="Arial"/>
            </a:endParaRPr>
          </a:p>
        </p:txBody>
      </p:sp>
      <p:sp>
        <p:nvSpPr>
          <p:cNvPr id="160" name="Google Shape;160;p27"/>
          <p:cNvSpPr/>
          <p:nvPr/>
        </p:nvSpPr>
        <p:spPr>
          <a:xfrm>
            <a:off x="3390688" y="287524"/>
            <a:ext cx="8623306" cy="64378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none" strike="noStrike" cap="none" dirty="0">
                <a:solidFill>
                  <a:schemeClr val="tx2">
                    <a:lumMod val="75000"/>
                  </a:schemeClr>
                </a:solidFill>
                <a:latin typeface="Helvetica Neue" panose="020B0604020202020204" charset="0"/>
                <a:ea typeface="Verdana" panose="020B0604030504040204" pitchFamily="34" charset="0"/>
                <a:cs typeface="Helvetica Neue"/>
                <a:sym typeface="Helvetica Neue"/>
              </a:rPr>
              <a:t>Contexto</a:t>
            </a:r>
            <a:endParaRPr sz="1600" b="1" dirty="0">
              <a:solidFill>
                <a:schemeClr val="tx2">
                  <a:lumMod val="75000"/>
                </a:schemeClr>
              </a:solidFill>
              <a:latin typeface="Helvetica Neue" panose="020B0604020202020204" charset="0"/>
              <a:ea typeface="Verdana" panose="020B0604030504040204" pitchFamily="34" charset="0"/>
              <a:cs typeface="Helvetica Neue"/>
              <a:sym typeface="Helvetica Neue"/>
            </a:endParaRPr>
          </a:p>
          <a:p>
            <a:pPr marL="0" marR="0" lvl="0" indent="0" algn="just" rtl="0">
              <a:spcBef>
                <a:spcPts val="0"/>
              </a:spcBef>
              <a:spcAft>
                <a:spcPts val="0"/>
              </a:spcAft>
              <a:buNone/>
            </a:pPr>
            <a:r>
              <a:rPr lang="es-E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Actualmente en la Argentina más de la mitad de la población no cuenta con una cuenta bancaria. Adicionalmente cerca del 85% de los clientes de bancos prefieren resignar beneficios antes de pasar por la experiencia de cambiar de banco y su tarjeta de crédito asociada.</a:t>
            </a:r>
          </a:p>
          <a:p>
            <a:pPr marL="0" marR="0" lvl="0" indent="0" algn="just" rtl="0">
              <a:spcBef>
                <a:spcPts val="0"/>
              </a:spcBef>
              <a:spcAft>
                <a:spcPts val="0"/>
              </a:spcAft>
              <a:buNone/>
            </a:pPr>
            <a:endParaRPr lang="es-E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endParaRPr>
          </a:p>
          <a:p>
            <a:pPr marL="0" marR="0" lvl="0" indent="0" algn="just" rtl="0">
              <a:spcBef>
                <a:spcPts val="0"/>
              </a:spcBef>
              <a:spcAft>
                <a:spcPts val="0"/>
              </a:spcAft>
              <a:buNone/>
            </a:pPr>
            <a:r>
              <a:rPr lang="es-E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Sin embargo, la migración de clientes de un banco a otro sucede cada día con más frecuencia. Estos datos me llevaron a analizar las principales causas que generar un desgaste en la relación cliente-banco.  </a:t>
            </a:r>
          </a:p>
          <a:p>
            <a:pPr marL="0" marR="0" lvl="0" indent="0" algn="just" rtl="0">
              <a:spcBef>
                <a:spcPts val="0"/>
              </a:spcBef>
              <a:spcAft>
                <a:spcPts val="0"/>
              </a:spcAft>
              <a:buNone/>
            </a:pPr>
            <a:endParaRPr lang="es-E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endParaRPr>
          </a:p>
          <a:p>
            <a:pPr marL="0" marR="0" lvl="0" indent="0" algn="just" rtl="0">
              <a:spcBef>
                <a:spcPts val="0"/>
              </a:spcBef>
              <a:spcAft>
                <a:spcPts val="0"/>
              </a:spcAft>
              <a:buNone/>
            </a:pPr>
            <a:r>
              <a:rPr lang="es-E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Actualmente existen muchas estrategias de marketing orientadas a la obtención de clientes y muy pocas orientadas a la retención. Sin embargo, cada año el banco al que pertenezco pierde 8 M USD en clientes que abandonan el servicio. ¿Y si pudiéramos anticiparnos a esta pérdida identificando un modelo predictivo asociado al comportamiento y características de nuestros clientes? </a:t>
            </a:r>
          </a:p>
          <a:p>
            <a:pPr marL="0" marR="0" lvl="0" indent="0" algn="just" rtl="0">
              <a:spcBef>
                <a:spcPts val="0"/>
              </a:spcBef>
              <a:spcAft>
                <a:spcPts val="0"/>
              </a:spcAft>
              <a:buNone/>
            </a:pPr>
            <a:endParaRPr lang="es-E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endParaRPr>
          </a:p>
          <a:p>
            <a:pPr marL="0" marR="0" lvl="0" indent="0" algn="just" rtl="0">
              <a:spcBef>
                <a:spcPts val="0"/>
              </a:spcBef>
              <a:spcAft>
                <a:spcPts val="0"/>
              </a:spcAft>
              <a:buNone/>
            </a:pPr>
            <a:r>
              <a:rPr lang="es-E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Sabemos que nuestros clientes reciben, al menos, 4 propuestas al año para cambiarse de banco por distintos beneficios. Sumado a la alta competencia, contamos con estadísticas que nos muestran que el 20% de nuestros clientes presenta al menos un reclamo durante su tiempo cómo cliente. Conocemos los principales motivos de queja y le damos seguimiento, sin embargo, no pudimos establecer el patrón entre los motivos de reclamo, la frecuencia y la deserción. Por lo tanto precisamos desarrollar un modelo predictivo que nos permita predecir el porcentaje de deserción.</a:t>
            </a:r>
          </a:p>
          <a:p>
            <a:pPr marL="0" marR="0" lvl="0" indent="0" algn="just" rtl="0">
              <a:spcBef>
                <a:spcPts val="0"/>
              </a:spcBef>
              <a:spcAft>
                <a:spcPts val="0"/>
              </a:spcAft>
              <a:buNone/>
            </a:pPr>
            <a:endParaRPr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endParaRPr>
          </a:p>
          <a:p>
            <a:pPr marL="0" marR="0" lvl="0" indent="0" algn="just" rtl="0">
              <a:spcBef>
                <a:spcPts val="0"/>
              </a:spcBef>
              <a:spcAft>
                <a:spcPts val="0"/>
              </a:spcAft>
              <a:buNone/>
            </a:pPr>
            <a:r>
              <a:rPr lang="en-US" sz="1600" b="1" dirty="0">
                <a:solidFill>
                  <a:schemeClr val="tx2">
                    <a:lumMod val="75000"/>
                  </a:schemeClr>
                </a:solidFill>
                <a:latin typeface="Helvetica Neue" panose="020B0604020202020204" charset="0"/>
                <a:ea typeface="Verdana" panose="020B0604030504040204" pitchFamily="34" charset="0"/>
                <a:cs typeface="Helvetica Neue"/>
                <a:sym typeface="Helvetica Neue"/>
              </a:rPr>
              <a:t>Audiencia</a:t>
            </a:r>
            <a:endParaRPr sz="1600" b="1" dirty="0">
              <a:solidFill>
                <a:schemeClr val="tx2">
                  <a:lumMod val="75000"/>
                </a:schemeClr>
              </a:solidFill>
              <a:latin typeface="Helvetica Neue" panose="020B0604020202020204" charset="0"/>
              <a:ea typeface="Verdana" panose="020B0604030504040204" pitchFamily="34" charset="0"/>
              <a:cs typeface="Helvetica Neue"/>
              <a:sym typeface="Helvetica Neue"/>
            </a:endParaRPr>
          </a:p>
          <a:p>
            <a:pPr marL="0" marR="0" lvl="0" indent="0" algn="just" rtl="0">
              <a:spcBef>
                <a:spcPts val="0"/>
              </a:spcBef>
              <a:spcAft>
                <a:spcPts val="0"/>
              </a:spcAft>
              <a:buNone/>
            </a:pPr>
            <a:r>
              <a:rPr lang="en-U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Este </a:t>
            </a:r>
            <a:r>
              <a:rPr lang="es-AR"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análisis</a:t>
            </a:r>
            <a:r>
              <a:rPr lang="en-U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 intenta contestar, con </a:t>
            </a:r>
            <a:r>
              <a:rPr lang="es-AR"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evidencia</a:t>
            </a:r>
            <a:r>
              <a:rPr lang="en-U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 las preguntas del </a:t>
            </a:r>
            <a:r>
              <a:rPr lang="es-AR"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párrafo</a:t>
            </a:r>
            <a:r>
              <a:rPr lang="en-US"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rPr>
              <a:t> anterior por lo cuál puede ser de utilidad los responsables de areas de marketing de bancos comerciales y responsables del área de créditos.</a:t>
            </a:r>
            <a:endParaRPr sz="14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endParaRPr>
          </a:p>
          <a:p>
            <a:pPr marL="285750" marR="0" lvl="0" indent="-171450" algn="l" rtl="0">
              <a:spcBef>
                <a:spcPts val="0"/>
              </a:spcBef>
              <a:spcAft>
                <a:spcPts val="0"/>
              </a:spcAft>
              <a:buClr>
                <a:schemeClr val="dk1"/>
              </a:buClr>
              <a:buSzPts val="1800"/>
              <a:buFont typeface="Noto Sans Symbols"/>
              <a:buNone/>
            </a:pPr>
            <a:endParaRPr sz="1600" dirty="0">
              <a:solidFill>
                <a:schemeClr val="tx2">
                  <a:lumMod val="75000"/>
                </a:schemeClr>
              </a:solidFill>
              <a:latin typeface="Helvetica Neue" panose="020B0604020202020204" charset="0"/>
              <a:ea typeface="Verdana" panose="020B0604030504040204" pitchFamily="34" charset="0"/>
              <a:cs typeface="Helvetica Neue Light"/>
              <a:sym typeface="Helvetica Neue Light"/>
            </a:endParaRPr>
          </a:p>
        </p:txBody>
      </p:sp>
      <p:sp>
        <p:nvSpPr>
          <p:cNvPr id="3" name="Flecha: curvada hacia arriba 2">
            <a:hlinkClick r:id="rId3" action="ppaction://hlinksldjump"/>
            <a:extLst>
              <a:ext uri="{FF2B5EF4-FFF2-40B4-BE49-F238E27FC236}">
                <a16:creationId xmlns:a16="http://schemas.microsoft.com/office/drawing/2014/main" id="{1320F5D0-489B-349E-C2ED-13137BC72F88}"/>
              </a:ext>
            </a:extLst>
          </p:cNvPr>
          <p:cNvSpPr/>
          <p:nvPr/>
        </p:nvSpPr>
        <p:spPr>
          <a:xfrm>
            <a:off x="10255348" y="6260941"/>
            <a:ext cx="844246" cy="464443"/>
          </a:xfrm>
          <a:prstGeom prst="curvedUp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AR" dirty="0">
              <a:solidFill>
                <a:schemeClr val="tx1"/>
              </a:solidFill>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cxnSp>
        <p:nvCxnSpPr>
          <p:cNvPr id="166" name="Google Shape;166;p28"/>
          <p:cNvCxnSpPr/>
          <p:nvPr/>
        </p:nvCxnSpPr>
        <p:spPr>
          <a:xfrm>
            <a:off x="3103810"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67" name="Google Shape;167;p28"/>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4</a:t>
            </a:fld>
            <a:endParaRPr sz="1050" b="0" i="0" u="none" strike="noStrike" cap="none" dirty="0">
              <a:solidFill>
                <a:srgbClr val="000000"/>
              </a:solidFill>
              <a:latin typeface="Arial"/>
              <a:ea typeface="Arial"/>
              <a:cs typeface="Arial"/>
              <a:sym typeface="Arial"/>
            </a:endParaRPr>
          </a:p>
        </p:txBody>
      </p:sp>
      <p:sp>
        <p:nvSpPr>
          <p:cNvPr id="168" name="Google Shape;168;p28"/>
          <p:cNvSpPr txBox="1"/>
          <p:nvPr/>
        </p:nvSpPr>
        <p:spPr>
          <a:xfrm>
            <a:off x="354743" y="287524"/>
            <a:ext cx="2718000" cy="10344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dirty="0"/>
              <a:t>PREGUNTAS DE</a:t>
            </a:r>
            <a:endParaRPr sz="2800" b="0" i="0" u="none" strike="noStrike" cap="none" dirty="0">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dirty="0"/>
              <a:t>INTERÉS</a:t>
            </a:r>
            <a:endParaRPr sz="2800" b="1" i="0" u="none" strike="noStrike" cap="none" dirty="0">
              <a:solidFill>
                <a:srgbClr val="000000"/>
              </a:solidFill>
              <a:latin typeface="Arial"/>
              <a:ea typeface="Arial"/>
              <a:cs typeface="Arial"/>
              <a:sym typeface="Arial"/>
            </a:endParaRPr>
          </a:p>
        </p:txBody>
      </p:sp>
      <p:sp>
        <p:nvSpPr>
          <p:cNvPr id="169" name="Google Shape;169;p28"/>
          <p:cNvSpPr/>
          <p:nvPr/>
        </p:nvSpPr>
        <p:spPr>
          <a:xfrm>
            <a:off x="3418142" y="751319"/>
            <a:ext cx="8773858" cy="4924425"/>
          </a:xfrm>
          <a:prstGeom prst="rect">
            <a:avLst/>
          </a:prstGeom>
          <a:noFill/>
          <a:ln>
            <a:noFill/>
          </a:ln>
        </p:spPr>
        <p:txBody>
          <a:bodyPr spcFirstLastPara="1" wrap="square" lIns="0" tIns="0" rIns="0" bIns="0" anchor="t" anchorCtr="0">
            <a:spAutoFit/>
          </a:bodyPr>
          <a:lstStyle/>
          <a:p>
            <a:pPr>
              <a:lnSpc>
                <a:spcPct val="80000"/>
              </a:lnSpc>
              <a:buClr>
                <a:srgbClr val="000000"/>
              </a:buClr>
              <a:buSzPts val="2800"/>
            </a:pPr>
            <a:r>
              <a:rPr lang="en-US" sz="2000" b="1" dirty="0">
                <a:solidFill>
                  <a:schemeClr val="tx2">
                    <a:lumMod val="75000"/>
                  </a:schemeClr>
                </a:solidFill>
                <a:latin typeface="Helvetica Neue" panose="020B0604020202020204" charset="0"/>
                <a:ea typeface="Verdana" panose="020B0604030504040204" pitchFamily="34" charset="0"/>
                <a:sym typeface="Helvetica Neue"/>
              </a:rPr>
              <a:t>Preguntas claves</a:t>
            </a:r>
          </a:p>
          <a:p>
            <a:pPr>
              <a:lnSpc>
                <a:spcPct val="80000"/>
              </a:lnSpc>
              <a:buClr>
                <a:srgbClr val="000000"/>
              </a:buClr>
              <a:buSzPts val="2800"/>
            </a:pPr>
            <a:endParaRPr sz="1500" b="1" dirty="0">
              <a:solidFill>
                <a:schemeClr val="tx2">
                  <a:lumMod val="75000"/>
                </a:schemeClr>
              </a:solidFill>
              <a:latin typeface="Helvetica Neue" panose="020B0604020202020204" charset="0"/>
              <a:ea typeface="Verdana" panose="020B0604030504040204" pitchFamily="34" charset="0"/>
              <a:sym typeface="Helvetica Neue"/>
            </a:endParaRPr>
          </a:p>
          <a:p>
            <a:pPr>
              <a:lnSpc>
                <a:spcPct val="80000"/>
              </a:lnSpc>
              <a:buClr>
                <a:srgbClr val="000000"/>
              </a:buClr>
              <a:buSzPts val="2800"/>
            </a:pPr>
            <a:r>
              <a:rPr lang="en-US" sz="1500" dirty="0">
                <a:solidFill>
                  <a:schemeClr val="tx2">
                    <a:lumMod val="75000"/>
                  </a:schemeClr>
                </a:solidFill>
                <a:latin typeface="Helvetica Neue" panose="020B0604020202020204" charset="0"/>
                <a:ea typeface="Verdana" panose="020B0604030504040204" pitchFamily="34" charset="0"/>
                <a:sym typeface="Helvetica Neue Light"/>
              </a:rPr>
              <a:t>¿Qué lleva a un cliente a cambiar de banco y tarjeta de crédito?</a:t>
            </a:r>
          </a:p>
          <a:p>
            <a:pPr>
              <a:lnSpc>
                <a:spcPct val="80000"/>
              </a:lnSpc>
              <a:buClr>
                <a:srgbClr val="000000"/>
              </a:buClr>
              <a:buSzPts val="2800"/>
            </a:pPr>
            <a:endParaRPr sz="1500" dirty="0">
              <a:solidFill>
                <a:schemeClr val="tx2">
                  <a:lumMod val="75000"/>
                </a:schemeClr>
              </a:solidFill>
              <a:latin typeface="Helvetica Neue" panose="020B0604020202020204" charset="0"/>
              <a:ea typeface="Verdana" panose="020B0604030504040204" pitchFamily="34" charset="0"/>
              <a:sym typeface="Helvetica Neue Light"/>
            </a:endParaRPr>
          </a:p>
          <a:p>
            <a:pPr>
              <a:lnSpc>
                <a:spcPct val="80000"/>
              </a:lnSpc>
              <a:buClr>
                <a:srgbClr val="000000"/>
              </a:buClr>
              <a:buSzPts val="2800"/>
            </a:pPr>
            <a:r>
              <a:rPr lang="en-US" sz="1500" dirty="0">
                <a:solidFill>
                  <a:schemeClr val="tx2">
                    <a:lumMod val="75000"/>
                  </a:schemeClr>
                </a:solidFill>
                <a:latin typeface="Helvetica Neue" panose="020B0604020202020204" charset="0"/>
                <a:ea typeface="Verdana" panose="020B0604030504040204" pitchFamily="34" charset="0"/>
                <a:sym typeface="Helvetica Neue Light"/>
              </a:rPr>
              <a:t>¿Qué indicios existen para precedir que un cliente está por abandoner el servicio bancario?</a:t>
            </a:r>
          </a:p>
          <a:p>
            <a:pPr>
              <a:lnSpc>
                <a:spcPct val="80000"/>
              </a:lnSpc>
              <a:buClr>
                <a:srgbClr val="000000"/>
              </a:buClr>
              <a:buSzPts val="2800"/>
            </a:pPr>
            <a:endParaRPr lang="en-US" sz="1500" dirty="0">
              <a:solidFill>
                <a:schemeClr val="tx2">
                  <a:lumMod val="75000"/>
                </a:schemeClr>
              </a:solidFill>
              <a:latin typeface="Helvetica Neue" panose="020B0604020202020204" charset="0"/>
              <a:ea typeface="Verdana" panose="020B0604030504040204" pitchFamily="34" charset="0"/>
              <a:sym typeface="Helvetica Neue Light"/>
            </a:endParaRPr>
          </a:p>
          <a:p>
            <a:pPr>
              <a:lnSpc>
                <a:spcPct val="80000"/>
              </a:lnSpc>
              <a:buClr>
                <a:srgbClr val="000000"/>
              </a:buClr>
              <a:buSzPts val="2800"/>
            </a:pPr>
            <a:endParaRPr lang="en-US" sz="1500" dirty="0">
              <a:solidFill>
                <a:schemeClr val="tx2">
                  <a:lumMod val="75000"/>
                </a:schemeClr>
              </a:solidFill>
              <a:latin typeface="Helvetica Neue" panose="020B0604020202020204" charset="0"/>
              <a:ea typeface="Verdana" panose="020B0604030504040204" pitchFamily="34" charset="0"/>
              <a:sym typeface="Helvetica Neue Light"/>
            </a:endParaRPr>
          </a:p>
          <a:p>
            <a:pPr>
              <a:lnSpc>
                <a:spcPct val="80000"/>
              </a:lnSpc>
              <a:buClr>
                <a:srgbClr val="000000"/>
              </a:buClr>
              <a:buSzPts val="2800"/>
            </a:pPr>
            <a:endParaRPr sz="1500" dirty="0">
              <a:solidFill>
                <a:schemeClr val="tx2">
                  <a:lumMod val="75000"/>
                </a:schemeClr>
              </a:solidFill>
              <a:latin typeface="Helvetica Neue" panose="020B0604020202020204" charset="0"/>
              <a:ea typeface="Verdana" panose="020B0604030504040204" pitchFamily="34" charset="0"/>
              <a:sym typeface="Helvetica Neue Light"/>
            </a:endParaRPr>
          </a:p>
          <a:p>
            <a:pPr>
              <a:lnSpc>
                <a:spcPct val="80000"/>
              </a:lnSpc>
              <a:buClr>
                <a:srgbClr val="000000"/>
              </a:buClr>
              <a:buSzPts val="2800"/>
            </a:pPr>
            <a:endParaRPr sz="1500" b="1" dirty="0">
              <a:solidFill>
                <a:schemeClr val="tx2">
                  <a:lumMod val="75000"/>
                </a:schemeClr>
              </a:solidFill>
              <a:latin typeface="Helvetica Neue" panose="020B0604020202020204" charset="0"/>
              <a:ea typeface="Verdana" panose="020B0604030504040204" pitchFamily="34" charset="0"/>
              <a:sym typeface="Helvetica Neue"/>
            </a:endParaRPr>
          </a:p>
          <a:p>
            <a:pPr>
              <a:lnSpc>
                <a:spcPct val="80000"/>
              </a:lnSpc>
              <a:buClr>
                <a:srgbClr val="000000"/>
              </a:buClr>
              <a:buSzPts val="2800"/>
            </a:pPr>
            <a:r>
              <a:rPr lang="en-US" sz="2000" b="1" dirty="0">
                <a:solidFill>
                  <a:schemeClr val="tx2">
                    <a:lumMod val="75000"/>
                  </a:schemeClr>
                </a:solidFill>
                <a:latin typeface="Helvetica Neue" panose="020B0604020202020204" charset="0"/>
                <a:ea typeface="Verdana" panose="020B0604030504040204" pitchFamily="34" charset="0"/>
                <a:sym typeface="Helvetica Neue"/>
              </a:rPr>
              <a:t>Preguntas adicionales</a:t>
            </a:r>
          </a:p>
          <a:p>
            <a:pPr>
              <a:lnSpc>
                <a:spcPct val="80000"/>
              </a:lnSpc>
              <a:buClr>
                <a:srgbClr val="000000"/>
              </a:buClr>
              <a:buSzPts val="2800"/>
            </a:pPr>
            <a:endParaRPr sz="1500" b="1" dirty="0">
              <a:solidFill>
                <a:schemeClr val="tx2">
                  <a:lumMod val="75000"/>
                </a:schemeClr>
              </a:solidFill>
              <a:latin typeface="Helvetica Neue" panose="020B0604020202020204" charset="0"/>
              <a:ea typeface="Verdana" panose="020B0604030504040204" pitchFamily="34" charset="0"/>
              <a:sym typeface="Helvetica Neue"/>
            </a:endParaRPr>
          </a:p>
          <a:p>
            <a:pPr>
              <a:lnSpc>
                <a:spcPct val="80000"/>
              </a:lnSpc>
              <a:buClr>
                <a:srgbClr val="000000"/>
              </a:buClr>
              <a:buSzPts val="2800"/>
            </a:pPr>
            <a:r>
              <a:rPr lang="es-ES" sz="1500" dirty="0">
                <a:solidFill>
                  <a:schemeClr val="tx2">
                    <a:lumMod val="75000"/>
                  </a:schemeClr>
                </a:solidFill>
                <a:latin typeface="Helvetica Neue" panose="020B0604020202020204" charset="0"/>
                <a:ea typeface="Verdana" panose="020B0604030504040204" pitchFamily="34" charset="0"/>
                <a:sym typeface="Helvetica Neue Light"/>
              </a:rPr>
              <a:t>¿En qué porcentaje los clientes abandonan el servicio? </a:t>
            </a:r>
          </a:p>
          <a:p>
            <a:pPr>
              <a:lnSpc>
                <a:spcPct val="80000"/>
              </a:lnSpc>
              <a:buClr>
                <a:srgbClr val="000000"/>
              </a:buClr>
              <a:buSzPts val="2800"/>
            </a:pPr>
            <a:endParaRPr lang="es-ES" sz="1500" dirty="0">
              <a:solidFill>
                <a:schemeClr val="tx2">
                  <a:lumMod val="75000"/>
                </a:schemeClr>
              </a:solidFill>
              <a:latin typeface="Helvetica Neue" panose="020B0604020202020204" charset="0"/>
              <a:ea typeface="Verdana" panose="020B0604030504040204" pitchFamily="34" charset="0"/>
              <a:sym typeface="Helvetica Neue Light"/>
            </a:endParaRPr>
          </a:p>
          <a:p>
            <a:pPr>
              <a:lnSpc>
                <a:spcPct val="80000"/>
              </a:lnSpc>
              <a:buClr>
                <a:srgbClr val="000000"/>
              </a:buClr>
              <a:buSzPts val="2800"/>
            </a:pPr>
            <a:r>
              <a:rPr lang="es-ES" sz="1500" dirty="0">
                <a:solidFill>
                  <a:schemeClr val="tx2">
                    <a:lumMod val="75000"/>
                  </a:schemeClr>
                </a:solidFill>
                <a:latin typeface="Helvetica Neue" panose="020B0604020202020204" charset="0"/>
                <a:ea typeface="Verdana" panose="020B0604030504040204" pitchFamily="34" charset="0"/>
                <a:sym typeface="Helvetica Neue Light"/>
              </a:rPr>
              <a:t>¿Hay relación entre la </a:t>
            </a:r>
            <a:r>
              <a:rPr lang="es-ES" sz="1500" b="1" dirty="0">
                <a:solidFill>
                  <a:schemeClr val="tx2">
                    <a:lumMod val="75000"/>
                  </a:schemeClr>
                </a:solidFill>
                <a:latin typeface="Helvetica Neue" panose="020B0604020202020204" charset="0"/>
                <a:ea typeface="Verdana" panose="020B0604030504040204" pitchFamily="34" charset="0"/>
                <a:sym typeface="Helvetica Neue Light"/>
              </a:rPr>
              <a:t>edad</a:t>
            </a:r>
            <a:r>
              <a:rPr lang="es-ES" sz="1500" dirty="0">
                <a:solidFill>
                  <a:schemeClr val="tx2">
                    <a:lumMod val="75000"/>
                  </a:schemeClr>
                </a:solidFill>
                <a:latin typeface="Helvetica Neue" panose="020B0604020202020204" charset="0"/>
                <a:ea typeface="Verdana" panose="020B0604030504040204" pitchFamily="34" charset="0"/>
                <a:sym typeface="Helvetica Neue Light"/>
              </a:rPr>
              <a:t> de los clientes y el abandono del servicio?</a:t>
            </a:r>
          </a:p>
          <a:p>
            <a:pPr>
              <a:lnSpc>
                <a:spcPct val="80000"/>
              </a:lnSpc>
              <a:buClr>
                <a:srgbClr val="000000"/>
              </a:buClr>
              <a:buSzPts val="2800"/>
            </a:pPr>
            <a:endParaRPr lang="es-ES" sz="1500" dirty="0">
              <a:solidFill>
                <a:schemeClr val="tx2">
                  <a:lumMod val="75000"/>
                </a:schemeClr>
              </a:solidFill>
              <a:latin typeface="Helvetica Neue" panose="020B0604020202020204" charset="0"/>
              <a:ea typeface="Verdana" panose="020B0604030504040204" pitchFamily="34" charset="0"/>
              <a:sym typeface="Helvetica Neue Light"/>
            </a:endParaRPr>
          </a:p>
          <a:p>
            <a:pPr>
              <a:lnSpc>
                <a:spcPct val="80000"/>
              </a:lnSpc>
              <a:buClr>
                <a:srgbClr val="000000"/>
              </a:buClr>
              <a:buSzPts val="2800"/>
            </a:pPr>
            <a:r>
              <a:rPr lang="es-ES" sz="1500" dirty="0">
                <a:solidFill>
                  <a:schemeClr val="tx2">
                    <a:lumMod val="75000"/>
                  </a:schemeClr>
                </a:solidFill>
                <a:latin typeface="Helvetica Neue" panose="020B0604020202020204" charset="0"/>
                <a:ea typeface="Verdana" panose="020B0604030504040204" pitchFamily="34" charset="0"/>
                <a:sym typeface="Helvetica Neue Light"/>
              </a:rPr>
              <a:t>¿Los clientes de </a:t>
            </a:r>
            <a:r>
              <a:rPr lang="es-ES" sz="1500" b="1" dirty="0">
                <a:solidFill>
                  <a:schemeClr val="tx2">
                    <a:lumMod val="75000"/>
                  </a:schemeClr>
                </a:solidFill>
                <a:latin typeface="Helvetica Neue" panose="020B0604020202020204" charset="0"/>
                <a:ea typeface="Verdana" panose="020B0604030504040204" pitchFamily="34" charset="0"/>
                <a:sym typeface="Helvetica Neue Light"/>
              </a:rPr>
              <a:t>mayor edad </a:t>
            </a:r>
            <a:r>
              <a:rPr lang="es-ES" sz="1500" dirty="0">
                <a:solidFill>
                  <a:schemeClr val="tx2">
                    <a:lumMod val="75000"/>
                  </a:schemeClr>
                </a:solidFill>
                <a:latin typeface="Helvetica Neue" panose="020B0604020202020204" charset="0"/>
                <a:ea typeface="Verdana" panose="020B0604030504040204" pitchFamily="34" charset="0"/>
                <a:sym typeface="Helvetica Neue Light"/>
              </a:rPr>
              <a:t>están abandonando más que los más jóvenes?</a:t>
            </a:r>
          </a:p>
          <a:p>
            <a:pPr>
              <a:lnSpc>
                <a:spcPct val="80000"/>
              </a:lnSpc>
              <a:buClr>
                <a:srgbClr val="000000"/>
              </a:buClr>
              <a:buSzPts val="2800"/>
            </a:pPr>
            <a:endParaRPr lang="es-ES" sz="1500" dirty="0">
              <a:solidFill>
                <a:schemeClr val="tx2">
                  <a:lumMod val="75000"/>
                </a:schemeClr>
              </a:solidFill>
              <a:latin typeface="Helvetica Neue" panose="020B0604020202020204" charset="0"/>
              <a:ea typeface="Verdana" panose="020B0604030504040204" pitchFamily="34" charset="0"/>
              <a:sym typeface="Helvetica Neue Light"/>
            </a:endParaRPr>
          </a:p>
          <a:p>
            <a:pPr>
              <a:lnSpc>
                <a:spcPct val="80000"/>
              </a:lnSpc>
              <a:buClr>
                <a:srgbClr val="000000"/>
              </a:buClr>
              <a:buSzPts val="2800"/>
            </a:pPr>
            <a:r>
              <a:rPr lang="es-ES" sz="1500" dirty="0">
                <a:solidFill>
                  <a:schemeClr val="tx2">
                    <a:lumMod val="75000"/>
                  </a:schemeClr>
                </a:solidFill>
                <a:latin typeface="Helvetica Neue" panose="020B0604020202020204" charset="0"/>
                <a:ea typeface="Verdana" panose="020B0604030504040204" pitchFamily="34" charset="0"/>
                <a:sym typeface="Helvetica Neue Light"/>
              </a:rPr>
              <a:t>¿Cómo se distribuye (%) los clientes que abandonan el servicio según el </a:t>
            </a:r>
            <a:r>
              <a:rPr lang="es-ES" sz="1500" b="1" dirty="0">
                <a:solidFill>
                  <a:schemeClr val="tx2">
                    <a:lumMod val="75000"/>
                  </a:schemeClr>
                </a:solidFill>
                <a:latin typeface="Helvetica Neue" panose="020B0604020202020204" charset="0"/>
                <a:ea typeface="Verdana" panose="020B0604030504040204" pitchFamily="34" charset="0"/>
                <a:sym typeface="Helvetica Neue Light"/>
              </a:rPr>
              <a:t>rango de sus ingresos </a:t>
            </a:r>
            <a:r>
              <a:rPr lang="es-ES" sz="1500" dirty="0">
                <a:solidFill>
                  <a:schemeClr val="tx2">
                    <a:lumMod val="75000"/>
                  </a:schemeClr>
                </a:solidFill>
                <a:latin typeface="Helvetica Neue" panose="020B0604020202020204" charset="0"/>
                <a:ea typeface="Verdana" panose="020B0604030504040204" pitchFamily="34" charset="0"/>
                <a:sym typeface="Helvetica Neue Light"/>
              </a:rPr>
              <a:t>informados? </a:t>
            </a:r>
          </a:p>
          <a:p>
            <a:pPr>
              <a:lnSpc>
                <a:spcPct val="80000"/>
              </a:lnSpc>
              <a:buClr>
                <a:srgbClr val="000000"/>
              </a:buClr>
              <a:buSzPts val="2800"/>
            </a:pPr>
            <a:endParaRPr lang="es-ES" sz="1500" dirty="0">
              <a:solidFill>
                <a:schemeClr val="tx2">
                  <a:lumMod val="75000"/>
                </a:schemeClr>
              </a:solidFill>
              <a:latin typeface="Helvetica Neue" panose="020B0604020202020204" charset="0"/>
              <a:ea typeface="Verdana" panose="020B0604030504040204" pitchFamily="34" charset="0"/>
              <a:sym typeface="Helvetica Neue Light"/>
            </a:endParaRPr>
          </a:p>
          <a:p>
            <a:pPr>
              <a:lnSpc>
                <a:spcPct val="80000"/>
              </a:lnSpc>
              <a:buClr>
                <a:srgbClr val="000000"/>
              </a:buClr>
              <a:buSzPts val="2800"/>
            </a:pPr>
            <a:r>
              <a:rPr lang="es-ES" sz="1500" dirty="0">
                <a:solidFill>
                  <a:schemeClr val="tx2">
                    <a:lumMod val="75000"/>
                  </a:schemeClr>
                </a:solidFill>
                <a:latin typeface="Helvetica Neue" panose="020B0604020202020204" charset="0"/>
                <a:ea typeface="Verdana" panose="020B0604030504040204" pitchFamily="34" charset="0"/>
                <a:sym typeface="Helvetica Neue Light"/>
              </a:rPr>
              <a:t>¿Existe correlación entre mi variable target (abandono de clientes) y el resto de las variables del presente trabajo? </a:t>
            </a:r>
          </a:p>
          <a:p>
            <a:pPr>
              <a:lnSpc>
                <a:spcPct val="80000"/>
              </a:lnSpc>
              <a:buClr>
                <a:srgbClr val="000000"/>
              </a:buClr>
              <a:buSzPts val="2800"/>
            </a:pPr>
            <a:endParaRPr lang="es-ES" sz="1500" dirty="0">
              <a:solidFill>
                <a:schemeClr val="tx2">
                  <a:lumMod val="75000"/>
                </a:schemeClr>
              </a:solidFill>
              <a:latin typeface="Helvetica Neue" panose="020B0604020202020204" charset="0"/>
              <a:ea typeface="Verdana" panose="020B0604030504040204" pitchFamily="34" charset="0"/>
              <a:sym typeface="Helvetica Neue Light"/>
            </a:endParaRPr>
          </a:p>
          <a:p>
            <a:pPr>
              <a:lnSpc>
                <a:spcPct val="80000"/>
              </a:lnSpc>
              <a:buClr>
                <a:srgbClr val="000000"/>
              </a:buClr>
              <a:buSzPts val="2800"/>
            </a:pPr>
            <a:r>
              <a:rPr lang="es-ES" sz="1500" dirty="0">
                <a:solidFill>
                  <a:schemeClr val="tx2">
                    <a:lumMod val="75000"/>
                  </a:schemeClr>
                </a:solidFill>
                <a:latin typeface="Helvetica Neue" panose="020B0604020202020204" charset="0"/>
                <a:ea typeface="Verdana" panose="020B0604030504040204" pitchFamily="34" charset="0"/>
                <a:sym typeface="Helvetica Neue Light"/>
              </a:rPr>
              <a:t>¿Hay diferencias significativas en la distribución del</a:t>
            </a:r>
            <a:r>
              <a:rPr lang="es-ES" sz="1500" b="1" dirty="0">
                <a:solidFill>
                  <a:schemeClr val="tx2">
                    <a:lumMod val="75000"/>
                  </a:schemeClr>
                </a:solidFill>
                <a:latin typeface="Helvetica Neue" panose="020B0604020202020204" charset="0"/>
                <a:ea typeface="Verdana" panose="020B0604030504040204" pitchFamily="34" charset="0"/>
                <a:sym typeface="Helvetica Neue Light"/>
              </a:rPr>
              <a:t> límite crediticio </a:t>
            </a:r>
            <a:r>
              <a:rPr lang="es-ES" sz="1500" dirty="0">
                <a:solidFill>
                  <a:schemeClr val="tx2">
                    <a:lumMod val="75000"/>
                  </a:schemeClr>
                </a:solidFill>
                <a:latin typeface="Helvetica Neue" panose="020B0604020202020204" charset="0"/>
                <a:ea typeface="Verdana" panose="020B0604030504040204" pitchFamily="34" charset="0"/>
                <a:sym typeface="Helvetica Neue Light"/>
              </a:rPr>
              <a:t>entre los clientes y los que abandonan? </a:t>
            </a:r>
          </a:p>
          <a:p>
            <a:pPr>
              <a:lnSpc>
                <a:spcPct val="80000"/>
              </a:lnSpc>
              <a:buClr>
                <a:srgbClr val="000000"/>
              </a:buClr>
              <a:buSzPts val="2800"/>
            </a:pPr>
            <a:endParaRPr lang="es-ES" sz="1500" dirty="0">
              <a:solidFill>
                <a:schemeClr val="tx2">
                  <a:lumMod val="75000"/>
                </a:schemeClr>
              </a:solidFill>
              <a:latin typeface="Helvetica Neue" panose="020B0604020202020204" charset="0"/>
              <a:ea typeface="Verdana" panose="020B0604030504040204" pitchFamily="34" charset="0"/>
              <a:sym typeface="Helvetica Neue Light"/>
            </a:endParaRPr>
          </a:p>
          <a:p>
            <a:pPr>
              <a:lnSpc>
                <a:spcPct val="80000"/>
              </a:lnSpc>
              <a:buClr>
                <a:srgbClr val="000000"/>
              </a:buClr>
              <a:buSzPts val="2800"/>
            </a:pPr>
            <a:endParaRPr sz="1500" dirty="0">
              <a:solidFill>
                <a:schemeClr val="tx2">
                  <a:lumMod val="75000"/>
                </a:schemeClr>
              </a:solidFill>
              <a:latin typeface="Helvetica Neue" panose="020B0604020202020204" charset="0"/>
              <a:ea typeface="Verdana" panose="020B0604030504040204" pitchFamily="34" charset="0"/>
              <a:sym typeface="Helvetica Neue Light"/>
            </a:endParaRPr>
          </a:p>
        </p:txBody>
      </p:sp>
      <p:sp>
        <p:nvSpPr>
          <p:cNvPr id="2" name="Flecha: curvada hacia arriba 1">
            <a:hlinkClick r:id="rId3" action="ppaction://hlinksldjump"/>
            <a:extLst>
              <a:ext uri="{FF2B5EF4-FFF2-40B4-BE49-F238E27FC236}">
                <a16:creationId xmlns:a16="http://schemas.microsoft.com/office/drawing/2014/main" id="{EB2D045B-BA3B-816B-0129-C71EA7337841}"/>
              </a:ext>
            </a:extLst>
          </p:cNvPr>
          <p:cNvSpPr/>
          <p:nvPr/>
        </p:nvSpPr>
        <p:spPr>
          <a:xfrm>
            <a:off x="10255348" y="6260941"/>
            <a:ext cx="844246" cy="464443"/>
          </a:xfrm>
          <a:prstGeom prst="curvedUp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AR" dirty="0">
              <a:solidFill>
                <a:schemeClr val="tx1"/>
              </a:solidFill>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6" name="Google Shape;176;p29"/>
          <p:cNvSpPr txBox="1"/>
          <p:nvPr/>
        </p:nvSpPr>
        <p:spPr>
          <a:xfrm>
            <a:off x="471475" y="431213"/>
            <a:ext cx="2806297" cy="92333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n-US" sz="3000" b="1" dirty="0">
                <a:solidFill>
                  <a:schemeClr val="tx2">
                    <a:lumMod val="75000"/>
                  </a:schemeClr>
                </a:solidFill>
                <a:latin typeface="Helvetica Neue" panose="020B0604020202020204" charset="0"/>
                <a:ea typeface="DM Sans"/>
                <a:cs typeface="DM Sans"/>
                <a:sym typeface="DM Sans"/>
              </a:rPr>
              <a:t>Total clientes</a:t>
            </a:r>
          </a:p>
          <a:p>
            <a:pPr marL="0" marR="0" lvl="0" indent="0" algn="ctr" rtl="0">
              <a:lnSpc>
                <a:spcPct val="100000"/>
              </a:lnSpc>
              <a:spcBef>
                <a:spcPts val="0"/>
              </a:spcBef>
              <a:spcAft>
                <a:spcPts val="0"/>
              </a:spcAft>
              <a:buNone/>
            </a:pPr>
            <a:r>
              <a:rPr lang="en-US" sz="3000" b="1" dirty="0">
                <a:solidFill>
                  <a:schemeClr val="tx2">
                    <a:lumMod val="75000"/>
                  </a:schemeClr>
                </a:solidFill>
                <a:latin typeface="Helvetica Neue" panose="020B0604020202020204" charset="0"/>
                <a:ea typeface="DM Sans"/>
                <a:cs typeface="DM Sans"/>
                <a:sym typeface="DM Sans"/>
              </a:rPr>
              <a:t>10.127</a:t>
            </a:r>
            <a:endParaRPr sz="3000" dirty="0">
              <a:solidFill>
                <a:schemeClr val="tx2">
                  <a:lumMod val="75000"/>
                </a:schemeClr>
              </a:solidFill>
              <a:latin typeface="Helvetica Neue" panose="020B0604020202020204" charset="0"/>
              <a:ea typeface="DM Sans"/>
              <a:cs typeface="DM Sans"/>
              <a:sym typeface="DM Sans"/>
            </a:endParaRPr>
          </a:p>
        </p:txBody>
      </p:sp>
      <p:sp>
        <p:nvSpPr>
          <p:cNvPr id="182" name="Google Shape;182;p29"/>
          <p:cNvSpPr txBox="1"/>
          <p:nvPr/>
        </p:nvSpPr>
        <p:spPr>
          <a:xfrm>
            <a:off x="2066242" y="384821"/>
            <a:ext cx="7836300" cy="3447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n-US" sz="2800" dirty="0">
                <a:solidFill>
                  <a:schemeClr val="tx2">
                    <a:lumMod val="75000"/>
                  </a:schemeClr>
                </a:solidFill>
                <a:latin typeface="Helvetica Neue" panose="020B0604020202020204" charset="0"/>
                <a:ea typeface="DM Sans"/>
                <a:cs typeface="DM Sans"/>
                <a:sym typeface="DM Sans"/>
              </a:rPr>
              <a:t>RESUMEN</a:t>
            </a:r>
            <a:r>
              <a:rPr lang="en-US" sz="2800" i="0" u="none" strike="noStrike" cap="none" dirty="0">
                <a:solidFill>
                  <a:schemeClr val="tx2">
                    <a:lumMod val="75000"/>
                  </a:schemeClr>
                </a:solidFill>
                <a:latin typeface="Helvetica Neue" panose="020B0604020202020204" charset="0"/>
                <a:ea typeface="DM Sans"/>
                <a:cs typeface="DM Sans"/>
                <a:sym typeface="DM Sans"/>
              </a:rPr>
              <a:t> </a:t>
            </a:r>
            <a:r>
              <a:rPr lang="en-US" sz="2800" b="1" dirty="0">
                <a:solidFill>
                  <a:schemeClr val="tx2">
                    <a:lumMod val="75000"/>
                  </a:schemeClr>
                </a:solidFill>
                <a:latin typeface="Helvetica Neue" panose="020B0604020202020204" charset="0"/>
                <a:ea typeface="DM Sans"/>
                <a:cs typeface="DM Sans"/>
                <a:sym typeface="DM Sans"/>
              </a:rPr>
              <a:t>METADATA</a:t>
            </a:r>
            <a:endParaRPr dirty="0">
              <a:solidFill>
                <a:schemeClr val="tx2">
                  <a:lumMod val="75000"/>
                </a:schemeClr>
              </a:solidFill>
              <a:latin typeface="Helvetica Neue" panose="020B0604020202020204" charset="0"/>
              <a:ea typeface="DM Sans"/>
              <a:cs typeface="DM Sans"/>
              <a:sym typeface="DM Sans"/>
            </a:endParaRPr>
          </a:p>
        </p:txBody>
      </p:sp>
      <p:sp>
        <p:nvSpPr>
          <p:cNvPr id="189" name="Google Shape;189;p29"/>
          <p:cNvSpPr txBox="1"/>
          <p:nvPr/>
        </p:nvSpPr>
        <p:spPr>
          <a:xfrm>
            <a:off x="471475" y="6452838"/>
            <a:ext cx="10739400"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dirty="0">
                <a:solidFill>
                  <a:schemeClr val="tx2">
                    <a:lumMod val="75000"/>
                  </a:schemeClr>
                </a:solidFill>
                <a:latin typeface="Calibri"/>
                <a:ea typeface="Calibri"/>
                <a:cs typeface="Calibri"/>
                <a:sym typeface="Calibri"/>
              </a:rPr>
              <a:t>Los datos fueron extraídos de Kaggle. Para mayor detalle ingresar al siguiente  </a:t>
            </a:r>
            <a:r>
              <a:rPr lang="en-US" sz="1100" b="1" u="sng" dirty="0">
                <a:solidFill>
                  <a:schemeClr val="tx2">
                    <a:lumMod val="75000"/>
                  </a:schemeClr>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link</a:t>
            </a:r>
            <a:r>
              <a:rPr lang="en-US" sz="1100" b="1" dirty="0">
                <a:solidFill>
                  <a:schemeClr val="tx2">
                    <a:lumMod val="75000"/>
                  </a:schemeClr>
                </a:solidFill>
                <a:latin typeface="Calibri"/>
                <a:ea typeface="Calibri"/>
                <a:cs typeface="Calibri"/>
                <a:sym typeface="Calibri"/>
              </a:rPr>
              <a:t>.</a:t>
            </a:r>
            <a:endParaRPr sz="1100" b="1" dirty="0">
              <a:solidFill>
                <a:schemeClr val="tx2">
                  <a:lumMod val="75000"/>
                </a:schemeClr>
              </a:solidFill>
              <a:latin typeface="Calibri"/>
              <a:ea typeface="Calibri"/>
              <a:cs typeface="Calibri"/>
              <a:sym typeface="Calibri"/>
            </a:endParaRPr>
          </a:p>
        </p:txBody>
      </p:sp>
      <p:sp>
        <p:nvSpPr>
          <p:cNvPr id="2" name="Flecha: curvada hacia arriba 1">
            <a:hlinkClick r:id="rId4" action="ppaction://hlinksldjump"/>
            <a:extLst>
              <a:ext uri="{FF2B5EF4-FFF2-40B4-BE49-F238E27FC236}">
                <a16:creationId xmlns:a16="http://schemas.microsoft.com/office/drawing/2014/main" id="{00896B7A-8F19-0026-06FB-B1783336C9A4}"/>
              </a:ext>
            </a:extLst>
          </p:cNvPr>
          <p:cNvSpPr/>
          <p:nvPr/>
        </p:nvSpPr>
        <p:spPr>
          <a:xfrm>
            <a:off x="10255348" y="6260941"/>
            <a:ext cx="844246" cy="464443"/>
          </a:xfrm>
          <a:prstGeom prst="curvedUp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AR" dirty="0">
              <a:solidFill>
                <a:schemeClr val="tx1"/>
              </a:solidFill>
              <a:latin typeface="Helvetica Neue" panose="020B0604020202020204" charset="0"/>
            </a:endParaRPr>
          </a:p>
        </p:txBody>
      </p:sp>
      <p:pic>
        <p:nvPicPr>
          <p:cNvPr id="6" name="Imagen 5">
            <a:extLst>
              <a:ext uri="{FF2B5EF4-FFF2-40B4-BE49-F238E27FC236}">
                <a16:creationId xmlns:a16="http://schemas.microsoft.com/office/drawing/2014/main" id="{25744773-7576-3CC1-2C7B-0A4C072BC853}"/>
              </a:ext>
            </a:extLst>
          </p:cNvPr>
          <p:cNvPicPr>
            <a:picLocks noChangeAspect="1"/>
          </p:cNvPicPr>
          <p:nvPr/>
        </p:nvPicPr>
        <p:blipFill>
          <a:blip r:embed="rId5"/>
          <a:stretch>
            <a:fillRect/>
          </a:stretch>
        </p:blipFill>
        <p:spPr>
          <a:xfrm>
            <a:off x="1039750" y="1416344"/>
            <a:ext cx="1496696" cy="1496696"/>
          </a:xfrm>
          <a:prstGeom prst="rect">
            <a:avLst/>
          </a:prstGeom>
        </p:spPr>
      </p:pic>
      <p:sp>
        <p:nvSpPr>
          <p:cNvPr id="11" name="CuadroTexto 10">
            <a:extLst>
              <a:ext uri="{FF2B5EF4-FFF2-40B4-BE49-F238E27FC236}">
                <a16:creationId xmlns:a16="http://schemas.microsoft.com/office/drawing/2014/main" id="{33997C43-750F-A6DF-3702-DB757C2BD871}"/>
              </a:ext>
            </a:extLst>
          </p:cNvPr>
          <p:cNvSpPr txBox="1"/>
          <p:nvPr/>
        </p:nvSpPr>
        <p:spPr>
          <a:xfrm>
            <a:off x="4527452" y="4306260"/>
            <a:ext cx="3137096" cy="646331"/>
          </a:xfrm>
          <a:prstGeom prst="rect">
            <a:avLst/>
          </a:prstGeom>
          <a:noFill/>
        </p:spPr>
        <p:txBody>
          <a:bodyPr wrap="square" rtlCol="0">
            <a:spAutoFit/>
          </a:bodyPr>
          <a:lstStyle/>
          <a:p>
            <a:pPr algn="ctr"/>
            <a:r>
              <a:rPr lang="es-ES" dirty="0">
                <a:solidFill>
                  <a:schemeClr val="tx2">
                    <a:lumMod val="75000"/>
                  </a:schemeClr>
                </a:solidFill>
                <a:latin typeface="Helvetica Neue" panose="020B0604020202020204" charset="0"/>
              </a:rPr>
              <a:t>variable target</a:t>
            </a:r>
          </a:p>
          <a:p>
            <a:pPr algn="ctr"/>
            <a:r>
              <a:rPr lang="es-ES" b="1" dirty="0">
                <a:solidFill>
                  <a:schemeClr val="tx2">
                    <a:lumMod val="75000"/>
                  </a:schemeClr>
                </a:solidFill>
                <a:latin typeface="Helvetica Neue" panose="020B0604020202020204" charset="0"/>
              </a:rPr>
              <a:t>Cliente desgastado</a:t>
            </a:r>
            <a:endParaRPr lang="es-AR" b="1" dirty="0">
              <a:solidFill>
                <a:schemeClr val="tx2">
                  <a:lumMod val="75000"/>
                </a:schemeClr>
              </a:solidFill>
              <a:latin typeface="Helvetica Neue" panose="020B0604020202020204" charset="0"/>
            </a:endParaRPr>
          </a:p>
        </p:txBody>
      </p:sp>
      <p:pic>
        <p:nvPicPr>
          <p:cNvPr id="13" name="Imagen 12">
            <a:extLst>
              <a:ext uri="{FF2B5EF4-FFF2-40B4-BE49-F238E27FC236}">
                <a16:creationId xmlns:a16="http://schemas.microsoft.com/office/drawing/2014/main" id="{32E0172B-99B1-6326-5705-F7CCB1C4E39E}"/>
              </a:ext>
            </a:extLst>
          </p:cNvPr>
          <p:cNvPicPr>
            <a:picLocks noChangeAspect="1"/>
          </p:cNvPicPr>
          <p:nvPr/>
        </p:nvPicPr>
        <p:blipFill>
          <a:blip r:embed="rId6"/>
          <a:stretch>
            <a:fillRect/>
          </a:stretch>
        </p:blipFill>
        <p:spPr>
          <a:xfrm>
            <a:off x="5050629" y="2423377"/>
            <a:ext cx="1867525" cy="1867525"/>
          </a:xfrm>
          <a:prstGeom prst="rect">
            <a:avLst/>
          </a:prstGeom>
        </p:spPr>
      </p:pic>
      <p:pic>
        <p:nvPicPr>
          <p:cNvPr id="27" name="Imagen 26">
            <a:extLst>
              <a:ext uri="{FF2B5EF4-FFF2-40B4-BE49-F238E27FC236}">
                <a16:creationId xmlns:a16="http://schemas.microsoft.com/office/drawing/2014/main" id="{243AAB18-D4F8-7F17-82D6-EFF89E5448DF}"/>
              </a:ext>
            </a:extLst>
          </p:cNvPr>
          <p:cNvPicPr>
            <a:picLocks noChangeAspect="1"/>
          </p:cNvPicPr>
          <p:nvPr/>
        </p:nvPicPr>
        <p:blipFill>
          <a:blip r:embed="rId7"/>
          <a:stretch>
            <a:fillRect/>
          </a:stretch>
        </p:blipFill>
        <p:spPr>
          <a:xfrm>
            <a:off x="9730425" y="1491973"/>
            <a:ext cx="1177501" cy="1177501"/>
          </a:xfrm>
          <a:prstGeom prst="rect">
            <a:avLst/>
          </a:prstGeom>
        </p:spPr>
      </p:pic>
      <p:sp>
        <p:nvSpPr>
          <p:cNvPr id="28" name="Google Shape;176;p29">
            <a:extLst>
              <a:ext uri="{FF2B5EF4-FFF2-40B4-BE49-F238E27FC236}">
                <a16:creationId xmlns:a16="http://schemas.microsoft.com/office/drawing/2014/main" id="{282F0D2F-11DD-55BD-6567-9A9D160BBA19}"/>
              </a:ext>
            </a:extLst>
          </p:cNvPr>
          <p:cNvSpPr txBox="1"/>
          <p:nvPr/>
        </p:nvSpPr>
        <p:spPr>
          <a:xfrm>
            <a:off x="9314381" y="526598"/>
            <a:ext cx="2009587" cy="92333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n-US" sz="3000" b="1" dirty="0">
                <a:solidFill>
                  <a:schemeClr val="tx2">
                    <a:lumMod val="75000"/>
                  </a:schemeClr>
                </a:solidFill>
                <a:latin typeface="Helvetica Neue" panose="020B0604020202020204" charset="0"/>
                <a:ea typeface="DM Sans"/>
                <a:cs typeface="DM Sans"/>
                <a:sym typeface="DM Sans"/>
              </a:rPr>
              <a:t>Prom edad 47 años</a:t>
            </a:r>
            <a:endParaRPr sz="3000" dirty="0">
              <a:solidFill>
                <a:schemeClr val="tx2">
                  <a:lumMod val="75000"/>
                </a:schemeClr>
              </a:solidFill>
              <a:latin typeface="Helvetica Neue" panose="020B0604020202020204" charset="0"/>
              <a:ea typeface="DM Sans"/>
              <a:cs typeface="DM Sans"/>
              <a:sym typeface="DM Sans"/>
            </a:endParaRPr>
          </a:p>
        </p:txBody>
      </p:sp>
      <p:cxnSp>
        <p:nvCxnSpPr>
          <p:cNvPr id="30" name="Conector recto de flecha 29">
            <a:extLst>
              <a:ext uri="{FF2B5EF4-FFF2-40B4-BE49-F238E27FC236}">
                <a16:creationId xmlns:a16="http://schemas.microsoft.com/office/drawing/2014/main" id="{4526C01A-8A37-81F6-EB29-A7793B86ABE9}"/>
              </a:ext>
            </a:extLst>
          </p:cNvPr>
          <p:cNvCxnSpPr>
            <a:cxnSpLocks/>
            <a:stCxn id="13" idx="1"/>
          </p:cNvCxnSpPr>
          <p:nvPr/>
        </p:nvCxnSpPr>
        <p:spPr>
          <a:xfrm flipH="1" flipV="1">
            <a:off x="2555509" y="1981809"/>
            <a:ext cx="2495120" cy="1375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A51DFCEA-3D02-CA1E-52E3-84316742A3CB}"/>
              </a:ext>
            </a:extLst>
          </p:cNvPr>
          <p:cNvCxnSpPr>
            <a:cxnSpLocks/>
            <a:stCxn id="13" idx="3"/>
          </p:cNvCxnSpPr>
          <p:nvPr/>
        </p:nvCxnSpPr>
        <p:spPr>
          <a:xfrm flipV="1">
            <a:off x="6918154" y="2023999"/>
            <a:ext cx="2495120" cy="1333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F6C72B38-13B9-77A8-2067-B92F8467D6FB}"/>
              </a:ext>
            </a:extLst>
          </p:cNvPr>
          <p:cNvSpPr txBox="1"/>
          <p:nvPr/>
        </p:nvSpPr>
        <p:spPr>
          <a:xfrm>
            <a:off x="2066242" y="5148716"/>
            <a:ext cx="1547446" cy="553998"/>
          </a:xfrm>
          <a:prstGeom prst="rect">
            <a:avLst/>
          </a:prstGeom>
          <a:noFill/>
        </p:spPr>
        <p:txBody>
          <a:bodyPr wrap="square" rtlCol="0">
            <a:spAutoFit/>
          </a:bodyPr>
          <a:lstStyle/>
          <a:p>
            <a:r>
              <a:rPr lang="en-US" sz="3000" b="1" dirty="0">
                <a:solidFill>
                  <a:schemeClr val="tx2">
                    <a:lumMod val="75000"/>
                  </a:schemeClr>
                </a:solidFill>
                <a:latin typeface="Helvetica Neue" panose="020B0604020202020204" charset="0"/>
                <a:sym typeface="DM Sans"/>
              </a:rPr>
              <a:t>5.358</a:t>
            </a:r>
          </a:p>
        </p:txBody>
      </p:sp>
      <p:pic>
        <p:nvPicPr>
          <p:cNvPr id="41" name="Imagen 40">
            <a:extLst>
              <a:ext uri="{FF2B5EF4-FFF2-40B4-BE49-F238E27FC236}">
                <a16:creationId xmlns:a16="http://schemas.microsoft.com/office/drawing/2014/main" id="{7434C299-8B04-4409-420E-247617FDA69E}"/>
              </a:ext>
            </a:extLst>
          </p:cNvPr>
          <p:cNvPicPr>
            <a:picLocks noChangeAspect="1"/>
          </p:cNvPicPr>
          <p:nvPr/>
        </p:nvPicPr>
        <p:blipFill>
          <a:blip r:embed="rId8"/>
          <a:stretch>
            <a:fillRect/>
          </a:stretch>
        </p:blipFill>
        <p:spPr>
          <a:xfrm>
            <a:off x="1199348" y="4984002"/>
            <a:ext cx="718712" cy="718712"/>
          </a:xfrm>
          <a:prstGeom prst="rect">
            <a:avLst/>
          </a:prstGeom>
        </p:spPr>
      </p:pic>
      <p:sp>
        <p:nvSpPr>
          <p:cNvPr id="42" name="CuadroTexto 41">
            <a:extLst>
              <a:ext uri="{FF2B5EF4-FFF2-40B4-BE49-F238E27FC236}">
                <a16:creationId xmlns:a16="http://schemas.microsoft.com/office/drawing/2014/main" id="{928C3A49-F74D-0EDB-0EF0-DF9B14E2D948}"/>
              </a:ext>
            </a:extLst>
          </p:cNvPr>
          <p:cNvSpPr txBox="1"/>
          <p:nvPr/>
        </p:nvSpPr>
        <p:spPr>
          <a:xfrm>
            <a:off x="2066242" y="4107264"/>
            <a:ext cx="1547446" cy="553998"/>
          </a:xfrm>
          <a:prstGeom prst="rect">
            <a:avLst/>
          </a:prstGeom>
          <a:noFill/>
        </p:spPr>
        <p:txBody>
          <a:bodyPr wrap="square" rtlCol="0">
            <a:spAutoFit/>
          </a:bodyPr>
          <a:lstStyle/>
          <a:p>
            <a:r>
              <a:rPr lang="en-US" sz="3000" b="1" dirty="0">
                <a:solidFill>
                  <a:schemeClr val="tx2">
                    <a:lumMod val="75000"/>
                  </a:schemeClr>
                </a:solidFill>
                <a:latin typeface="Helvetica Neue" panose="020B0604020202020204" charset="0"/>
                <a:sym typeface="DM Sans"/>
              </a:rPr>
              <a:t>4.769</a:t>
            </a:r>
          </a:p>
        </p:txBody>
      </p:sp>
      <p:pic>
        <p:nvPicPr>
          <p:cNvPr id="44" name="Imagen 43">
            <a:extLst>
              <a:ext uri="{FF2B5EF4-FFF2-40B4-BE49-F238E27FC236}">
                <a16:creationId xmlns:a16="http://schemas.microsoft.com/office/drawing/2014/main" id="{AE0E2DA0-AF49-CB17-3EE4-F966CE06C050}"/>
              </a:ext>
            </a:extLst>
          </p:cNvPr>
          <p:cNvPicPr>
            <a:picLocks noChangeAspect="1"/>
          </p:cNvPicPr>
          <p:nvPr/>
        </p:nvPicPr>
        <p:blipFill>
          <a:blip r:embed="rId9"/>
          <a:stretch>
            <a:fillRect/>
          </a:stretch>
        </p:blipFill>
        <p:spPr>
          <a:xfrm>
            <a:off x="1271729" y="4063311"/>
            <a:ext cx="646331" cy="646331"/>
          </a:xfrm>
          <a:prstGeom prst="rect">
            <a:avLst/>
          </a:prstGeom>
        </p:spPr>
      </p:pic>
      <p:cxnSp>
        <p:nvCxnSpPr>
          <p:cNvPr id="45" name="Conector recto de flecha 44">
            <a:extLst>
              <a:ext uri="{FF2B5EF4-FFF2-40B4-BE49-F238E27FC236}">
                <a16:creationId xmlns:a16="http://schemas.microsoft.com/office/drawing/2014/main" id="{A23B4571-2127-E0B1-1FEB-8877D90A9BBB}"/>
              </a:ext>
            </a:extLst>
          </p:cNvPr>
          <p:cNvCxnSpPr>
            <a:cxnSpLocks/>
            <a:stCxn id="13" idx="1"/>
            <a:endCxn id="42" idx="3"/>
          </p:cNvCxnSpPr>
          <p:nvPr/>
        </p:nvCxnSpPr>
        <p:spPr>
          <a:xfrm flipH="1">
            <a:off x="3613688" y="3357140"/>
            <a:ext cx="1436941" cy="1027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9" name="Imagen 48">
            <a:extLst>
              <a:ext uri="{FF2B5EF4-FFF2-40B4-BE49-F238E27FC236}">
                <a16:creationId xmlns:a16="http://schemas.microsoft.com/office/drawing/2014/main" id="{517211C2-375A-F36F-F9C1-51FF7C6EF7ED}"/>
              </a:ext>
            </a:extLst>
          </p:cNvPr>
          <p:cNvPicPr>
            <a:picLocks noChangeAspect="1"/>
          </p:cNvPicPr>
          <p:nvPr/>
        </p:nvPicPr>
        <p:blipFill>
          <a:blip r:embed="rId10"/>
          <a:stretch>
            <a:fillRect/>
          </a:stretch>
        </p:blipFill>
        <p:spPr>
          <a:xfrm>
            <a:off x="9730425" y="4545626"/>
            <a:ext cx="1560835" cy="1560835"/>
          </a:xfrm>
          <a:prstGeom prst="rect">
            <a:avLst/>
          </a:prstGeom>
        </p:spPr>
      </p:pic>
      <p:sp>
        <p:nvSpPr>
          <p:cNvPr id="50" name="Google Shape;176;p29">
            <a:extLst>
              <a:ext uri="{FF2B5EF4-FFF2-40B4-BE49-F238E27FC236}">
                <a16:creationId xmlns:a16="http://schemas.microsoft.com/office/drawing/2014/main" id="{A26AD230-8E64-7015-D93C-CC82B2D8AEDD}"/>
              </a:ext>
            </a:extLst>
          </p:cNvPr>
          <p:cNvSpPr txBox="1"/>
          <p:nvPr/>
        </p:nvSpPr>
        <p:spPr>
          <a:xfrm>
            <a:off x="9114481" y="3276267"/>
            <a:ext cx="2595071" cy="138499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n-US" sz="3000" b="1" dirty="0">
                <a:solidFill>
                  <a:schemeClr val="tx2">
                    <a:lumMod val="75000"/>
                  </a:schemeClr>
                </a:solidFill>
                <a:latin typeface="Helvetica Neue" panose="020B0604020202020204" charset="0"/>
                <a:ea typeface="DM Sans"/>
                <a:cs typeface="DM Sans"/>
                <a:sym typeface="DM Sans"/>
              </a:rPr>
              <a:t>Prom antiguedad 44 meses</a:t>
            </a:r>
            <a:endParaRPr sz="3000" dirty="0">
              <a:solidFill>
                <a:schemeClr val="tx2">
                  <a:lumMod val="75000"/>
                </a:schemeClr>
              </a:solidFill>
              <a:latin typeface="Helvetica Neue" panose="020B0604020202020204" charset="0"/>
              <a:ea typeface="DM Sans"/>
              <a:cs typeface="DM Sans"/>
              <a:sym typeface="DM Sans"/>
            </a:endParaRPr>
          </a:p>
        </p:txBody>
      </p:sp>
      <p:cxnSp>
        <p:nvCxnSpPr>
          <p:cNvPr id="51" name="Conector recto de flecha 50">
            <a:extLst>
              <a:ext uri="{FF2B5EF4-FFF2-40B4-BE49-F238E27FC236}">
                <a16:creationId xmlns:a16="http://schemas.microsoft.com/office/drawing/2014/main" id="{B7165CE4-10F1-DD9F-E9A9-51B18C051758}"/>
              </a:ext>
            </a:extLst>
          </p:cNvPr>
          <p:cNvCxnSpPr>
            <a:cxnSpLocks/>
            <a:stCxn id="13" idx="3"/>
            <a:endCxn id="50" idx="1"/>
          </p:cNvCxnSpPr>
          <p:nvPr/>
        </p:nvCxnSpPr>
        <p:spPr>
          <a:xfrm>
            <a:off x="6918154" y="3357140"/>
            <a:ext cx="2196327" cy="611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CuadroTexto 53">
            <a:extLst>
              <a:ext uri="{FF2B5EF4-FFF2-40B4-BE49-F238E27FC236}">
                <a16:creationId xmlns:a16="http://schemas.microsoft.com/office/drawing/2014/main" id="{F2F5ECBD-9E98-E66E-A067-93A97080B843}"/>
              </a:ext>
            </a:extLst>
          </p:cNvPr>
          <p:cNvSpPr txBox="1"/>
          <p:nvPr/>
        </p:nvSpPr>
        <p:spPr>
          <a:xfrm>
            <a:off x="4512694" y="1850343"/>
            <a:ext cx="3151854" cy="369332"/>
          </a:xfrm>
          <a:prstGeom prst="rect">
            <a:avLst/>
          </a:prstGeom>
          <a:noFill/>
        </p:spPr>
        <p:txBody>
          <a:bodyPr wrap="square" rtlCol="0">
            <a:spAutoFit/>
          </a:bodyPr>
          <a:lstStyle/>
          <a:p>
            <a:r>
              <a:rPr lang="es-ES" b="1" u="sng" dirty="0">
                <a:solidFill>
                  <a:schemeClr val="tx2">
                    <a:lumMod val="75000"/>
                  </a:schemeClr>
                </a:solidFill>
                <a:latin typeface="Helvetica Neue" panose="020B0604020202020204" charset="0"/>
              </a:rPr>
              <a:t>Datos de nuestros clientes</a:t>
            </a:r>
            <a:endParaRPr lang="es-AR" b="1" u="sng" dirty="0">
              <a:solidFill>
                <a:schemeClr val="tx2">
                  <a:lumMod val="75000"/>
                </a:schemeClr>
              </a:solidFill>
              <a:latin typeface="Helvetica Neue" panose="020B0604020202020204" charset="0"/>
            </a:endParaRPr>
          </a:p>
        </p:txBody>
      </p:sp>
      <p:sp>
        <p:nvSpPr>
          <p:cNvPr id="55" name="CuadroTexto 54">
            <a:extLst>
              <a:ext uri="{FF2B5EF4-FFF2-40B4-BE49-F238E27FC236}">
                <a16:creationId xmlns:a16="http://schemas.microsoft.com/office/drawing/2014/main" id="{F2ADC9C7-0AAD-4ADB-4788-6D070545D17A}"/>
              </a:ext>
            </a:extLst>
          </p:cNvPr>
          <p:cNvSpPr txBox="1"/>
          <p:nvPr/>
        </p:nvSpPr>
        <p:spPr>
          <a:xfrm>
            <a:off x="4317133" y="5194882"/>
            <a:ext cx="3557733" cy="1015663"/>
          </a:xfrm>
          <a:prstGeom prst="rect">
            <a:avLst/>
          </a:prstGeom>
          <a:noFill/>
        </p:spPr>
        <p:txBody>
          <a:bodyPr wrap="square" rtlCol="0">
            <a:spAutoFit/>
          </a:bodyPr>
          <a:lstStyle/>
          <a:p>
            <a:pPr algn="ctr"/>
            <a:r>
              <a:rPr lang="es-ES" sz="2000" dirty="0">
                <a:solidFill>
                  <a:schemeClr val="tx2">
                    <a:lumMod val="75000"/>
                  </a:schemeClr>
                </a:solidFill>
                <a:effectLst>
                  <a:outerShdw blurRad="38100" dist="38100" dir="2700000" algn="tl">
                    <a:srgbClr val="000000">
                      <a:alpha val="43137"/>
                    </a:srgbClr>
                  </a:outerShdw>
                </a:effectLst>
                <a:latin typeface="Helvetica Neue" panose="020B0604020202020204" charset="0"/>
              </a:rPr>
              <a:t>16% Clientes desgastados</a:t>
            </a:r>
          </a:p>
          <a:p>
            <a:pPr algn="ctr"/>
            <a:endParaRPr lang="es-ES" sz="2000" dirty="0">
              <a:solidFill>
                <a:schemeClr val="tx2">
                  <a:lumMod val="75000"/>
                </a:schemeClr>
              </a:solidFill>
              <a:effectLst>
                <a:outerShdw blurRad="38100" dist="38100" dir="2700000" algn="tl">
                  <a:srgbClr val="000000">
                    <a:alpha val="43137"/>
                  </a:srgbClr>
                </a:outerShdw>
              </a:effectLst>
              <a:latin typeface="Helvetica Neue" panose="020B0604020202020204" charset="0"/>
            </a:endParaRPr>
          </a:p>
          <a:p>
            <a:pPr algn="ctr"/>
            <a:r>
              <a:rPr lang="es-ES" sz="2000" dirty="0">
                <a:solidFill>
                  <a:schemeClr val="tx2">
                    <a:lumMod val="75000"/>
                  </a:schemeClr>
                </a:solidFill>
                <a:effectLst>
                  <a:outerShdw blurRad="38100" dist="38100" dir="2700000" algn="tl">
                    <a:srgbClr val="000000">
                      <a:alpha val="43137"/>
                    </a:srgbClr>
                  </a:outerShdw>
                </a:effectLst>
                <a:latin typeface="Helvetica Neue" panose="020B0604020202020204" charset="0"/>
              </a:rPr>
              <a:t>84% Clientes activos</a:t>
            </a:r>
            <a:endParaRPr lang="es-AR" sz="2000" dirty="0">
              <a:solidFill>
                <a:schemeClr val="tx2">
                  <a:lumMod val="75000"/>
                </a:schemeClr>
              </a:solidFill>
              <a:effectLst>
                <a:outerShdw blurRad="38100" dist="38100" dir="2700000" algn="tl">
                  <a:srgbClr val="000000">
                    <a:alpha val="43137"/>
                  </a:srgbClr>
                </a:outerShdw>
              </a:effectLst>
              <a:latin typeface="Helvetica Neue" panose="020B0604020202020204" charset="0"/>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Shape 194"/>
        <p:cNvGrpSpPr/>
        <p:nvPr/>
      </p:nvGrpSpPr>
      <p:grpSpPr>
        <a:xfrm>
          <a:off x="0" y="0"/>
          <a:ext cx="0" cy="0"/>
          <a:chOff x="0" y="0"/>
          <a:chExt cx="0" cy="0"/>
        </a:xfrm>
      </p:grpSpPr>
      <p:sp>
        <p:nvSpPr>
          <p:cNvPr id="195" name="Google Shape;195;p30"/>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6</a:t>
            </a:fld>
            <a:endParaRPr sz="1050" b="0" i="0" u="none" strike="noStrike" cap="none" dirty="0">
              <a:solidFill>
                <a:srgbClr val="000000"/>
              </a:solidFill>
              <a:latin typeface="Arial"/>
              <a:ea typeface="Arial"/>
              <a:cs typeface="Arial"/>
              <a:sym typeface="Arial"/>
            </a:endParaRPr>
          </a:p>
        </p:txBody>
      </p:sp>
      <p:sp>
        <p:nvSpPr>
          <p:cNvPr id="196" name="Google Shape;196;p30"/>
          <p:cNvSpPr txBox="1"/>
          <p:nvPr/>
        </p:nvSpPr>
        <p:spPr>
          <a:xfrm>
            <a:off x="429592" y="2505670"/>
            <a:ext cx="10857900" cy="14778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6000" dirty="0"/>
              <a:t>ANÁLISIS</a:t>
            </a:r>
            <a:r>
              <a:rPr lang="en-US" sz="6000" b="0" i="0" u="none" strike="noStrike" cap="none" dirty="0">
                <a:solidFill>
                  <a:srgbClr val="000000"/>
                </a:solidFill>
                <a:latin typeface="Arial"/>
                <a:ea typeface="Arial"/>
                <a:cs typeface="Arial"/>
                <a:sym typeface="Arial"/>
              </a:rPr>
              <a:t> </a:t>
            </a:r>
            <a:endParaRPr dirty="0"/>
          </a:p>
          <a:p>
            <a:pPr marL="0" marR="0" lvl="0" indent="0" algn="ctr" rtl="0">
              <a:lnSpc>
                <a:spcPct val="80000"/>
              </a:lnSpc>
              <a:spcBef>
                <a:spcPts val="0"/>
              </a:spcBef>
              <a:spcAft>
                <a:spcPts val="0"/>
              </a:spcAft>
              <a:buClr>
                <a:srgbClr val="000000"/>
              </a:buClr>
              <a:buSzPts val="6000"/>
              <a:buFont typeface="Arial"/>
              <a:buNone/>
            </a:pPr>
            <a:r>
              <a:rPr lang="en-US" sz="6000" b="1" dirty="0"/>
              <a:t>EXPLORATORIO</a:t>
            </a:r>
            <a:endParaRPr sz="6000" b="1" i="0" u="none" strike="noStrike" cap="none" dirty="0">
              <a:solidFill>
                <a:srgbClr val="000000"/>
              </a:solidFill>
              <a:latin typeface="Arial"/>
              <a:ea typeface="Arial"/>
              <a:cs typeface="Arial"/>
              <a:sym typeface="Arial"/>
            </a:endParaRPr>
          </a:p>
        </p:txBody>
      </p:sp>
    </p:spTree>
  </p:cSld>
  <p:clrMapOvr>
    <a:overrideClrMapping bg1="dk1" tx1="lt1" bg2="dk2" tx2="lt2" accent1="accent1" accent2="accent2" accent3="accent3" accent4="accent4" accent5="accent5" accent6="accent6" hlink="hlink" folHlink="folHlink"/>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7</a:t>
            </a:fld>
            <a:endParaRPr sz="1050" b="0" i="0" u="none" strike="noStrike" cap="none" dirty="0">
              <a:solidFill>
                <a:srgbClr val="000000"/>
              </a:solidFill>
              <a:latin typeface="Arial"/>
              <a:ea typeface="Arial"/>
              <a:cs typeface="Arial"/>
              <a:sym typeface="Arial"/>
            </a:endParaRPr>
          </a:p>
        </p:txBody>
      </p:sp>
      <p:sp>
        <p:nvSpPr>
          <p:cNvPr id="203" name="Google Shape;203;p31"/>
          <p:cNvSpPr txBox="1"/>
          <p:nvPr/>
        </p:nvSpPr>
        <p:spPr>
          <a:xfrm>
            <a:off x="1192975" y="399165"/>
            <a:ext cx="10017900" cy="34471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b="1" dirty="0">
                <a:latin typeface="Helvetica Neue"/>
                <a:ea typeface="Helvetica Neue"/>
                <a:cs typeface="Helvetica Neue"/>
                <a:sym typeface="Helvetica Neue"/>
              </a:rPr>
              <a:t>¿Quienes son nuestros clientes?</a:t>
            </a:r>
            <a:endParaRPr sz="100" b="1" i="0" u="none" strike="noStrike" cap="none" dirty="0">
              <a:solidFill>
                <a:srgbClr val="888888"/>
              </a:solidFill>
              <a:latin typeface="Helvetica Neue"/>
              <a:ea typeface="Helvetica Neue"/>
              <a:cs typeface="Helvetica Neue"/>
              <a:sym typeface="Helvetica Neue"/>
            </a:endParaRPr>
          </a:p>
        </p:txBody>
      </p:sp>
      <p:sp>
        <p:nvSpPr>
          <p:cNvPr id="204" name="Google Shape;204;p31"/>
          <p:cNvSpPr/>
          <p:nvPr/>
        </p:nvSpPr>
        <p:spPr>
          <a:xfrm>
            <a:off x="471475" y="1215476"/>
            <a:ext cx="5155602" cy="452579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600" dirty="0">
                <a:solidFill>
                  <a:schemeClr val="dk1"/>
                </a:solidFill>
                <a:latin typeface="Helvetica Neue Light"/>
                <a:ea typeface="Helvetica Neue Light"/>
                <a:cs typeface="Helvetica Neue Light"/>
                <a:sym typeface="Helvetica Neue Light"/>
              </a:rPr>
              <a:t>Los gráficos de la derecha, nos muestran que el 84% de los clientes son clientes activos mientras el que el 16% restante corresponde a clientes desgastados.</a:t>
            </a:r>
            <a:endParaRPr sz="1600"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endParaRPr sz="1600"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r>
              <a:rPr lang="en-US" sz="1600" dirty="0">
                <a:solidFill>
                  <a:schemeClr val="dk1"/>
                </a:solidFill>
                <a:latin typeface="Helvetica Neue Light"/>
                <a:ea typeface="Helvetica Neue Light"/>
                <a:cs typeface="Helvetica Neue Light"/>
                <a:sym typeface="Helvetica Neue Light"/>
              </a:rPr>
              <a:t>Si analizamos la misma variable por género encontramos que 17% de los clientes de género femenino son clientas desgastadas mientras que el 83% son clientes estables. Para el género masculino la proporción es de 15% para los clientes desgastados y 85% para los clientes estables. La visualización de la derecha nos permite inferir que la distribución por género es bastante homogénea.</a:t>
            </a:r>
            <a:endParaRPr sz="1600" dirty="0">
              <a:solidFill>
                <a:schemeClr val="dk1"/>
              </a:solidFill>
              <a:latin typeface="Helvetica Neue Light"/>
              <a:ea typeface="Helvetica Neue Light"/>
              <a:cs typeface="Helvetica Neue Light"/>
              <a:sym typeface="Helvetica Neue Light"/>
            </a:endParaRPr>
          </a:p>
        </p:txBody>
      </p:sp>
      <p:sp>
        <p:nvSpPr>
          <p:cNvPr id="205" name="Google Shape;205;p31"/>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dirty="0">
                <a:solidFill>
                  <a:schemeClr val="lt1"/>
                </a:solidFill>
                <a:latin typeface="Calibri"/>
                <a:ea typeface="Calibri"/>
                <a:cs typeface="Calibri"/>
                <a:sym typeface="Calibri"/>
              </a:rPr>
              <a:t>47%</a:t>
            </a:r>
            <a:endParaRPr dirty="0"/>
          </a:p>
        </p:txBody>
      </p:sp>
      <p:sp>
        <p:nvSpPr>
          <p:cNvPr id="206" name="Google Shape;206;p31"/>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dirty="0">
                <a:solidFill>
                  <a:schemeClr val="lt1"/>
                </a:solidFill>
                <a:latin typeface="Calibri"/>
                <a:ea typeface="Calibri"/>
                <a:cs typeface="Calibri"/>
                <a:sym typeface="Calibri"/>
              </a:rPr>
              <a:t>55%</a:t>
            </a:r>
            <a:endParaRPr dirty="0"/>
          </a:p>
        </p:txBody>
      </p:sp>
      <p:sp>
        <p:nvSpPr>
          <p:cNvPr id="207" name="Google Shape;207;p31"/>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dirty="0">
                <a:solidFill>
                  <a:schemeClr val="lt1"/>
                </a:solidFill>
                <a:latin typeface="Calibri"/>
                <a:ea typeface="Calibri"/>
                <a:cs typeface="Calibri"/>
                <a:sym typeface="Calibri"/>
              </a:rPr>
              <a:t>52%</a:t>
            </a:r>
            <a:endParaRPr dirty="0"/>
          </a:p>
        </p:txBody>
      </p:sp>
      <p:sp>
        <p:nvSpPr>
          <p:cNvPr id="208" name="Google Shape;208;p31"/>
          <p:cNvSpPr txBox="1"/>
          <p:nvPr/>
        </p:nvSpPr>
        <p:spPr>
          <a:xfrm>
            <a:off x="6337037" y="1495574"/>
            <a:ext cx="3468900" cy="2310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500" b="1" dirty="0">
                <a:solidFill>
                  <a:schemeClr val="dk1"/>
                </a:solidFill>
              </a:rPr>
              <a:t>Clientes y género</a:t>
            </a:r>
            <a:endParaRPr dirty="0"/>
          </a:p>
        </p:txBody>
      </p:sp>
      <p:sp>
        <p:nvSpPr>
          <p:cNvPr id="2" name="Flecha: curvada hacia arriba 1">
            <a:hlinkClick r:id="rId3" action="ppaction://hlinksldjump"/>
            <a:extLst>
              <a:ext uri="{FF2B5EF4-FFF2-40B4-BE49-F238E27FC236}">
                <a16:creationId xmlns:a16="http://schemas.microsoft.com/office/drawing/2014/main" id="{B56D035E-E416-8508-B4AC-F3F267A69A6D}"/>
              </a:ext>
            </a:extLst>
          </p:cNvPr>
          <p:cNvSpPr/>
          <p:nvPr/>
        </p:nvSpPr>
        <p:spPr>
          <a:xfrm>
            <a:off x="10522635" y="6260941"/>
            <a:ext cx="844246" cy="464443"/>
          </a:xfrm>
          <a:prstGeom prst="curvedUp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AR" dirty="0">
              <a:solidFill>
                <a:schemeClr val="tx1"/>
              </a:solidFill>
            </a:endParaRPr>
          </a:p>
        </p:txBody>
      </p:sp>
      <p:pic>
        <p:nvPicPr>
          <p:cNvPr id="3" name="Imagen 2">
            <a:extLst>
              <a:ext uri="{FF2B5EF4-FFF2-40B4-BE49-F238E27FC236}">
                <a16:creationId xmlns:a16="http://schemas.microsoft.com/office/drawing/2014/main" id="{69004DCD-D1C1-3E81-757E-D9AD78B6FF86}"/>
              </a:ext>
            </a:extLst>
          </p:cNvPr>
          <p:cNvPicPr>
            <a:picLocks noChangeAspect="1"/>
          </p:cNvPicPr>
          <p:nvPr/>
        </p:nvPicPr>
        <p:blipFill>
          <a:blip r:embed="rId4"/>
          <a:stretch>
            <a:fillRect/>
          </a:stretch>
        </p:blipFill>
        <p:spPr>
          <a:xfrm>
            <a:off x="5524732" y="1995586"/>
            <a:ext cx="5376654" cy="3745689"/>
          </a:xfrm>
          <a:prstGeom prst="rect">
            <a:avLst/>
          </a:prstGeom>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8</a:t>
            </a:fld>
            <a:endParaRPr sz="1050" b="0" i="0" u="none" strike="noStrike" cap="none" dirty="0">
              <a:solidFill>
                <a:srgbClr val="000000"/>
              </a:solidFill>
              <a:latin typeface="Arial"/>
              <a:ea typeface="Arial"/>
              <a:cs typeface="Arial"/>
              <a:sym typeface="Arial"/>
            </a:endParaRPr>
          </a:p>
        </p:txBody>
      </p:sp>
      <p:sp>
        <p:nvSpPr>
          <p:cNvPr id="233" name="Google Shape;233;p33"/>
          <p:cNvSpPr txBox="1"/>
          <p:nvPr/>
        </p:nvSpPr>
        <p:spPr>
          <a:xfrm>
            <a:off x="480873" y="506701"/>
            <a:ext cx="2718000" cy="1034129"/>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b="1" dirty="0">
                <a:solidFill>
                  <a:schemeClr val="tx2">
                    <a:lumMod val="75000"/>
                  </a:schemeClr>
                </a:solidFill>
              </a:rPr>
              <a:t>EDAD</a:t>
            </a:r>
            <a:r>
              <a:rPr lang="en-US" sz="2800" dirty="0">
                <a:solidFill>
                  <a:schemeClr val="tx2">
                    <a:lumMod val="75000"/>
                  </a:schemeClr>
                </a:solidFill>
              </a:rPr>
              <a:t> DE</a:t>
            </a:r>
            <a:endParaRPr sz="2800" b="1" cap="none" dirty="0">
              <a:solidFill>
                <a:schemeClr val="tx2">
                  <a:lumMod val="75000"/>
                </a:schemeClr>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dirty="0">
                <a:solidFill>
                  <a:schemeClr val="tx2">
                    <a:lumMod val="75000"/>
                  </a:schemeClr>
                </a:solidFill>
              </a:rPr>
              <a:t>NUESTROS CLIENTES</a:t>
            </a:r>
            <a:endParaRPr dirty="0">
              <a:solidFill>
                <a:schemeClr val="tx2">
                  <a:lumMod val="75000"/>
                </a:schemeClr>
              </a:solidFill>
            </a:endParaRPr>
          </a:p>
        </p:txBody>
      </p:sp>
      <p:sp>
        <p:nvSpPr>
          <p:cNvPr id="237" name="Google Shape;237;p33"/>
          <p:cNvSpPr txBox="1"/>
          <p:nvPr/>
        </p:nvSpPr>
        <p:spPr>
          <a:xfrm>
            <a:off x="685798" y="2265279"/>
            <a:ext cx="5248275" cy="2308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500" b="1" dirty="0">
                <a:solidFill>
                  <a:schemeClr val="tx2">
                    <a:lumMod val="75000"/>
                  </a:schemeClr>
                </a:solidFill>
                <a:latin typeface="Helvetica Neue" panose="020B0604020202020204" charset="0"/>
              </a:rPr>
              <a:t>Distribución de abandon del servicio por rango etáreo</a:t>
            </a:r>
            <a:endParaRPr dirty="0">
              <a:solidFill>
                <a:schemeClr val="tx2">
                  <a:lumMod val="75000"/>
                </a:schemeClr>
              </a:solidFill>
              <a:latin typeface="Helvetica Neue" panose="020B0604020202020204" charset="0"/>
            </a:endParaRPr>
          </a:p>
        </p:txBody>
      </p:sp>
      <p:sp>
        <p:nvSpPr>
          <p:cNvPr id="2" name="Flecha: curvada hacia arriba 1">
            <a:hlinkClick r:id="rId3" action="ppaction://hlinksldjump"/>
            <a:extLst>
              <a:ext uri="{FF2B5EF4-FFF2-40B4-BE49-F238E27FC236}">
                <a16:creationId xmlns:a16="http://schemas.microsoft.com/office/drawing/2014/main" id="{E4A05DEA-BE5C-E8A1-5117-600A8E93376F}"/>
              </a:ext>
            </a:extLst>
          </p:cNvPr>
          <p:cNvSpPr/>
          <p:nvPr/>
        </p:nvSpPr>
        <p:spPr>
          <a:xfrm>
            <a:off x="10255348" y="6260941"/>
            <a:ext cx="844246" cy="464443"/>
          </a:xfrm>
          <a:prstGeom prst="curvedUp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AR" dirty="0">
              <a:solidFill>
                <a:schemeClr val="tx1"/>
              </a:solidFill>
            </a:endParaRPr>
          </a:p>
        </p:txBody>
      </p:sp>
      <p:sp>
        <p:nvSpPr>
          <p:cNvPr id="7" name="Google Shape;237;p33">
            <a:extLst>
              <a:ext uri="{FF2B5EF4-FFF2-40B4-BE49-F238E27FC236}">
                <a16:creationId xmlns:a16="http://schemas.microsoft.com/office/drawing/2014/main" id="{CF67F1B6-0E6B-D33C-F8C6-977E692284AA}"/>
              </a:ext>
            </a:extLst>
          </p:cNvPr>
          <p:cNvSpPr txBox="1"/>
          <p:nvPr/>
        </p:nvSpPr>
        <p:spPr>
          <a:xfrm>
            <a:off x="7240797" y="2330272"/>
            <a:ext cx="4265405" cy="2308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500" b="1" dirty="0">
                <a:solidFill>
                  <a:schemeClr val="tx2">
                    <a:lumMod val="75000"/>
                  </a:schemeClr>
                </a:solidFill>
                <a:latin typeface="Helvetica Neue" panose="020B0604020202020204" charset="0"/>
              </a:rPr>
              <a:t>Distribución de edad  y género de los clientes</a:t>
            </a:r>
            <a:endParaRPr dirty="0">
              <a:solidFill>
                <a:schemeClr val="tx2">
                  <a:lumMod val="75000"/>
                </a:schemeClr>
              </a:solidFill>
              <a:latin typeface="Helvetica Neue" panose="020B0604020202020204" charset="0"/>
            </a:endParaRPr>
          </a:p>
        </p:txBody>
      </p:sp>
      <p:sp>
        <p:nvSpPr>
          <p:cNvPr id="11" name="Rectangle 2">
            <a:extLst>
              <a:ext uri="{FF2B5EF4-FFF2-40B4-BE49-F238E27FC236}">
                <a16:creationId xmlns:a16="http://schemas.microsoft.com/office/drawing/2014/main" id="{37DD4085-E3A5-CF6B-AC83-3148EB5DEDF6}"/>
              </a:ext>
            </a:extLst>
          </p:cNvPr>
          <p:cNvSpPr>
            <a:spLocks noChangeArrowheads="1"/>
          </p:cNvSpPr>
          <p:nvPr/>
        </p:nvSpPr>
        <p:spPr bwMode="auto">
          <a:xfrm>
            <a:off x="2550974" y="102937"/>
            <a:ext cx="9360290" cy="1942031"/>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s-ES" sz="1400" b="1" dirty="0">
                <a:solidFill>
                  <a:schemeClr val="tx2">
                    <a:lumMod val="75000"/>
                  </a:schemeClr>
                </a:solidFill>
                <a:latin typeface="DM Sans"/>
                <a:ea typeface="DM Sans"/>
                <a:cs typeface="DM Sans"/>
                <a:sym typeface="DM Sans"/>
              </a:rPr>
              <a:t>¿Qué edad tienen nuestros clientes?</a:t>
            </a:r>
          </a:p>
          <a:p>
            <a:pPr algn="just" defTabSz="914400"/>
            <a:endParaRPr lang="es-ES" sz="1400" dirty="0">
              <a:solidFill>
                <a:schemeClr val="tx2">
                  <a:lumMod val="75000"/>
                </a:schemeClr>
              </a:solidFill>
              <a:latin typeface="DM Sans"/>
              <a:ea typeface="DM Sans"/>
              <a:cs typeface="DM Sans"/>
              <a:sym typeface="DM Sans"/>
            </a:endParaRPr>
          </a:p>
          <a:p>
            <a:pPr lvl="0" algn="just" defTabSz="914400"/>
            <a:r>
              <a:rPr lang="es-ES" altLang="es-AR" sz="1400" dirty="0">
                <a:solidFill>
                  <a:schemeClr val="tx2">
                    <a:lumMod val="75000"/>
                  </a:schemeClr>
                </a:solidFill>
                <a:latin typeface="Helvetica Neue" panose="020B0604020202020204" charset="0"/>
              </a:rPr>
              <a:t>Hay más clientes existentes en las edades entre 32 y 38 años y menos clientes attrited en estas edades. También, hay más clientes attrited en las edades entre 50 y 55 años. Estas tendencias sugieren que los bancos pueden enfocarse en la retención de clientes y la atención adecuada a las necesidades de los clientes en estas edades específicas.</a:t>
            </a:r>
          </a:p>
          <a:p>
            <a:pPr lvl="0" algn="just" defTabSz="914400"/>
            <a:endParaRPr lang="es-ES" altLang="es-AR" sz="1400" dirty="0">
              <a:solidFill>
                <a:schemeClr val="tx2">
                  <a:lumMod val="75000"/>
                </a:schemeClr>
              </a:solidFill>
              <a:latin typeface="Helvetica Neue" panose="020B0604020202020204" charset="0"/>
            </a:endParaRPr>
          </a:p>
          <a:p>
            <a:pPr lvl="0" algn="just" defTabSz="914400"/>
            <a:r>
              <a:rPr lang="es-ES" altLang="es-AR" sz="1400" dirty="0">
                <a:solidFill>
                  <a:schemeClr val="tx2">
                    <a:lumMod val="75000"/>
                  </a:schemeClr>
                </a:solidFill>
                <a:latin typeface="Helvetica Neue" panose="020B0604020202020204" charset="0"/>
              </a:rPr>
              <a:t>Si visualizamos la distribución de la edad de los clientes abiertos por género vemos que se mantiene la proporción de cada género en cada rango etáreo previamente evidenciado. Resulta relevante conservar este dato para alimentar nuestro modelo predictivo.</a:t>
            </a:r>
          </a:p>
        </p:txBody>
      </p:sp>
      <p:pic>
        <p:nvPicPr>
          <p:cNvPr id="16" name="Imagen 15">
            <a:extLst>
              <a:ext uri="{FF2B5EF4-FFF2-40B4-BE49-F238E27FC236}">
                <a16:creationId xmlns:a16="http://schemas.microsoft.com/office/drawing/2014/main" id="{AF06AB47-F3A7-6502-3865-19C976F42F83}"/>
              </a:ext>
            </a:extLst>
          </p:cNvPr>
          <p:cNvPicPr>
            <a:picLocks noChangeAspect="1"/>
          </p:cNvPicPr>
          <p:nvPr/>
        </p:nvPicPr>
        <p:blipFill>
          <a:blip r:embed="rId4"/>
          <a:stretch>
            <a:fillRect/>
          </a:stretch>
        </p:blipFill>
        <p:spPr>
          <a:xfrm>
            <a:off x="761503" y="2496111"/>
            <a:ext cx="5372100" cy="3400425"/>
          </a:xfrm>
          <a:prstGeom prst="rect">
            <a:avLst/>
          </a:prstGeom>
        </p:spPr>
      </p:pic>
      <p:pic>
        <p:nvPicPr>
          <p:cNvPr id="18" name="Imagen 17">
            <a:extLst>
              <a:ext uri="{FF2B5EF4-FFF2-40B4-BE49-F238E27FC236}">
                <a16:creationId xmlns:a16="http://schemas.microsoft.com/office/drawing/2014/main" id="{804B03DE-1B20-5520-D288-3BB3530CD7B4}"/>
              </a:ext>
            </a:extLst>
          </p:cNvPr>
          <p:cNvPicPr>
            <a:picLocks noChangeAspect="1"/>
          </p:cNvPicPr>
          <p:nvPr/>
        </p:nvPicPr>
        <p:blipFill>
          <a:blip r:embed="rId5"/>
          <a:stretch>
            <a:fillRect/>
          </a:stretch>
        </p:blipFill>
        <p:spPr>
          <a:xfrm>
            <a:off x="7240797" y="2609354"/>
            <a:ext cx="4419600" cy="3345270"/>
          </a:xfrm>
          <a:prstGeom prst="rect">
            <a:avLst/>
          </a:prstGeom>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9</a:t>
            </a:fld>
            <a:endParaRPr sz="1050" b="0" i="0" u="none" strike="noStrike" cap="none" dirty="0">
              <a:solidFill>
                <a:srgbClr val="000000"/>
              </a:solidFill>
              <a:latin typeface="Arial"/>
              <a:ea typeface="Arial"/>
              <a:cs typeface="Arial"/>
              <a:sym typeface="Arial"/>
            </a:endParaRPr>
          </a:p>
        </p:txBody>
      </p:sp>
      <p:sp>
        <p:nvSpPr>
          <p:cNvPr id="217" name="Google Shape;217;p32"/>
          <p:cNvSpPr txBox="1"/>
          <p:nvPr/>
        </p:nvSpPr>
        <p:spPr>
          <a:xfrm>
            <a:off x="480873" y="506701"/>
            <a:ext cx="2718000" cy="1034129"/>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ES" sz="2800" dirty="0"/>
              <a:t>TIPO DE </a:t>
            </a:r>
            <a:r>
              <a:rPr lang="es-ES" sz="2800" b="1" dirty="0"/>
              <a:t>TARJETA DE CREDITO</a:t>
            </a:r>
            <a:endParaRPr b="1" dirty="0"/>
          </a:p>
        </p:txBody>
      </p:sp>
      <p:sp>
        <p:nvSpPr>
          <p:cNvPr id="218" name="Google Shape;218;p32"/>
          <p:cNvSpPr/>
          <p:nvPr/>
        </p:nvSpPr>
        <p:spPr>
          <a:xfrm>
            <a:off x="4944978" y="440725"/>
            <a:ext cx="7247021" cy="6284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dk1"/>
                </a:solidFill>
                <a:latin typeface="Helvetica Neue" panose="020B0604020202020204" charset="0"/>
                <a:ea typeface="DM Sans"/>
                <a:cs typeface="DM Sans"/>
                <a:sym typeface="DM Sans"/>
              </a:rPr>
              <a:t>¿Qué tarjeta de crédito utilizan nuestros clientes?</a:t>
            </a:r>
          </a:p>
          <a:p>
            <a:pPr algn="l"/>
            <a:endParaRPr lang="es-ES" dirty="0">
              <a:latin typeface="Helvetica Neue" panose="020B0604020202020204" charset="0"/>
              <a:sym typeface="DM Sans"/>
            </a:endParaRPr>
          </a:p>
          <a:p>
            <a:pPr algn="l"/>
            <a:r>
              <a:rPr lang="es-ES" sz="1400" b="0" i="0" dirty="0">
                <a:solidFill>
                  <a:srgbClr val="374151"/>
                </a:solidFill>
                <a:effectLst/>
                <a:latin typeface="__Inter_e66fe9"/>
              </a:rPr>
              <a:t>Los hombres (M) tienden a tener tarjetas de crédito de las categorías más altas, como Gold y Platinum.</a:t>
            </a:r>
          </a:p>
          <a:p>
            <a:pPr algn="l"/>
            <a:endParaRPr lang="es-ES" sz="1400" b="0" i="0" dirty="0">
              <a:solidFill>
                <a:srgbClr val="374151"/>
              </a:solidFill>
              <a:effectLst/>
              <a:latin typeface="__Inter_e66fe9"/>
            </a:endParaRPr>
          </a:p>
          <a:p>
            <a:pPr algn="l"/>
            <a:r>
              <a:rPr lang="es-ES" sz="1400" b="0" i="0" dirty="0">
                <a:solidFill>
                  <a:srgbClr val="374151"/>
                </a:solidFill>
                <a:effectLst/>
                <a:latin typeface="__Inter_e66fe9"/>
              </a:rPr>
              <a:t>Las mujeres (F) tienden a tener tarjetas de crédito de las categorías más bajas, como Blue.</a:t>
            </a:r>
          </a:p>
          <a:p>
            <a:pPr algn="l"/>
            <a:endParaRPr lang="es-ES" sz="1400" dirty="0">
              <a:solidFill>
                <a:srgbClr val="374151"/>
              </a:solidFill>
              <a:latin typeface="__Inter_e66fe9"/>
            </a:endParaRPr>
          </a:p>
          <a:p>
            <a:pPr algn="l"/>
            <a:r>
              <a:rPr lang="es-ES" sz="1400" b="0" i="0" dirty="0">
                <a:solidFill>
                  <a:srgbClr val="374151"/>
                </a:solidFill>
                <a:effectLst/>
                <a:latin typeface="__Inter_e66fe9"/>
              </a:rPr>
              <a:t>Aproximadamente el 40% de los clientes existentes (existing customer) tienen tarjetas de crédito de la categoría Blue, lo que sugiere que la categoría Blue es popular entre los clientes existentes.</a:t>
            </a:r>
          </a:p>
          <a:p>
            <a:pPr algn="l"/>
            <a:endParaRPr lang="es-ES" sz="1400" b="0" i="0" dirty="0">
              <a:solidFill>
                <a:srgbClr val="374151"/>
              </a:solidFill>
              <a:effectLst/>
              <a:latin typeface="__Inter_e66fe9"/>
            </a:endParaRPr>
          </a:p>
          <a:p>
            <a:pPr algn="l"/>
            <a:r>
              <a:rPr lang="es-ES" sz="1400" b="0" i="0" dirty="0">
                <a:solidFill>
                  <a:srgbClr val="374151"/>
                </a:solidFill>
                <a:effectLst/>
                <a:latin typeface="__Inter_e66fe9"/>
              </a:rPr>
              <a:t>El 15% de los clientes existentes tienen tarjetas de crédito de la categoría Gold, lo que sugiere que la categoría Gold también es popular entre los clientes existentes. </a:t>
            </a:r>
          </a:p>
          <a:p>
            <a:pPr algn="l"/>
            <a:endParaRPr lang="es-ES" sz="1400" dirty="0">
              <a:solidFill>
                <a:srgbClr val="374151"/>
              </a:solidFill>
              <a:latin typeface="__Inter_e66fe9"/>
            </a:endParaRPr>
          </a:p>
          <a:p>
            <a:pPr algn="l"/>
            <a:r>
              <a:rPr lang="es-ES" sz="1400" b="0" i="0" dirty="0">
                <a:solidFill>
                  <a:srgbClr val="374151"/>
                </a:solidFill>
                <a:effectLst/>
                <a:latin typeface="__Inter_e66fe9"/>
              </a:rPr>
              <a:t>Aproximadamente el 42% de los clientes que abandonaron el servicio (attrited customer) tienen tarjetas de crédito de la categoría Blue, lo que sugiere que la categoría Blue es popular entre los clientes que abandonaron el servicio.</a:t>
            </a:r>
          </a:p>
          <a:p>
            <a:pPr algn="l"/>
            <a:endParaRPr lang="es-ES" sz="1400" b="0" i="0" dirty="0">
              <a:solidFill>
                <a:srgbClr val="374151"/>
              </a:solidFill>
              <a:effectLst/>
              <a:latin typeface="__Inter_e66fe9"/>
            </a:endParaRPr>
          </a:p>
          <a:p>
            <a:pPr algn="l"/>
            <a:r>
              <a:rPr lang="es-ES" sz="1400" dirty="0">
                <a:solidFill>
                  <a:srgbClr val="374151"/>
                </a:solidFill>
                <a:latin typeface="__Inter_e66fe9"/>
              </a:rPr>
              <a:t>Identificando cada % podremos alimentar a nuestro modelo predictivo y precedir, según el género y tarjeta de crédito, la probabilidad de que un cliente abandone el servicio. </a:t>
            </a:r>
            <a:endParaRPr lang="es-ES" sz="1400" b="0" i="0" dirty="0">
              <a:solidFill>
                <a:srgbClr val="374151"/>
              </a:solidFill>
              <a:effectLst/>
              <a:latin typeface="__Inter_e66fe9"/>
            </a:endParaRPr>
          </a:p>
        </p:txBody>
      </p:sp>
      <p:sp>
        <p:nvSpPr>
          <p:cNvPr id="219" name="Google Shape;219;p32"/>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dirty="0">
                <a:solidFill>
                  <a:schemeClr val="lt1"/>
                </a:solidFill>
                <a:latin typeface="Calibri"/>
                <a:ea typeface="Calibri"/>
                <a:cs typeface="Calibri"/>
                <a:sym typeface="Calibri"/>
              </a:rPr>
              <a:t>47%</a:t>
            </a:r>
            <a:endParaRPr dirty="0"/>
          </a:p>
        </p:txBody>
      </p:sp>
      <p:sp>
        <p:nvSpPr>
          <p:cNvPr id="220" name="Google Shape;220;p32"/>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dirty="0">
                <a:solidFill>
                  <a:schemeClr val="lt1"/>
                </a:solidFill>
                <a:latin typeface="Calibri"/>
                <a:ea typeface="Calibri"/>
                <a:cs typeface="Calibri"/>
                <a:sym typeface="Calibri"/>
              </a:rPr>
              <a:t>55%</a:t>
            </a:r>
            <a:endParaRPr dirty="0"/>
          </a:p>
        </p:txBody>
      </p:sp>
      <p:sp>
        <p:nvSpPr>
          <p:cNvPr id="221" name="Google Shape;221;p32"/>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dirty="0">
                <a:solidFill>
                  <a:schemeClr val="lt1"/>
                </a:solidFill>
                <a:latin typeface="Calibri"/>
                <a:ea typeface="Calibri"/>
                <a:cs typeface="Calibri"/>
                <a:sym typeface="Calibri"/>
              </a:rPr>
              <a:t>52%</a:t>
            </a:r>
            <a:endParaRPr dirty="0"/>
          </a:p>
        </p:txBody>
      </p:sp>
      <p:sp>
        <p:nvSpPr>
          <p:cNvPr id="225" name="Google Shape;225;p32"/>
          <p:cNvSpPr txBox="1"/>
          <p:nvPr/>
        </p:nvSpPr>
        <p:spPr>
          <a:xfrm>
            <a:off x="0" y="2059023"/>
            <a:ext cx="5029200"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0" tIns="0" rIns="0" bIns="0" anchor="ctr" anchorCtr="0">
            <a:spAutoFit/>
          </a:bodyPr>
          <a:lstStyle/>
          <a:p>
            <a:pPr marL="0" marR="0" lvl="0" indent="0" algn="ctr" rtl="0">
              <a:spcBef>
                <a:spcPts val="0"/>
              </a:spcBef>
              <a:spcAft>
                <a:spcPts val="0"/>
              </a:spcAft>
              <a:buNone/>
            </a:pPr>
            <a:r>
              <a:rPr lang="es-ES" sz="1500" b="1" dirty="0">
                <a:solidFill>
                  <a:schemeClr val="dk1"/>
                </a:solidFill>
                <a:latin typeface="Helvetica Neue" panose="020B0604020202020204" charset="0"/>
              </a:rPr>
              <a:t>Distribución de clientes abiertos por tarjeta </a:t>
            </a:r>
          </a:p>
          <a:p>
            <a:pPr marL="0" marR="0" lvl="0" indent="0" algn="ctr" rtl="0">
              <a:spcBef>
                <a:spcPts val="0"/>
              </a:spcBef>
              <a:spcAft>
                <a:spcPts val="0"/>
              </a:spcAft>
              <a:buNone/>
            </a:pPr>
            <a:r>
              <a:rPr lang="es-ES" sz="1500" b="1" dirty="0">
                <a:solidFill>
                  <a:schemeClr val="dk1"/>
                </a:solidFill>
                <a:latin typeface="Helvetica Neue" panose="020B0604020202020204" charset="0"/>
              </a:rPr>
              <a:t>de crédito, género y variable target</a:t>
            </a:r>
            <a:endParaRPr sz="1500" b="1" dirty="0">
              <a:solidFill>
                <a:schemeClr val="dk1"/>
              </a:solidFill>
              <a:latin typeface="Helvetica Neue" panose="020B0604020202020204" charset="0"/>
            </a:endParaRPr>
          </a:p>
        </p:txBody>
      </p:sp>
      <p:sp>
        <p:nvSpPr>
          <p:cNvPr id="2" name="Flecha: curvada hacia arriba 1">
            <a:hlinkClick r:id="rId3" action="ppaction://hlinksldjump"/>
            <a:extLst>
              <a:ext uri="{FF2B5EF4-FFF2-40B4-BE49-F238E27FC236}">
                <a16:creationId xmlns:a16="http://schemas.microsoft.com/office/drawing/2014/main" id="{95FA4510-D499-CF70-676C-D4CB0EB255F1}"/>
              </a:ext>
            </a:extLst>
          </p:cNvPr>
          <p:cNvSpPr/>
          <p:nvPr/>
        </p:nvSpPr>
        <p:spPr>
          <a:xfrm>
            <a:off x="10255348" y="6260941"/>
            <a:ext cx="844246" cy="464443"/>
          </a:xfrm>
          <a:prstGeom prst="curvedUp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AR" dirty="0">
              <a:solidFill>
                <a:schemeClr val="tx1"/>
              </a:solidFill>
            </a:endParaRPr>
          </a:p>
        </p:txBody>
      </p:sp>
      <p:pic>
        <p:nvPicPr>
          <p:cNvPr id="6" name="Imagen 5">
            <a:extLst>
              <a:ext uri="{FF2B5EF4-FFF2-40B4-BE49-F238E27FC236}">
                <a16:creationId xmlns:a16="http://schemas.microsoft.com/office/drawing/2014/main" id="{D49927D4-73B9-AEAC-4F47-C831268FC667}"/>
              </a:ext>
            </a:extLst>
          </p:cNvPr>
          <p:cNvPicPr>
            <a:picLocks noChangeAspect="1"/>
          </p:cNvPicPr>
          <p:nvPr/>
        </p:nvPicPr>
        <p:blipFill>
          <a:blip r:embed="rId4"/>
          <a:stretch>
            <a:fillRect/>
          </a:stretch>
        </p:blipFill>
        <p:spPr>
          <a:xfrm>
            <a:off x="175963" y="2567906"/>
            <a:ext cx="4769014" cy="3083850"/>
          </a:xfrm>
          <a:prstGeom prst="rect">
            <a:avLst/>
          </a:prstGeom>
        </p:spPr>
      </p:pic>
    </p:spTree>
  </p:cSld>
  <p:clrMapOvr>
    <a:masterClrMapping/>
  </p:clrMapOvr>
  <p:transition spd="slow">
    <p:push/>
  </p:transition>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1013</TotalTime>
  <Words>1512</Words>
  <Application>Microsoft Office PowerPoint</Application>
  <PresentationFormat>Panorámica</PresentationFormat>
  <Paragraphs>170</Paragraphs>
  <Slides>14</Slides>
  <Notes>14</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14</vt:i4>
      </vt:variant>
    </vt:vector>
  </HeadingPairs>
  <TitlesOfParts>
    <vt:vector size="26" baseType="lpstr">
      <vt:lpstr>Verdana</vt:lpstr>
      <vt:lpstr>Calibri</vt:lpstr>
      <vt:lpstr>Wingdings 3</vt:lpstr>
      <vt:lpstr>Helvetica Neue</vt:lpstr>
      <vt:lpstr>Anton</vt:lpstr>
      <vt:lpstr>__Inter_e66fe9</vt:lpstr>
      <vt:lpstr>Helvetica Neue Light</vt:lpstr>
      <vt:lpstr>Century Gothic</vt:lpstr>
      <vt:lpstr>Noto Sans Symbols</vt:lpstr>
      <vt:lpstr>DM Sans</vt:lpstr>
      <vt:lpstr>Arial</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HP</dc:creator>
  <cp:lastModifiedBy>Mauro Terraza</cp:lastModifiedBy>
  <cp:revision>10</cp:revision>
  <dcterms:modified xsi:type="dcterms:W3CDTF">2023-12-28T13:11:09Z</dcterms:modified>
</cp:coreProperties>
</file>