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21383625" cy="15119350"/>
  <p:notesSz cx="6858000" cy="9144000"/>
  <p:defaultTextStyle>
    <a:defPPr>
      <a:defRPr lang="fr-FR"/>
    </a:defPPr>
    <a:lvl1pPr marL="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1pPr>
    <a:lvl2pPr marL="87630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2pPr>
    <a:lvl3pPr marL="17519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3pPr>
    <a:lvl4pPr marL="262826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4pPr>
    <a:lvl5pPr marL="35039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5pPr>
    <a:lvl6pPr marL="43802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6pPr>
    <a:lvl7pPr marL="5256530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7pPr>
    <a:lvl8pPr marL="61321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8pPr>
    <a:lvl9pPr marL="7008495" algn="l" defTabSz="1751965" rtl="0" eaLnBrk="1" latinLnBrk="0" hangingPunct="1">
      <a:defRPr sz="34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32"/>
    <p:restoredTop sz="94604"/>
  </p:normalViewPr>
  <p:slideViewPr>
    <p:cSldViewPr snapToGrid="0" snapToObjects="1">
      <p:cViewPr varScale="1">
        <p:scale>
          <a:sx n="56" d="100"/>
          <a:sy n="56" d="100"/>
        </p:scale>
        <p:origin x="15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2474395"/>
            <a:ext cx="18176081" cy="5263774"/>
          </a:xfrm>
        </p:spPr>
        <p:txBody>
          <a:bodyPr anchor="b"/>
          <a:lstStyle>
            <a:lvl1pPr algn="ctr"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672953" y="7941160"/>
            <a:ext cx="16037719" cy="3650342"/>
          </a:xfrm>
        </p:spPr>
        <p:txBody>
          <a:bodyPr/>
          <a:lstStyle>
            <a:lvl1pPr marL="0" indent="0" algn="ctr">
              <a:buNone/>
              <a:defRPr sz="5290"/>
            </a:lvl1pPr>
            <a:lvl2pPr marL="1007745" indent="0" algn="ctr">
              <a:buNone/>
              <a:defRPr sz="4410"/>
            </a:lvl2pPr>
            <a:lvl3pPr marL="2016125" indent="0" algn="ctr">
              <a:buNone/>
              <a:defRPr sz="3970"/>
            </a:lvl3pPr>
            <a:lvl4pPr marL="3023870" indent="0" algn="ctr">
              <a:buNone/>
              <a:defRPr sz="3525"/>
            </a:lvl4pPr>
            <a:lvl5pPr marL="4031615" indent="0" algn="ctr">
              <a:buNone/>
              <a:defRPr sz="3525"/>
            </a:lvl5pPr>
            <a:lvl6pPr marL="5039995" indent="0" algn="ctr">
              <a:buNone/>
              <a:defRPr sz="3525"/>
            </a:lvl6pPr>
            <a:lvl7pPr marL="6047740" indent="0" algn="ctr">
              <a:buNone/>
              <a:defRPr sz="3525"/>
            </a:lvl7pPr>
            <a:lvl8pPr marL="7055485" indent="0" algn="ctr">
              <a:buNone/>
              <a:defRPr sz="3525"/>
            </a:lvl8pPr>
            <a:lvl9pPr marL="8063230" indent="0" algn="ctr">
              <a:buNone/>
              <a:defRPr sz="3525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804966"/>
            <a:ext cx="4610844" cy="1281295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1470125" y="804966"/>
            <a:ext cx="13565237" cy="12812950"/>
          </a:xfrm>
        </p:spPr>
        <p:txBody>
          <a:bodyPr vert="eaVer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3769342"/>
            <a:ext cx="18443377" cy="6289229"/>
          </a:xfrm>
        </p:spPr>
        <p:txBody>
          <a:bodyPr anchor="b"/>
          <a:lstStyle>
            <a:lvl1pPr>
              <a:defRPr sz="1323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58988" y="10118069"/>
            <a:ext cx="18443377" cy="3307357"/>
          </a:xfrm>
        </p:spPr>
        <p:txBody>
          <a:bodyPr/>
          <a:lstStyle>
            <a:lvl1pPr marL="0" indent="0">
              <a:buNone/>
              <a:defRPr sz="5290">
                <a:solidFill>
                  <a:schemeClr val="tx1"/>
                </a:solidFill>
              </a:defRPr>
            </a:lvl1pPr>
            <a:lvl2pPr marL="1007745" indent="0">
              <a:buNone/>
              <a:defRPr sz="4410">
                <a:solidFill>
                  <a:schemeClr val="tx1">
                    <a:tint val="75000"/>
                  </a:schemeClr>
                </a:solidFill>
              </a:defRPr>
            </a:lvl2pPr>
            <a:lvl3pPr marL="2016125" indent="0">
              <a:buNone/>
              <a:defRPr sz="3970">
                <a:solidFill>
                  <a:schemeClr val="tx1">
                    <a:tint val="75000"/>
                  </a:schemeClr>
                </a:solidFill>
              </a:defRPr>
            </a:lvl3pPr>
            <a:lvl4pPr marL="302387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4pPr>
            <a:lvl5pPr marL="403161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5pPr>
            <a:lvl6pPr marL="503999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6pPr>
            <a:lvl7pPr marL="604774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7pPr>
            <a:lvl8pPr marL="7055485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8pPr>
            <a:lvl9pPr marL="8063230" indent="0">
              <a:buNone/>
              <a:defRPr sz="35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470124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825460" y="4024827"/>
            <a:ext cx="9088041" cy="9593089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804969"/>
            <a:ext cx="18443377" cy="292237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72912" y="3706342"/>
            <a:ext cx="9046274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472912" y="5522763"/>
            <a:ext cx="9046274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0825461" y="3706342"/>
            <a:ext cx="9090826" cy="1816421"/>
          </a:xfrm>
        </p:spPr>
        <p:txBody>
          <a:bodyPr anchor="b"/>
          <a:lstStyle>
            <a:lvl1pPr marL="0" indent="0">
              <a:buNone/>
              <a:defRPr sz="5290" b="1"/>
            </a:lvl1pPr>
            <a:lvl2pPr marL="1007745" indent="0">
              <a:buNone/>
              <a:defRPr sz="4410" b="1"/>
            </a:lvl2pPr>
            <a:lvl3pPr marL="2016125" indent="0">
              <a:buNone/>
              <a:defRPr sz="3970" b="1"/>
            </a:lvl3pPr>
            <a:lvl4pPr marL="3023870" indent="0">
              <a:buNone/>
              <a:defRPr sz="3525" b="1"/>
            </a:lvl4pPr>
            <a:lvl5pPr marL="4031615" indent="0">
              <a:buNone/>
              <a:defRPr sz="3525" b="1"/>
            </a:lvl5pPr>
            <a:lvl6pPr marL="5039995" indent="0">
              <a:buNone/>
              <a:defRPr sz="3525" b="1"/>
            </a:lvl6pPr>
            <a:lvl7pPr marL="6047740" indent="0">
              <a:buNone/>
              <a:defRPr sz="3525" b="1"/>
            </a:lvl7pPr>
            <a:lvl8pPr marL="7055485" indent="0">
              <a:buNone/>
              <a:defRPr sz="3525" b="1"/>
            </a:lvl8pPr>
            <a:lvl9pPr marL="8063230" indent="0">
              <a:buNone/>
              <a:defRPr sz="3525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10825461" y="5522763"/>
            <a:ext cx="9090826" cy="812315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090826" y="2176910"/>
            <a:ext cx="10825460" cy="10744538"/>
          </a:xfrm>
        </p:spPr>
        <p:txBody>
          <a:bodyPr/>
          <a:lstStyle>
            <a:lvl1pPr>
              <a:defRPr sz="7055"/>
            </a:lvl1pPr>
            <a:lvl2pPr>
              <a:defRPr sz="6175"/>
            </a:lvl2pPr>
            <a:lvl3pPr>
              <a:defRPr sz="5290"/>
            </a:lvl3pPr>
            <a:lvl4pPr>
              <a:defRPr sz="4410"/>
            </a:lvl4pPr>
            <a:lvl5pPr>
              <a:defRPr sz="4410"/>
            </a:lvl5pPr>
            <a:lvl6pPr>
              <a:defRPr sz="4410"/>
            </a:lvl6pPr>
            <a:lvl7pPr>
              <a:defRPr sz="4410"/>
            </a:lvl7pPr>
            <a:lvl8pPr>
              <a:defRPr sz="4410"/>
            </a:lvl8pPr>
            <a:lvl9pPr>
              <a:defRPr sz="441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007957"/>
            <a:ext cx="6896776" cy="3527848"/>
          </a:xfrm>
        </p:spPr>
        <p:txBody>
          <a:bodyPr anchor="b"/>
          <a:lstStyle>
            <a:lvl1pPr>
              <a:defRPr sz="705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2176910"/>
            <a:ext cx="10825460" cy="10744538"/>
          </a:xfrm>
        </p:spPr>
        <p:txBody>
          <a:bodyPr anchor="t"/>
          <a:lstStyle>
            <a:lvl1pPr marL="0" indent="0">
              <a:buNone/>
              <a:defRPr sz="7055"/>
            </a:lvl1pPr>
            <a:lvl2pPr marL="1007745" indent="0">
              <a:buNone/>
              <a:defRPr sz="6175"/>
            </a:lvl2pPr>
            <a:lvl3pPr marL="2016125" indent="0">
              <a:buNone/>
              <a:defRPr sz="5290"/>
            </a:lvl3pPr>
            <a:lvl4pPr marL="3023870" indent="0">
              <a:buNone/>
              <a:defRPr sz="4410"/>
            </a:lvl4pPr>
            <a:lvl5pPr marL="4031615" indent="0">
              <a:buNone/>
              <a:defRPr sz="4410"/>
            </a:lvl5pPr>
            <a:lvl6pPr marL="5039995" indent="0">
              <a:buNone/>
              <a:defRPr sz="4410"/>
            </a:lvl6pPr>
            <a:lvl7pPr marL="6047740" indent="0">
              <a:buNone/>
              <a:defRPr sz="4410"/>
            </a:lvl7pPr>
            <a:lvl8pPr marL="7055485" indent="0">
              <a:buNone/>
              <a:defRPr sz="4410"/>
            </a:lvl8pPr>
            <a:lvl9pPr marL="8063230" indent="0">
              <a:buNone/>
              <a:defRPr sz="441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472909" y="4535805"/>
            <a:ext cx="6896776" cy="8403140"/>
          </a:xfrm>
        </p:spPr>
        <p:txBody>
          <a:bodyPr/>
          <a:lstStyle>
            <a:lvl1pPr marL="0" indent="0">
              <a:buNone/>
              <a:defRPr sz="3525"/>
            </a:lvl1pPr>
            <a:lvl2pPr marL="1007745" indent="0">
              <a:buNone/>
              <a:defRPr sz="3085"/>
            </a:lvl2pPr>
            <a:lvl3pPr marL="2016125" indent="0">
              <a:buNone/>
              <a:defRPr sz="2645"/>
            </a:lvl3pPr>
            <a:lvl4pPr marL="3023870" indent="0">
              <a:buNone/>
              <a:defRPr sz="2205"/>
            </a:lvl4pPr>
            <a:lvl5pPr marL="4031615" indent="0">
              <a:buNone/>
              <a:defRPr sz="2205"/>
            </a:lvl5pPr>
            <a:lvl6pPr marL="5039995" indent="0">
              <a:buNone/>
              <a:defRPr sz="2205"/>
            </a:lvl6pPr>
            <a:lvl7pPr marL="6047740" indent="0">
              <a:buNone/>
              <a:defRPr sz="2205"/>
            </a:lvl7pPr>
            <a:lvl8pPr marL="7055485" indent="0">
              <a:buNone/>
              <a:defRPr sz="2205"/>
            </a:lvl8pPr>
            <a:lvl9pPr marL="8063230" indent="0">
              <a:buNone/>
              <a:defRPr sz="2205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804969"/>
            <a:ext cx="18443377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4024827"/>
            <a:ext cx="18443377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C212-487B-6C4F-B1DA-B19548653D45}" type="datetimeFigureOut">
              <a:rPr lang="fr-FR" smtClean="0"/>
              <a:t>10/09/2022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14013401"/>
            <a:ext cx="721697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14013401"/>
            <a:ext cx="4811316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48C4F-9F29-FB44-9006-35621F635535}" type="slidenum">
              <a:rPr lang="fr-FR" smtClean="0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016125" rtl="0" eaLnBrk="1" latinLnBrk="0" hangingPunct="1">
        <a:lnSpc>
          <a:spcPct val="90000"/>
        </a:lnSpc>
        <a:spcBef>
          <a:spcPct val="0"/>
        </a:spcBef>
        <a:buNone/>
        <a:defRPr sz="9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04190" indent="-504190" algn="l" defTabSz="2016125" rtl="0" eaLnBrk="1" latinLnBrk="0" hangingPunct="1">
        <a:lnSpc>
          <a:spcPct val="90000"/>
        </a:lnSpc>
        <a:spcBef>
          <a:spcPts val="2205"/>
        </a:spcBef>
        <a:buFont typeface="Arial" panose="020B0604020202020204" pitchFamily="34" charset="0"/>
        <a:buChar char="•"/>
        <a:defRPr sz="6175" kern="1200">
          <a:solidFill>
            <a:schemeClr val="tx1"/>
          </a:solidFill>
          <a:latin typeface="+mn-lt"/>
          <a:ea typeface="+mn-ea"/>
          <a:cs typeface="+mn-cs"/>
        </a:defRPr>
      </a:lvl1pPr>
      <a:lvl2pPr marL="151193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5290" kern="1200">
          <a:solidFill>
            <a:schemeClr val="tx1"/>
          </a:solidFill>
          <a:latin typeface="+mn-lt"/>
          <a:ea typeface="+mn-ea"/>
          <a:cs typeface="+mn-cs"/>
        </a:defRPr>
      </a:lvl2pPr>
      <a:lvl3pPr marL="251968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4410" kern="1200">
          <a:solidFill>
            <a:schemeClr val="tx1"/>
          </a:solidFill>
          <a:latin typeface="+mn-lt"/>
          <a:ea typeface="+mn-ea"/>
          <a:cs typeface="+mn-cs"/>
        </a:defRPr>
      </a:lvl3pPr>
      <a:lvl4pPr marL="352806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53580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54355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55193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567420" indent="-504190" algn="l" defTabSz="2016125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1pPr>
      <a:lvl2pPr marL="100774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2pPr>
      <a:lvl3pPr marL="201612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3pPr>
      <a:lvl4pPr marL="302387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4pPr>
      <a:lvl5pPr marL="403161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5pPr>
      <a:lvl6pPr marL="503999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6pPr>
      <a:lvl7pPr marL="604774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7pPr>
      <a:lvl8pPr marL="7055485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8pPr>
      <a:lvl9pPr marL="8063230" algn="l" defTabSz="2016125" rtl="0" eaLnBrk="1" latinLnBrk="0" hangingPunct="1">
        <a:defRPr sz="39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image" Target="../media/image4.png"/><Relationship Id="rId39" Type="http://schemas.openxmlformats.org/officeDocument/2006/relationships/image" Target="../media/image17.png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1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image" Target="../media/image3.png"/><Relationship Id="rId33" Type="http://schemas.openxmlformats.org/officeDocument/2006/relationships/image" Target="../media/image11.png"/><Relationship Id="rId38" Type="http://schemas.openxmlformats.org/officeDocument/2006/relationships/image" Target="../media/image16.png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2.png"/><Relationship Id="rId32" Type="http://schemas.openxmlformats.org/officeDocument/2006/relationships/image" Target="../media/image10.png"/><Relationship Id="rId37" Type="http://schemas.openxmlformats.org/officeDocument/2006/relationships/image" Target="../media/image15.png"/><Relationship Id="rId40" Type="http://schemas.openxmlformats.org/officeDocument/2006/relationships/image" Target="../media/image18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image" Target="../media/image1.png"/><Relationship Id="rId28" Type="http://schemas.openxmlformats.org/officeDocument/2006/relationships/image" Target="../media/image6.png"/><Relationship Id="rId36" Type="http://schemas.openxmlformats.org/officeDocument/2006/relationships/image" Target="../media/image14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image" Target="../media/image9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slideLayout" Target="../slideLayouts/slideLayout1.xml"/><Relationship Id="rId27" Type="http://schemas.openxmlformats.org/officeDocument/2006/relationships/image" Target="../media/image5.png"/><Relationship Id="rId30" Type="http://schemas.openxmlformats.org/officeDocument/2006/relationships/image" Target="../media/image8.png"/><Relationship Id="rId3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A9392-0526-21BF-F5AB-7DFFFD8A7E4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18003923" y="14039350"/>
            <a:ext cx="3379702" cy="1080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176C36-FC28-8F4A-9BBC-658D228A316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579077" y="141369"/>
            <a:ext cx="1805758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752082">
              <a:defRPr/>
            </a:pPr>
            <a:r>
              <a:rPr lang="fr-FR" sz="4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Du papier au numérique : l'évolution des caractères grecs dans les dictionnaires médicaux (XVIIe-XVIIIe siècles)</a:t>
            </a:r>
          </a:p>
          <a:p>
            <a:pPr lvl="0" algn="ctr" defTabSz="1752082">
              <a:defRPr/>
            </a:pP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par Anaïs C</a:t>
            </a:r>
            <a:r>
              <a:rPr kumimoji="0" lang="en-GB" sz="42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hambat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et </a:t>
            </a:r>
            <a:r>
              <a:rPr kumimoji="0" lang="en-GB" sz="4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Cahal</a:t>
            </a:r>
            <a:r>
              <a:rPr kumimoji="0" lang="en-GB" sz="4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T</a:t>
            </a:r>
            <a:r>
              <a:rPr kumimoji="0" lang="en-GB" sz="42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aaffe </a:t>
            </a:r>
            <a:endParaRPr kumimoji="0" lang="fr-FR" sz="4200" b="0" i="0" u="none" strike="noStrike" kern="1200" cap="sm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87FD2C-DF26-3274-EB95-45B329DD8D8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29948" y="5586412"/>
            <a:ext cx="6907367" cy="1591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5FEBCF-F46D-0091-BD5C-F9ED6A3739B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5"/>
          <a:stretch>
            <a:fillRect/>
          </a:stretch>
        </p:blipFill>
        <p:spPr>
          <a:xfrm>
            <a:off x="8804990" y="4909952"/>
            <a:ext cx="4027339" cy="15956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76269FD-15D8-BB3E-355E-A696B832471E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53416" y="7213765"/>
            <a:ext cx="39286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Castelli</a:t>
            </a: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, 1746 [1644], 243.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4126C6-A031-DE48-3513-9330779583A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4344884" y="4781839"/>
            <a:ext cx="5751692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5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Grand </a:t>
            </a:r>
            <a:r>
              <a:rPr lang="fr-FR" sz="2500" dirty="0">
                <a:solidFill>
                  <a:srgbClr val="000000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nombre de ligatures, entre 300 et 1000 selon les imprimés, qui doivent être incluses dans un modèle ou apprises par entraînement avant de pouvoir être reconnues correctement.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1AA8D-EA3C-1768-0EB3-177D68929DC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/>
          <a:stretch>
            <a:fillRect/>
          </a:stretch>
        </p:blipFill>
        <p:spPr>
          <a:xfrm>
            <a:off x="708168" y="7862789"/>
            <a:ext cx="6925656" cy="13046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6C12B9-1C14-D415-AC63-D4F24BAF5CB5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99454" y="9165667"/>
            <a:ext cx="5665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Helvetica" panose="020B0604020202020204" pitchFamily="34" charset="0"/>
                <a:cs typeface="Helvetica" panose="020B0604020202020204" pitchFamily="34" charset="0"/>
              </a:rPr>
              <a:t>James </a:t>
            </a:r>
            <a:r>
              <a:rPr lang="nl-NL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Diderot</a:t>
            </a:r>
            <a:r>
              <a:rPr lang="nl-NL" sz="2400" dirty="0">
                <a:latin typeface="Helvetica" panose="020B0604020202020204" pitchFamily="34" charset="0"/>
                <a:cs typeface="Helvetica" panose="020B0604020202020204" pitchFamily="34" charset="0"/>
              </a:rPr>
              <a:t>, 1745, v.3, 1059</a:t>
            </a:r>
            <a:r>
              <a:rPr lang="nl-NL" sz="2400" dirty="0"/>
              <a:t>.</a:t>
            </a:r>
            <a:endParaRPr lang="en-GB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3171270" y="10545881"/>
            <a:ext cx="6651127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placement des diacritiques</a:t>
            </a:r>
            <a:endParaRPr kumimoji="0" lang="en-GB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0346858-1292-6134-AE6B-7EC2EA0C1A1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/>
          <a:stretch>
            <a:fillRect/>
          </a:stretch>
        </p:blipFill>
        <p:spPr>
          <a:xfrm>
            <a:off x="2624732" y="11834793"/>
            <a:ext cx="4407790" cy="1798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12ACE2A-F7BC-DC72-19E9-48789BFFFAC0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493347" y="11359476"/>
            <a:ext cx="1255885" cy="7559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16C9F9-5D17-0AD6-7E3C-FE55C0BF53FE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1789508" y="11723272"/>
            <a:ext cx="835224" cy="221304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51BA12-5ECE-1B7A-4981-79D2D9712A07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/>
          <a:stretch>
            <a:fillRect/>
          </a:stretch>
        </p:blipFill>
        <p:spPr>
          <a:xfrm>
            <a:off x="493347" y="13525758"/>
            <a:ext cx="1237595" cy="70110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D261BE7-3F12-35C3-5CE5-222161C0344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7357546" y="11826202"/>
            <a:ext cx="5498619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1752082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Le placement des diacritiques, varie entre les époques et les traditions d’imprimerie, ce qui demande à l’OCR à une standardisation.</a:t>
            </a:r>
            <a:endParaRPr kumimoji="0" lang="en-GB" sz="2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653C8FE-5CF4-EE48-5285-C74A1F9236BE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9797750" y="2715342"/>
            <a:ext cx="1103472" cy="31701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08D233A-AC58-4BC1-EFBC-B1F72306B8FF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82285" y="12062338"/>
            <a:ext cx="18780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J.D., v.5,</a:t>
            </a:r>
            <a:r>
              <a:rPr kumimoji="0" lang="fr-FR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59.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CA43B4-251E-5AD2-56BF-3D2EE4702649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493347" y="14245073"/>
            <a:ext cx="213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C., 538.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23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8096231" y="3599723"/>
            <a:ext cx="623766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Des ligatures protéiformes</a:t>
            </a:r>
            <a:endParaRPr kumimoji="0" lang="en-GB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32"/>
          <a:srcRect l="18849" t="806" r="16606" b="9994"/>
          <a:stretch/>
        </p:blipFill>
        <p:spPr>
          <a:xfrm>
            <a:off x="18341847" y="11412799"/>
            <a:ext cx="1456384" cy="62094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19038414" y="9713489"/>
            <a:ext cx="1817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D.G., 158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708168" y="3296731"/>
            <a:ext cx="6649378" cy="1495634"/>
          </a:xfrm>
          <a:prstGeom prst="rect">
            <a:avLst/>
          </a:prstGeom>
        </p:spPr>
      </p:pic>
      <p:sp>
        <p:nvSpPr>
          <p:cNvPr id="28" name="TextBox 7">
            <a:extLst>
              <a:ext uri="{FF2B5EF4-FFF2-40B4-BE49-F238E27FC236}">
                <a16:creationId xmlns:a16="http://schemas.microsoft.com/office/drawing/2014/main" id="{A76269FD-15D8-BB3E-355E-A696B832471E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653416" y="4857556"/>
            <a:ext cx="4127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De </a:t>
            </a:r>
            <a:r>
              <a:rPr lang="fr-FR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Gorris</a:t>
            </a:r>
            <a:r>
              <a:rPr lang="fr-FR" sz="2400" dirty="0">
                <a:latin typeface="Helvetica" panose="020B0604020202020204" pitchFamily="34" charset="0"/>
                <a:cs typeface="Helvetica" panose="020B0604020202020204" pitchFamily="34" charset="0"/>
              </a:rPr>
              <a:t>, 1622 [1601], 158.</a:t>
            </a:r>
            <a:endParaRPr lang="en-GB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446" y="13911394"/>
            <a:ext cx="3299553" cy="1257677"/>
          </a:xfrm>
          <a:prstGeom prst="rect">
            <a:avLst/>
          </a:prstGeom>
        </p:spPr>
      </p:pic>
      <p:sp>
        <p:nvSpPr>
          <p:cNvPr id="30" name="TextBox 17">
            <a:extLst>
              <a:ext uri="{FF2B5EF4-FFF2-40B4-BE49-F238E27FC236}">
                <a16:creationId xmlns:a16="http://schemas.microsoft.com/office/drawing/2014/main" id="{791B4933-12A6-C9C6-71AF-5F5A1C46544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3680689" y="9109297"/>
            <a:ext cx="701232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175208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800" dirty="0">
                <a:solidFill>
                  <a:prstClr val="black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La complexité des abréviations</a:t>
            </a:r>
            <a:endParaRPr kumimoji="0" lang="en-GB" sz="3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" panose="020B0604020202020204" pitchFamily="34" charset="0"/>
              <a:ea typeface="+mn-ea"/>
              <a:cs typeface="Helvetica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96231" y="6814259"/>
            <a:ext cx="565927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FR" sz="25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Exemple d’apprentissage de la ligature « </a:t>
            </a:r>
            <a:r>
              <a:rPr lang="fr-FR" sz="2500" dirty="0" err="1">
                <a:latin typeface="Helvetica" panose="020B0604020202020204" pitchFamily="34" charset="0"/>
                <a:cs typeface="Helvetica" panose="020B0604020202020204" pitchFamily="34" charset="0"/>
              </a:rPr>
              <a:t>σθ</a:t>
            </a:r>
            <a:r>
              <a:rPr lang="fr-FR" sz="2500" dirty="0">
                <a:latin typeface="Helvetica" panose="020B0604020202020204" pitchFamily="34" charset="0"/>
                <a:cs typeface="Helvetica" panose="020B0604020202020204" pitchFamily="34" charset="0"/>
              </a:rPr>
              <a:t>αι </a:t>
            </a:r>
            <a:r>
              <a:rPr lang="fr-FR" sz="2500" dirty="0">
                <a:solidFill>
                  <a:srgbClr val="0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», dans Abbyy Finereader.</a:t>
            </a:r>
          </a:p>
        </p:txBody>
      </p:sp>
      <p:pic>
        <p:nvPicPr>
          <p:cNvPr id="32" name="Picture 25">
            <a:extLst>
              <a:ext uri="{FF2B5EF4-FFF2-40B4-BE49-F238E27FC236}">
                <a16:creationId xmlns:a16="http://schemas.microsoft.com/office/drawing/2014/main" id="{A653C8FE-5CF4-EE48-5285-C74A1F9236BE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9822397" y="8521766"/>
            <a:ext cx="1103472" cy="317019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7620175" y="11410437"/>
            <a:ext cx="721672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τῶν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6399096" y="12491152"/>
            <a:ext cx="71365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γὰρ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7" name="Image 36"/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5718246" y="12362191"/>
            <a:ext cx="648002" cy="792000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16210641" y="11397879"/>
            <a:ext cx="64312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τῆς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39" name="Image 38"/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5706805" y="11252964"/>
            <a:ext cx="497827" cy="792000"/>
          </a:xfrm>
          <a:prstGeom prst="rect">
            <a:avLst/>
          </a:prstGeom>
        </p:spPr>
      </p:pic>
      <p:pic>
        <p:nvPicPr>
          <p:cNvPr id="40" name="Image 39"/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19043475" y="12362191"/>
            <a:ext cx="369707" cy="792000"/>
          </a:xfrm>
          <a:prstGeom prst="rect">
            <a:avLst/>
          </a:prstGeom>
        </p:spPr>
      </p:pic>
      <p:sp>
        <p:nvSpPr>
          <p:cNvPr id="41" name="Rectangle 40"/>
          <p:cNvSpPr/>
          <p:nvPr/>
        </p:nvSpPr>
        <p:spPr>
          <a:xfrm>
            <a:off x="19537116" y="12510856"/>
            <a:ext cx="50526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δὲ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4812560" y="12495504"/>
            <a:ext cx="597536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καὶ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8242706" y="12495504"/>
            <a:ext cx="67197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μὲν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4" name="Image 43"/>
          <p:cNvPicPr>
            <a:picLocks noChangeAspect="1"/>
          </p:cNvPicPr>
          <p:nvPr/>
        </p:nvPicPr>
        <p:blipFill>
          <a:blip r:embed="rId38"/>
          <a:stretch>
            <a:fillRect/>
          </a:stretch>
        </p:blipFill>
        <p:spPr>
          <a:xfrm>
            <a:off x="17140807" y="12357489"/>
            <a:ext cx="958737" cy="79200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14255799" y="12349277"/>
            <a:ext cx="457264" cy="800212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32"/>
          <a:srcRect l="1" r="82299" b="13163"/>
          <a:stretch/>
        </p:blipFill>
        <p:spPr>
          <a:xfrm>
            <a:off x="17140807" y="11241744"/>
            <a:ext cx="523272" cy="792000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19907263" y="11292385"/>
            <a:ext cx="1039580" cy="8617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κατὰ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τόπον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48" name="Image 47"/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4255799" y="11270338"/>
            <a:ext cx="608144" cy="792000"/>
          </a:xfrm>
          <a:prstGeom prst="rect">
            <a:avLst/>
          </a:prstGeom>
        </p:spPr>
      </p:pic>
      <p:sp>
        <p:nvSpPr>
          <p:cNvPr id="49" name="Rectangle 48"/>
          <p:cNvSpPr/>
          <p:nvPr/>
        </p:nvSpPr>
        <p:spPr>
          <a:xfrm>
            <a:off x="14893181" y="11410437"/>
            <a:ext cx="659411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2500" dirty="0">
                <a:latin typeface="Helvetica" panose="020B0604020202020204" pitchFamily="34" charset="0"/>
                <a:cs typeface="Helvetica" panose="020B0604020202020204" pitchFamily="34" charset="0"/>
              </a:rPr>
              <a:t>τοῦ</a:t>
            </a:r>
            <a:endParaRPr lang="fr-FR" sz="25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232</TotalTime>
  <Words>156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Thème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alexandre.pailley@gmail.com</dc:creator>
  <cp:lastModifiedBy>Cahal Taaffe</cp:lastModifiedBy>
  <cp:revision>30</cp:revision>
  <dcterms:created xsi:type="dcterms:W3CDTF">2022-07-27T13:45:10Z</dcterms:created>
  <dcterms:modified xsi:type="dcterms:W3CDTF">2022-09-10T17:18:28Z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1036-11.1.0.9662</vt:lpwstr>
  </property>
</Properties>
</file>