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3B2"/>
    <a:srgbClr val="E9D0AD"/>
    <a:srgbClr val="E9D6B7"/>
    <a:srgbClr val="E9D2B2"/>
    <a:srgbClr val="E1DDD9"/>
    <a:srgbClr val="CEC3AE"/>
    <a:srgbClr val="FBE5D6"/>
    <a:srgbClr val="FFD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 varScale="1">
        <p:scale>
          <a:sx n="38" d="100"/>
          <a:sy n="38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3B2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9494C-0900-BC4B-8ABF-48B8CEC7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" y="915348"/>
            <a:ext cx="3208920" cy="122252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08039DB9-97CD-45DF-8133-7B7C8B58463A}"/>
              </a:ext>
            </a:extLst>
          </p:cNvPr>
          <p:cNvSpPr txBox="1"/>
          <p:nvPr/>
        </p:nvSpPr>
        <p:spPr>
          <a:xfrm>
            <a:off x="2342284" y="2809279"/>
            <a:ext cx="104347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Les caractères grecs : des manuscrits aux imprimés (XVII</a:t>
            </a:r>
            <a:r>
              <a:rPr lang="fr-FR" sz="3800" baseline="30000" dirty="0"/>
              <a:t>e</a:t>
            </a:r>
            <a:r>
              <a:rPr lang="fr-FR" sz="3800" dirty="0"/>
              <a:t>-XVIII</a:t>
            </a:r>
            <a:r>
              <a:rPr lang="fr-FR" sz="3800" baseline="30000" dirty="0"/>
              <a:t>e</a:t>
            </a:r>
            <a:r>
              <a:rPr lang="fr-FR" sz="3800" dirty="0"/>
              <a:t> siècles)</a:t>
            </a:r>
            <a:endParaRPr lang="en-GB" sz="3800" dirty="0"/>
          </a:p>
          <a:p>
            <a:pPr algn="ctr"/>
            <a:r>
              <a:rPr lang="en-GB" sz="3800" dirty="0"/>
              <a:t>par Anaïs C</a:t>
            </a:r>
            <a:r>
              <a:rPr lang="en-GB" sz="3800" cap="small" dirty="0"/>
              <a:t>hambat</a:t>
            </a:r>
            <a:r>
              <a:rPr lang="en-GB" sz="3800" dirty="0"/>
              <a:t> et </a:t>
            </a:r>
            <a:r>
              <a:rPr lang="en-GB" sz="3800" dirty="0" err="1"/>
              <a:t>Cahal</a:t>
            </a:r>
            <a:r>
              <a:rPr lang="en-GB" sz="3800" dirty="0"/>
              <a:t> T</a:t>
            </a:r>
            <a:r>
              <a:rPr lang="en-GB" sz="3800" cap="small" dirty="0"/>
              <a:t>aaffe </a:t>
            </a:r>
            <a:endParaRPr lang="fr-FR" sz="3800" cap="small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3066E9-3F89-4C4B-A744-2A4E52F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586" y="913876"/>
            <a:ext cx="3836478" cy="1224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E493AB2-4EE3-48C5-A285-3591EDE8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955" y="6689280"/>
            <a:ext cx="2735261" cy="1083774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440BE7-4044-4EB7-8911-72EF6DEF6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51" y="8180693"/>
            <a:ext cx="3037840" cy="2097741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D5D3F674-0B7B-4B37-892D-9A49CEA50993}"/>
              </a:ext>
            </a:extLst>
          </p:cNvPr>
          <p:cNvSpPr txBox="1"/>
          <p:nvPr/>
        </p:nvSpPr>
        <p:spPr>
          <a:xfrm>
            <a:off x="770826" y="10635225"/>
            <a:ext cx="3037840" cy="131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l">
              <a:lnSpc>
                <a:spcPct val="107000"/>
              </a:lnSpc>
              <a:spcAft>
                <a:spcPts val="800"/>
              </a:spcAft>
            </a:pPr>
            <a:r>
              <a:rPr lang="en-GB" sz="1500" cap="sm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Oikonomides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N.,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Abbreviations in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inscriptions: papyri manuscripts and early printed books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Chicago, Ares Publishers, 1974, p, 201.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AFA90BA5-4E00-4236-BD17-79BF176C6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73"/>
          <a:stretch/>
        </p:blipFill>
        <p:spPr>
          <a:xfrm>
            <a:off x="814719" y="6457949"/>
            <a:ext cx="5714745" cy="131510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892ED79-82DC-49F1-829C-8B67DDFB4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064" y="15831943"/>
            <a:ext cx="1259840" cy="753035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D18BF9F0-E98A-4804-91C9-8B87789CE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769" y="16096980"/>
            <a:ext cx="2384425" cy="975996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CA407E42-0134-4AB6-8449-C3A9BBBC1BA2}"/>
              </a:ext>
            </a:extLst>
          </p:cNvPr>
          <p:cNvSpPr txBox="1"/>
          <p:nvPr/>
        </p:nvSpPr>
        <p:spPr>
          <a:xfrm>
            <a:off x="4782039" y="14617965"/>
            <a:ext cx="724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 problème des diacritiques</a:t>
            </a:r>
            <a:endParaRPr lang="en-GB" sz="3200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F735C8F2-7B24-4B65-A0F3-D0DAD316B834}"/>
              </a:ext>
            </a:extLst>
          </p:cNvPr>
          <p:cNvSpPr txBox="1"/>
          <p:nvPr/>
        </p:nvSpPr>
        <p:spPr>
          <a:xfrm>
            <a:off x="5056702" y="5457139"/>
            <a:ext cx="554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 ligatures protéiformes</a:t>
            </a:r>
            <a:endParaRPr lang="en-GB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0AE2F6-FAF7-41A9-A58A-41CA1B7F4EFB}"/>
              </a:ext>
            </a:extLst>
          </p:cNvPr>
          <p:cNvSpPr txBox="1"/>
          <p:nvPr/>
        </p:nvSpPr>
        <p:spPr>
          <a:xfrm>
            <a:off x="1178237" y="12374808"/>
            <a:ext cx="12378344" cy="168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Quelles évolutions entre les dictionnaires du XVIIe et le James </a:t>
            </a:r>
            <a:r>
              <a:rPr lang="fr-FR" dirty="0" err="1">
                <a:highlight>
                  <a:srgbClr val="FFFF00"/>
                </a:highlight>
              </a:rPr>
              <a:t>fr</a:t>
            </a:r>
            <a:r>
              <a:rPr lang="fr-FR" dirty="0">
                <a:highlight>
                  <a:srgbClr val="FFFF00"/>
                </a:highlight>
              </a:rPr>
              <a:t> ?</a:t>
            </a:r>
          </a:p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Prendre des exemples avec des ligatures multiples ou complexes pour voir la différence de traitement par dictionnaire et par outil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1EED4-6788-3859-ED76-A09B2F443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1624" y="17155257"/>
            <a:ext cx="1442720" cy="81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26-6573-3A5A-6ED3-F9EB9417AFE7}"/>
              </a:ext>
            </a:extLst>
          </p:cNvPr>
          <p:cNvSpPr txBox="1"/>
          <p:nvPr/>
        </p:nvSpPr>
        <p:spPr>
          <a:xfrm>
            <a:off x="3583064" y="18574346"/>
            <a:ext cx="1781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Castelli, p. 538.</a:t>
            </a:r>
            <a:endParaRPr lang="en-GB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46903-9A99-56F6-45FD-9E8F602189EC}"/>
              </a:ext>
            </a:extLst>
          </p:cNvPr>
          <p:cNvSpPr txBox="1"/>
          <p:nvPr/>
        </p:nvSpPr>
        <p:spPr>
          <a:xfrm>
            <a:off x="5025784" y="16278846"/>
            <a:ext cx="15985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James </a:t>
            </a:r>
            <a:r>
              <a:rPr lang="fr-FR" sz="1500" dirty="0" err="1"/>
              <a:t>fr</a:t>
            </a:r>
            <a:r>
              <a:rPr lang="fr-FR" sz="1500" dirty="0"/>
              <a:t>, vol. 5, p. 59. </a:t>
            </a:r>
            <a:endParaRPr lang="en-GB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8890F-D739-66AB-E6C3-07A85A2634F9}"/>
              </a:ext>
            </a:extLst>
          </p:cNvPr>
          <p:cNvSpPr txBox="1"/>
          <p:nvPr/>
        </p:nvSpPr>
        <p:spPr>
          <a:xfrm>
            <a:off x="7827144" y="11316612"/>
            <a:ext cx="256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Tendance à la réduction des ligatures </a:t>
            </a:r>
            <a:endParaRPr lang="en-GB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590AA2-C5AE-52CC-4183-DD36A979A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2039" y="9634662"/>
            <a:ext cx="7975183" cy="14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106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7</cp:revision>
  <dcterms:created xsi:type="dcterms:W3CDTF">2021-09-02T13:28:46Z</dcterms:created>
  <dcterms:modified xsi:type="dcterms:W3CDTF">2022-08-27T09:06:24Z</dcterms:modified>
</cp:coreProperties>
</file>