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3B2"/>
    <a:srgbClr val="E9D0AD"/>
    <a:srgbClr val="E9D6B7"/>
    <a:srgbClr val="E9D2B2"/>
    <a:srgbClr val="E1DDD9"/>
    <a:srgbClr val="CEC3AE"/>
    <a:srgbClr val="FBE5D6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>
        <p:scale>
          <a:sx n="82" d="100"/>
          <a:sy n="82" d="100"/>
        </p:scale>
        <p:origin x="653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342284" y="2809279"/>
            <a:ext cx="10434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Les caractères grecs : des manuscrits aux imprimés (XVII</a:t>
            </a:r>
            <a:r>
              <a:rPr lang="fr-FR" sz="3800" baseline="30000" dirty="0"/>
              <a:t>e</a:t>
            </a:r>
            <a:r>
              <a:rPr lang="fr-FR" sz="3800" dirty="0"/>
              <a:t>-XVIII</a:t>
            </a:r>
            <a:r>
              <a:rPr lang="fr-FR" sz="3800" baseline="30000" dirty="0"/>
              <a:t>e</a:t>
            </a:r>
            <a:r>
              <a:rPr lang="fr-FR" sz="3800" dirty="0"/>
              <a:t> siècles)</a:t>
            </a:r>
            <a:endParaRPr lang="en-GB" sz="3800" dirty="0"/>
          </a:p>
          <a:p>
            <a:pPr algn="ctr"/>
            <a:r>
              <a:rPr lang="en-GB" sz="3800" dirty="0"/>
              <a:t>par Anaïs C</a:t>
            </a:r>
            <a:r>
              <a:rPr lang="en-GB" sz="3800" cap="small" dirty="0"/>
              <a:t>hambat</a:t>
            </a:r>
            <a:r>
              <a:rPr lang="en-GB" sz="3800" dirty="0"/>
              <a:t> et </a:t>
            </a:r>
            <a:r>
              <a:rPr lang="en-GB" sz="3800" dirty="0" err="1"/>
              <a:t>Cahal</a:t>
            </a:r>
            <a:r>
              <a:rPr lang="en-GB" sz="3800" dirty="0"/>
              <a:t> T</a:t>
            </a:r>
            <a:r>
              <a:rPr lang="en-GB" sz="3800" cap="small" dirty="0"/>
              <a:t>aaffe </a:t>
            </a:r>
            <a:endParaRPr lang="fr-FR" sz="3800" cap="small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586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955" y="6600379"/>
            <a:ext cx="2735261" cy="1083774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440BE7-4044-4EB7-8911-72EF6DEF6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3" y="7839362"/>
            <a:ext cx="3037840" cy="2097741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D5D3F674-0B7B-4B37-892D-9A49CEA50993}"/>
              </a:ext>
            </a:extLst>
          </p:cNvPr>
          <p:cNvSpPr txBox="1"/>
          <p:nvPr/>
        </p:nvSpPr>
        <p:spPr>
          <a:xfrm>
            <a:off x="788673" y="10002593"/>
            <a:ext cx="291558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3"/>
          <a:stretch/>
        </p:blipFill>
        <p:spPr>
          <a:xfrm>
            <a:off x="814719" y="6457949"/>
            <a:ext cx="5714745" cy="131510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222" y="15769819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2091" y="16239102"/>
            <a:ext cx="5390853" cy="2206591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715676" y="14929480"/>
            <a:ext cx="724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Le problème des diacritiques</a:t>
            </a:r>
            <a:endParaRPr lang="en-GB" sz="3200" b="1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5056702" y="5457139"/>
            <a:ext cx="554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 ligatures protéiformes</a:t>
            </a:r>
            <a:endParaRPr lang="en-GB" sz="3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1178237" y="12766823"/>
            <a:ext cx="1237834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dirty="0" err="1">
                <a:highlight>
                  <a:srgbClr val="FFFF00"/>
                </a:highlight>
              </a:rPr>
              <a:t>fr</a:t>
            </a:r>
            <a:r>
              <a:rPr lang="fr-FR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EED4-6788-3859-ED76-A09B2F443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9900" y="17652970"/>
            <a:ext cx="1235162" cy="699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26-6573-3A5A-6ED3-F9EB9417AFE7}"/>
              </a:ext>
            </a:extLst>
          </p:cNvPr>
          <p:cNvSpPr txBox="1"/>
          <p:nvPr/>
        </p:nvSpPr>
        <p:spPr>
          <a:xfrm>
            <a:off x="1535222" y="18352929"/>
            <a:ext cx="1781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Castelli, p. 538.</a:t>
            </a:r>
            <a:endParaRPr lang="en-GB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6903-9A99-56F6-45FD-9E8F602189EC}"/>
              </a:ext>
            </a:extLst>
          </p:cNvPr>
          <p:cNvSpPr txBox="1"/>
          <p:nvPr/>
        </p:nvSpPr>
        <p:spPr>
          <a:xfrm>
            <a:off x="1535222" y="16567167"/>
            <a:ext cx="1442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James </a:t>
            </a:r>
            <a:r>
              <a:rPr lang="fr-FR" sz="1500" dirty="0" err="1"/>
              <a:t>fr</a:t>
            </a:r>
            <a:r>
              <a:rPr lang="fr-FR" sz="1500" dirty="0"/>
              <a:t>, vol. 5, p. 59. </a:t>
            </a:r>
            <a:endParaRPr lang="en-GB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8890F-D739-66AB-E6C3-07A85A2634F9}"/>
              </a:ext>
            </a:extLst>
          </p:cNvPr>
          <p:cNvSpPr txBox="1"/>
          <p:nvPr/>
        </p:nvSpPr>
        <p:spPr>
          <a:xfrm>
            <a:off x="6609994" y="11919578"/>
            <a:ext cx="56425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Même définition dans la Traduction Française du dictionnaire de Médecine de </a:t>
            </a:r>
            <a:r>
              <a:rPr lang="fr-FR" sz="1500" dirty="0" err="1"/>
              <a:t>R.James</a:t>
            </a:r>
            <a:r>
              <a:rPr lang="fr-FR" sz="1500" dirty="0"/>
              <a:t>, Tendance à la réduction des ligatures entre les XVIIe et XVIIIe siècle,</a:t>
            </a:r>
            <a:endParaRPr lang="en-GB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590AA2-C5AE-52CC-4183-DD36A979A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994" y="10351072"/>
            <a:ext cx="7975183" cy="149862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45CC5EB7-02EE-45DD-41E5-E89C283A8F81}"/>
              </a:ext>
            </a:extLst>
          </p:cNvPr>
          <p:cNvSpPr/>
          <p:nvPr/>
        </p:nvSpPr>
        <p:spPr>
          <a:xfrm>
            <a:off x="2843397" y="16146337"/>
            <a:ext cx="827093" cy="2206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8E559-FD09-115D-67B2-BEE9AAE4D6EC}"/>
              </a:ext>
            </a:extLst>
          </p:cNvPr>
          <p:cNvSpPr txBox="1"/>
          <p:nvPr/>
        </p:nvSpPr>
        <p:spPr>
          <a:xfrm>
            <a:off x="9954034" y="16567167"/>
            <a:ext cx="3807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Le placement des diacritiques, varie entre les époques et les traditions d’imprimerie, l’océrisation doit elle aller de la diversité des pratiques à une standardisation équivalent à l'Unicode utilisé comme premier code du grec ancien.</a:t>
            </a:r>
            <a:endParaRPr lang="en-GB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0C6D-7662-E71F-9A56-38C05D1AF60E}"/>
              </a:ext>
            </a:extLst>
          </p:cNvPr>
          <p:cNvSpPr txBox="1"/>
          <p:nvPr/>
        </p:nvSpPr>
        <p:spPr>
          <a:xfrm>
            <a:off x="9162661" y="7994817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Exemple d’apprentissage de la ligature </a:t>
            </a:r>
            <a:r>
              <a:rPr lang="el-GR" sz="1500" dirty="0"/>
              <a:t>σθαι</a:t>
            </a:r>
            <a:r>
              <a:rPr lang="fr-FR" sz="1500" dirty="0"/>
              <a:t>, dans Abby </a:t>
            </a:r>
            <a:r>
              <a:rPr lang="fr-FR" sz="1500" dirty="0" err="1"/>
              <a:t>Deep</a:t>
            </a:r>
            <a:r>
              <a:rPr lang="fr-FR" sz="1500" dirty="0"/>
              <a:t> </a:t>
            </a:r>
            <a:r>
              <a:rPr lang="fr-FR" sz="1500" dirty="0" err="1"/>
              <a:t>reader</a:t>
            </a:r>
            <a:r>
              <a:rPr lang="fr-FR" sz="1500" dirty="0"/>
              <a:t> une fois </a:t>
            </a:r>
            <a:r>
              <a:rPr lang="fr-FR" sz="1500" dirty="0" err="1"/>
              <a:t>recconu</a:t>
            </a:r>
            <a:r>
              <a:rPr lang="fr-FR" sz="1500" dirty="0"/>
              <a:t> </a:t>
            </a:r>
            <a:endParaRPr lang="en-GB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FD410-1880-2E0D-AC64-9E94665BAD59}"/>
              </a:ext>
            </a:extLst>
          </p:cNvPr>
          <p:cNvSpPr txBox="1"/>
          <p:nvPr/>
        </p:nvSpPr>
        <p:spPr>
          <a:xfrm>
            <a:off x="8350898" y="9078591"/>
            <a:ext cx="3536302" cy="115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Équivalent dans TRANSCIBUS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2147E7-B91A-EDC3-BD06-A9984DE654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0645" y="20480162"/>
            <a:ext cx="10528705" cy="792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5DC6F8-C03E-F271-A33A-56FA6E363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9994" y="14451515"/>
            <a:ext cx="1103472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182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9</cp:revision>
  <dcterms:created xsi:type="dcterms:W3CDTF">2021-09-02T13:28:46Z</dcterms:created>
  <dcterms:modified xsi:type="dcterms:W3CDTF">2022-08-27T14:53:31Z</dcterms:modified>
</cp:coreProperties>
</file>