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fr-FR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3B2"/>
    <a:srgbClr val="E9D0AD"/>
    <a:srgbClr val="E9D6B7"/>
    <a:srgbClr val="E9D2B2"/>
    <a:srgbClr val="E1DDD9"/>
    <a:srgbClr val="CEC3AE"/>
    <a:srgbClr val="FBE5D6"/>
    <a:srgbClr val="FFD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4604"/>
  </p:normalViewPr>
  <p:slideViewPr>
    <p:cSldViewPr snapToGrid="0" snapToObjects="1">
      <p:cViewPr varScale="1">
        <p:scale>
          <a:sx n="40" d="100"/>
          <a:sy n="40" d="100"/>
        </p:scale>
        <p:origin x="70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2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5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2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18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8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39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77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4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64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94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991C-361E-EA40-B5C3-147A8933D896}" type="datetimeFigureOut">
              <a:rPr lang="fr-FR" smtClean="0"/>
              <a:t>29/08/2022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34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9494C-0900-BC4B-8ABF-48B8CEC7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22" y="915348"/>
            <a:ext cx="3208920" cy="1222528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08039DB9-97CD-45DF-8133-7B7C8B58463A}"/>
              </a:ext>
            </a:extLst>
          </p:cNvPr>
          <p:cNvSpPr txBox="1"/>
          <p:nvPr/>
        </p:nvSpPr>
        <p:spPr>
          <a:xfrm>
            <a:off x="2418410" y="2200291"/>
            <a:ext cx="1043478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950" dirty="0">
                <a:latin typeface="Helvetica" panose="020B0604020202020204" pitchFamily="34" charset="0"/>
                <a:cs typeface="Helvetica" panose="020B0604020202020204" pitchFamily="34" charset="0"/>
              </a:rPr>
              <a:t>Les caractères grecs : des manuscrits aux imprimés (XVII</a:t>
            </a:r>
            <a:r>
              <a:rPr lang="fr-FR" sz="595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fr-FR" sz="5950" dirty="0">
                <a:latin typeface="Helvetica" panose="020B0604020202020204" pitchFamily="34" charset="0"/>
                <a:cs typeface="Helvetica" panose="020B0604020202020204" pitchFamily="34" charset="0"/>
              </a:rPr>
              <a:t>-XVIII</a:t>
            </a:r>
            <a:r>
              <a:rPr lang="fr-FR" sz="595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fr-FR" sz="5950" dirty="0">
                <a:latin typeface="Helvetica" panose="020B0604020202020204" pitchFamily="34" charset="0"/>
                <a:cs typeface="Helvetica" panose="020B0604020202020204" pitchFamily="34" charset="0"/>
              </a:rPr>
              <a:t> siècles)</a:t>
            </a:r>
            <a:endParaRPr lang="en-GB" sz="595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GB" sz="4200" dirty="0">
                <a:latin typeface="Helvetica" panose="020B0604020202020204" pitchFamily="34" charset="0"/>
                <a:cs typeface="Helvetica" panose="020B0604020202020204" pitchFamily="34" charset="0"/>
              </a:rPr>
              <a:t>par Anaïs C</a:t>
            </a:r>
            <a:r>
              <a:rPr lang="en-GB" sz="4200" cap="small" dirty="0">
                <a:latin typeface="Helvetica" panose="020B0604020202020204" pitchFamily="34" charset="0"/>
                <a:cs typeface="Helvetica" panose="020B0604020202020204" pitchFamily="34" charset="0"/>
              </a:rPr>
              <a:t>hambat</a:t>
            </a:r>
            <a:r>
              <a:rPr lang="en-GB" sz="4200" dirty="0">
                <a:latin typeface="Helvetica" panose="020B0604020202020204" pitchFamily="34" charset="0"/>
                <a:cs typeface="Helvetica" panose="020B0604020202020204" pitchFamily="34" charset="0"/>
              </a:rPr>
              <a:t> et </a:t>
            </a:r>
            <a:r>
              <a:rPr lang="en-GB" sz="4200" dirty="0" err="1">
                <a:latin typeface="Helvetica" panose="020B0604020202020204" pitchFamily="34" charset="0"/>
                <a:cs typeface="Helvetica" panose="020B0604020202020204" pitchFamily="34" charset="0"/>
              </a:rPr>
              <a:t>Cahal</a:t>
            </a:r>
            <a:r>
              <a:rPr lang="en-GB" sz="4200" dirty="0">
                <a:latin typeface="Helvetica" panose="020B0604020202020204" pitchFamily="34" charset="0"/>
                <a:cs typeface="Helvetica" panose="020B0604020202020204" pitchFamily="34" charset="0"/>
              </a:rPr>
              <a:t> T</a:t>
            </a:r>
            <a:r>
              <a:rPr lang="en-GB" sz="4200" cap="small" dirty="0">
                <a:latin typeface="Helvetica" panose="020B0604020202020204" pitchFamily="34" charset="0"/>
                <a:cs typeface="Helvetica" panose="020B0604020202020204" pitchFamily="34" charset="0"/>
              </a:rPr>
              <a:t>aaffe </a:t>
            </a:r>
            <a:endParaRPr lang="fr-FR" sz="4200" cap="small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3066E9-3F89-4C4B-A744-2A4E52FD5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221" y="913876"/>
            <a:ext cx="3836478" cy="1224000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E493AB2-4EE3-48C5-A285-3591EDE8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887" y="8417656"/>
            <a:ext cx="3846458" cy="1524056"/>
          </a:xfrm>
          <a:prstGeom prst="rect">
            <a:avLst/>
          </a:prstGeom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AFA90BA5-4E00-4236-BD17-79BF176C64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573"/>
          <a:stretch/>
        </p:blipFill>
        <p:spPr>
          <a:xfrm>
            <a:off x="893542" y="8407669"/>
            <a:ext cx="6666133" cy="1534043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6892ED79-82DC-49F1-829C-8B67DDFB4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440" y="16741324"/>
            <a:ext cx="1259840" cy="753035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D18BF9F0-E98A-4804-91C9-8B87789CE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8710" y="17336388"/>
            <a:ext cx="4406944" cy="1803856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CA407E42-0134-4AB6-8449-C3A9BBBC1BA2}"/>
              </a:ext>
            </a:extLst>
          </p:cNvPr>
          <p:cNvSpPr txBox="1"/>
          <p:nvPr/>
        </p:nvSpPr>
        <p:spPr>
          <a:xfrm>
            <a:off x="4143731" y="15353362"/>
            <a:ext cx="7249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Helvetica" panose="020B0604020202020204" pitchFamily="34" charset="0"/>
                <a:cs typeface="Helvetica" panose="020B0604020202020204" pitchFamily="34" charset="0"/>
              </a:rPr>
              <a:t>Le problème des diacritiques</a:t>
            </a:r>
            <a:endParaRPr lang="en-GB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F735C8F2-7B24-4B65-A0F3-D0DAD316B834}"/>
              </a:ext>
            </a:extLst>
          </p:cNvPr>
          <p:cNvSpPr txBox="1"/>
          <p:nvPr/>
        </p:nvSpPr>
        <p:spPr>
          <a:xfrm>
            <a:off x="3323748" y="6582414"/>
            <a:ext cx="84998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200" dirty="0">
                <a:latin typeface="Helvetica" panose="020B0604020202020204" pitchFamily="34" charset="0"/>
                <a:cs typeface="Helvetica" panose="020B0604020202020204" pitchFamily="34" charset="0"/>
              </a:rPr>
              <a:t>Des ligatures protéiformes</a:t>
            </a:r>
            <a:endParaRPr lang="en-GB" sz="4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0AE2F6-FAF7-41A9-A58A-41CA1B7F4EFB}"/>
              </a:ext>
            </a:extLst>
          </p:cNvPr>
          <p:cNvSpPr txBox="1"/>
          <p:nvPr/>
        </p:nvSpPr>
        <p:spPr>
          <a:xfrm>
            <a:off x="236116" y="13415046"/>
            <a:ext cx="12378344" cy="1684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trike="sngStrike" dirty="0">
                <a:highlight>
                  <a:srgbClr val="FFFF00"/>
                </a:highlight>
              </a:rPr>
              <a:t>Quelles évolutions entre les dictionnaires du XVIIe et le James </a:t>
            </a:r>
            <a:r>
              <a:rPr lang="fr-FR" strike="sngStrike" dirty="0" err="1">
                <a:highlight>
                  <a:srgbClr val="FFFF00"/>
                </a:highlight>
              </a:rPr>
              <a:t>fr</a:t>
            </a:r>
            <a:r>
              <a:rPr lang="fr-FR" strike="sngStrike" dirty="0">
                <a:highlight>
                  <a:srgbClr val="FFFF00"/>
                </a:highlight>
              </a:rPr>
              <a:t> ?</a:t>
            </a:r>
          </a:p>
          <a:p>
            <a:pPr marL="457200" indent="-457200">
              <a:buFontTx/>
              <a:buChar char="-"/>
            </a:pPr>
            <a:r>
              <a:rPr lang="fr-FR" dirty="0">
                <a:highlight>
                  <a:srgbClr val="FFFF00"/>
                </a:highlight>
              </a:rPr>
              <a:t>Prendre des exemples avec des ligatures multiples ou complexes pour voir la différence de traitement par dictionnaire et par outil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1EED4-6788-3859-ED76-A09B2F4433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5142" y="18826045"/>
            <a:ext cx="1235162" cy="699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D6E326-6573-3A5A-6ED3-F9EB9417AFE7}"/>
              </a:ext>
            </a:extLst>
          </p:cNvPr>
          <p:cNvSpPr txBox="1"/>
          <p:nvPr/>
        </p:nvSpPr>
        <p:spPr>
          <a:xfrm>
            <a:off x="2126440" y="19591544"/>
            <a:ext cx="145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Castelli, p. 538.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46903-9A99-56F6-45FD-9E8F602189EC}"/>
              </a:ext>
            </a:extLst>
          </p:cNvPr>
          <p:cNvSpPr txBox="1"/>
          <p:nvPr/>
        </p:nvSpPr>
        <p:spPr>
          <a:xfrm>
            <a:off x="2126440" y="17455252"/>
            <a:ext cx="1734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James </a:t>
            </a:r>
            <a:r>
              <a:rPr lang="fr-FR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fr</a:t>
            </a:r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, vol. 5, p. 59. 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8890F-D739-66AB-E6C3-07A85A2634F9}"/>
              </a:ext>
            </a:extLst>
          </p:cNvPr>
          <p:cNvSpPr txBox="1"/>
          <p:nvPr/>
        </p:nvSpPr>
        <p:spPr>
          <a:xfrm>
            <a:off x="7940232" y="11503216"/>
            <a:ext cx="617581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Même définition dans la Traduction Française du dictionnaire de Médecine de J. Robert, Tendance à la réduction des ligatures entre les XVIIe et XVIIIe siècle, donc une simplification de la  reconnaissance.</a:t>
            </a:r>
            <a:endParaRPr lang="en-GB" sz="25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590AA2-C5AE-52CC-4183-DD36A979AD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525" y="11626071"/>
            <a:ext cx="6872411" cy="1291403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45CC5EB7-02EE-45DD-41E5-E89C283A8F81}"/>
              </a:ext>
            </a:extLst>
          </p:cNvPr>
          <p:cNvSpPr/>
          <p:nvPr/>
        </p:nvSpPr>
        <p:spPr>
          <a:xfrm>
            <a:off x="3316638" y="17104686"/>
            <a:ext cx="827093" cy="22065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8E559-FD09-115D-67B2-BEE9AAE4D6EC}"/>
              </a:ext>
            </a:extLst>
          </p:cNvPr>
          <p:cNvSpPr txBox="1"/>
          <p:nvPr/>
        </p:nvSpPr>
        <p:spPr>
          <a:xfrm>
            <a:off x="9211704" y="17334174"/>
            <a:ext cx="545679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>
                <a:latin typeface="Helvetica" panose="020B0604020202020204" pitchFamily="34" charset="0"/>
                <a:cs typeface="Helvetica" panose="020B0604020202020204" pitchFamily="34" charset="0"/>
              </a:rPr>
              <a:t>Le placement des diacritiques, varie entre les époques et les traditions d’imprimerie, l’océrisation doit elle aller de la diversité des pratiques à une standardisation.</a:t>
            </a:r>
            <a:endParaRPr lang="en-GB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20C6D-7662-E71F-9A56-38C05D1AF60E}"/>
              </a:ext>
            </a:extLst>
          </p:cNvPr>
          <p:cNvSpPr txBox="1"/>
          <p:nvPr/>
        </p:nvSpPr>
        <p:spPr>
          <a:xfrm>
            <a:off x="8531886" y="10006185"/>
            <a:ext cx="55841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Exemple d’apprentissage de la ligature « </a:t>
            </a:r>
            <a:r>
              <a:rPr lang="el-GR" sz="2500" dirty="0"/>
              <a:t>σθαι</a:t>
            </a:r>
            <a:r>
              <a:rPr lang="fr-FR" sz="2500" dirty="0"/>
              <a:t> », dans Abby </a:t>
            </a:r>
            <a:r>
              <a:rPr lang="fr-FR" sz="2500" dirty="0" err="1"/>
              <a:t>Deep</a:t>
            </a:r>
            <a:r>
              <a:rPr lang="fr-FR" sz="2500" dirty="0"/>
              <a:t> </a:t>
            </a:r>
            <a:r>
              <a:rPr lang="fr-FR" sz="2500" dirty="0" err="1"/>
              <a:t>reader</a:t>
            </a:r>
            <a:r>
              <a:rPr lang="fr-FR" sz="2500" dirty="0"/>
              <a:t>.</a:t>
            </a:r>
            <a:endParaRPr lang="en-GB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9FD410-1880-2E0D-AC64-9E94665BAD59}"/>
              </a:ext>
            </a:extLst>
          </p:cNvPr>
          <p:cNvSpPr txBox="1"/>
          <p:nvPr/>
        </p:nvSpPr>
        <p:spPr>
          <a:xfrm>
            <a:off x="11795602" y="6957465"/>
            <a:ext cx="3536302" cy="1153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Équivalent dans TRANSCIBUS</a:t>
            </a:r>
            <a:endParaRPr lang="en-GB" dirty="0">
              <a:highlight>
                <a:srgbClr val="FFFF00"/>
              </a:highligh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32147E7-B91A-EDC3-BD06-A9984DE654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0645" y="20480162"/>
            <a:ext cx="10528705" cy="792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5DC6F8-C03E-F271-A33A-56FA6E363F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5673" y="5746360"/>
            <a:ext cx="1103472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8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152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Cahal Taaffe</cp:lastModifiedBy>
  <cp:revision>10</cp:revision>
  <dcterms:created xsi:type="dcterms:W3CDTF">2021-09-02T13:28:46Z</dcterms:created>
  <dcterms:modified xsi:type="dcterms:W3CDTF">2022-08-29T08:27:43Z</dcterms:modified>
</cp:coreProperties>
</file>