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5119350" cy="21383625"/>
  <p:notesSz cx="6858000" cy="9144000"/>
  <p:defaultTextStyle>
    <a:defPPr>
      <a:defRPr lang="fr-FR"/>
    </a:defPPr>
    <a:lvl1pPr marL="0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6041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2082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8123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4164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80205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6246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2286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8327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D3B2"/>
    <a:srgbClr val="E9D0AD"/>
    <a:srgbClr val="E9D6B7"/>
    <a:srgbClr val="E9D2B2"/>
    <a:srgbClr val="E1DDD9"/>
    <a:srgbClr val="CEC3AE"/>
    <a:srgbClr val="FBE5D6"/>
    <a:srgbClr val="FFD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6"/>
    <p:restoredTop sz="94604"/>
  </p:normalViewPr>
  <p:slideViewPr>
    <p:cSldViewPr snapToGrid="0" snapToObjects="1">
      <p:cViewPr>
        <p:scale>
          <a:sx n="90" d="100"/>
          <a:sy n="90" d="100"/>
        </p:scale>
        <p:origin x="9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20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5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92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2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18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87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39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77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14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64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94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9991C-361E-EA40-B5C3-147A8933D896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34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9494C-0900-BC4B-8ABF-48B8CEC77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22" y="915348"/>
            <a:ext cx="3208920" cy="1222528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08039DB9-97CD-45DF-8133-7B7C8B58463A}"/>
              </a:ext>
            </a:extLst>
          </p:cNvPr>
          <p:cNvSpPr txBox="1"/>
          <p:nvPr/>
        </p:nvSpPr>
        <p:spPr>
          <a:xfrm>
            <a:off x="2418410" y="2200291"/>
            <a:ext cx="1043478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950" dirty="0">
                <a:latin typeface="Helvetica" panose="020B0604020202020204" pitchFamily="34" charset="0"/>
                <a:cs typeface="Helvetica" panose="020B0604020202020204" pitchFamily="34" charset="0"/>
              </a:rPr>
              <a:t>Les caractères grecs : des manuscrits aux imprimés (XVII</a:t>
            </a:r>
            <a:r>
              <a:rPr lang="fr-FR" sz="595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fr-FR" sz="5950" dirty="0">
                <a:latin typeface="Helvetica" panose="020B0604020202020204" pitchFamily="34" charset="0"/>
                <a:cs typeface="Helvetica" panose="020B0604020202020204" pitchFamily="34" charset="0"/>
              </a:rPr>
              <a:t>-XVIII</a:t>
            </a:r>
            <a:r>
              <a:rPr lang="fr-FR" sz="595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fr-FR" sz="5950" dirty="0">
                <a:latin typeface="Helvetica" panose="020B0604020202020204" pitchFamily="34" charset="0"/>
                <a:cs typeface="Helvetica" panose="020B0604020202020204" pitchFamily="34" charset="0"/>
              </a:rPr>
              <a:t> siècles)</a:t>
            </a:r>
            <a:endParaRPr lang="en-GB" sz="595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GB" sz="4200" dirty="0">
                <a:latin typeface="Helvetica" panose="020B0604020202020204" pitchFamily="34" charset="0"/>
                <a:cs typeface="Helvetica" panose="020B0604020202020204" pitchFamily="34" charset="0"/>
              </a:rPr>
              <a:t>par Anaïs C</a:t>
            </a:r>
            <a:r>
              <a:rPr lang="en-GB" sz="4200" cap="small" dirty="0">
                <a:latin typeface="Helvetica" panose="020B0604020202020204" pitchFamily="34" charset="0"/>
                <a:cs typeface="Helvetica" panose="020B0604020202020204" pitchFamily="34" charset="0"/>
              </a:rPr>
              <a:t>hambat</a:t>
            </a:r>
            <a:r>
              <a:rPr lang="en-GB" sz="4200" dirty="0">
                <a:latin typeface="Helvetica" panose="020B0604020202020204" pitchFamily="34" charset="0"/>
                <a:cs typeface="Helvetica" panose="020B0604020202020204" pitchFamily="34" charset="0"/>
              </a:rPr>
              <a:t> et </a:t>
            </a:r>
            <a:r>
              <a:rPr lang="en-GB" sz="4200" dirty="0" err="1">
                <a:latin typeface="Helvetica" panose="020B0604020202020204" pitchFamily="34" charset="0"/>
                <a:cs typeface="Helvetica" panose="020B0604020202020204" pitchFamily="34" charset="0"/>
              </a:rPr>
              <a:t>Cahal</a:t>
            </a:r>
            <a:r>
              <a:rPr lang="en-GB" sz="4200" dirty="0">
                <a:latin typeface="Helvetica" panose="020B0604020202020204" pitchFamily="34" charset="0"/>
                <a:cs typeface="Helvetica" panose="020B0604020202020204" pitchFamily="34" charset="0"/>
              </a:rPr>
              <a:t> T</a:t>
            </a:r>
            <a:r>
              <a:rPr lang="en-GB" sz="4200" cap="small" dirty="0">
                <a:latin typeface="Helvetica" panose="020B0604020202020204" pitchFamily="34" charset="0"/>
                <a:cs typeface="Helvetica" panose="020B0604020202020204" pitchFamily="34" charset="0"/>
              </a:rPr>
              <a:t>aaffe </a:t>
            </a:r>
            <a:endParaRPr lang="fr-FR" sz="4200" cap="small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03066E9-3F89-4C4B-A744-2A4E52FD5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221" y="913876"/>
            <a:ext cx="3836478" cy="1224000"/>
          </a:xfrm>
          <a:prstGeom prst="rect">
            <a:avLst/>
          </a:prstGeom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6E493AB2-4EE3-48C5-A285-3591EDE89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887" y="8417656"/>
            <a:ext cx="3846458" cy="1524056"/>
          </a:xfrm>
          <a:prstGeom prst="rect">
            <a:avLst/>
          </a:prstGeom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AFA90BA5-4E00-4236-BD17-79BF176C64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573"/>
          <a:stretch/>
        </p:blipFill>
        <p:spPr>
          <a:xfrm>
            <a:off x="652124" y="8352113"/>
            <a:ext cx="6907552" cy="1589600"/>
          </a:xfrm>
          <a:prstGeom prst="rect">
            <a:avLst/>
          </a:prstGeom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6892ED79-82DC-49F1-829C-8B67DDFB44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6440" y="16741324"/>
            <a:ext cx="1259840" cy="753035"/>
          </a:xfrm>
          <a:prstGeom prst="rect">
            <a:avLst/>
          </a:prstGeom>
        </p:spPr>
      </p:pic>
      <p:pic>
        <p:nvPicPr>
          <p:cNvPr id="18" name="Picture 12">
            <a:extLst>
              <a:ext uri="{FF2B5EF4-FFF2-40B4-BE49-F238E27FC236}">
                <a16:creationId xmlns:a16="http://schemas.microsoft.com/office/drawing/2014/main" id="{D18BF9F0-E98A-4804-91C9-8B87789CEA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8190" y="17303801"/>
            <a:ext cx="4406944" cy="1803856"/>
          </a:xfrm>
          <a:prstGeom prst="rect">
            <a:avLst/>
          </a:prstGeom>
        </p:spPr>
      </p:pic>
      <p:sp>
        <p:nvSpPr>
          <p:cNvPr id="19" name="TextBox 13">
            <a:extLst>
              <a:ext uri="{FF2B5EF4-FFF2-40B4-BE49-F238E27FC236}">
                <a16:creationId xmlns:a16="http://schemas.microsoft.com/office/drawing/2014/main" id="{CA407E42-0134-4AB6-8449-C3A9BBBC1BA2}"/>
              </a:ext>
            </a:extLst>
          </p:cNvPr>
          <p:cNvSpPr txBox="1"/>
          <p:nvPr/>
        </p:nvSpPr>
        <p:spPr>
          <a:xfrm>
            <a:off x="4226608" y="15748679"/>
            <a:ext cx="7249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Helvetica" panose="020B0604020202020204" pitchFamily="34" charset="0"/>
                <a:cs typeface="Helvetica" panose="020B0604020202020204" pitchFamily="34" charset="0"/>
              </a:rPr>
              <a:t>Le problème des diacritiques</a:t>
            </a:r>
            <a:endParaRPr lang="en-GB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F735C8F2-7B24-4B65-A0F3-D0DAD316B834}"/>
              </a:ext>
            </a:extLst>
          </p:cNvPr>
          <p:cNvSpPr txBox="1"/>
          <p:nvPr/>
        </p:nvSpPr>
        <p:spPr>
          <a:xfrm>
            <a:off x="3323748" y="6582414"/>
            <a:ext cx="84998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200" dirty="0">
                <a:latin typeface="Helvetica" panose="020B0604020202020204" pitchFamily="34" charset="0"/>
                <a:cs typeface="Helvetica" panose="020B0604020202020204" pitchFamily="34" charset="0"/>
              </a:rPr>
              <a:t>Des ligatures protéiformes</a:t>
            </a:r>
            <a:endParaRPr lang="en-GB" sz="4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70AE2F6-FAF7-41A9-A58A-41CA1B7F4EFB}"/>
              </a:ext>
            </a:extLst>
          </p:cNvPr>
          <p:cNvSpPr txBox="1"/>
          <p:nvPr/>
        </p:nvSpPr>
        <p:spPr>
          <a:xfrm>
            <a:off x="0" y="13805372"/>
            <a:ext cx="15119350" cy="1684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trike="sngStrike" dirty="0">
                <a:highlight>
                  <a:srgbClr val="FFFF00"/>
                </a:highlight>
              </a:rPr>
              <a:t>Quelles évolutions entre les dictionnaires du XVIIe et le James </a:t>
            </a:r>
            <a:r>
              <a:rPr lang="fr-FR" strike="sngStrike" dirty="0" err="1">
                <a:highlight>
                  <a:srgbClr val="FFFF00"/>
                </a:highlight>
              </a:rPr>
              <a:t>fr</a:t>
            </a:r>
            <a:r>
              <a:rPr lang="fr-FR" strike="sngStrike" dirty="0">
                <a:highlight>
                  <a:srgbClr val="FFFF00"/>
                </a:highlight>
              </a:rPr>
              <a:t> ?</a:t>
            </a:r>
          </a:p>
          <a:p>
            <a:pPr marL="457200" indent="-457200">
              <a:buFontTx/>
              <a:buChar char="-"/>
            </a:pPr>
            <a:r>
              <a:rPr lang="fr-FR" dirty="0">
                <a:highlight>
                  <a:srgbClr val="FFFF00"/>
                </a:highlight>
              </a:rPr>
              <a:t>Prendre des exemples avec des ligatures multiples ou complexes pour voir la différence de traitement par dictionnaire et par outil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E1EED4-6788-3859-ED76-A09B2F4433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5142" y="18826045"/>
            <a:ext cx="1235162" cy="699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D6E326-6573-3A5A-6ED3-F9EB9417AFE7}"/>
              </a:ext>
            </a:extLst>
          </p:cNvPr>
          <p:cNvSpPr txBox="1"/>
          <p:nvPr/>
        </p:nvSpPr>
        <p:spPr>
          <a:xfrm>
            <a:off x="2126440" y="19591544"/>
            <a:ext cx="1454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Helvetica" panose="020B0604020202020204" pitchFamily="34" charset="0"/>
                <a:cs typeface="Helvetica" panose="020B0604020202020204" pitchFamily="34" charset="0"/>
              </a:rPr>
              <a:t>Castelli, p. 538.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46903-9A99-56F6-45FD-9E8F602189EC}"/>
              </a:ext>
            </a:extLst>
          </p:cNvPr>
          <p:cNvSpPr txBox="1"/>
          <p:nvPr/>
        </p:nvSpPr>
        <p:spPr>
          <a:xfrm>
            <a:off x="2126440" y="17455252"/>
            <a:ext cx="1734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Helvetica" panose="020B0604020202020204" pitchFamily="34" charset="0"/>
                <a:cs typeface="Helvetica" panose="020B0604020202020204" pitchFamily="34" charset="0"/>
              </a:rPr>
              <a:t>James </a:t>
            </a:r>
            <a:r>
              <a:rPr lang="fr-FR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fr</a:t>
            </a:r>
            <a:r>
              <a:rPr lang="fr-FR" sz="2400" dirty="0">
                <a:latin typeface="Helvetica" panose="020B0604020202020204" pitchFamily="34" charset="0"/>
                <a:cs typeface="Helvetica" panose="020B0604020202020204" pitchFamily="34" charset="0"/>
              </a:rPr>
              <a:t>, vol. 5, p. 59. 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8890F-D739-66AB-E6C3-07A85A2634F9}"/>
              </a:ext>
            </a:extLst>
          </p:cNvPr>
          <p:cNvSpPr txBox="1"/>
          <p:nvPr/>
        </p:nvSpPr>
        <p:spPr>
          <a:xfrm>
            <a:off x="7940232" y="11503216"/>
            <a:ext cx="61476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latin typeface="Helvetica" panose="020B0604020202020204" pitchFamily="34" charset="0"/>
                <a:cs typeface="Helvetica" panose="020B0604020202020204" pitchFamily="34" charset="0"/>
              </a:rPr>
              <a:t>Même définition dans la Traduction Française du dictionnaire de Médecine de J. Robert, Tendance à la réduction des ligatures entre les XVIIe et XVIIIe siècle.</a:t>
            </a:r>
            <a:endParaRPr lang="en-GB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4590AA2-C5AE-52CC-4183-DD36A979AD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123" y="11615661"/>
            <a:ext cx="6927814" cy="1301814"/>
          </a:xfrm>
          <a:prstGeom prst="rect">
            <a:avLst/>
          </a:prstGeom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45CC5EB7-02EE-45DD-41E5-E89C283A8F81}"/>
              </a:ext>
            </a:extLst>
          </p:cNvPr>
          <p:cNvSpPr/>
          <p:nvPr/>
        </p:nvSpPr>
        <p:spPr>
          <a:xfrm>
            <a:off x="3403213" y="17104686"/>
            <a:ext cx="827093" cy="22065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E8E559-FD09-115D-67B2-BEE9AAE4D6EC}"/>
              </a:ext>
            </a:extLst>
          </p:cNvPr>
          <p:cNvSpPr txBox="1"/>
          <p:nvPr/>
        </p:nvSpPr>
        <p:spPr>
          <a:xfrm>
            <a:off x="8927518" y="17303801"/>
            <a:ext cx="52795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latin typeface="Helvetica" panose="020B0604020202020204" pitchFamily="34" charset="0"/>
                <a:cs typeface="Helvetica" panose="020B0604020202020204" pitchFamily="34" charset="0"/>
              </a:rPr>
              <a:t>Le placement des diacritiques, varie entre les époques et les traditions d’imprimerie, ce qui pousse à une standardisation.</a:t>
            </a:r>
            <a:endParaRPr lang="en-GB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20C6D-7662-E71F-9A56-38C05D1AF60E}"/>
              </a:ext>
            </a:extLst>
          </p:cNvPr>
          <p:cNvSpPr txBox="1"/>
          <p:nvPr/>
        </p:nvSpPr>
        <p:spPr>
          <a:xfrm>
            <a:off x="8503674" y="10006185"/>
            <a:ext cx="558416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latin typeface="Helvetica" panose="020B0604020202020204" pitchFamily="34" charset="0"/>
                <a:cs typeface="Helvetica" panose="020B0604020202020204" pitchFamily="34" charset="0"/>
              </a:rPr>
              <a:t>Exemple d’apprentissage de la ligature « </a:t>
            </a:r>
            <a:r>
              <a:rPr lang="el-GR" sz="2500" dirty="0">
                <a:latin typeface="Helvetica" panose="020B0604020202020204" pitchFamily="34" charset="0"/>
                <a:cs typeface="Helvetica" panose="020B0604020202020204" pitchFamily="34" charset="0"/>
              </a:rPr>
              <a:t>σθαι</a:t>
            </a:r>
            <a:r>
              <a:rPr lang="fr-FR" sz="2500" dirty="0">
                <a:latin typeface="Helvetica" panose="020B0604020202020204" pitchFamily="34" charset="0"/>
                <a:cs typeface="Helvetica" panose="020B0604020202020204" pitchFamily="34" charset="0"/>
              </a:rPr>
              <a:t> », dans Abby </a:t>
            </a:r>
            <a:r>
              <a:rPr lang="fr-FR" sz="2500" dirty="0" err="1">
                <a:latin typeface="Helvetica" panose="020B0604020202020204" pitchFamily="34" charset="0"/>
                <a:cs typeface="Helvetica" panose="020B0604020202020204" pitchFamily="34" charset="0"/>
              </a:rPr>
              <a:t>Deep</a:t>
            </a:r>
            <a:r>
              <a:rPr lang="fr-FR" sz="25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sz="2500" dirty="0" err="1">
                <a:latin typeface="Helvetica" panose="020B0604020202020204" pitchFamily="34" charset="0"/>
                <a:cs typeface="Helvetica" panose="020B0604020202020204" pitchFamily="34" charset="0"/>
              </a:rPr>
              <a:t>reader</a:t>
            </a:r>
            <a:r>
              <a:rPr lang="fr-FR" sz="25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GB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9FD410-1880-2E0D-AC64-9E94665BAD59}"/>
              </a:ext>
            </a:extLst>
          </p:cNvPr>
          <p:cNvSpPr txBox="1"/>
          <p:nvPr/>
        </p:nvSpPr>
        <p:spPr>
          <a:xfrm>
            <a:off x="11795602" y="6957465"/>
            <a:ext cx="3536302" cy="1153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Équivalent dans TRANSCIBUS</a:t>
            </a:r>
            <a:endParaRPr lang="en-GB" dirty="0">
              <a:highlight>
                <a:srgbClr val="FFFF00"/>
              </a:highligh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32147E7-B91A-EDC3-BD06-A9984DE654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90645" y="20480162"/>
            <a:ext cx="10528705" cy="792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65DC6F8-C03E-F271-A33A-56FA6E363F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36760" y="5880609"/>
            <a:ext cx="1103472" cy="31701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D0A1DD9-DF45-70F0-AEF1-2747D45DB00F}"/>
              </a:ext>
            </a:extLst>
          </p:cNvPr>
          <p:cNvSpPr txBox="1"/>
          <p:nvPr/>
        </p:nvSpPr>
        <p:spPr>
          <a:xfrm>
            <a:off x="652124" y="9976229"/>
            <a:ext cx="366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Helvetica" panose="020B0604020202020204" pitchFamily="34" charset="0"/>
                <a:cs typeface="Helvetica" panose="020B0604020202020204" pitchFamily="34" charset="0"/>
              </a:rPr>
              <a:t>Castelli, XVIIe, p. 243.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59D859-CB2D-C747-0269-6B6F8AF1E8D7}"/>
              </a:ext>
            </a:extLst>
          </p:cNvPr>
          <p:cNvSpPr txBox="1"/>
          <p:nvPr/>
        </p:nvSpPr>
        <p:spPr>
          <a:xfrm>
            <a:off x="652121" y="12951991"/>
            <a:ext cx="5206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Helvetica" panose="020B0604020202020204" pitchFamily="34" charset="0"/>
                <a:cs typeface="Helvetica" panose="020B0604020202020204" pitchFamily="34" charset="0"/>
              </a:rPr>
              <a:t>James Fr., XVIIIe, vol.3, p. 1059.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2981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</TotalTime>
  <Words>160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alexandre.pailley@gmail.com</dc:creator>
  <cp:lastModifiedBy>Cahal Taaffe</cp:lastModifiedBy>
  <cp:revision>11</cp:revision>
  <dcterms:created xsi:type="dcterms:W3CDTF">2021-09-02T13:28:46Z</dcterms:created>
  <dcterms:modified xsi:type="dcterms:W3CDTF">2022-08-29T08:59:46Z</dcterms:modified>
</cp:coreProperties>
</file>