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21383625" cy="15119350"/>
  <p:notesSz cx="6858000" cy="9144000"/>
  <p:defaultTextStyle>
    <a:defPPr>
      <a:defRPr lang="fr-FR"/>
    </a:defPPr>
    <a:lvl1pPr marL="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1pPr>
    <a:lvl2pPr marL="87630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2pPr>
    <a:lvl3pPr marL="17519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3pPr>
    <a:lvl4pPr marL="26282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4pPr>
    <a:lvl5pPr marL="35039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5pPr>
    <a:lvl6pPr marL="43802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6pPr>
    <a:lvl7pPr marL="52565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7pPr>
    <a:lvl8pPr marL="61321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8pPr>
    <a:lvl9pPr marL="70084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2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2"/>
    <p:restoredTop sz="94604"/>
  </p:normalViewPr>
  <p:slideViewPr>
    <p:cSldViewPr snapToGrid="0" snapToObjects="1">
      <p:cViewPr varScale="1">
        <p:scale>
          <a:sx n="33" d="100"/>
          <a:sy n="33" d="100"/>
        </p:scale>
        <p:origin x="1374" y="78"/>
      </p:cViewPr>
      <p:guideLst>
        <p:guide orient="horz" pos="4762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0"/>
            </a:lvl1pPr>
            <a:lvl2pPr marL="1007745" indent="0" algn="ctr">
              <a:buNone/>
              <a:defRPr sz="4410"/>
            </a:lvl2pPr>
            <a:lvl3pPr marL="2016125" indent="0" algn="ctr">
              <a:buNone/>
              <a:defRPr sz="3970"/>
            </a:lvl3pPr>
            <a:lvl4pPr marL="3023870" indent="0" algn="ctr">
              <a:buNone/>
              <a:defRPr sz="3525"/>
            </a:lvl4pPr>
            <a:lvl5pPr marL="4031615" indent="0" algn="ctr">
              <a:buNone/>
              <a:defRPr sz="3525"/>
            </a:lvl5pPr>
            <a:lvl6pPr marL="5039995" indent="0" algn="ctr">
              <a:buNone/>
              <a:defRPr sz="3525"/>
            </a:lvl6pPr>
            <a:lvl7pPr marL="6047740" indent="0" algn="ctr">
              <a:buNone/>
              <a:defRPr sz="3525"/>
            </a:lvl7pPr>
            <a:lvl8pPr marL="7055485" indent="0" algn="ctr">
              <a:buNone/>
              <a:defRPr sz="3525"/>
            </a:lvl8pPr>
            <a:lvl9pPr marL="8063230" indent="0" algn="ctr">
              <a:buNone/>
              <a:defRPr sz="352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0">
                <a:solidFill>
                  <a:schemeClr val="tx1"/>
                </a:solidFill>
              </a:defRPr>
            </a:lvl1pPr>
            <a:lvl2pPr marL="1007745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2pPr>
            <a:lvl3pPr marL="2016125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3pPr>
            <a:lvl4pPr marL="302387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03161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0399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04774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705548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0" b="1"/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25" b="1"/>
            </a:lvl4pPr>
            <a:lvl5pPr marL="4031615" indent="0">
              <a:buNone/>
              <a:defRPr sz="3525" b="1"/>
            </a:lvl5pPr>
            <a:lvl6pPr marL="5039995" indent="0">
              <a:buNone/>
              <a:defRPr sz="3525" b="1"/>
            </a:lvl6pPr>
            <a:lvl7pPr marL="6047740" indent="0">
              <a:buNone/>
              <a:defRPr sz="3525" b="1"/>
            </a:lvl7pPr>
            <a:lvl8pPr marL="7055485" indent="0">
              <a:buNone/>
              <a:defRPr sz="3525" b="1"/>
            </a:lvl8pPr>
            <a:lvl9pPr marL="8063230" indent="0">
              <a:buNone/>
              <a:defRPr sz="352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0" b="1"/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25" b="1"/>
            </a:lvl4pPr>
            <a:lvl5pPr marL="4031615" indent="0">
              <a:buNone/>
              <a:defRPr sz="3525" b="1"/>
            </a:lvl5pPr>
            <a:lvl6pPr marL="5039995" indent="0">
              <a:buNone/>
              <a:defRPr sz="3525" b="1"/>
            </a:lvl6pPr>
            <a:lvl7pPr marL="6047740" indent="0">
              <a:buNone/>
              <a:defRPr sz="3525" b="1"/>
            </a:lvl7pPr>
            <a:lvl8pPr marL="7055485" indent="0">
              <a:buNone/>
              <a:defRPr sz="3525" b="1"/>
            </a:lvl8pPr>
            <a:lvl9pPr marL="8063230" indent="0">
              <a:buNone/>
              <a:defRPr sz="352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5"/>
            </a:lvl2pPr>
            <a:lvl3pPr>
              <a:defRPr sz="5290"/>
            </a:lvl3pPr>
            <a:lvl4pPr>
              <a:defRPr sz="4410"/>
            </a:lvl4pPr>
            <a:lvl5pPr>
              <a:defRPr sz="4410"/>
            </a:lvl5pPr>
            <a:lvl6pPr>
              <a:defRPr sz="4410"/>
            </a:lvl6pPr>
            <a:lvl7pPr>
              <a:defRPr sz="4410"/>
            </a:lvl7pPr>
            <a:lvl8pPr>
              <a:defRPr sz="4410"/>
            </a:lvl8pPr>
            <a:lvl9pPr>
              <a:defRPr sz="441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5"/>
            </a:lvl1pPr>
            <a:lvl2pPr marL="1007745" indent="0">
              <a:buNone/>
              <a:defRPr sz="3085"/>
            </a:lvl2pPr>
            <a:lvl3pPr marL="2016125" indent="0">
              <a:buNone/>
              <a:defRPr sz="2645"/>
            </a:lvl3pPr>
            <a:lvl4pPr marL="3023870" indent="0">
              <a:buNone/>
              <a:defRPr sz="2205"/>
            </a:lvl4pPr>
            <a:lvl5pPr marL="4031615" indent="0">
              <a:buNone/>
              <a:defRPr sz="2205"/>
            </a:lvl5pPr>
            <a:lvl6pPr marL="5039995" indent="0">
              <a:buNone/>
              <a:defRPr sz="2205"/>
            </a:lvl6pPr>
            <a:lvl7pPr marL="6047740" indent="0">
              <a:buNone/>
              <a:defRPr sz="2205"/>
            </a:lvl7pPr>
            <a:lvl8pPr marL="7055485" indent="0">
              <a:buNone/>
              <a:defRPr sz="2205"/>
            </a:lvl8pPr>
            <a:lvl9pPr marL="8063230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745" indent="0">
              <a:buNone/>
              <a:defRPr sz="6175"/>
            </a:lvl2pPr>
            <a:lvl3pPr marL="2016125" indent="0">
              <a:buNone/>
              <a:defRPr sz="5290"/>
            </a:lvl3pPr>
            <a:lvl4pPr marL="3023870" indent="0">
              <a:buNone/>
              <a:defRPr sz="4410"/>
            </a:lvl4pPr>
            <a:lvl5pPr marL="4031615" indent="0">
              <a:buNone/>
              <a:defRPr sz="4410"/>
            </a:lvl5pPr>
            <a:lvl6pPr marL="5039995" indent="0">
              <a:buNone/>
              <a:defRPr sz="4410"/>
            </a:lvl6pPr>
            <a:lvl7pPr marL="6047740" indent="0">
              <a:buNone/>
              <a:defRPr sz="4410"/>
            </a:lvl7pPr>
            <a:lvl8pPr marL="7055485" indent="0">
              <a:buNone/>
              <a:defRPr sz="4410"/>
            </a:lvl8pPr>
            <a:lvl9pPr marL="8063230" indent="0">
              <a:buNone/>
              <a:defRPr sz="441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5"/>
            </a:lvl1pPr>
            <a:lvl2pPr marL="1007745" indent="0">
              <a:buNone/>
              <a:defRPr sz="3085"/>
            </a:lvl2pPr>
            <a:lvl3pPr marL="2016125" indent="0">
              <a:buNone/>
              <a:defRPr sz="2645"/>
            </a:lvl3pPr>
            <a:lvl4pPr marL="3023870" indent="0">
              <a:buNone/>
              <a:defRPr sz="2205"/>
            </a:lvl4pPr>
            <a:lvl5pPr marL="4031615" indent="0">
              <a:buNone/>
              <a:defRPr sz="2205"/>
            </a:lvl5pPr>
            <a:lvl6pPr marL="5039995" indent="0">
              <a:buNone/>
              <a:defRPr sz="2205"/>
            </a:lvl6pPr>
            <a:lvl7pPr marL="6047740" indent="0">
              <a:buNone/>
              <a:defRPr sz="2205"/>
            </a:lvl7pPr>
            <a:lvl8pPr marL="7055485" indent="0">
              <a:buNone/>
              <a:defRPr sz="2205"/>
            </a:lvl8pPr>
            <a:lvl9pPr marL="8063230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C212-487B-6C4F-B1DA-B19548653D45}" type="datetimeFigureOut">
              <a:rPr lang="fr-FR" smtClean="0"/>
              <a:t>15/09/2022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48C4F-9F29-FB44-9006-35621F63553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016125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190" indent="-504190" algn="l" defTabSz="2016125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5" kern="1200">
          <a:solidFill>
            <a:schemeClr val="tx1"/>
          </a:solidFill>
          <a:latin typeface="+mn-lt"/>
          <a:ea typeface="+mn-ea"/>
          <a:cs typeface="+mn-cs"/>
        </a:defRPr>
      </a:lvl1pPr>
      <a:lvl2pPr marL="151193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2pPr>
      <a:lvl3pPr marL="251968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3pPr>
      <a:lvl4pPr marL="352806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53580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54355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55193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55967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56742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1pPr>
      <a:lvl2pPr marL="100774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201612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03161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03999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04774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05548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06323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4.png"/><Relationship Id="rId39" Type="http://schemas.openxmlformats.org/officeDocument/2006/relationships/image" Target="../media/image17.png"/><Relationship Id="rId21" Type="http://schemas.openxmlformats.org/officeDocument/2006/relationships/tags" Target="../tags/tag21.xml"/><Relationship Id="rId34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3.png"/><Relationship Id="rId33" Type="http://schemas.openxmlformats.org/officeDocument/2006/relationships/image" Target="../media/image11.png"/><Relationship Id="rId38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.png"/><Relationship Id="rId32" Type="http://schemas.openxmlformats.org/officeDocument/2006/relationships/image" Target="../media/image10.png"/><Relationship Id="rId37" Type="http://schemas.openxmlformats.org/officeDocument/2006/relationships/image" Target="../media/image15.png"/><Relationship Id="rId40" Type="http://schemas.openxmlformats.org/officeDocument/2006/relationships/image" Target="../media/image1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14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image" Target="../media/image8.png"/><Relationship Id="rId35" Type="http://schemas.openxmlformats.org/officeDocument/2006/relationships/image" Target="../media/image13.png"/><Relationship Id="rId8" Type="http://schemas.openxmlformats.org/officeDocument/2006/relationships/tags" Target="../tags/tag8.xml"/><Relationship Id="rId3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AA9392-0526-21BF-F5AB-7DFFFD8A7E4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7874807" y="13912727"/>
            <a:ext cx="3379702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176C36-FC28-8F4A-9BBC-658D228A316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79077" y="141369"/>
            <a:ext cx="180575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752082">
              <a:defRPr/>
            </a:pPr>
            <a:r>
              <a:rPr lang="fr-FR" sz="4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 papier au numérique : l'évolution des caractères grecs dans les dictionnaires médicaux (XVII</a:t>
            </a:r>
            <a:r>
              <a:rPr lang="fr-FR" sz="4800" baseline="300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fr-FR" sz="4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-XVIII</a:t>
            </a:r>
            <a:r>
              <a:rPr lang="fr-FR" sz="4800" baseline="300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fr-FR" sz="4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siècles)</a:t>
            </a:r>
          </a:p>
          <a:p>
            <a:pPr lvl="0" algn="ctr" defTabSz="1752082">
              <a:defRPr/>
            </a:pP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par Anaïs C</a:t>
            </a:r>
            <a:r>
              <a:rPr kumimoji="0" lang="en-GB" sz="42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hambat</a:t>
            </a: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et </a:t>
            </a:r>
            <a:r>
              <a:rPr kumimoji="0" lang="en-GB" sz="4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Cahal</a:t>
            </a: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T</a:t>
            </a:r>
            <a:r>
              <a:rPr kumimoji="0" lang="en-GB" sz="42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aaffe </a:t>
            </a:r>
            <a:endParaRPr kumimoji="0" lang="fr-FR" sz="4200" b="0" i="0" u="none" strike="noStrike" kern="1200" cap="sm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7FD2C-DF26-3274-EB95-45B329DD8D8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615703" y="4469765"/>
            <a:ext cx="6936246" cy="1591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FEBCF-F46D-0091-BD5C-F9ED6A3739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8570573" y="4820876"/>
            <a:ext cx="4027339" cy="1858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6269FD-15D8-BB3E-355E-A696B832471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5703" y="6192097"/>
            <a:ext cx="6936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Bartolomeo Castelli, </a:t>
            </a:r>
            <a:r>
              <a:rPr lang="fr-FR" sz="24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Lexicon</a:t>
            </a:r>
            <a:r>
              <a:rPr lang="fr-FR" sz="2400" i="1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fr-FR" sz="24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medicum</a:t>
            </a:r>
            <a:r>
              <a:rPr lang="fr-FR" sz="2400" i="1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 </a:t>
            </a:r>
            <a:r>
              <a:rPr lang="fr-FR" sz="2400" i="1" dirty="0" err="1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graeco-latinum</a:t>
            </a:r>
            <a:r>
              <a:rPr lang="fr-FR" sz="2400" dirty="0">
                <a:effectLst/>
                <a:latin typeface="Helvetica" panose="020B0604020202020204" pitchFamily="34" charset="0"/>
                <a:ea typeface="Calibri" panose="020F0502020204030204" pitchFamily="34" charset="0"/>
                <a:cs typeface="Helvetica" panose="020B0604020202020204" pitchFamily="34" charset="0"/>
              </a:rPr>
              <a:t>, </a:t>
            </a:r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1746 [1644], 243.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126C6-A031-DE48-3513-9330779583A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3755601" y="5929269"/>
            <a:ext cx="698390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5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 grand </a:t>
            </a:r>
            <a:r>
              <a:rPr lang="fr-FR" sz="25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nombre de ligatures, entre 300 et 1000 selon les imprimés.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5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Elles doivent être incluses dans un modèle ou apprises par entraînement avant de pouvoir être reconnues correctement.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1AA8D-EA3C-1768-0EB3-177D68929DC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615703" y="7410004"/>
            <a:ext cx="6983900" cy="13046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6C12B9-1C14-D415-AC63-D4F24BAF5CB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15703" y="8835412"/>
            <a:ext cx="7012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>
                <a:latin typeface="Helvetica" panose="020B0604020202020204" pitchFamily="34" charset="0"/>
                <a:cs typeface="Helvetica" panose="020B0604020202020204" pitchFamily="34" charset="0"/>
              </a:rPr>
              <a:t>Robert James, </a:t>
            </a:r>
            <a:r>
              <a:rPr lang="nl-NL" sz="24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Dictionnaire</a:t>
            </a:r>
            <a:r>
              <a:rPr lang="nl-NL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nl-NL" sz="24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universel</a:t>
            </a:r>
            <a:r>
              <a:rPr lang="nl-NL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 de médecine</a:t>
            </a:r>
            <a:r>
              <a:rPr lang="nl-NL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nl-NL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traduit</a:t>
            </a:r>
            <a:r>
              <a:rPr lang="nl-NL" sz="2400" dirty="0">
                <a:latin typeface="Helvetica" panose="020B0604020202020204" pitchFamily="34" charset="0"/>
                <a:cs typeface="Helvetica" panose="020B0604020202020204" pitchFamily="34" charset="0"/>
              </a:rPr>
              <a:t> de </a:t>
            </a:r>
            <a:r>
              <a:rPr lang="nl-NL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l’anglais</a:t>
            </a:r>
            <a:r>
              <a:rPr lang="nl-NL" sz="2400" dirty="0">
                <a:latin typeface="Helvetica" panose="020B0604020202020204" pitchFamily="34" charset="0"/>
                <a:cs typeface="Helvetica" panose="020B0604020202020204" pitchFamily="34" charset="0"/>
              </a:rPr>
              <a:t> par </a:t>
            </a:r>
            <a:r>
              <a:rPr lang="nl-NL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Diderot</a:t>
            </a:r>
            <a:r>
              <a:rPr lang="nl-NL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nl-NL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Eidous</a:t>
            </a:r>
            <a:r>
              <a:rPr lang="nl-NL" sz="2400" dirty="0">
                <a:latin typeface="Helvetica" panose="020B0604020202020204" pitchFamily="34" charset="0"/>
                <a:cs typeface="Helvetica" panose="020B0604020202020204" pitchFamily="34" charset="0"/>
              </a:rPr>
              <a:t> et Toussaint, 1745, v.3, 1059</a:t>
            </a:r>
            <a:r>
              <a:rPr lang="nl-NL" sz="2400" dirty="0"/>
              <a:t>.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B4933-12A6-C9C6-71AF-5F5A1C46544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171270" y="10545881"/>
            <a:ext cx="665112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Le placement des diacritiques</a:t>
            </a:r>
            <a:endParaRPr kumimoji="0" lang="en-GB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346858-1292-6134-AE6B-7EC2EA0C1A1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2624732" y="11834793"/>
            <a:ext cx="4407790" cy="17984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2ACE2A-F7BC-DC72-19E9-48789BFFFAC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93347" y="11359476"/>
            <a:ext cx="1255885" cy="7559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16C9F9-5D17-0AD6-7E3C-FE55C0BF53F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789508" y="11723272"/>
            <a:ext cx="835224" cy="22130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51BA12-5ECE-1B7A-4981-79D2D9712A07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493347" y="13525758"/>
            <a:ext cx="1237595" cy="701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261BE7-3F12-35C3-5CE5-222161C0344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7357546" y="11826202"/>
            <a:ext cx="549861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175208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Le placement des diacritiques</a:t>
            </a:r>
            <a:r>
              <a:rPr lang="fr-FR" sz="25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kumimoji="0" lang="fr-F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varie entre les époques et les traditions d’imprimerie, ce qui demande à l’OCR une standardisation.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653C8FE-5CF4-EE48-5285-C74A1F9236B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9797750" y="2715342"/>
            <a:ext cx="1103472" cy="3170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08D233A-AC58-4BC1-EFBC-B1F72306B8FF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82285" y="12062338"/>
            <a:ext cx="1878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J.D., v.5,</a:t>
            </a: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59.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CA43B4-251E-5AD2-56BF-3D2EE4702649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493347" y="14245073"/>
            <a:ext cx="213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C., 538.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791B4933-12A6-C9C6-71AF-5F5A1C46544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3171270" y="3250564"/>
            <a:ext cx="623766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Des ligatures protéiformes</a:t>
            </a:r>
            <a:endParaRPr kumimoji="0" lang="en-GB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2"/>
          <a:srcRect l="18849" t="806" r="16606" b="9994"/>
          <a:stretch/>
        </p:blipFill>
        <p:spPr>
          <a:xfrm>
            <a:off x="17912172" y="11471426"/>
            <a:ext cx="1456384" cy="62094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9038414" y="10007737"/>
            <a:ext cx="181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D.G., 158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3826124" y="3026979"/>
            <a:ext cx="6918890" cy="1495634"/>
          </a:xfrm>
          <a:prstGeom prst="rect">
            <a:avLst/>
          </a:prstGeom>
        </p:spPr>
      </p:pic>
      <p:sp>
        <p:nvSpPr>
          <p:cNvPr id="28" name="TextBox 7">
            <a:extLst>
              <a:ext uri="{FF2B5EF4-FFF2-40B4-BE49-F238E27FC236}">
                <a16:creationId xmlns:a16="http://schemas.microsoft.com/office/drawing/2014/main" id="{A76269FD-15D8-BB3E-355E-A696B832471E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3694530" y="4663319"/>
            <a:ext cx="72874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Jean De </a:t>
            </a:r>
            <a:r>
              <a:rPr lang="fr-FR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Gorris</a:t>
            </a:r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fr-FR" sz="24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Definitionum</a:t>
            </a:r>
            <a:r>
              <a:rPr lang="fr-FR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24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medicarum</a:t>
            </a:r>
            <a:r>
              <a:rPr lang="fr-FR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fr-FR" sz="240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libri</a:t>
            </a:r>
            <a:r>
              <a:rPr lang="fr-FR" sz="2400" i="1" dirty="0">
                <a:latin typeface="Helvetica" panose="020B0604020202020204" pitchFamily="34" charset="0"/>
                <a:cs typeface="Helvetica" panose="020B0604020202020204" pitchFamily="34" charset="0"/>
              </a:rPr>
              <a:t> XXIIII</a:t>
            </a:r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, 1622 [1601], 158.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4862" y="13823889"/>
            <a:ext cx="3299553" cy="1257677"/>
          </a:xfrm>
          <a:prstGeom prst="rect">
            <a:avLst/>
          </a:prstGeom>
        </p:spPr>
      </p:pic>
      <p:sp>
        <p:nvSpPr>
          <p:cNvPr id="30" name="TextBox 17">
            <a:extLst>
              <a:ext uri="{FF2B5EF4-FFF2-40B4-BE49-F238E27FC236}">
                <a16:creationId xmlns:a16="http://schemas.microsoft.com/office/drawing/2014/main" id="{791B4933-12A6-C9C6-71AF-5F5A1C465440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3755601" y="9376552"/>
            <a:ext cx="701232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rPr>
              <a:t>La complexité des abréviations</a:t>
            </a:r>
            <a:endParaRPr kumimoji="0" lang="en-GB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846899" y="7318976"/>
            <a:ext cx="5689828" cy="117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5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Exemple d’apprentissage de la ligature « </a:t>
            </a:r>
            <a:r>
              <a:rPr lang="fr-FR" sz="2500" dirty="0" err="1">
                <a:latin typeface="Helvetica" panose="020B0604020202020204" pitchFamily="34" charset="0"/>
                <a:cs typeface="Helvetica" panose="020B0604020202020204" pitchFamily="34" charset="0"/>
              </a:rPr>
              <a:t>σθ</a:t>
            </a:r>
            <a:r>
              <a:rPr lang="fr-FR" sz="2500" dirty="0">
                <a:latin typeface="Helvetica" panose="020B0604020202020204" pitchFamily="34" charset="0"/>
                <a:cs typeface="Helvetica" panose="020B0604020202020204" pitchFamily="34" charset="0"/>
              </a:rPr>
              <a:t>αι </a:t>
            </a:r>
            <a:r>
              <a:rPr lang="fr-FR" sz="25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» dans Abbyy Finereader.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190500" y="11469064"/>
            <a:ext cx="72167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τῶν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5969421" y="12549779"/>
            <a:ext cx="71365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γὰρ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5288571" y="12420818"/>
            <a:ext cx="648002" cy="7920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5780966" y="11456506"/>
            <a:ext cx="6431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τῆς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5277130" y="11311591"/>
            <a:ext cx="497827" cy="792000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8613800" y="12420818"/>
            <a:ext cx="369707" cy="7920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9107441" y="12569483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δὲ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382885" y="12554131"/>
            <a:ext cx="59753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καὶ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7813031" y="12554131"/>
            <a:ext cx="67197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μὲν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6711132" y="12416116"/>
            <a:ext cx="958737" cy="79200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3826124" y="12407904"/>
            <a:ext cx="457264" cy="800212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32"/>
          <a:srcRect l="1" r="82299" b="13163"/>
          <a:stretch/>
        </p:blipFill>
        <p:spPr>
          <a:xfrm>
            <a:off x="16711132" y="11300371"/>
            <a:ext cx="523272" cy="79200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9477588" y="11351012"/>
            <a:ext cx="10395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κατὰ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τόπον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3826124" y="11328965"/>
            <a:ext cx="608144" cy="79200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4463506" y="11469064"/>
            <a:ext cx="65941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τοῦ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0" name="Picture 25">
            <a:extLst>
              <a:ext uri="{FF2B5EF4-FFF2-40B4-BE49-F238E27FC236}">
                <a16:creationId xmlns:a16="http://schemas.microsoft.com/office/drawing/2014/main" id="{ED7D9A60-4954-4AEB-A607-131BF63006B6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9797750" y="9556596"/>
            <a:ext cx="1103472" cy="31701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181</Words>
  <Application>Microsoft Office PowerPoint</Application>
  <PresentationFormat>Personnalisé</PresentationFormat>
  <Paragraphs>24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Anaïs CHAMBAT</cp:lastModifiedBy>
  <cp:revision>46</cp:revision>
  <dcterms:created xsi:type="dcterms:W3CDTF">2022-07-27T13:45:10Z</dcterms:created>
  <dcterms:modified xsi:type="dcterms:W3CDTF">2022-09-15T11:13:21Z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1036-11.1.0.9662</vt:lpwstr>
  </property>
</Properties>
</file>