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21383625" cy="15119350"/>
  <p:notesSz cx="6858000" cy="9144000"/>
  <p:defaultTextStyle>
    <a:defPPr>
      <a:defRPr lang="fr-FR"/>
    </a:defPPr>
    <a:lvl1pPr marL="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30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19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2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39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02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65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21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84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2"/>
    <p:restoredTop sz="94604"/>
  </p:normalViewPr>
  <p:slideViewPr>
    <p:cSldViewPr snapToGrid="0" snapToObjects="1">
      <p:cViewPr varScale="1">
        <p:scale>
          <a:sx n="56" d="100"/>
          <a:sy n="56" d="100"/>
        </p:scale>
        <p:origin x="15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0"/>
            </a:lvl1pPr>
            <a:lvl2pPr marL="1007745" indent="0" algn="ctr">
              <a:buNone/>
              <a:defRPr sz="4410"/>
            </a:lvl2pPr>
            <a:lvl3pPr marL="2016125" indent="0" algn="ctr">
              <a:buNone/>
              <a:defRPr sz="3970"/>
            </a:lvl3pPr>
            <a:lvl4pPr marL="3023870" indent="0" algn="ctr">
              <a:buNone/>
              <a:defRPr sz="3525"/>
            </a:lvl4pPr>
            <a:lvl5pPr marL="4031615" indent="0" algn="ctr">
              <a:buNone/>
              <a:defRPr sz="3525"/>
            </a:lvl5pPr>
            <a:lvl6pPr marL="5039995" indent="0" algn="ctr">
              <a:buNone/>
              <a:defRPr sz="3525"/>
            </a:lvl6pPr>
            <a:lvl7pPr marL="6047740" indent="0" algn="ctr">
              <a:buNone/>
              <a:defRPr sz="3525"/>
            </a:lvl7pPr>
            <a:lvl8pPr marL="7055485" indent="0" algn="ctr">
              <a:buNone/>
              <a:defRPr sz="3525"/>
            </a:lvl8pPr>
            <a:lvl9pPr marL="8063230" indent="0" algn="ctr">
              <a:buNone/>
              <a:defRPr sz="352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0">
                <a:solidFill>
                  <a:schemeClr val="tx1"/>
                </a:solidFill>
              </a:defRPr>
            </a:lvl1pPr>
            <a:lvl2pPr marL="1007745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2pPr>
            <a:lvl3pPr marL="2016125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387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03161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0399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04774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705548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5"/>
            </a:lvl2pPr>
            <a:lvl3pPr>
              <a:defRPr sz="5290"/>
            </a:lvl3pPr>
            <a:lvl4pPr>
              <a:defRPr sz="4410"/>
            </a:lvl4pPr>
            <a:lvl5pPr>
              <a:defRPr sz="4410"/>
            </a:lvl5pPr>
            <a:lvl6pPr>
              <a:defRPr sz="4410"/>
            </a:lvl6pPr>
            <a:lvl7pPr>
              <a:defRPr sz="4410"/>
            </a:lvl7pPr>
            <a:lvl8pPr>
              <a:defRPr sz="4410"/>
            </a:lvl8pPr>
            <a:lvl9pPr>
              <a:defRPr sz="441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745" indent="0">
              <a:buNone/>
              <a:defRPr sz="6175"/>
            </a:lvl2pPr>
            <a:lvl3pPr marL="2016125" indent="0">
              <a:buNone/>
              <a:defRPr sz="5290"/>
            </a:lvl3pPr>
            <a:lvl4pPr marL="3023870" indent="0">
              <a:buNone/>
              <a:defRPr sz="4410"/>
            </a:lvl4pPr>
            <a:lvl5pPr marL="4031615" indent="0">
              <a:buNone/>
              <a:defRPr sz="4410"/>
            </a:lvl5pPr>
            <a:lvl6pPr marL="5039995" indent="0">
              <a:buNone/>
              <a:defRPr sz="4410"/>
            </a:lvl6pPr>
            <a:lvl7pPr marL="6047740" indent="0">
              <a:buNone/>
              <a:defRPr sz="4410"/>
            </a:lvl7pPr>
            <a:lvl8pPr marL="7055485" indent="0">
              <a:buNone/>
              <a:defRPr sz="4410"/>
            </a:lvl8pPr>
            <a:lvl9pPr marL="8063230" indent="0">
              <a:buNone/>
              <a:defRPr sz="441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16125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190" indent="-504190" algn="l" defTabSz="201612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3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2pPr>
      <a:lvl3pPr marL="251968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3pPr>
      <a:lvl4pPr marL="352806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53580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54355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55193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55967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56742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12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161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3999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4774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548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323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7CE674-C6E7-DC4C-194E-6F9543A8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5" y="554438"/>
            <a:ext cx="3206774" cy="1225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AA9392-0526-21BF-F5AB-7DFFFD8A7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524" y="554438"/>
            <a:ext cx="3834716" cy="1225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76C36-FC28-8F4A-9BBC-658D228A3168}"/>
              </a:ext>
            </a:extLst>
          </p:cNvPr>
          <p:cNvSpPr txBox="1"/>
          <p:nvPr/>
        </p:nvSpPr>
        <p:spPr>
          <a:xfrm>
            <a:off x="6175221" y="374671"/>
            <a:ext cx="1030224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Les caractères grecs : des manuscrits aux imprimés (XVII</a:t>
            </a:r>
            <a:r>
              <a:rPr kumimoji="0" lang="fr-FR" sz="59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</a:t>
            </a:r>
            <a:r>
              <a:rPr kumimoji="0" lang="fr-FR" sz="5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-XVIII</a:t>
            </a:r>
            <a:r>
              <a:rPr kumimoji="0" lang="fr-FR" sz="59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</a:t>
            </a:r>
            <a:r>
              <a:rPr kumimoji="0" lang="fr-FR" sz="5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siècles)</a:t>
            </a:r>
            <a:endParaRPr kumimoji="0" lang="en-GB" sz="5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0" marR="0" lvl="0" indent="0" algn="ctr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par </a:t>
            </a:r>
            <a:r>
              <a:rPr kumimoji="0" lang="en-GB" sz="4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Anaïs</a:t>
            </a: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GB" sz="4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</a:t>
            </a:r>
            <a:r>
              <a:rPr kumimoji="0" lang="en-GB" sz="42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hambat</a:t>
            </a: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et Cahal T</a:t>
            </a:r>
            <a:r>
              <a:rPr kumimoji="0" lang="en-GB" sz="42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aaffe </a:t>
            </a:r>
            <a:endParaRPr kumimoji="0" lang="fr-FR" sz="4200" b="0" i="0" u="none" strike="noStrike" kern="1200" cap="sm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7FD2C-DF26-3274-EB95-45B329DD8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47" y="4929952"/>
            <a:ext cx="6907367" cy="1591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FEBCF-F46D-0091-BD5C-F9ED6A373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546" y="4929952"/>
            <a:ext cx="4027339" cy="1595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6269FD-15D8-BB3E-355E-A696B832471E}"/>
              </a:ext>
            </a:extLst>
          </p:cNvPr>
          <p:cNvSpPr txBox="1"/>
          <p:nvPr/>
        </p:nvSpPr>
        <p:spPr>
          <a:xfrm>
            <a:off x="857647" y="6489353"/>
            <a:ext cx="345019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Castelli, XVIIe, p. 243.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126C6-A031-DE48-3513-9330779583A6}"/>
              </a:ext>
            </a:extLst>
          </p:cNvPr>
          <p:cNvSpPr txBox="1"/>
          <p:nvPr/>
        </p:nvSpPr>
        <p:spPr>
          <a:xfrm>
            <a:off x="13618612" y="5063375"/>
            <a:ext cx="467685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Helvetica" panose="020B0604020202020204" pitchFamily="34" charset="0"/>
                <a:cs typeface="Helvetica" panose="020B0604020202020204" pitchFamily="34" charset="0"/>
              </a:rPr>
              <a:t>Exemple d’apprentissage de la ligature « </a:t>
            </a:r>
            <a:r>
              <a:rPr lang="el-GR" sz="2700" dirty="0">
                <a:latin typeface="Helvetica" panose="020B0604020202020204" pitchFamily="34" charset="0"/>
                <a:cs typeface="Helvetica" panose="020B0604020202020204" pitchFamily="34" charset="0"/>
              </a:rPr>
              <a:t>σθαι</a:t>
            </a:r>
            <a:r>
              <a:rPr lang="fr-FR" sz="2700" dirty="0">
                <a:latin typeface="Helvetica" panose="020B0604020202020204" pitchFamily="34" charset="0"/>
                <a:cs typeface="Helvetica" panose="020B0604020202020204" pitchFamily="34" charset="0"/>
              </a:rPr>
              <a:t> », dans Abby </a:t>
            </a:r>
            <a:r>
              <a:rPr lang="fr-FR" sz="2700" dirty="0" err="1">
                <a:latin typeface="Helvetica" panose="020B0604020202020204" pitchFamily="34" charset="0"/>
                <a:cs typeface="Helvetica" panose="020B0604020202020204" pitchFamily="34" charset="0"/>
              </a:rPr>
              <a:t>Deep</a:t>
            </a:r>
            <a:r>
              <a:rPr lang="fr-FR" sz="27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2700" dirty="0" err="1">
                <a:latin typeface="Helvetica" panose="020B0604020202020204" pitchFamily="34" charset="0"/>
                <a:cs typeface="Helvetica" panose="020B0604020202020204" pitchFamily="34" charset="0"/>
              </a:rPr>
              <a:t>reader</a:t>
            </a:r>
            <a:r>
              <a:rPr lang="fr-FR" sz="27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GB" sz="27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1AA8D-EA3C-1768-0EB3-177D68929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647" y="7367028"/>
            <a:ext cx="6925656" cy="1304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6C12B9-1C14-D415-AC63-D4F24BAF5CB5}"/>
              </a:ext>
            </a:extLst>
          </p:cNvPr>
          <p:cNvSpPr txBox="1"/>
          <p:nvPr/>
        </p:nvSpPr>
        <p:spPr>
          <a:xfrm>
            <a:off x="835867" y="8697925"/>
            <a:ext cx="5665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James Fr., XVIIIe, vol.3, p. 1059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B4933-12A6-C9C6-71AF-5F5A1C465440}"/>
              </a:ext>
            </a:extLst>
          </p:cNvPr>
          <p:cNvSpPr txBox="1"/>
          <p:nvPr/>
        </p:nvSpPr>
        <p:spPr>
          <a:xfrm>
            <a:off x="7177000" y="9831527"/>
            <a:ext cx="7355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problème des diacritiques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346858-1292-6134-AE6B-7EC2EA0C1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551" y="11375993"/>
            <a:ext cx="4407790" cy="1798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2ACE2A-F7BC-DC72-19E9-48789BFFF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166" y="10900676"/>
            <a:ext cx="1255885" cy="7559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16C9F9-5D17-0AD6-7E3C-FE55C0BF5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3327" y="11264472"/>
            <a:ext cx="835224" cy="2213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51BA12-5ECE-1B7A-4981-79D2D9712A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166" y="13066958"/>
            <a:ext cx="1237595" cy="701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261BE7-3F12-35C3-5CE5-222161C03446}"/>
              </a:ext>
            </a:extLst>
          </p:cNvPr>
          <p:cNvSpPr txBox="1"/>
          <p:nvPr/>
        </p:nvSpPr>
        <p:spPr>
          <a:xfrm>
            <a:off x="11326341" y="11614262"/>
            <a:ext cx="549861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placement des diacritiques, varie entre les époques et les traditions d’imprimerie, ce qui pousse à une standardisation.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F4988C-6BDA-13EA-86E7-621B78904F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54920" y="14485657"/>
            <a:ext cx="10528705" cy="792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53C8FE-5CF4-EE48-5285-C74A1F9236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0076" y="4076618"/>
            <a:ext cx="1103472" cy="3170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5AF378-FB0A-7A2E-790F-FB422F6222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0076" y="9304923"/>
            <a:ext cx="1103472" cy="3170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08D233A-AC58-4BC1-EFBC-B1F72306B8FF}"/>
              </a:ext>
            </a:extLst>
          </p:cNvPr>
          <p:cNvSpPr txBox="1"/>
          <p:nvPr/>
        </p:nvSpPr>
        <p:spPr>
          <a:xfrm>
            <a:off x="4787166" y="11637575"/>
            <a:ext cx="18063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James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, vol. 5, p. 59.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CA43B4-251E-5AD2-56BF-3D2EE4702649}"/>
              </a:ext>
            </a:extLst>
          </p:cNvPr>
          <p:cNvSpPr txBox="1"/>
          <p:nvPr/>
        </p:nvSpPr>
        <p:spPr>
          <a:xfrm>
            <a:off x="4787166" y="13786273"/>
            <a:ext cx="13880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Castelli, p. 538.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93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5</cp:revision>
  <dcterms:created xsi:type="dcterms:W3CDTF">2022-07-27T13:45:10Z</dcterms:created>
  <dcterms:modified xsi:type="dcterms:W3CDTF">2022-09-02T08:32:24Z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