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21383625" cy="15119350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/>
    <p:restoredTop sz="94604"/>
  </p:normalViewPr>
  <p:slideViewPr>
    <p:cSldViewPr snapToGrid="0" snapToObjects="1">
      <p:cViewPr varScale="1">
        <p:scale>
          <a:sx n="56" d="100"/>
          <a:sy n="56" d="100"/>
        </p:scale>
        <p:origin x="15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0"/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25"/>
            </a:lvl4pPr>
            <a:lvl5pPr marL="4031615" indent="0" algn="ctr">
              <a:buNone/>
              <a:defRPr sz="3525"/>
            </a:lvl5pPr>
            <a:lvl6pPr marL="5039995" indent="0" algn="ctr">
              <a:buNone/>
              <a:defRPr sz="3525"/>
            </a:lvl6pPr>
            <a:lvl7pPr marL="6047740" indent="0" algn="ctr">
              <a:buNone/>
              <a:defRPr sz="3525"/>
            </a:lvl7pPr>
            <a:lvl8pPr marL="7055485" indent="0" algn="ctr">
              <a:buNone/>
              <a:defRPr sz="3525"/>
            </a:lvl8pPr>
            <a:lvl9pPr marL="8063230" indent="0" algn="ctr">
              <a:buNone/>
              <a:defRPr sz="352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0">
                <a:solidFill>
                  <a:schemeClr val="tx1"/>
                </a:solidFill>
              </a:defRPr>
            </a:lvl1pPr>
            <a:lvl2pPr marL="1007745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03161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705548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5"/>
            </a:lvl2pPr>
            <a:lvl3pPr>
              <a:defRPr sz="5290"/>
            </a:lvl3pPr>
            <a:lvl4pPr>
              <a:defRPr sz="4410"/>
            </a:lvl4pPr>
            <a:lvl5pPr>
              <a:defRPr sz="4410"/>
            </a:lvl5pPr>
            <a:lvl6pPr>
              <a:defRPr sz="4410"/>
            </a:lvl6pPr>
            <a:lvl7pPr>
              <a:defRPr sz="4410"/>
            </a:lvl7pPr>
            <a:lvl8pPr>
              <a:defRPr sz="4410"/>
            </a:lvl8pPr>
            <a:lvl9pPr>
              <a:defRPr sz="441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745" indent="0">
              <a:buNone/>
              <a:defRPr sz="6175"/>
            </a:lvl2pPr>
            <a:lvl3pPr marL="2016125" indent="0">
              <a:buNone/>
              <a:defRPr sz="5290"/>
            </a:lvl3pPr>
            <a:lvl4pPr marL="3023870" indent="0">
              <a:buNone/>
              <a:defRPr sz="4410"/>
            </a:lvl4pPr>
            <a:lvl5pPr marL="4031615" indent="0">
              <a:buNone/>
              <a:defRPr sz="4410"/>
            </a:lvl5pPr>
            <a:lvl6pPr marL="5039995" indent="0">
              <a:buNone/>
              <a:defRPr sz="4410"/>
            </a:lvl6pPr>
            <a:lvl7pPr marL="6047740" indent="0">
              <a:buNone/>
              <a:defRPr sz="4410"/>
            </a:lvl7pPr>
            <a:lvl8pPr marL="7055485" indent="0">
              <a:buNone/>
              <a:defRPr sz="4410"/>
            </a:lvl8pPr>
            <a:lvl9pPr marL="8063230" indent="0">
              <a:buNone/>
              <a:defRPr sz="441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212-487B-6C4F-B1DA-B19548653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2pPr>
      <a:lvl3pPr marL="251968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3pPr>
      <a:lvl4pPr marL="352806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53580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54355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742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161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548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23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3.png"/><Relationship Id="rId32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CE674-C6E7-DC4C-194E-6F9543A87C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3385" y="554438"/>
            <a:ext cx="3206774" cy="1225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AA9392-0526-21BF-F5AB-7DFFFD8A7E4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7035524" y="554438"/>
            <a:ext cx="3834716" cy="1225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76C36-FC28-8F4A-9BBC-658D228A31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175221" y="374671"/>
            <a:ext cx="103022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Les caractères grecs : des manuscrits aux imprimés (XVII</a:t>
            </a:r>
            <a:r>
              <a:rPr kumimoji="0" lang="fr-FR" sz="59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</a:t>
            </a: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-XVIII</a:t>
            </a:r>
            <a:r>
              <a:rPr kumimoji="0" lang="fr-FR" sz="59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</a:t>
            </a: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siècles)</a:t>
            </a:r>
            <a:endParaRPr kumimoji="0" lang="en-GB" sz="5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0" marR="0" lvl="0" indent="0" algn="ctr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par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Anaïs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</a:t>
            </a:r>
            <a:r>
              <a:rPr kumimoji="0" lang="en-GB" sz="42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hambat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et Cahal T</a:t>
            </a:r>
            <a:r>
              <a:rPr kumimoji="0" lang="en-GB" sz="42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aaffe </a:t>
            </a:r>
            <a:endParaRPr kumimoji="0" lang="fr-FR" sz="42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7FD2C-DF26-3274-EB95-45B329DD8D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57647" y="4929952"/>
            <a:ext cx="6907367" cy="15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EBCF-F46D-0091-BD5C-F9ED6A3739B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9471546" y="4929952"/>
            <a:ext cx="4027339" cy="1595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5867" y="6489353"/>
            <a:ext cx="345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Castelli, XVIIe, p. 243.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126C6-A031-DE48-3513-9330779583A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618612" y="4393637"/>
            <a:ext cx="6266176" cy="406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5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Exemple d’apprentissage de la ligature « </a:t>
            </a:r>
            <a:r>
              <a:rPr lang="fr-FR" sz="25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σθ</a:t>
            </a:r>
            <a:r>
              <a:rPr lang="fr-FR" sz="25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αι </a:t>
            </a:r>
            <a:r>
              <a:rPr lang="fr-FR" sz="25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», dans Abby Deep Reader. Une fois apprit le caractère peut-être reconnu par l’OCR problème posé par le grand nombre de ligatures (+1000 selon les imprimés) qu’il faut apprendre avant de pouvoir les reconnaître correctement.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1AA8D-EA3C-1768-0EB3-177D68929DC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35867" y="7206329"/>
            <a:ext cx="6925656" cy="1304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6C12B9-1C14-D415-AC63-D4F24BAF5CB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7153" y="8509207"/>
            <a:ext cx="5665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Helvetica" panose="020B0604020202020204" pitchFamily="34" charset="0"/>
                <a:cs typeface="Helvetica" panose="020B0604020202020204" pitchFamily="34" charset="0"/>
              </a:rPr>
              <a:t>James Fr., XVIIIe, vol.3, p. 1059</a:t>
            </a:r>
            <a:r>
              <a:rPr lang="nl-NL" sz="2400" dirty="0"/>
              <a:t>.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177000" y="9831527"/>
            <a:ext cx="7355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problème des diacritiques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346858-1292-6134-AE6B-7EC2EA0C1A1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918551" y="11375993"/>
            <a:ext cx="4407790" cy="1798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ACE2A-F7BC-DC72-19E9-48789BFFFAC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787166" y="10900676"/>
            <a:ext cx="1255885" cy="7559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16C9F9-5D17-0AD6-7E3C-FE55C0BF53F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083327" y="11264472"/>
            <a:ext cx="835224" cy="221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51BA12-5ECE-1B7A-4981-79D2D9712A0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4787166" y="13066958"/>
            <a:ext cx="1237595" cy="701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261BE7-3F12-35C3-5CE5-222161C0344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326341" y="11555384"/>
            <a:ext cx="54986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placement des diacritiques, varie entre les époques et les traditions d’imprimerie, ce qui demande à L’OCR à une standardisation.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F4988C-6BDA-13EA-86E7-621B78904FC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10854920" y="14485657"/>
            <a:ext cx="10528705" cy="792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53C8FE-5CF4-EE48-5285-C74A1F9236BE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0140076" y="4076618"/>
            <a:ext cx="1103472" cy="3170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5AF378-FB0A-7A2E-790F-FB422F622206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0140076" y="9304923"/>
            <a:ext cx="1103472" cy="3170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8D233A-AC58-4BC1-EFBC-B1F72306B8F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787166" y="11637575"/>
            <a:ext cx="1806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James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vol. 5, p. 59.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A43B4-251E-5AD2-56BF-3D2EE470264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787166" y="13786273"/>
            <a:ext cx="13880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Castelli, p. 538.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129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8</cp:revision>
  <dcterms:created xsi:type="dcterms:W3CDTF">2022-07-27T13:45:10Z</dcterms:created>
  <dcterms:modified xsi:type="dcterms:W3CDTF">2022-09-06T13:29:35Z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