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fr-FR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3B2"/>
    <a:srgbClr val="E9D0AD"/>
    <a:srgbClr val="E9D6B7"/>
    <a:srgbClr val="E9D2B2"/>
    <a:srgbClr val="E1DDD9"/>
    <a:srgbClr val="CEC3AE"/>
    <a:srgbClr val="FBE5D6"/>
    <a:srgbClr val="FFD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4604"/>
  </p:normalViewPr>
  <p:slideViewPr>
    <p:cSldViewPr snapToGrid="0" snapToObjects="1">
      <p:cViewPr>
        <p:scale>
          <a:sx n="82" d="100"/>
          <a:sy n="82" d="100"/>
        </p:scale>
        <p:origin x="653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2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5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2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18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8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39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77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4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64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94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4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9494C-0900-BC4B-8ABF-48B8CEC7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6" y="915348"/>
            <a:ext cx="3208920" cy="1222528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08039DB9-97CD-45DF-8133-7B7C8B58463A}"/>
              </a:ext>
            </a:extLst>
          </p:cNvPr>
          <p:cNvSpPr txBox="1"/>
          <p:nvPr/>
        </p:nvSpPr>
        <p:spPr>
          <a:xfrm>
            <a:off x="2342284" y="2809279"/>
            <a:ext cx="104347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/>
              <a:t>Les caractères grecs : des manuscrits aux imprimés (XVII</a:t>
            </a:r>
            <a:r>
              <a:rPr lang="fr-FR" sz="3800" baseline="30000" dirty="0"/>
              <a:t>e</a:t>
            </a:r>
            <a:r>
              <a:rPr lang="fr-FR" sz="3800" dirty="0"/>
              <a:t>-XVIII</a:t>
            </a:r>
            <a:r>
              <a:rPr lang="fr-FR" sz="3800" baseline="30000" dirty="0"/>
              <a:t>e</a:t>
            </a:r>
            <a:r>
              <a:rPr lang="fr-FR" sz="3800" dirty="0"/>
              <a:t> siècles)</a:t>
            </a:r>
            <a:endParaRPr lang="en-GB" sz="3800" dirty="0"/>
          </a:p>
          <a:p>
            <a:pPr algn="ctr"/>
            <a:r>
              <a:rPr lang="en-GB" sz="3800" dirty="0"/>
              <a:t>par Anaïs C</a:t>
            </a:r>
            <a:r>
              <a:rPr lang="en-GB" sz="3800" cap="small" dirty="0"/>
              <a:t>hambat</a:t>
            </a:r>
            <a:r>
              <a:rPr lang="en-GB" sz="3800" dirty="0"/>
              <a:t> et </a:t>
            </a:r>
            <a:r>
              <a:rPr lang="en-GB" sz="3800" dirty="0" err="1"/>
              <a:t>Cahal</a:t>
            </a:r>
            <a:r>
              <a:rPr lang="en-GB" sz="3800" dirty="0"/>
              <a:t> T</a:t>
            </a:r>
            <a:r>
              <a:rPr lang="en-GB" sz="3800" cap="small" dirty="0"/>
              <a:t>aaffe </a:t>
            </a:r>
            <a:endParaRPr lang="fr-FR" sz="3800" cap="small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3066E9-3F89-4C4B-A744-2A4E52FD5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586" y="913876"/>
            <a:ext cx="3836478" cy="1224000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E493AB2-4EE3-48C5-A285-3591EDE8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955" y="6600379"/>
            <a:ext cx="2735261" cy="1083774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440BE7-4044-4EB7-8911-72EF6DEF6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73" y="7839362"/>
            <a:ext cx="3037840" cy="2097741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D5D3F674-0B7B-4B37-892D-9A49CEA50993}"/>
              </a:ext>
            </a:extLst>
          </p:cNvPr>
          <p:cNvSpPr txBox="1"/>
          <p:nvPr/>
        </p:nvSpPr>
        <p:spPr>
          <a:xfrm>
            <a:off x="788673" y="10002593"/>
            <a:ext cx="2915580" cy="131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4800" algn="l">
              <a:lnSpc>
                <a:spcPct val="107000"/>
              </a:lnSpc>
              <a:spcAft>
                <a:spcPts val="800"/>
              </a:spcAft>
            </a:pPr>
            <a:r>
              <a:rPr lang="en-GB" sz="1500" cap="sm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Oikonomides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N., 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Abbreviations in </a:t>
            </a:r>
            <a:r>
              <a:rPr lang="en-GB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inscriptions: papyri manuscripts and early printed books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Chicago, Ares Publishers, 1974, p, 201.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AFA90BA5-4E00-4236-BD17-79BF176C64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573"/>
          <a:stretch/>
        </p:blipFill>
        <p:spPr>
          <a:xfrm>
            <a:off x="814719" y="6457949"/>
            <a:ext cx="5714745" cy="1315105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6892ED79-82DC-49F1-829C-8B67DDFB4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1117" y="15505585"/>
            <a:ext cx="1259840" cy="753035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D18BF9F0-E98A-4804-91C9-8B87789CEA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6495" y="15491924"/>
            <a:ext cx="5390853" cy="2206591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CA407E42-0134-4AB6-8449-C3A9BBBC1BA2}"/>
              </a:ext>
            </a:extLst>
          </p:cNvPr>
          <p:cNvSpPr txBox="1"/>
          <p:nvPr/>
        </p:nvSpPr>
        <p:spPr>
          <a:xfrm>
            <a:off x="4782039" y="14617965"/>
            <a:ext cx="7249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Le problème des diacritiques</a:t>
            </a:r>
            <a:endParaRPr lang="en-GB" sz="3200" b="1" dirty="0"/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F735C8F2-7B24-4B65-A0F3-D0DAD316B834}"/>
              </a:ext>
            </a:extLst>
          </p:cNvPr>
          <p:cNvSpPr txBox="1"/>
          <p:nvPr/>
        </p:nvSpPr>
        <p:spPr>
          <a:xfrm>
            <a:off x="5056702" y="5457139"/>
            <a:ext cx="554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Des ligatures protéiformes</a:t>
            </a:r>
            <a:endParaRPr lang="en-GB" sz="32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0AE2F6-FAF7-41A9-A58A-41CA1B7F4EFB}"/>
              </a:ext>
            </a:extLst>
          </p:cNvPr>
          <p:cNvSpPr txBox="1"/>
          <p:nvPr/>
        </p:nvSpPr>
        <p:spPr>
          <a:xfrm>
            <a:off x="1178237" y="12766823"/>
            <a:ext cx="12378344" cy="1684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dirty="0">
                <a:highlight>
                  <a:srgbClr val="FFFF00"/>
                </a:highlight>
              </a:rPr>
              <a:t>Quelles évolutions entre les dictionnaires du XVIIe et le James </a:t>
            </a:r>
            <a:r>
              <a:rPr lang="fr-FR" dirty="0" err="1">
                <a:highlight>
                  <a:srgbClr val="FFFF00"/>
                </a:highlight>
              </a:rPr>
              <a:t>fr</a:t>
            </a:r>
            <a:r>
              <a:rPr lang="fr-FR" dirty="0">
                <a:highlight>
                  <a:srgbClr val="FFFF00"/>
                </a:highlight>
              </a:rPr>
              <a:t> ?</a:t>
            </a:r>
          </a:p>
          <a:p>
            <a:pPr marL="457200" indent="-457200">
              <a:buFontTx/>
              <a:buChar char="-"/>
            </a:pPr>
            <a:r>
              <a:rPr lang="fr-FR" dirty="0">
                <a:highlight>
                  <a:srgbClr val="FFFF00"/>
                </a:highlight>
              </a:rPr>
              <a:t>Prendre des exemples avec des ligatures multiples ou complexes pour voir la différence de traitement par dictionnaire et par outil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1EED4-6788-3859-ED76-A09B2F4433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7350" y="17090444"/>
            <a:ext cx="1235162" cy="699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6E326-6573-3A5A-6ED3-F9EB9417AFE7}"/>
              </a:ext>
            </a:extLst>
          </p:cNvPr>
          <p:cNvSpPr txBox="1"/>
          <p:nvPr/>
        </p:nvSpPr>
        <p:spPr>
          <a:xfrm>
            <a:off x="1274434" y="17848403"/>
            <a:ext cx="1781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Castelli, p. 538.</a:t>
            </a:r>
            <a:endParaRPr lang="en-GB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46903-9A99-56F6-45FD-9E8F602189EC}"/>
              </a:ext>
            </a:extLst>
          </p:cNvPr>
          <p:cNvSpPr txBox="1"/>
          <p:nvPr/>
        </p:nvSpPr>
        <p:spPr>
          <a:xfrm>
            <a:off x="1274434" y="16159668"/>
            <a:ext cx="1442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James </a:t>
            </a:r>
            <a:r>
              <a:rPr lang="fr-FR" sz="1500" dirty="0" err="1"/>
              <a:t>fr</a:t>
            </a:r>
            <a:r>
              <a:rPr lang="fr-FR" sz="1500" dirty="0"/>
              <a:t>, vol. 5, p. 59. </a:t>
            </a:r>
            <a:endParaRPr lang="en-GB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8890F-D739-66AB-E6C3-07A85A2634F9}"/>
              </a:ext>
            </a:extLst>
          </p:cNvPr>
          <p:cNvSpPr txBox="1"/>
          <p:nvPr/>
        </p:nvSpPr>
        <p:spPr>
          <a:xfrm>
            <a:off x="6609994" y="11919578"/>
            <a:ext cx="56425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Même définition dans la Traduction Française du dictionnaire de Médecine de </a:t>
            </a:r>
            <a:r>
              <a:rPr lang="fr-FR" sz="1500" dirty="0" err="1"/>
              <a:t>R.James</a:t>
            </a:r>
            <a:r>
              <a:rPr lang="fr-FR" sz="1500" dirty="0"/>
              <a:t>, Tendance à la réduction des ligatures entre les XVIIe et XVIIIe siècle,</a:t>
            </a:r>
            <a:endParaRPr lang="en-GB" sz="15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590AA2-C5AE-52CC-4183-DD36A979A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994" y="10351072"/>
            <a:ext cx="7975183" cy="1498626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45CC5EB7-02EE-45DD-41E5-E89C283A8F81}"/>
              </a:ext>
            </a:extLst>
          </p:cNvPr>
          <p:cNvSpPr/>
          <p:nvPr/>
        </p:nvSpPr>
        <p:spPr>
          <a:xfrm>
            <a:off x="2620957" y="15525812"/>
            <a:ext cx="827093" cy="22065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8E559-FD09-115D-67B2-BEE9AAE4D6EC}"/>
              </a:ext>
            </a:extLst>
          </p:cNvPr>
          <p:cNvSpPr txBox="1"/>
          <p:nvPr/>
        </p:nvSpPr>
        <p:spPr>
          <a:xfrm>
            <a:off x="9954034" y="16567167"/>
            <a:ext cx="3807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Le placement des diacritiques, varie entre les époques et les traditions d’imprimerie, l’océrisation doit elle aller de la diversité des pratiques à une standardisation équivalent à l'Unicode utilisé comme premier code du grec ancien.</a:t>
            </a:r>
            <a:endParaRPr lang="en-GB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20C6D-7662-E71F-9A56-38C05D1AF60E}"/>
              </a:ext>
            </a:extLst>
          </p:cNvPr>
          <p:cNvSpPr txBox="1"/>
          <p:nvPr/>
        </p:nvSpPr>
        <p:spPr>
          <a:xfrm>
            <a:off x="9162661" y="7994817"/>
            <a:ext cx="33123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Exemple d’apprentissage de la ligature </a:t>
            </a:r>
            <a:r>
              <a:rPr lang="el-GR" sz="1500" dirty="0"/>
              <a:t>σθαι</a:t>
            </a:r>
            <a:r>
              <a:rPr lang="fr-FR" sz="1500" dirty="0"/>
              <a:t>, dans Abby </a:t>
            </a:r>
            <a:r>
              <a:rPr lang="fr-FR" sz="1500" dirty="0" err="1"/>
              <a:t>Deep</a:t>
            </a:r>
            <a:r>
              <a:rPr lang="fr-FR" sz="1500" dirty="0"/>
              <a:t> </a:t>
            </a:r>
            <a:r>
              <a:rPr lang="fr-FR" sz="1500" dirty="0" err="1"/>
              <a:t>reader</a:t>
            </a:r>
            <a:r>
              <a:rPr lang="fr-FR" sz="1500" dirty="0"/>
              <a:t> une fois </a:t>
            </a:r>
            <a:r>
              <a:rPr lang="fr-FR" sz="1500" dirty="0" err="1"/>
              <a:t>recconu</a:t>
            </a:r>
            <a:r>
              <a:rPr lang="fr-FR" sz="1500" dirty="0"/>
              <a:t> </a:t>
            </a:r>
            <a:endParaRPr lang="en-GB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FD410-1880-2E0D-AC64-9E94665BAD59}"/>
              </a:ext>
            </a:extLst>
          </p:cNvPr>
          <p:cNvSpPr txBox="1"/>
          <p:nvPr/>
        </p:nvSpPr>
        <p:spPr>
          <a:xfrm>
            <a:off x="8350898" y="9078591"/>
            <a:ext cx="3536302" cy="1153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Équivalent dans TRANSCIBUS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6298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182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8</cp:revision>
  <dcterms:created xsi:type="dcterms:W3CDTF">2021-09-02T13:28:46Z</dcterms:created>
  <dcterms:modified xsi:type="dcterms:W3CDTF">2022-08-27T14:51:34Z</dcterms:modified>
</cp:coreProperties>
</file>