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3" r:id="rId8"/>
    <p:sldId id="264" r:id="rId9"/>
    <p:sldId id="265" r:id="rId10"/>
    <p:sldId id="267" r:id="rId11"/>
    <p:sldId id="266" r:id="rId12"/>
    <p:sldId id="268"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8AF6-D780-473D-94E3-5D3D71D61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8034C9-A812-4734-B691-C6EC5120D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442FE24-5D15-4281-A175-6F90527A7E93}"/>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82D85A18-DCDB-4759-83B6-D1D7808631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941F1-9AAB-4DFA-9AF7-C3C4CCBE11CD}"/>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163358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EDE2-A2BE-4443-B9B7-A12ACE1EA02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605CB0-40E9-4C8B-A1E0-F78E48C53F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7D092E-7DD8-49B4-8264-EF9A08C57D5C}"/>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1DB65617-D9A4-4D5A-8AD9-3B8C3538AE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248757-0FE2-4E59-8CF7-67A969EC8F4F}"/>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307800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53287-6B73-4E8B-8BE4-EACDF021A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623729-FB06-419D-A02D-E87ABCB467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3FB6A1-4335-46FD-BC90-A8C3E242C965}"/>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EC64BFFD-0674-4539-ABBC-ACAE40E53A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9371E3-83B8-4CDE-8F1A-ABB2A94E722A}"/>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311130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3604-6BE3-44A3-879A-2C9BDB49C8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3C1B54-D6E4-4A9D-8F5A-3A7AD53371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F889D9-8182-4813-A023-1342CDD58E69}"/>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5F999E0B-8C77-401D-8B5B-2FDFBBAA82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10E0B6-6303-41D1-8C85-629BB310C652}"/>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70050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4CE2-58AA-44AC-99CB-9DCA81FF5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4E5BBBE-CB8B-4B90-A21C-6FB3D5583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BAC770-0BA9-4EC3-BAEF-8CB76F17618F}"/>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FF390547-074D-4A2D-9D5F-00487CC69A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FFA173-7100-43EB-8341-1765DD0C0A6D}"/>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313523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7120-C010-48C6-8074-90D9DE17A1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0D26EDF-37B9-436D-9AAA-66138EA7A5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7FDFDAE-2F93-423F-AF6F-B7FE47924C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6D32F7-E202-4DAD-B24F-245E7A25CFD2}"/>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6" name="Footer Placeholder 5">
            <a:extLst>
              <a:ext uri="{FF2B5EF4-FFF2-40B4-BE49-F238E27FC236}">
                <a16:creationId xmlns:a16="http://schemas.microsoft.com/office/drawing/2014/main" id="{220C8868-3269-4A96-865E-13A3DFA3D2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EFF5EB-62F0-4F52-97F1-3D05E77EF572}"/>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191634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9D06-F79D-482B-84DC-559659DE50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A64E02-55E1-45B6-9121-FE78F8941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BB5C39-E16D-4909-B944-092798C4AE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743E82-524F-4241-B2AF-624B8F985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83F06C-12E2-4D67-A1B0-C008248E8C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66DCC9-8B93-4A33-B005-5AACFCCE854F}"/>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8" name="Footer Placeholder 7">
            <a:extLst>
              <a:ext uri="{FF2B5EF4-FFF2-40B4-BE49-F238E27FC236}">
                <a16:creationId xmlns:a16="http://schemas.microsoft.com/office/drawing/2014/main" id="{992616C5-3B28-47DD-BD70-1FC263EF6F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9860B1-AAB7-4272-985C-A653FA75A3A0}"/>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58708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113B-EA20-410A-ADE7-FEDF419AF35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30FC223-3B30-49B0-AC95-4F8BF3D27070}"/>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4" name="Footer Placeholder 3">
            <a:extLst>
              <a:ext uri="{FF2B5EF4-FFF2-40B4-BE49-F238E27FC236}">
                <a16:creationId xmlns:a16="http://schemas.microsoft.com/office/drawing/2014/main" id="{924D172C-7AFA-408A-9A70-6BCCB12957F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89F4C40-94BE-47A2-A0C4-3D37FC972683}"/>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423489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E718F-6520-4044-992C-2E0B91B678C4}"/>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3" name="Footer Placeholder 2">
            <a:extLst>
              <a:ext uri="{FF2B5EF4-FFF2-40B4-BE49-F238E27FC236}">
                <a16:creationId xmlns:a16="http://schemas.microsoft.com/office/drawing/2014/main" id="{045CECA5-42E8-4FC3-AD70-E2C2BE5636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0426F0-766E-429A-9029-B6DCA66403DF}"/>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213296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78F4-F366-4AF3-8C09-0BEF815A8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F9897F-3F5E-430B-BE32-6EDB90AA0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F4E729-9AB9-4C24-9476-E4555C060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FA04F0-C376-4EB9-9787-1C80FE79DB0B}"/>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6" name="Footer Placeholder 5">
            <a:extLst>
              <a:ext uri="{FF2B5EF4-FFF2-40B4-BE49-F238E27FC236}">
                <a16:creationId xmlns:a16="http://schemas.microsoft.com/office/drawing/2014/main" id="{ECA3AAA6-BB42-414F-958D-10FD4741F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1AE90E-4613-4733-91B8-667FBEF6FE59}"/>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9206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E1A5-1997-450A-854C-3B5269510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A397F5-1BF7-477B-91C3-DA5B334BC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F1D286D-52B3-4906-94D5-EA78B500F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EBEC8C-6F56-4940-8D49-606259B9874C}"/>
              </a:ext>
            </a:extLst>
          </p:cNvPr>
          <p:cNvSpPr>
            <a:spLocks noGrp="1"/>
          </p:cNvSpPr>
          <p:nvPr>
            <p:ph type="dt" sz="half" idx="10"/>
          </p:nvPr>
        </p:nvSpPr>
        <p:spPr/>
        <p:txBody>
          <a:bodyPr/>
          <a:lstStyle/>
          <a:p>
            <a:fld id="{690511B2-E4E9-4054-B419-AEC600E7A70E}" type="datetimeFigureOut">
              <a:rPr lang="en-GB" smtClean="0"/>
              <a:t>06/02/2019</a:t>
            </a:fld>
            <a:endParaRPr lang="en-GB"/>
          </a:p>
        </p:txBody>
      </p:sp>
      <p:sp>
        <p:nvSpPr>
          <p:cNvPr id="6" name="Footer Placeholder 5">
            <a:extLst>
              <a:ext uri="{FF2B5EF4-FFF2-40B4-BE49-F238E27FC236}">
                <a16:creationId xmlns:a16="http://schemas.microsoft.com/office/drawing/2014/main" id="{B00000C4-6791-43E0-8333-15C3103CB9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4C2D5B-FEDB-45A1-8622-9E46A18C50B3}"/>
              </a:ext>
            </a:extLst>
          </p:cNvPr>
          <p:cNvSpPr>
            <a:spLocks noGrp="1"/>
          </p:cNvSpPr>
          <p:nvPr>
            <p:ph type="sldNum" sz="quarter" idx="12"/>
          </p:nvPr>
        </p:nvSpPr>
        <p:spPr/>
        <p:txBody>
          <a:bodyPr/>
          <a:lstStyle/>
          <a:p>
            <a:fld id="{4AF5D9E6-72C8-4C7B-8FC0-4EF102838C5C}" type="slidenum">
              <a:rPr lang="en-GB" smtClean="0"/>
              <a:t>‹#›</a:t>
            </a:fld>
            <a:endParaRPr lang="en-GB"/>
          </a:p>
        </p:txBody>
      </p:sp>
    </p:spTree>
    <p:extLst>
      <p:ext uri="{BB962C8B-B14F-4D97-AF65-F5344CB8AC3E}">
        <p14:creationId xmlns:p14="http://schemas.microsoft.com/office/powerpoint/2010/main" val="16133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2485E-9047-4CE8-93D0-EE0F45ACA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4DE58-3681-4A68-86F6-09AD79756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3C2C3A-0B5C-4ABB-9FFC-4345EE69A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511B2-E4E9-4054-B419-AEC600E7A70E}" type="datetimeFigureOut">
              <a:rPr lang="en-GB" smtClean="0"/>
              <a:t>06/02/2019</a:t>
            </a:fld>
            <a:endParaRPr lang="en-GB"/>
          </a:p>
        </p:txBody>
      </p:sp>
      <p:sp>
        <p:nvSpPr>
          <p:cNvPr id="5" name="Footer Placeholder 4">
            <a:extLst>
              <a:ext uri="{FF2B5EF4-FFF2-40B4-BE49-F238E27FC236}">
                <a16:creationId xmlns:a16="http://schemas.microsoft.com/office/drawing/2014/main" id="{68FA7131-A413-4114-897A-B332B87D05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5B0F50-1CA3-4DEB-884A-94FCFA181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5D9E6-72C8-4C7B-8FC0-4EF102838C5C}" type="slidenum">
              <a:rPr lang="en-GB" smtClean="0"/>
              <a:t>‹#›</a:t>
            </a:fld>
            <a:endParaRPr lang="en-GB"/>
          </a:p>
        </p:txBody>
      </p:sp>
    </p:spTree>
    <p:extLst>
      <p:ext uri="{BB962C8B-B14F-4D97-AF65-F5344CB8AC3E}">
        <p14:creationId xmlns:p14="http://schemas.microsoft.com/office/powerpoint/2010/main" val="341025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28FE-8EEE-4962-B6E9-EF476B7C2E06}"/>
              </a:ext>
            </a:extLst>
          </p:cNvPr>
          <p:cNvSpPr>
            <a:spLocks noGrp="1"/>
          </p:cNvSpPr>
          <p:nvPr>
            <p:ph type="ctrTitle"/>
          </p:nvPr>
        </p:nvSpPr>
        <p:spPr/>
        <p:txBody>
          <a:bodyPr>
            <a:normAutofit/>
          </a:bodyPr>
          <a:lstStyle/>
          <a:p>
            <a:r>
              <a:rPr lang="en-GB" sz="3600" dirty="0"/>
              <a:t>Gem classification with Deep Learning</a:t>
            </a:r>
          </a:p>
        </p:txBody>
      </p:sp>
      <p:sp>
        <p:nvSpPr>
          <p:cNvPr id="3" name="Subtitle 2">
            <a:extLst>
              <a:ext uri="{FF2B5EF4-FFF2-40B4-BE49-F238E27FC236}">
                <a16:creationId xmlns:a16="http://schemas.microsoft.com/office/drawing/2014/main" id="{20FC96B9-3613-4A97-AAAA-85A686CB661B}"/>
              </a:ext>
            </a:extLst>
          </p:cNvPr>
          <p:cNvSpPr>
            <a:spLocks noGrp="1"/>
          </p:cNvSpPr>
          <p:nvPr>
            <p:ph type="subTitle" idx="1"/>
          </p:nvPr>
        </p:nvSpPr>
        <p:spPr/>
        <p:txBody>
          <a:bodyPr/>
          <a:lstStyle/>
          <a:p>
            <a:r>
              <a:rPr lang="en-GB" dirty="0"/>
              <a:t>Simon Henley</a:t>
            </a:r>
          </a:p>
          <a:p>
            <a:r>
              <a:rPr lang="en-GB" dirty="0"/>
              <a:t>6/2/19 </a:t>
            </a:r>
          </a:p>
        </p:txBody>
      </p:sp>
    </p:spTree>
    <p:extLst>
      <p:ext uri="{BB962C8B-B14F-4D97-AF65-F5344CB8AC3E}">
        <p14:creationId xmlns:p14="http://schemas.microsoft.com/office/powerpoint/2010/main" val="425162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4CDA-FD73-4470-B8E5-CEC185C96698}"/>
              </a:ext>
            </a:extLst>
          </p:cNvPr>
          <p:cNvSpPr>
            <a:spLocks noGrp="1"/>
          </p:cNvSpPr>
          <p:nvPr>
            <p:ph type="title"/>
          </p:nvPr>
        </p:nvSpPr>
        <p:spPr/>
        <p:txBody>
          <a:bodyPr/>
          <a:lstStyle/>
          <a:p>
            <a:r>
              <a:rPr lang="en-GB" dirty="0"/>
              <a:t>Angle prediction method</a:t>
            </a:r>
          </a:p>
        </p:txBody>
      </p:sp>
      <p:sp>
        <p:nvSpPr>
          <p:cNvPr id="3" name="Content Placeholder 2">
            <a:extLst>
              <a:ext uri="{FF2B5EF4-FFF2-40B4-BE49-F238E27FC236}">
                <a16:creationId xmlns:a16="http://schemas.microsoft.com/office/drawing/2014/main" id="{F63AEA65-F628-4BA5-B727-7FA4443FEC56}"/>
              </a:ext>
            </a:extLst>
          </p:cNvPr>
          <p:cNvSpPr>
            <a:spLocks noGrp="1"/>
          </p:cNvSpPr>
          <p:nvPr>
            <p:ph idx="1"/>
          </p:nvPr>
        </p:nvSpPr>
        <p:spPr/>
        <p:txBody>
          <a:bodyPr>
            <a:normAutofit lnSpcReduction="10000"/>
          </a:bodyPr>
          <a:lstStyle/>
          <a:p>
            <a:r>
              <a:rPr lang="en-GB" sz="2400" dirty="0"/>
              <a:t>The network is able to correctly classify the rotations into 5</a:t>
            </a:r>
            <a:r>
              <a:rPr lang="en-GB" sz="2400" baseline="30000" dirty="0"/>
              <a:t>0 </a:t>
            </a:r>
            <a:r>
              <a:rPr lang="en-GB" sz="2400" dirty="0"/>
              <a:t>sets with near perfect accuracy, but in order to allow a finer resolution, the class weights predicted can also be used.  The model predicts the probability that a image is in any of the classes. These values can be used to interpolate the real angle for the test data. </a:t>
            </a:r>
          </a:p>
          <a:p>
            <a:r>
              <a:rPr lang="en-GB" sz="2400" dirty="0"/>
              <a:t>If the class is predicted as   95% chance of 5</a:t>
            </a:r>
            <a:r>
              <a:rPr lang="en-GB" sz="2400" baseline="30000" dirty="0"/>
              <a:t>o</a:t>
            </a:r>
            <a:r>
              <a:rPr lang="en-GB" sz="2400" dirty="0"/>
              <a:t> and 5% chance of 10</a:t>
            </a:r>
            <a:r>
              <a:rPr lang="en-GB" sz="2400" baseline="30000" dirty="0"/>
              <a:t>0</a:t>
            </a:r>
            <a:r>
              <a:rPr lang="en-GB" sz="2400" dirty="0"/>
              <a:t> we could estimate the angle as 5 * 0.95 + 0.05 * 10  =  5.25</a:t>
            </a:r>
            <a:r>
              <a:rPr lang="en-GB" sz="2400" baseline="30000" dirty="0"/>
              <a:t>o</a:t>
            </a:r>
            <a:r>
              <a:rPr lang="en-GB" sz="2400" dirty="0"/>
              <a:t>. </a:t>
            </a:r>
          </a:p>
          <a:p>
            <a:r>
              <a:rPr lang="en-GB" sz="2400" dirty="0"/>
              <a:t>Using this method the network was tested against the test angle set of images which had continuous rotations.  Note an error threshold of 2</a:t>
            </a:r>
            <a:r>
              <a:rPr lang="en-GB" sz="2400" baseline="30000" dirty="0"/>
              <a:t>o</a:t>
            </a:r>
            <a:r>
              <a:rPr lang="en-GB" sz="2400" dirty="0"/>
              <a:t> was used to define an “error.”</a:t>
            </a:r>
          </a:p>
          <a:p>
            <a:r>
              <a:rPr lang="en-GB" sz="2400" dirty="0"/>
              <a:t>The interpolation method requires some careful setup as the edge cases 0 and 40 degrees overlap, so combination is not trivial but doable.  </a:t>
            </a:r>
          </a:p>
        </p:txBody>
      </p:sp>
    </p:spTree>
    <p:extLst>
      <p:ext uri="{BB962C8B-B14F-4D97-AF65-F5344CB8AC3E}">
        <p14:creationId xmlns:p14="http://schemas.microsoft.com/office/powerpoint/2010/main" val="176387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B1E2-251B-478B-AE98-2F1A7D1ECE7F}"/>
              </a:ext>
            </a:extLst>
          </p:cNvPr>
          <p:cNvSpPr>
            <a:spLocks noGrp="1"/>
          </p:cNvSpPr>
          <p:nvPr>
            <p:ph type="title"/>
          </p:nvPr>
        </p:nvSpPr>
        <p:spPr>
          <a:xfrm>
            <a:off x="636865" y="75501"/>
            <a:ext cx="10515600" cy="818945"/>
          </a:xfrm>
        </p:spPr>
        <p:txBody>
          <a:bodyPr/>
          <a:lstStyle/>
          <a:p>
            <a:r>
              <a:rPr lang="en-GB" dirty="0"/>
              <a:t>Angle detect results</a:t>
            </a:r>
          </a:p>
        </p:txBody>
      </p:sp>
      <p:sp>
        <p:nvSpPr>
          <p:cNvPr id="3" name="Content Placeholder 2">
            <a:extLst>
              <a:ext uri="{FF2B5EF4-FFF2-40B4-BE49-F238E27FC236}">
                <a16:creationId xmlns:a16="http://schemas.microsoft.com/office/drawing/2014/main" id="{35DD9900-5ED5-4EA8-B2FE-B6DB8584CBF1}"/>
              </a:ext>
            </a:extLst>
          </p:cNvPr>
          <p:cNvSpPr>
            <a:spLocks noGrp="1"/>
          </p:cNvSpPr>
          <p:nvPr>
            <p:ph idx="1"/>
          </p:nvPr>
        </p:nvSpPr>
        <p:spPr>
          <a:xfrm>
            <a:off x="636864" y="998799"/>
            <a:ext cx="4337807" cy="5262979"/>
          </a:xfrm>
        </p:spPr>
        <p:txBody>
          <a:bodyPr>
            <a:normAutofit lnSpcReduction="10000"/>
          </a:bodyPr>
          <a:lstStyle/>
          <a:p>
            <a:r>
              <a:rPr lang="en-GB" sz="1100" dirty="0"/>
              <a:t>Loaded model from disk</a:t>
            </a:r>
          </a:p>
          <a:p>
            <a:r>
              <a:rPr lang="en-GB" sz="1100" dirty="0"/>
              <a:t>-------------------------------</a:t>
            </a:r>
          </a:p>
          <a:p>
            <a:r>
              <a:rPr lang="en-GB" sz="1100" dirty="0"/>
              <a:t>Testing angles 0 in directory c:\Github\CNNTest\GemAngle\Round\Test\0</a:t>
            </a:r>
          </a:p>
          <a:p>
            <a:r>
              <a:rPr lang="en-GB" sz="1100" dirty="0"/>
              <a:t>Predicted 1126 classes in 5.211946487426758 seconds</a:t>
            </a:r>
          </a:p>
          <a:p>
            <a:r>
              <a:rPr lang="en-GB" sz="1100" dirty="0"/>
              <a:t>145 errors detected with a </a:t>
            </a:r>
            <a:r>
              <a:rPr lang="en-GB" sz="1100" b="1" dirty="0" err="1"/>
              <a:t>mse</a:t>
            </a:r>
            <a:r>
              <a:rPr lang="en-GB" sz="1100" b="1" dirty="0"/>
              <a:t> of 1.6630831456567983</a:t>
            </a:r>
          </a:p>
          <a:p>
            <a:r>
              <a:rPr lang="en-GB" sz="1100" dirty="0"/>
              <a:t>-------------------------------</a:t>
            </a:r>
          </a:p>
          <a:p>
            <a:r>
              <a:rPr lang="en-GB" sz="1100" dirty="0"/>
              <a:t>Testing angles 10 in directory c:\Github\CNNTest\GemAngle\Round\Test\10</a:t>
            </a:r>
          </a:p>
          <a:p>
            <a:r>
              <a:rPr lang="en-GB" sz="1100" dirty="0"/>
              <a:t>Predicted 1111 classes in 3.761939525604248 seconds</a:t>
            </a:r>
          </a:p>
          <a:p>
            <a:r>
              <a:rPr lang="en-GB" sz="1100" dirty="0"/>
              <a:t>21 errors detected with a </a:t>
            </a:r>
            <a:r>
              <a:rPr lang="en-GB" sz="1100" b="1" dirty="0" err="1"/>
              <a:t>mse</a:t>
            </a:r>
            <a:r>
              <a:rPr lang="en-GB" sz="1100" b="1" dirty="0"/>
              <a:t> of 0.9690353296687575</a:t>
            </a:r>
          </a:p>
          <a:p>
            <a:r>
              <a:rPr lang="en-GB" sz="1100" dirty="0"/>
              <a:t>-------------------------------</a:t>
            </a:r>
          </a:p>
          <a:p>
            <a:r>
              <a:rPr lang="en-GB" sz="1100" dirty="0"/>
              <a:t>Testing angles 15 in directory c:\Github\CNNTest\GemAngle\Round\Test\15</a:t>
            </a:r>
          </a:p>
          <a:p>
            <a:r>
              <a:rPr lang="en-GB" sz="1100" dirty="0"/>
              <a:t>Predicted 1073 classes in 3.4579520225524902 seconds</a:t>
            </a:r>
          </a:p>
          <a:p>
            <a:r>
              <a:rPr lang="en-GB" sz="1100" dirty="0"/>
              <a:t>108 errors detected with a </a:t>
            </a:r>
            <a:r>
              <a:rPr lang="en-GB" sz="1100" b="1" dirty="0" err="1"/>
              <a:t>mse</a:t>
            </a:r>
            <a:r>
              <a:rPr lang="en-GB" sz="1100" b="1" dirty="0"/>
              <a:t> of 1.448823989138277</a:t>
            </a:r>
          </a:p>
          <a:p>
            <a:r>
              <a:rPr lang="en-GB" sz="1100" dirty="0"/>
              <a:t>-------------------------------</a:t>
            </a:r>
          </a:p>
          <a:p>
            <a:r>
              <a:rPr lang="en-GB" sz="1100" dirty="0"/>
              <a:t>Testing angles 20 in directory c:\Github\CNNTest\GemAngle\Round\Test\20</a:t>
            </a:r>
          </a:p>
          <a:p>
            <a:r>
              <a:rPr lang="en-GB" sz="1100" dirty="0"/>
              <a:t>Predicted 1117 classes in 3.660788059234619 seconds</a:t>
            </a:r>
          </a:p>
          <a:p>
            <a:r>
              <a:rPr lang="en-GB" sz="1100" dirty="0"/>
              <a:t>29 errors detected with a </a:t>
            </a:r>
            <a:r>
              <a:rPr lang="en-GB" sz="1100" b="1" dirty="0" err="1"/>
              <a:t>mse</a:t>
            </a:r>
            <a:r>
              <a:rPr lang="en-GB" sz="1100" b="1" dirty="0"/>
              <a:t> of 1.1231444402849495</a:t>
            </a:r>
          </a:p>
          <a:p>
            <a:r>
              <a:rPr lang="en-GB" sz="1100" dirty="0"/>
              <a:t>-------------------------------</a:t>
            </a:r>
          </a:p>
        </p:txBody>
      </p:sp>
      <p:sp>
        <p:nvSpPr>
          <p:cNvPr id="5" name="TextBox 4">
            <a:extLst>
              <a:ext uri="{FF2B5EF4-FFF2-40B4-BE49-F238E27FC236}">
                <a16:creationId xmlns:a16="http://schemas.microsoft.com/office/drawing/2014/main" id="{C301423D-108B-4274-BCAD-2AC30CE312C3}"/>
              </a:ext>
            </a:extLst>
          </p:cNvPr>
          <p:cNvSpPr txBox="1"/>
          <p:nvPr/>
        </p:nvSpPr>
        <p:spPr>
          <a:xfrm>
            <a:off x="5505976" y="973632"/>
            <a:ext cx="4244829" cy="5262979"/>
          </a:xfrm>
          <a:prstGeom prst="rect">
            <a:avLst/>
          </a:prstGeom>
          <a:noFill/>
        </p:spPr>
        <p:txBody>
          <a:bodyPr wrap="square" rtlCol="0">
            <a:spAutoFit/>
          </a:bodyPr>
          <a:lstStyle/>
          <a:p>
            <a:r>
              <a:rPr lang="en-GB" sz="1400" dirty="0"/>
              <a:t>Testing angles 25 in directory c:\Github\CNNTest\GemAngle\Round\Test\25</a:t>
            </a:r>
          </a:p>
          <a:p>
            <a:r>
              <a:rPr lang="en-GB" sz="1400" dirty="0"/>
              <a:t>Predicted 1141 classes in 3.824977397918701 seconds</a:t>
            </a:r>
          </a:p>
          <a:p>
            <a:r>
              <a:rPr lang="en-GB" sz="1400" dirty="0"/>
              <a:t>39 errors detected with a </a:t>
            </a:r>
            <a:r>
              <a:rPr lang="en-GB" sz="1400" b="1" dirty="0" err="1"/>
              <a:t>mse</a:t>
            </a:r>
            <a:r>
              <a:rPr lang="en-GB" sz="1400" b="1" dirty="0"/>
              <a:t> of 0.8035623018642377</a:t>
            </a:r>
          </a:p>
          <a:p>
            <a:r>
              <a:rPr lang="en-GB" sz="1400" dirty="0"/>
              <a:t>-------------------------------</a:t>
            </a:r>
          </a:p>
          <a:p>
            <a:r>
              <a:rPr lang="en-GB" sz="1400" dirty="0"/>
              <a:t>Testing angles 30 in directory c:\Github\CNNTest\GemAngle\Round\Test\30</a:t>
            </a:r>
          </a:p>
          <a:p>
            <a:r>
              <a:rPr lang="en-GB" sz="1400" dirty="0"/>
              <a:t>Predicted 1089 classes in 3.4030425548553467 seconds</a:t>
            </a:r>
          </a:p>
          <a:p>
            <a:r>
              <a:rPr lang="en-GB" sz="1400" dirty="0"/>
              <a:t>23 errors detected with a </a:t>
            </a:r>
            <a:r>
              <a:rPr lang="en-GB" sz="1400" b="1" dirty="0" err="1"/>
              <a:t>mse</a:t>
            </a:r>
            <a:r>
              <a:rPr lang="en-GB" sz="1400" b="1" dirty="0"/>
              <a:t> of 0.9420277991545721</a:t>
            </a:r>
          </a:p>
          <a:p>
            <a:r>
              <a:rPr lang="en-GB" sz="1400" dirty="0"/>
              <a:t>-------------------------------</a:t>
            </a:r>
          </a:p>
          <a:p>
            <a:r>
              <a:rPr lang="en-GB" sz="1400" dirty="0"/>
              <a:t>Testing angles 35 in directory c:\Github\CNNTest\GemAngle\Round\Test\35</a:t>
            </a:r>
          </a:p>
          <a:p>
            <a:r>
              <a:rPr lang="en-GB" sz="1400" dirty="0"/>
              <a:t>Predicted 1110 classes in 3.521953821182251 seconds</a:t>
            </a:r>
          </a:p>
          <a:p>
            <a:r>
              <a:rPr lang="en-GB" sz="1400" dirty="0"/>
              <a:t>26 errors detected with a </a:t>
            </a:r>
            <a:r>
              <a:rPr lang="en-GB" sz="1400" b="1" dirty="0" err="1"/>
              <a:t>mse</a:t>
            </a:r>
            <a:r>
              <a:rPr lang="en-GB" sz="1400" b="1" dirty="0"/>
              <a:t> of 0.7172241388957005</a:t>
            </a:r>
          </a:p>
          <a:p>
            <a:r>
              <a:rPr lang="en-GB" sz="1400" dirty="0"/>
              <a:t>-------------------------------</a:t>
            </a:r>
          </a:p>
          <a:p>
            <a:r>
              <a:rPr lang="en-GB" sz="1400" dirty="0"/>
              <a:t>Testing angles 40 in directory c:\Github\CNNTest\GemAngle\Round\Test\40</a:t>
            </a:r>
          </a:p>
          <a:p>
            <a:r>
              <a:rPr lang="en-GB" sz="1400" dirty="0"/>
              <a:t>Predicted 1113 classes in 3.6205923557281494 seconds</a:t>
            </a:r>
          </a:p>
          <a:p>
            <a:r>
              <a:rPr lang="en-GB" sz="1400" dirty="0"/>
              <a:t>17 errors detected with a </a:t>
            </a:r>
            <a:r>
              <a:rPr lang="en-GB" sz="1400" b="1" dirty="0" err="1"/>
              <a:t>mse</a:t>
            </a:r>
            <a:r>
              <a:rPr lang="en-GB" sz="1400" b="1" dirty="0"/>
              <a:t> of 0.9742941024136372</a:t>
            </a:r>
          </a:p>
          <a:p>
            <a:r>
              <a:rPr lang="en-GB" sz="1400" dirty="0"/>
              <a:t>-------------------------------</a:t>
            </a:r>
          </a:p>
          <a:p>
            <a:r>
              <a:rPr lang="en-GB" sz="1400" dirty="0"/>
              <a:t>Testing angles 5 in directory c:\Github\CNNTest\GemAngle\Round\Test\5</a:t>
            </a:r>
          </a:p>
          <a:p>
            <a:r>
              <a:rPr lang="en-GB" sz="1400" dirty="0"/>
              <a:t>Predicted 1120 classes in 3.422391414642334 seconds</a:t>
            </a:r>
          </a:p>
          <a:p>
            <a:r>
              <a:rPr lang="en-GB" sz="1400" dirty="0"/>
              <a:t>73 errors detected with a </a:t>
            </a:r>
            <a:r>
              <a:rPr lang="en-GB" sz="1400" b="1" dirty="0" err="1"/>
              <a:t>mse</a:t>
            </a:r>
            <a:r>
              <a:rPr lang="en-GB" sz="1400" b="1" dirty="0"/>
              <a:t> of 1.3781812152564679</a:t>
            </a:r>
          </a:p>
        </p:txBody>
      </p:sp>
      <p:sp>
        <p:nvSpPr>
          <p:cNvPr id="6" name="TextBox 5">
            <a:extLst>
              <a:ext uri="{FF2B5EF4-FFF2-40B4-BE49-F238E27FC236}">
                <a16:creationId xmlns:a16="http://schemas.microsoft.com/office/drawing/2014/main" id="{7FFA360B-A2A1-4DFB-BF4D-59D93D41B87A}"/>
              </a:ext>
            </a:extLst>
          </p:cNvPr>
          <p:cNvSpPr txBox="1"/>
          <p:nvPr/>
        </p:nvSpPr>
        <p:spPr>
          <a:xfrm>
            <a:off x="1157681" y="6236611"/>
            <a:ext cx="8254767" cy="369332"/>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4C3996D3-90CD-4FB7-A53F-33A11ACF88D0}"/>
              </a:ext>
            </a:extLst>
          </p:cNvPr>
          <p:cNvSpPr txBox="1"/>
          <p:nvPr/>
        </p:nvSpPr>
        <p:spPr>
          <a:xfrm>
            <a:off x="768991" y="6318785"/>
            <a:ext cx="10654018" cy="369332"/>
          </a:xfrm>
          <a:prstGeom prst="rect">
            <a:avLst/>
          </a:prstGeom>
          <a:noFill/>
        </p:spPr>
        <p:txBody>
          <a:bodyPr wrap="square" rtlCol="0">
            <a:spAutoFit/>
          </a:bodyPr>
          <a:lstStyle/>
          <a:p>
            <a:r>
              <a:rPr lang="en-GB" b="1" dirty="0"/>
              <a:t>Mean square error (</a:t>
            </a:r>
            <a:r>
              <a:rPr lang="en-GB" b="1" dirty="0" err="1"/>
              <a:t>mse</a:t>
            </a:r>
            <a:r>
              <a:rPr lang="en-GB" b="1" dirty="0"/>
              <a:t>) ~ 1 degree for all sets.  ~95% of data within error threshold of +/2 degrees.</a:t>
            </a:r>
          </a:p>
        </p:txBody>
      </p:sp>
    </p:spTree>
    <p:extLst>
      <p:ext uri="{BB962C8B-B14F-4D97-AF65-F5344CB8AC3E}">
        <p14:creationId xmlns:p14="http://schemas.microsoft.com/office/powerpoint/2010/main" val="192778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8F89-4EBF-4B38-9350-0892C926DF6E}"/>
              </a:ext>
            </a:extLst>
          </p:cNvPr>
          <p:cNvSpPr>
            <a:spLocks noGrp="1"/>
          </p:cNvSpPr>
          <p:nvPr>
            <p:ph type="title"/>
          </p:nvPr>
        </p:nvSpPr>
        <p:spPr/>
        <p:txBody>
          <a:bodyPr/>
          <a:lstStyle/>
          <a:p>
            <a:r>
              <a:rPr lang="en-GB" dirty="0"/>
              <a:t>Conclusions from tests.</a:t>
            </a:r>
          </a:p>
        </p:txBody>
      </p:sp>
      <p:sp>
        <p:nvSpPr>
          <p:cNvPr id="3" name="Content Placeholder 2">
            <a:extLst>
              <a:ext uri="{FF2B5EF4-FFF2-40B4-BE49-F238E27FC236}">
                <a16:creationId xmlns:a16="http://schemas.microsoft.com/office/drawing/2014/main" id="{00AFF992-BE5C-4D4E-AB99-62B496E7B83C}"/>
              </a:ext>
            </a:extLst>
          </p:cNvPr>
          <p:cNvSpPr>
            <a:spLocks noGrp="1"/>
          </p:cNvSpPr>
          <p:nvPr>
            <p:ph idx="1"/>
          </p:nvPr>
        </p:nvSpPr>
        <p:spPr/>
        <p:txBody>
          <a:bodyPr/>
          <a:lstStyle/>
          <a:p>
            <a:r>
              <a:rPr lang="en-GB" dirty="0"/>
              <a:t>Classifier is able to determine stone type from artificial images with &gt; 99% accuracy.</a:t>
            </a:r>
          </a:p>
          <a:p>
            <a:r>
              <a:rPr lang="en-GB" dirty="0"/>
              <a:t>Classifier + interpolation is able to detect the rotation of the stones to around +/- 1</a:t>
            </a:r>
            <a:r>
              <a:rPr lang="en-GB" baseline="30000" dirty="0"/>
              <a:t>o</a:t>
            </a:r>
            <a:r>
              <a:rPr lang="en-GB" dirty="0"/>
              <a:t> accuracy.</a:t>
            </a:r>
          </a:p>
        </p:txBody>
      </p:sp>
    </p:spTree>
    <p:extLst>
      <p:ext uri="{BB962C8B-B14F-4D97-AF65-F5344CB8AC3E}">
        <p14:creationId xmlns:p14="http://schemas.microsoft.com/office/powerpoint/2010/main" val="205739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0D79-ACAC-4E91-AA15-4197C3FA48D9}"/>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8B94C43B-9D57-4BB2-9F13-35713A48D54C}"/>
              </a:ext>
            </a:extLst>
          </p:cNvPr>
          <p:cNvSpPr>
            <a:spLocks noGrp="1"/>
          </p:cNvSpPr>
          <p:nvPr>
            <p:ph idx="1"/>
          </p:nvPr>
        </p:nvSpPr>
        <p:spPr>
          <a:xfrm>
            <a:off x="838200" y="1565566"/>
            <a:ext cx="10515600" cy="4351338"/>
          </a:xfrm>
        </p:spPr>
        <p:txBody>
          <a:bodyPr>
            <a:normAutofit fontScale="92500" lnSpcReduction="10000"/>
          </a:bodyPr>
          <a:lstStyle/>
          <a:p>
            <a:r>
              <a:rPr lang="en-GB" sz="2400" dirty="0"/>
              <a:t>All training has been performed on simulated data, so the obvious next step is testing on classified real data.  To do this a large set (~ 2000 images of the real stones would be required </a:t>
            </a:r>
            <a:r>
              <a:rPr lang="en-GB" sz="2400" b="1" dirty="0"/>
              <a:t>plus all the classification data</a:t>
            </a:r>
            <a:r>
              <a:rPr lang="en-GB" sz="2400" dirty="0"/>
              <a:t>.  This could be augmented to around 20,000 by artificial rotation and scaling of the base images  (“data augmentation”).</a:t>
            </a:r>
          </a:p>
          <a:p>
            <a:r>
              <a:rPr lang="en-GB" sz="2400" dirty="0"/>
              <a:t>Edge cases (0, 5 and 40 degree rotations) were more prone to error in the angle detect. This maybe due to the model learning the rotational artefacts on the lines due to processing/simulation.  This would need testing on real data where this effect would be lessened. This is a risk as the models could really just be learning the method of image simulation!</a:t>
            </a:r>
          </a:p>
          <a:p>
            <a:r>
              <a:rPr lang="en-GB" sz="2400" dirty="0"/>
              <a:t>All work has been performed on a PC with a decent graphics card. Training on a CPU would take 10 – 20 x times longer (1 day per run) so purchasing a dedicated PC would be advisable.</a:t>
            </a:r>
          </a:p>
          <a:p>
            <a:r>
              <a:rPr lang="en-GB" sz="2400" dirty="0"/>
              <a:t>Once real world performance is validated, feature localisation (position detection) can be investigated.</a:t>
            </a:r>
          </a:p>
        </p:txBody>
      </p:sp>
    </p:spTree>
    <p:extLst>
      <p:ext uri="{BB962C8B-B14F-4D97-AF65-F5344CB8AC3E}">
        <p14:creationId xmlns:p14="http://schemas.microsoft.com/office/powerpoint/2010/main" val="148009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FC43-252B-4BB1-A1D0-66F7C61583AD}"/>
              </a:ext>
            </a:extLst>
          </p:cNvPr>
          <p:cNvSpPr>
            <a:spLocks noGrp="1"/>
          </p:cNvSpPr>
          <p:nvPr>
            <p:ph type="title"/>
          </p:nvPr>
        </p:nvSpPr>
        <p:spPr>
          <a:xfrm>
            <a:off x="838200" y="365125"/>
            <a:ext cx="10515600" cy="1325563"/>
          </a:xfrm>
        </p:spPr>
        <p:txBody>
          <a:bodyPr/>
          <a:lstStyle/>
          <a:p>
            <a:r>
              <a:rPr lang="en-GB" dirty="0"/>
              <a:t>Why GPU training?</a:t>
            </a:r>
          </a:p>
        </p:txBody>
      </p:sp>
      <p:pic>
        <p:nvPicPr>
          <p:cNvPr id="1026" name="Picture 2" descr="https://cdn-images-1.medium.com/max/1000/1*wBJT1Q7IlZxtTqvVUf0MEQ.png">
            <a:extLst>
              <a:ext uri="{FF2B5EF4-FFF2-40B4-BE49-F238E27FC236}">
                <a16:creationId xmlns:a16="http://schemas.microsoft.com/office/drawing/2014/main" id="{7480FA2A-61B5-4E40-8EC3-7C9CF3957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877" y="2121160"/>
            <a:ext cx="771525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37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A51C-C80A-41A7-A956-47A95781C8C0}"/>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ED6118EA-01F5-48D6-BA72-CEB3B0419FB7}"/>
              </a:ext>
            </a:extLst>
          </p:cNvPr>
          <p:cNvSpPr>
            <a:spLocks noGrp="1"/>
          </p:cNvSpPr>
          <p:nvPr>
            <p:ph idx="1"/>
          </p:nvPr>
        </p:nvSpPr>
        <p:spPr/>
        <p:txBody>
          <a:bodyPr/>
          <a:lstStyle/>
          <a:p>
            <a:r>
              <a:rPr lang="en-GB" dirty="0"/>
              <a:t>Train a convolutional neural network (CNN) to classify images of stone by shape (“Round”, “Heart” etc.)</a:t>
            </a:r>
          </a:p>
          <a:p>
            <a:r>
              <a:rPr lang="en-GB" dirty="0"/>
              <a:t>Investigate if a CNN classification scheme plus inter-class interpolation can “classify” the stone rotation angle to predict stone rotation angle to an acceptable tolerance</a:t>
            </a:r>
          </a:p>
          <a:p>
            <a:endParaRPr lang="en-GB" dirty="0"/>
          </a:p>
        </p:txBody>
      </p:sp>
    </p:spTree>
    <p:extLst>
      <p:ext uri="{BB962C8B-B14F-4D97-AF65-F5344CB8AC3E}">
        <p14:creationId xmlns:p14="http://schemas.microsoft.com/office/powerpoint/2010/main" val="365070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EF1F-2E01-415D-99A6-D0FACE50E583}"/>
              </a:ext>
            </a:extLst>
          </p:cNvPr>
          <p:cNvSpPr>
            <a:spLocks noGrp="1"/>
          </p:cNvSpPr>
          <p:nvPr>
            <p:ph type="title"/>
          </p:nvPr>
        </p:nvSpPr>
        <p:spPr/>
        <p:txBody>
          <a:bodyPr/>
          <a:lstStyle/>
          <a:p>
            <a:r>
              <a:rPr lang="en-GB" dirty="0"/>
              <a:t>CNNs</a:t>
            </a:r>
          </a:p>
        </p:txBody>
      </p:sp>
      <p:sp>
        <p:nvSpPr>
          <p:cNvPr id="3" name="Content Placeholder 2">
            <a:extLst>
              <a:ext uri="{FF2B5EF4-FFF2-40B4-BE49-F238E27FC236}">
                <a16:creationId xmlns:a16="http://schemas.microsoft.com/office/drawing/2014/main" id="{F1D346E0-9F0C-46D0-A082-4B589D6BB898}"/>
              </a:ext>
            </a:extLst>
          </p:cNvPr>
          <p:cNvSpPr>
            <a:spLocks noGrp="1"/>
          </p:cNvSpPr>
          <p:nvPr>
            <p:ph idx="1"/>
          </p:nvPr>
        </p:nvSpPr>
        <p:spPr>
          <a:xfrm>
            <a:off x="623595" y="1583028"/>
            <a:ext cx="4816151" cy="4547183"/>
          </a:xfrm>
        </p:spPr>
        <p:txBody>
          <a:bodyPr>
            <a:normAutofit/>
          </a:bodyPr>
          <a:lstStyle/>
          <a:p>
            <a:r>
              <a:rPr lang="en-GB" sz="2400" dirty="0"/>
              <a:t>CNNs are very good at image classification as they learn by self-generating feature maps (“spatial filters”) of the image, by convolution, and observing which of these filters are strongly activated by an image.  This allows the classification to be insensitive to the location of the object with in the image.</a:t>
            </a:r>
          </a:p>
        </p:txBody>
      </p:sp>
      <p:pic>
        <p:nvPicPr>
          <p:cNvPr id="4" name="Picture 3">
            <a:extLst>
              <a:ext uri="{FF2B5EF4-FFF2-40B4-BE49-F238E27FC236}">
                <a16:creationId xmlns:a16="http://schemas.microsoft.com/office/drawing/2014/main" id="{5CAEB04D-45E4-4BC6-83C6-C3C14A16CE08}"/>
              </a:ext>
            </a:extLst>
          </p:cNvPr>
          <p:cNvPicPr>
            <a:picLocks noChangeAspect="1"/>
          </p:cNvPicPr>
          <p:nvPr/>
        </p:nvPicPr>
        <p:blipFill>
          <a:blip r:embed="rId2"/>
          <a:stretch>
            <a:fillRect/>
          </a:stretch>
        </p:blipFill>
        <p:spPr>
          <a:xfrm>
            <a:off x="5654350" y="2286000"/>
            <a:ext cx="6298164" cy="2987221"/>
          </a:xfrm>
          <a:prstGeom prst="rect">
            <a:avLst/>
          </a:prstGeom>
        </p:spPr>
      </p:pic>
    </p:spTree>
    <p:extLst>
      <p:ext uri="{BB962C8B-B14F-4D97-AF65-F5344CB8AC3E}">
        <p14:creationId xmlns:p14="http://schemas.microsoft.com/office/powerpoint/2010/main" val="60413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9726-570C-45A6-A7DB-318DC9F5ADE6}"/>
              </a:ext>
            </a:extLst>
          </p:cNvPr>
          <p:cNvSpPr>
            <a:spLocks noGrp="1"/>
          </p:cNvSpPr>
          <p:nvPr>
            <p:ph type="title"/>
          </p:nvPr>
        </p:nvSpPr>
        <p:spPr>
          <a:xfrm>
            <a:off x="494252" y="134224"/>
            <a:ext cx="10515600" cy="742732"/>
          </a:xfrm>
        </p:spPr>
        <p:txBody>
          <a:bodyPr/>
          <a:lstStyle/>
          <a:p>
            <a:r>
              <a:rPr lang="en-GB" dirty="0"/>
              <a:t>Stone types</a:t>
            </a:r>
          </a:p>
        </p:txBody>
      </p:sp>
      <p:pic>
        <p:nvPicPr>
          <p:cNvPr id="5" name="Content Placeholder 4">
            <a:extLst>
              <a:ext uri="{FF2B5EF4-FFF2-40B4-BE49-F238E27FC236}">
                <a16:creationId xmlns:a16="http://schemas.microsoft.com/office/drawing/2014/main" id="{9A5D8351-7F67-4D13-AE36-162A2A1F8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086" y="1715369"/>
            <a:ext cx="2179285" cy="2179285"/>
          </a:xfrm>
        </p:spPr>
      </p:pic>
      <p:pic>
        <p:nvPicPr>
          <p:cNvPr id="9" name="Picture 8">
            <a:extLst>
              <a:ext uri="{FF2B5EF4-FFF2-40B4-BE49-F238E27FC236}">
                <a16:creationId xmlns:a16="http://schemas.microsoft.com/office/drawing/2014/main" id="{4D228891-B2BE-4EE2-82C2-D16F2A219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371" y="1715369"/>
            <a:ext cx="2179285" cy="2179285"/>
          </a:xfrm>
          <a:prstGeom prst="rect">
            <a:avLst/>
          </a:prstGeom>
        </p:spPr>
      </p:pic>
      <p:pic>
        <p:nvPicPr>
          <p:cNvPr id="11" name="Picture 10">
            <a:extLst>
              <a:ext uri="{FF2B5EF4-FFF2-40B4-BE49-F238E27FC236}">
                <a16:creationId xmlns:a16="http://schemas.microsoft.com/office/drawing/2014/main" id="{52BBF520-F786-43A6-B4BC-6C48C02B5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013" y="1712370"/>
            <a:ext cx="2179285" cy="2179285"/>
          </a:xfrm>
          <a:prstGeom prst="rect">
            <a:avLst/>
          </a:prstGeom>
        </p:spPr>
      </p:pic>
      <p:pic>
        <p:nvPicPr>
          <p:cNvPr id="15" name="Picture 14">
            <a:extLst>
              <a:ext uri="{FF2B5EF4-FFF2-40B4-BE49-F238E27FC236}">
                <a16:creationId xmlns:a16="http://schemas.microsoft.com/office/drawing/2014/main" id="{39474097-3AD1-4DF5-A7DA-106E317805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2444" y="1715369"/>
            <a:ext cx="2179285" cy="2179285"/>
          </a:xfrm>
          <a:prstGeom prst="rect">
            <a:avLst/>
          </a:prstGeom>
        </p:spPr>
      </p:pic>
      <p:pic>
        <p:nvPicPr>
          <p:cNvPr id="17" name="Picture 16">
            <a:extLst>
              <a:ext uri="{FF2B5EF4-FFF2-40B4-BE49-F238E27FC236}">
                <a16:creationId xmlns:a16="http://schemas.microsoft.com/office/drawing/2014/main" id="{1A07396A-A95C-4590-8CEF-1E67AA3FE7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159" y="1715369"/>
            <a:ext cx="2179285" cy="2179285"/>
          </a:xfrm>
          <a:prstGeom prst="rect">
            <a:avLst/>
          </a:prstGeom>
        </p:spPr>
      </p:pic>
      <p:sp>
        <p:nvSpPr>
          <p:cNvPr id="18" name="TextBox 17">
            <a:extLst>
              <a:ext uri="{FF2B5EF4-FFF2-40B4-BE49-F238E27FC236}">
                <a16:creationId xmlns:a16="http://schemas.microsoft.com/office/drawing/2014/main" id="{100B2613-FABA-4522-917B-8BAD143314BE}"/>
              </a:ext>
            </a:extLst>
          </p:cNvPr>
          <p:cNvSpPr txBox="1"/>
          <p:nvPr/>
        </p:nvSpPr>
        <p:spPr>
          <a:xfrm>
            <a:off x="1333484" y="4059979"/>
            <a:ext cx="878633" cy="369332"/>
          </a:xfrm>
          <a:prstGeom prst="rect">
            <a:avLst/>
          </a:prstGeom>
          <a:noFill/>
        </p:spPr>
        <p:txBody>
          <a:bodyPr wrap="square" rtlCol="0">
            <a:spAutoFit/>
          </a:bodyPr>
          <a:lstStyle/>
          <a:p>
            <a:r>
              <a:rPr lang="en-GB" dirty="0"/>
              <a:t>Round</a:t>
            </a:r>
          </a:p>
        </p:txBody>
      </p:sp>
      <p:sp>
        <p:nvSpPr>
          <p:cNvPr id="19" name="TextBox 18">
            <a:extLst>
              <a:ext uri="{FF2B5EF4-FFF2-40B4-BE49-F238E27FC236}">
                <a16:creationId xmlns:a16="http://schemas.microsoft.com/office/drawing/2014/main" id="{0760F8B5-63FA-471C-AC58-2A40FC4E6B16}"/>
              </a:ext>
            </a:extLst>
          </p:cNvPr>
          <p:cNvSpPr txBox="1"/>
          <p:nvPr/>
        </p:nvSpPr>
        <p:spPr>
          <a:xfrm>
            <a:off x="3456724" y="4054500"/>
            <a:ext cx="990723" cy="369332"/>
          </a:xfrm>
          <a:prstGeom prst="rect">
            <a:avLst/>
          </a:prstGeom>
          <a:noFill/>
        </p:spPr>
        <p:txBody>
          <a:bodyPr wrap="square" rtlCol="0">
            <a:spAutoFit/>
          </a:bodyPr>
          <a:lstStyle/>
          <a:p>
            <a:r>
              <a:rPr lang="en-GB" dirty="0"/>
              <a:t>Princess</a:t>
            </a:r>
          </a:p>
        </p:txBody>
      </p:sp>
      <p:sp>
        <p:nvSpPr>
          <p:cNvPr id="20" name="TextBox 19">
            <a:extLst>
              <a:ext uri="{FF2B5EF4-FFF2-40B4-BE49-F238E27FC236}">
                <a16:creationId xmlns:a16="http://schemas.microsoft.com/office/drawing/2014/main" id="{125E4638-8AC8-4D7F-A364-D435F646282C}"/>
              </a:ext>
            </a:extLst>
          </p:cNvPr>
          <p:cNvSpPr txBox="1"/>
          <p:nvPr/>
        </p:nvSpPr>
        <p:spPr>
          <a:xfrm>
            <a:off x="5718025" y="4051931"/>
            <a:ext cx="1137646" cy="369332"/>
          </a:xfrm>
          <a:prstGeom prst="rect">
            <a:avLst/>
          </a:prstGeom>
          <a:noFill/>
        </p:spPr>
        <p:txBody>
          <a:bodyPr wrap="square" rtlCol="0">
            <a:spAutoFit/>
          </a:bodyPr>
          <a:lstStyle/>
          <a:p>
            <a:r>
              <a:rPr lang="en-GB" dirty="0"/>
              <a:t>Baguette</a:t>
            </a:r>
          </a:p>
        </p:txBody>
      </p:sp>
      <p:sp>
        <p:nvSpPr>
          <p:cNvPr id="21" name="TextBox 20">
            <a:extLst>
              <a:ext uri="{FF2B5EF4-FFF2-40B4-BE49-F238E27FC236}">
                <a16:creationId xmlns:a16="http://schemas.microsoft.com/office/drawing/2014/main" id="{8C4A869D-864A-4134-B34F-EEA399396E01}"/>
              </a:ext>
            </a:extLst>
          </p:cNvPr>
          <p:cNvSpPr txBox="1"/>
          <p:nvPr/>
        </p:nvSpPr>
        <p:spPr>
          <a:xfrm>
            <a:off x="7791524" y="4057751"/>
            <a:ext cx="878633" cy="369332"/>
          </a:xfrm>
          <a:prstGeom prst="rect">
            <a:avLst/>
          </a:prstGeom>
          <a:noFill/>
        </p:spPr>
        <p:txBody>
          <a:bodyPr wrap="square" rtlCol="0">
            <a:spAutoFit/>
          </a:bodyPr>
          <a:lstStyle/>
          <a:p>
            <a:r>
              <a:rPr lang="en-GB" dirty="0"/>
              <a:t>Heart</a:t>
            </a:r>
          </a:p>
        </p:txBody>
      </p:sp>
      <p:sp>
        <p:nvSpPr>
          <p:cNvPr id="22" name="TextBox 21">
            <a:extLst>
              <a:ext uri="{FF2B5EF4-FFF2-40B4-BE49-F238E27FC236}">
                <a16:creationId xmlns:a16="http://schemas.microsoft.com/office/drawing/2014/main" id="{E1BDFD8F-B0F4-4F70-9EEC-1B291564178A}"/>
              </a:ext>
            </a:extLst>
          </p:cNvPr>
          <p:cNvSpPr txBox="1"/>
          <p:nvPr/>
        </p:nvSpPr>
        <p:spPr>
          <a:xfrm>
            <a:off x="9940735" y="4054500"/>
            <a:ext cx="878633" cy="369332"/>
          </a:xfrm>
          <a:prstGeom prst="rect">
            <a:avLst/>
          </a:prstGeom>
          <a:noFill/>
        </p:spPr>
        <p:txBody>
          <a:bodyPr wrap="square" rtlCol="0">
            <a:spAutoFit/>
          </a:bodyPr>
          <a:lstStyle/>
          <a:p>
            <a:r>
              <a:rPr lang="en-GB" dirty="0"/>
              <a:t>Oval</a:t>
            </a:r>
          </a:p>
        </p:txBody>
      </p:sp>
      <p:sp>
        <p:nvSpPr>
          <p:cNvPr id="23" name="TextBox 22">
            <a:extLst>
              <a:ext uri="{FF2B5EF4-FFF2-40B4-BE49-F238E27FC236}">
                <a16:creationId xmlns:a16="http://schemas.microsoft.com/office/drawing/2014/main" id="{44329295-930E-4B7C-958B-299D4A94CB01}"/>
              </a:ext>
            </a:extLst>
          </p:cNvPr>
          <p:cNvSpPr txBox="1"/>
          <p:nvPr/>
        </p:nvSpPr>
        <p:spPr>
          <a:xfrm>
            <a:off x="683159" y="794469"/>
            <a:ext cx="1086444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Aim was to classify simulated images of stones into one of 5 classes.</a:t>
            </a:r>
          </a:p>
          <a:p>
            <a:pPr marL="285750" indent="-285750">
              <a:buFont typeface="Arial" panose="020B0604020202020204" pitchFamily="34" charset="0"/>
              <a:buChar char="•"/>
            </a:pPr>
            <a:r>
              <a:rPr lang="en-GB" dirty="0"/>
              <a:t>As we didn’t have access to large numbers of pre-classified real images so simulated images were used for the first tests.</a:t>
            </a:r>
          </a:p>
          <a:p>
            <a:pPr marL="285750" indent="-285750">
              <a:buFont typeface="Arial" panose="020B0604020202020204" pitchFamily="34" charset="0"/>
              <a:buChar char="•"/>
            </a:pPr>
            <a:endParaRPr lang="en-GB" dirty="0"/>
          </a:p>
        </p:txBody>
      </p:sp>
      <p:pic>
        <p:nvPicPr>
          <p:cNvPr id="25" name="Picture 24">
            <a:extLst>
              <a:ext uri="{FF2B5EF4-FFF2-40B4-BE49-F238E27FC236}">
                <a16:creationId xmlns:a16="http://schemas.microsoft.com/office/drawing/2014/main" id="{29DA523C-1115-4730-B7C0-DFEFA5ED40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870" y="4594636"/>
            <a:ext cx="1913860" cy="1913860"/>
          </a:xfrm>
          <a:prstGeom prst="rect">
            <a:avLst/>
          </a:prstGeom>
        </p:spPr>
      </p:pic>
      <p:sp>
        <p:nvSpPr>
          <p:cNvPr id="26" name="TextBox 25">
            <a:extLst>
              <a:ext uri="{FF2B5EF4-FFF2-40B4-BE49-F238E27FC236}">
                <a16:creationId xmlns:a16="http://schemas.microsoft.com/office/drawing/2014/main" id="{B6791C22-CE1D-4B1A-9AC2-0C71A581C212}"/>
              </a:ext>
            </a:extLst>
          </p:cNvPr>
          <p:cNvSpPr txBox="1"/>
          <p:nvPr/>
        </p:nvSpPr>
        <p:spPr>
          <a:xfrm>
            <a:off x="2862444" y="5341733"/>
            <a:ext cx="1373995" cy="1200329"/>
          </a:xfrm>
          <a:prstGeom prst="rect">
            <a:avLst/>
          </a:prstGeom>
          <a:noFill/>
        </p:spPr>
        <p:txBody>
          <a:bodyPr wrap="square" rtlCol="0">
            <a:spAutoFit/>
          </a:bodyPr>
          <a:lstStyle/>
          <a:p>
            <a:r>
              <a:rPr lang="en-GB" dirty="0"/>
              <a:t>Example real stone image (Round brilliant)</a:t>
            </a:r>
          </a:p>
        </p:txBody>
      </p:sp>
    </p:spTree>
    <p:extLst>
      <p:ext uri="{BB962C8B-B14F-4D97-AF65-F5344CB8AC3E}">
        <p14:creationId xmlns:p14="http://schemas.microsoft.com/office/powerpoint/2010/main" val="37278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E810-2245-4188-8304-2F17CACAD838}"/>
              </a:ext>
            </a:extLst>
          </p:cNvPr>
          <p:cNvSpPr>
            <a:spLocks noGrp="1"/>
          </p:cNvSpPr>
          <p:nvPr>
            <p:ph type="title"/>
          </p:nvPr>
        </p:nvSpPr>
        <p:spPr>
          <a:xfrm>
            <a:off x="368416" y="199077"/>
            <a:ext cx="10515600" cy="918901"/>
          </a:xfrm>
        </p:spPr>
        <p:txBody>
          <a:bodyPr/>
          <a:lstStyle/>
          <a:p>
            <a:r>
              <a:rPr lang="en-GB" dirty="0"/>
              <a:t>Network</a:t>
            </a:r>
          </a:p>
        </p:txBody>
      </p:sp>
      <p:sp>
        <p:nvSpPr>
          <p:cNvPr id="3" name="Content Placeholder 2">
            <a:extLst>
              <a:ext uri="{FF2B5EF4-FFF2-40B4-BE49-F238E27FC236}">
                <a16:creationId xmlns:a16="http://schemas.microsoft.com/office/drawing/2014/main" id="{A920319A-F159-4412-A15C-F568D106BFCC}"/>
              </a:ext>
            </a:extLst>
          </p:cNvPr>
          <p:cNvSpPr>
            <a:spLocks noGrp="1"/>
          </p:cNvSpPr>
          <p:nvPr>
            <p:ph idx="1"/>
          </p:nvPr>
        </p:nvSpPr>
        <p:spPr>
          <a:xfrm>
            <a:off x="368416" y="1388684"/>
            <a:ext cx="10515600" cy="4351338"/>
          </a:xfrm>
        </p:spPr>
        <p:txBody>
          <a:bodyPr>
            <a:normAutofit fontScale="25000" lnSpcReduction="20000"/>
          </a:bodyPr>
          <a:lstStyle/>
          <a:p>
            <a:r>
              <a:rPr lang="en-GB" dirty="0"/>
              <a:t>Layer (type)                 Output Shape              Param #</a:t>
            </a:r>
          </a:p>
          <a:p>
            <a:r>
              <a:rPr lang="en-GB" dirty="0"/>
              <a:t>=================================================================</a:t>
            </a:r>
          </a:p>
          <a:p>
            <a:r>
              <a:rPr lang="en-GB" dirty="0"/>
              <a:t>conv2d_1 (Conv2D)            (None, 252, 252, 32)      896</a:t>
            </a:r>
          </a:p>
          <a:p>
            <a:r>
              <a:rPr lang="en-GB" dirty="0"/>
              <a:t>_________________________________________________________________</a:t>
            </a:r>
          </a:p>
          <a:p>
            <a:r>
              <a:rPr lang="en-GB" dirty="0"/>
              <a:t>max_pooling2d_1 (MaxPooling2 (None, 126, 126, 32)      0</a:t>
            </a:r>
          </a:p>
          <a:p>
            <a:r>
              <a:rPr lang="en-GB" dirty="0"/>
              <a:t>_________________________________________________________________</a:t>
            </a:r>
          </a:p>
          <a:p>
            <a:r>
              <a:rPr lang="en-GB" dirty="0"/>
              <a:t>conv2d_2 (Conv2D)            (None, 124, 124, 64)      18496</a:t>
            </a:r>
          </a:p>
          <a:p>
            <a:r>
              <a:rPr lang="en-GB" dirty="0"/>
              <a:t>_________________________________________________________________</a:t>
            </a:r>
          </a:p>
          <a:p>
            <a:r>
              <a:rPr lang="en-GB" dirty="0"/>
              <a:t>max_pooling2d_2 (MaxPooling2 (None, 62, 62, 64)        0</a:t>
            </a:r>
          </a:p>
          <a:p>
            <a:r>
              <a:rPr lang="en-GB" dirty="0"/>
              <a:t>_________________________________________________________________</a:t>
            </a:r>
          </a:p>
          <a:p>
            <a:r>
              <a:rPr lang="en-GB" dirty="0"/>
              <a:t>conv2d_3 (Conv2D)            (None, 60, 60, 128)       73856</a:t>
            </a:r>
          </a:p>
          <a:p>
            <a:r>
              <a:rPr lang="en-GB" dirty="0"/>
              <a:t>_________________________________________________________________</a:t>
            </a:r>
          </a:p>
          <a:p>
            <a:r>
              <a:rPr lang="en-GB" dirty="0"/>
              <a:t>max_pooling2d_3 (MaxPooling2 (None, 30, 30, 128)       0</a:t>
            </a:r>
          </a:p>
          <a:p>
            <a:r>
              <a:rPr lang="en-GB" dirty="0"/>
              <a:t>_________________________________________________________________</a:t>
            </a:r>
          </a:p>
          <a:p>
            <a:r>
              <a:rPr lang="en-GB" dirty="0"/>
              <a:t>conv2d_4 (Conv2D)            (None, 28, 28, 128)       147584</a:t>
            </a:r>
          </a:p>
          <a:p>
            <a:r>
              <a:rPr lang="en-GB" dirty="0"/>
              <a:t>_________________________________________________________________</a:t>
            </a:r>
          </a:p>
          <a:p>
            <a:r>
              <a:rPr lang="en-GB" dirty="0"/>
              <a:t>flatten_1 (Flatten)          (None, 100352)            0</a:t>
            </a:r>
          </a:p>
          <a:p>
            <a:r>
              <a:rPr lang="en-GB" dirty="0"/>
              <a:t>_________________________________________________________________</a:t>
            </a:r>
          </a:p>
          <a:p>
            <a:r>
              <a:rPr lang="en-GB" dirty="0"/>
              <a:t>dense_1 (Dense)              (None, 512)               51380736</a:t>
            </a:r>
          </a:p>
          <a:p>
            <a:r>
              <a:rPr lang="en-GB" dirty="0"/>
              <a:t>_________________________________________________________________</a:t>
            </a:r>
          </a:p>
          <a:p>
            <a:r>
              <a:rPr lang="en-GB" dirty="0"/>
              <a:t>dense_2 (Dense)              (None, 5)                 2565</a:t>
            </a:r>
          </a:p>
          <a:p>
            <a:r>
              <a:rPr lang="en-GB" dirty="0"/>
              <a:t>=================================================================</a:t>
            </a:r>
          </a:p>
          <a:p>
            <a:r>
              <a:rPr lang="en-GB" dirty="0"/>
              <a:t>Total params: 51,624,133</a:t>
            </a:r>
          </a:p>
          <a:p>
            <a:r>
              <a:rPr lang="en-GB" dirty="0"/>
              <a:t>Trainable params: 51,624,133</a:t>
            </a:r>
          </a:p>
          <a:p>
            <a:r>
              <a:rPr lang="en-GB" dirty="0"/>
              <a:t>Non-trainable params: 0</a:t>
            </a:r>
          </a:p>
          <a:p>
            <a:r>
              <a:rPr lang="en-GB" dirty="0"/>
              <a:t>_________________________________________________________________</a:t>
            </a:r>
          </a:p>
        </p:txBody>
      </p:sp>
      <p:sp>
        <p:nvSpPr>
          <p:cNvPr id="4" name="TextBox 3">
            <a:extLst>
              <a:ext uri="{FF2B5EF4-FFF2-40B4-BE49-F238E27FC236}">
                <a16:creationId xmlns:a16="http://schemas.microsoft.com/office/drawing/2014/main" id="{1D9B9A5E-8F14-4C5E-8FAC-B32C766D8844}"/>
              </a:ext>
            </a:extLst>
          </p:cNvPr>
          <p:cNvSpPr txBox="1"/>
          <p:nvPr/>
        </p:nvSpPr>
        <p:spPr>
          <a:xfrm>
            <a:off x="4798503" y="886697"/>
            <a:ext cx="6085513" cy="5632311"/>
          </a:xfrm>
          <a:prstGeom prst="rect">
            <a:avLst/>
          </a:prstGeom>
          <a:noFill/>
        </p:spPr>
        <p:txBody>
          <a:bodyPr wrap="square" rtlCol="0">
            <a:spAutoFit/>
          </a:bodyPr>
          <a:lstStyle/>
          <a:p>
            <a:pPr marL="285750" indent="-285750">
              <a:buFont typeface="Arial" panose="020B0604020202020204" pitchFamily="34" charset="0"/>
              <a:buChar char="•"/>
            </a:pPr>
            <a:r>
              <a:rPr lang="en-GB" dirty="0"/>
              <a:t>A CNN with 4 convolution layers and 2 Dense layers was generated in </a:t>
            </a:r>
            <a:r>
              <a:rPr lang="en-GB" dirty="0" err="1"/>
              <a:t>Keras</a:t>
            </a:r>
            <a:r>
              <a:rPr lang="en-GB" dirty="0"/>
              <a:t> (high level </a:t>
            </a:r>
            <a:r>
              <a:rPr lang="en-GB" dirty="0" err="1"/>
              <a:t>Tensoflow</a:t>
            </a:r>
            <a:r>
              <a:rPr lang="en-GB" dirty="0"/>
              <a:t> API in Python.)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40,000 simulated images were generated between all 5 classes.</a:t>
            </a:r>
          </a:p>
          <a:p>
            <a:pPr marL="285750" indent="-285750">
              <a:buFont typeface="Arial" panose="020B0604020202020204" pitchFamily="34" charset="0"/>
              <a:buChar char="•"/>
            </a:pPr>
            <a:r>
              <a:rPr lang="en-GB" dirty="0"/>
              <a:t>This set was split into 20,000 images for training, 10,000 images for model validation and 10,000 images for testing.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Image size was 254 x 254 pixels, 3 channel greyscale.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Prior to training the image colour was normalised from 0 -&gt; 255 to 0.0 -&gt; 1.0 to allow efficient training.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Training was performed on a GPU (Nvidia GeForce GTX 1070 with CUDA 9 drivers.)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Learning rate was fixed at 2e-5 and a mean-square error loss function was used.</a:t>
            </a:r>
          </a:p>
          <a:p>
            <a:pPr marL="285750" indent="-285750">
              <a:buFont typeface="Arial" panose="020B0604020202020204" pitchFamily="34" charset="0"/>
              <a:buChar char="•"/>
            </a:pPr>
            <a:r>
              <a:rPr lang="en-GB" dirty="0"/>
              <a:t>Run time was ~ 1hour with GPU acceleration.</a:t>
            </a:r>
          </a:p>
          <a:p>
            <a:endParaRPr lang="en-GB" dirty="0"/>
          </a:p>
        </p:txBody>
      </p:sp>
    </p:spTree>
    <p:extLst>
      <p:ext uri="{BB962C8B-B14F-4D97-AF65-F5344CB8AC3E}">
        <p14:creationId xmlns:p14="http://schemas.microsoft.com/office/powerpoint/2010/main" val="150229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C563-CE12-489A-9E92-D892A53FFE7B}"/>
              </a:ext>
            </a:extLst>
          </p:cNvPr>
          <p:cNvSpPr>
            <a:spLocks noGrp="1"/>
          </p:cNvSpPr>
          <p:nvPr>
            <p:ph type="title"/>
          </p:nvPr>
        </p:nvSpPr>
        <p:spPr>
          <a:xfrm>
            <a:off x="716902" y="58163"/>
            <a:ext cx="10515600" cy="1098834"/>
          </a:xfrm>
        </p:spPr>
        <p:txBody>
          <a:bodyPr/>
          <a:lstStyle/>
          <a:p>
            <a:r>
              <a:rPr lang="en-GB" dirty="0"/>
              <a:t>Training results</a:t>
            </a:r>
          </a:p>
        </p:txBody>
      </p:sp>
      <p:pic>
        <p:nvPicPr>
          <p:cNvPr id="5" name="Picture 4">
            <a:extLst>
              <a:ext uri="{FF2B5EF4-FFF2-40B4-BE49-F238E27FC236}">
                <a16:creationId xmlns:a16="http://schemas.microsoft.com/office/drawing/2014/main" id="{D1B8ABCB-5635-4589-845E-B4B209424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56" y="1010500"/>
            <a:ext cx="5852172" cy="4389129"/>
          </a:xfrm>
          <a:prstGeom prst="rect">
            <a:avLst/>
          </a:prstGeom>
        </p:spPr>
      </p:pic>
      <p:pic>
        <p:nvPicPr>
          <p:cNvPr id="7" name="Picture 6">
            <a:extLst>
              <a:ext uri="{FF2B5EF4-FFF2-40B4-BE49-F238E27FC236}">
                <a16:creationId xmlns:a16="http://schemas.microsoft.com/office/drawing/2014/main" id="{FF64DF4A-CB6D-4C05-ADE8-5D716D9B1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52" y="1010499"/>
            <a:ext cx="5852172" cy="4389129"/>
          </a:xfrm>
          <a:prstGeom prst="rect">
            <a:avLst/>
          </a:prstGeom>
        </p:spPr>
      </p:pic>
      <p:sp>
        <p:nvSpPr>
          <p:cNvPr id="8" name="TextBox 7">
            <a:extLst>
              <a:ext uri="{FF2B5EF4-FFF2-40B4-BE49-F238E27FC236}">
                <a16:creationId xmlns:a16="http://schemas.microsoft.com/office/drawing/2014/main" id="{29C0651A-55D8-4B00-8C92-A87D1346A71D}"/>
              </a:ext>
            </a:extLst>
          </p:cNvPr>
          <p:cNvSpPr txBox="1"/>
          <p:nvPr/>
        </p:nvSpPr>
        <p:spPr>
          <a:xfrm>
            <a:off x="2476150" y="5578677"/>
            <a:ext cx="7239699" cy="923330"/>
          </a:xfrm>
          <a:prstGeom prst="rect">
            <a:avLst/>
          </a:prstGeom>
          <a:noFill/>
        </p:spPr>
        <p:txBody>
          <a:bodyPr wrap="square" rtlCol="0">
            <a:spAutoFit/>
          </a:bodyPr>
          <a:lstStyle/>
          <a:p>
            <a:r>
              <a:rPr lang="en-GB" dirty="0"/>
              <a:t>Accuracy plateaus at near 100% after 80 epochs.</a:t>
            </a:r>
          </a:p>
          <a:p>
            <a:r>
              <a:rPr lang="en-GB" dirty="0"/>
              <a:t>Validation accuracy and loss match training values indicating that the model is not “over-fitting” the training data. </a:t>
            </a:r>
          </a:p>
        </p:txBody>
      </p:sp>
    </p:spTree>
    <p:extLst>
      <p:ext uri="{BB962C8B-B14F-4D97-AF65-F5344CB8AC3E}">
        <p14:creationId xmlns:p14="http://schemas.microsoft.com/office/powerpoint/2010/main" val="35573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0ECF-BC49-42CE-9587-2AD29917865E}"/>
              </a:ext>
            </a:extLst>
          </p:cNvPr>
          <p:cNvSpPr>
            <a:spLocks noGrp="1"/>
          </p:cNvSpPr>
          <p:nvPr>
            <p:ph type="title"/>
          </p:nvPr>
        </p:nvSpPr>
        <p:spPr>
          <a:xfrm>
            <a:off x="754310" y="122557"/>
            <a:ext cx="10515600" cy="1325563"/>
          </a:xfrm>
        </p:spPr>
        <p:txBody>
          <a:bodyPr/>
          <a:lstStyle/>
          <a:p>
            <a:r>
              <a:rPr lang="en-GB" dirty="0"/>
              <a:t>Testing results</a:t>
            </a:r>
          </a:p>
        </p:txBody>
      </p:sp>
      <p:sp>
        <p:nvSpPr>
          <p:cNvPr id="3" name="Content Placeholder 2">
            <a:extLst>
              <a:ext uri="{FF2B5EF4-FFF2-40B4-BE49-F238E27FC236}">
                <a16:creationId xmlns:a16="http://schemas.microsoft.com/office/drawing/2014/main" id="{A5AB809A-88D9-496C-BBDC-B703D9F7773E}"/>
              </a:ext>
            </a:extLst>
          </p:cNvPr>
          <p:cNvSpPr>
            <a:spLocks noGrp="1"/>
          </p:cNvSpPr>
          <p:nvPr>
            <p:ph idx="1"/>
          </p:nvPr>
        </p:nvSpPr>
        <p:spPr>
          <a:xfrm>
            <a:off x="838200" y="1448120"/>
            <a:ext cx="10515600" cy="4351338"/>
          </a:xfrm>
        </p:spPr>
        <p:txBody>
          <a:bodyPr>
            <a:normAutofit fontScale="25000" lnSpcReduction="20000"/>
          </a:bodyPr>
          <a:lstStyle/>
          <a:p>
            <a:r>
              <a:rPr lang="en-GB" dirty="0"/>
              <a:t>Loaded model from disk</a:t>
            </a:r>
          </a:p>
          <a:p>
            <a:r>
              <a:rPr lang="en-GB" dirty="0"/>
              <a:t>-------------------------------</a:t>
            </a:r>
          </a:p>
          <a:p>
            <a:r>
              <a:rPr lang="en-GB" dirty="0"/>
              <a:t>Testing Baguettes....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\TEST\Baguette) contains 1973 files.</a:t>
            </a:r>
          </a:p>
          <a:p>
            <a:r>
              <a:rPr lang="en-GB" dirty="0"/>
              <a:t>Predicted 1973 classes in 8.124969720840454 seconds</a:t>
            </a:r>
          </a:p>
          <a:p>
            <a:r>
              <a:rPr lang="en-GB" b="1" dirty="0"/>
              <a:t>0 errors detected</a:t>
            </a:r>
          </a:p>
          <a:p>
            <a:r>
              <a:rPr lang="en-GB" dirty="0"/>
              <a:t>-------------------------------</a:t>
            </a:r>
          </a:p>
          <a:p>
            <a:r>
              <a:rPr lang="en-GB" dirty="0"/>
              <a:t>Testing Hearts....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\TEST\Heart) contains 1985 files.</a:t>
            </a:r>
          </a:p>
          <a:p>
            <a:r>
              <a:rPr lang="en-GB" dirty="0"/>
              <a:t>Predicted 1985 classes in 6.43539571762085 seconds</a:t>
            </a:r>
          </a:p>
          <a:p>
            <a:r>
              <a:rPr lang="en-GB" b="1" dirty="0"/>
              <a:t>19 errors detected</a:t>
            </a:r>
          </a:p>
          <a:p>
            <a:r>
              <a:rPr lang="en-GB" dirty="0"/>
              <a:t>-------------------------------</a:t>
            </a:r>
          </a:p>
          <a:p>
            <a:r>
              <a:rPr lang="en-GB" dirty="0"/>
              <a:t>Testing Ovals....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\TEST\Oval) contains 2016 files.</a:t>
            </a:r>
          </a:p>
          <a:p>
            <a:r>
              <a:rPr lang="en-GB" dirty="0"/>
              <a:t>Predicted 2016 classes in 6.108996391296387 seconds</a:t>
            </a:r>
          </a:p>
          <a:p>
            <a:r>
              <a:rPr lang="en-GB" b="1" dirty="0"/>
              <a:t>9 errors detected</a:t>
            </a:r>
          </a:p>
          <a:p>
            <a:r>
              <a:rPr lang="en-GB" dirty="0"/>
              <a:t>-------------------------------</a:t>
            </a:r>
          </a:p>
          <a:p>
            <a:r>
              <a:rPr lang="en-GB" dirty="0"/>
              <a:t>Testing </a:t>
            </a:r>
            <a:r>
              <a:rPr lang="en-GB" dirty="0" err="1"/>
              <a:t>Princesss</a:t>
            </a:r>
            <a:r>
              <a:rPr lang="en-GB" dirty="0"/>
              <a:t>....</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\TEST\Princess) contains 1976 files.</a:t>
            </a:r>
          </a:p>
          <a:p>
            <a:r>
              <a:rPr lang="en-GB" dirty="0"/>
              <a:t>Predicted 1976 classes in 6.171136379241943 seconds</a:t>
            </a:r>
          </a:p>
          <a:p>
            <a:r>
              <a:rPr lang="en-GB" b="1" dirty="0"/>
              <a:t>0 errors detected</a:t>
            </a:r>
          </a:p>
          <a:p>
            <a:r>
              <a:rPr lang="en-GB" dirty="0"/>
              <a:t>-------------------------------</a:t>
            </a:r>
          </a:p>
          <a:p>
            <a:r>
              <a:rPr lang="en-GB" dirty="0"/>
              <a:t>Testing Rounds....</a:t>
            </a:r>
          </a:p>
          <a:p>
            <a:r>
              <a:rPr lang="en-GB" dirty="0"/>
              <a:t>Test directory (c:\</a:t>
            </a:r>
            <a:r>
              <a:rPr lang="en-GB" dirty="0" err="1"/>
              <a:t>Github</a:t>
            </a:r>
            <a:r>
              <a:rPr lang="en-GB" dirty="0"/>
              <a:t>\</a:t>
            </a:r>
            <a:r>
              <a:rPr lang="en-GB" dirty="0" err="1"/>
              <a:t>CNNTest</a:t>
            </a:r>
            <a:r>
              <a:rPr lang="en-GB" dirty="0"/>
              <a:t>\</a:t>
            </a:r>
            <a:r>
              <a:rPr lang="en-GB" dirty="0" err="1"/>
              <a:t>GemImages</a:t>
            </a:r>
            <a:r>
              <a:rPr lang="en-GB" dirty="0"/>
              <a:t>\TEST\Round) contains 2050 files.</a:t>
            </a:r>
          </a:p>
          <a:p>
            <a:r>
              <a:rPr lang="en-GB" dirty="0"/>
              <a:t>Predicted 2050 classes in 6.35629677772522 seconds</a:t>
            </a:r>
          </a:p>
          <a:p>
            <a:r>
              <a:rPr lang="en-GB" b="1" dirty="0"/>
              <a:t>0 errors detected</a:t>
            </a:r>
          </a:p>
        </p:txBody>
      </p:sp>
      <p:sp>
        <p:nvSpPr>
          <p:cNvPr id="4" name="TextBox 3">
            <a:extLst>
              <a:ext uri="{FF2B5EF4-FFF2-40B4-BE49-F238E27FC236}">
                <a16:creationId xmlns:a16="http://schemas.microsoft.com/office/drawing/2014/main" id="{C9CBD67A-914E-4C93-AB4B-D973D4DDD4EF}"/>
              </a:ext>
            </a:extLst>
          </p:cNvPr>
          <p:cNvSpPr txBox="1"/>
          <p:nvPr/>
        </p:nvSpPr>
        <p:spPr>
          <a:xfrm>
            <a:off x="5092117" y="1065402"/>
            <a:ext cx="5796793" cy="1200329"/>
          </a:xfrm>
          <a:prstGeom prst="rect">
            <a:avLst/>
          </a:prstGeom>
          <a:noFill/>
        </p:spPr>
        <p:txBody>
          <a:bodyPr wrap="square" rtlCol="0">
            <a:spAutoFit/>
          </a:bodyPr>
          <a:lstStyle/>
          <a:p>
            <a:r>
              <a:rPr lang="en-GB" dirty="0"/>
              <a:t>Against the untouched Test set of images the model made ~ 10,000 predictions and made 28 errors.</a:t>
            </a:r>
          </a:p>
          <a:p>
            <a:endParaRPr lang="en-GB" dirty="0"/>
          </a:p>
          <a:p>
            <a:r>
              <a:rPr lang="en-GB" dirty="0"/>
              <a:t>Accuracy ~ 99.7 % </a:t>
            </a:r>
          </a:p>
        </p:txBody>
      </p:sp>
    </p:spTree>
    <p:extLst>
      <p:ext uri="{BB962C8B-B14F-4D97-AF65-F5344CB8AC3E}">
        <p14:creationId xmlns:p14="http://schemas.microsoft.com/office/powerpoint/2010/main" val="103167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E9CE-8557-4C78-A0F2-BB12F29B6F66}"/>
              </a:ext>
            </a:extLst>
          </p:cNvPr>
          <p:cNvSpPr>
            <a:spLocks noGrp="1"/>
          </p:cNvSpPr>
          <p:nvPr>
            <p:ph type="title"/>
          </p:nvPr>
        </p:nvSpPr>
        <p:spPr/>
        <p:txBody>
          <a:bodyPr/>
          <a:lstStyle/>
          <a:p>
            <a:r>
              <a:rPr lang="en-GB" dirty="0"/>
              <a:t>Angle estimation</a:t>
            </a:r>
          </a:p>
        </p:txBody>
      </p:sp>
      <p:pic>
        <p:nvPicPr>
          <p:cNvPr id="5" name="Picture 4">
            <a:extLst>
              <a:ext uri="{FF2B5EF4-FFF2-40B4-BE49-F238E27FC236}">
                <a16:creationId xmlns:a16="http://schemas.microsoft.com/office/drawing/2014/main" id="{E95A2FD6-7B7F-4029-94FF-701B194E1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22" y="3811180"/>
            <a:ext cx="2419350" cy="2419350"/>
          </a:xfrm>
          <a:prstGeom prst="rect">
            <a:avLst/>
          </a:prstGeom>
        </p:spPr>
      </p:pic>
      <p:pic>
        <p:nvPicPr>
          <p:cNvPr id="7" name="Picture 6">
            <a:extLst>
              <a:ext uri="{FF2B5EF4-FFF2-40B4-BE49-F238E27FC236}">
                <a16:creationId xmlns:a16="http://schemas.microsoft.com/office/drawing/2014/main" id="{CA7D565D-608E-4868-8E81-A4B02931A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28" y="3811180"/>
            <a:ext cx="2419350" cy="2419350"/>
          </a:xfrm>
          <a:prstGeom prst="rect">
            <a:avLst/>
          </a:prstGeom>
        </p:spPr>
      </p:pic>
      <p:pic>
        <p:nvPicPr>
          <p:cNvPr id="11" name="Picture 10">
            <a:extLst>
              <a:ext uri="{FF2B5EF4-FFF2-40B4-BE49-F238E27FC236}">
                <a16:creationId xmlns:a16="http://schemas.microsoft.com/office/drawing/2014/main" id="{1C37E159-50DB-4976-9B7E-8F7B4080C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2234" y="3811180"/>
            <a:ext cx="2419350" cy="2419350"/>
          </a:xfrm>
          <a:prstGeom prst="rect">
            <a:avLst/>
          </a:prstGeom>
        </p:spPr>
      </p:pic>
      <p:sp>
        <p:nvSpPr>
          <p:cNvPr id="12" name="TextBox 11">
            <a:extLst>
              <a:ext uri="{FF2B5EF4-FFF2-40B4-BE49-F238E27FC236}">
                <a16:creationId xmlns:a16="http://schemas.microsoft.com/office/drawing/2014/main" id="{5DB661EE-8EB5-4160-8F5D-E8E960BA45A8}"/>
              </a:ext>
            </a:extLst>
          </p:cNvPr>
          <p:cNvSpPr txBox="1"/>
          <p:nvPr/>
        </p:nvSpPr>
        <p:spPr>
          <a:xfrm>
            <a:off x="2851486" y="6361551"/>
            <a:ext cx="664611" cy="369332"/>
          </a:xfrm>
          <a:prstGeom prst="rect">
            <a:avLst/>
          </a:prstGeom>
          <a:noFill/>
        </p:spPr>
        <p:txBody>
          <a:bodyPr wrap="square" rtlCol="0">
            <a:spAutoFit/>
          </a:bodyPr>
          <a:lstStyle/>
          <a:p>
            <a:r>
              <a:rPr lang="en-GB" dirty="0"/>
              <a:t>0</a:t>
            </a:r>
            <a:r>
              <a:rPr lang="en-GB" baseline="30000" dirty="0"/>
              <a:t>o</a:t>
            </a:r>
          </a:p>
        </p:txBody>
      </p:sp>
      <p:sp>
        <p:nvSpPr>
          <p:cNvPr id="13" name="TextBox 12">
            <a:extLst>
              <a:ext uri="{FF2B5EF4-FFF2-40B4-BE49-F238E27FC236}">
                <a16:creationId xmlns:a16="http://schemas.microsoft.com/office/drawing/2014/main" id="{A99B2F18-2F1B-4F80-AA01-C147B7A76737}"/>
              </a:ext>
            </a:extLst>
          </p:cNvPr>
          <p:cNvSpPr txBox="1"/>
          <p:nvPr/>
        </p:nvSpPr>
        <p:spPr>
          <a:xfrm>
            <a:off x="5483203" y="6414732"/>
            <a:ext cx="914400" cy="369332"/>
          </a:xfrm>
          <a:prstGeom prst="rect">
            <a:avLst/>
          </a:prstGeom>
          <a:noFill/>
        </p:spPr>
        <p:txBody>
          <a:bodyPr wrap="square" rtlCol="0">
            <a:spAutoFit/>
          </a:bodyPr>
          <a:lstStyle/>
          <a:p>
            <a:r>
              <a:rPr lang="en-GB" dirty="0"/>
              <a:t>15</a:t>
            </a:r>
            <a:r>
              <a:rPr lang="en-GB" baseline="30000" dirty="0"/>
              <a:t>o</a:t>
            </a:r>
          </a:p>
        </p:txBody>
      </p:sp>
      <p:sp>
        <p:nvSpPr>
          <p:cNvPr id="14" name="TextBox 13">
            <a:extLst>
              <a:ext uri="{FF2B5EF4-FFF2-40B4-BE49-F238E27FC236}">
                <a16:creationId xmlns:a16="http://schemas.microsoft.com/office/drawing/2014/main" id="{68E389A2-14DE-42C4-AA03-8BF0ED2EE001}"/>
              </a:ext>
            </a:extLst>
          </p:cNvPr>
          <p:cNvSpPr txBox="1"/>
          <p:nvPr/>
        </p:nvSpPr>
        <p:spPr>
          <a:xfrm>
            <a:off x="8441095" y="6361551"/>
            <a:ext cx="914400" cy="369332"/>
          </a:xfrm>
          <a:prstGeom prst="rect">
            <a:avLst/>
          </a:prstGeom>
          <a:noFill/>
        </p:spPr>
        <p:txBody>
          <a:bodyPr wrap="square" rtlCol="0">
            <a:spAutoFit/>
          </a:bodyPr>
          <a:lstStyle/>
          <a:p>
            <a:r>
              <a:rPr lang="en-GB" dirty="0"/>
              <a:t>30</a:t>
            </a:r>
            <a:r>
              <a:rPr lang="en-GB" baseline="30000" dirty="0"/>
              <a:t>o</a:t>
            </a:r>
          </a:p>
        </p:txBody>
      </p:sp>
      <p:sp>
        <p:nvSpPr>
          <p:cNvPr id="15" name="TextBox 14">
            <a:extLst>
              <a:ext uri="{FF2B5EF4-FFF2-40B4-BE49-F238E27FC236}">
                <a16:creationId xmlns:a16="http://schemas.microsoft.com/office/drawing/2014/main" id="{9AFB7C72-6D2D-468E-8D62-B96614E7EFFD}"/>
              </a:ext>
            </a:extLst>
          </p:cNvPr>
          <p:cNvSpPr txBox="1"/>
          <p:nvPr/>
        </p:nvSpPr>
        <p:spPr>
          <a:xfrm>
            <a:off x="771788" y="1529678"/>
            <a:ext cx="10117123" cy="2031325"/>
          </a:xfrm>
          <a:prstGeom prst="rect">
            <a:avLst/>
          </a:prstGeom>
          <a:noFill/>
        </p:spPr>
        <p:txBody>
          <a:bodyPr wrap="square" rtlCol="0">
            <a:spAutoFit/>
          </a:bodyPr>
          <a:lstStyle/>
          <a:p>
            <a:r>
              <a:rPr lang="en-GB" dirty="0"/>
              <a:t>In order to test the ability to train the network for rotation detection a set of images of the “Round” gem were simulated with rotations in 5</a:t>
            </a:r>
            <a:r>
              <a:rPr lang="en-GB" baseline="30000" dirty="0"/>
              <a:t>o</a:t>
            </a:r>
            <a:r>
              <a:rPr lang="en-GB" dirty="0"/>
              <a:t> steps from 0 to 40</a:t>
            </a:r>
            <a:r>
              <a:rPr lang="en-GB" baseline="30000" dirty="0"/>
              <a:t>o </a:t>
            </a:r>
            <a:r>
              <a:rPr lang="en-GB" dirty="0"/>
              <a:t>(octagon has a 45</a:t>
            </a:r>
            <a:r>
              <a:rPr lang="en-GB" baseline="30000" dirty="0"/>
              <a:t>0</a:t>
            </a:r>
            <a:r>
              <a:rPr lang="en-GB" dirty="0"/>
              <a:t> rotational symmetry so 0</a:t>
            </a:r>
            <a:r>
              <a:rPr lang="en-GB" baseline="30000" dirty="0"/>
              <a:t>0</a:t>
            </a:r>
            <a:r>
              <a:rPr lang="en-GB" dirty="0"/>
              <a:t> === 45</a:t>
            </a:r>
            <a:r>
              <a:rPr lang="en-GB" baseline="30000" dirty="0"/>
              <a:t>0</a:t>
            </a:r>
            <a:r>
              <a:rPr lang="en-GB" dirty="0"/>
              <a:t>).     20,000 training images, 10,000 validation images and 10,000 test images were made.    For the test images a random rotation in the range (-2.2 -&gt; 2.2) was added to each image giving a near continuous range of angles for the test.  </a:t>
            </a:r>
          </a:p>
          <a:p>
            <a:endParaRPr lang="en-GB" dirty="0"/>
          </a:p>
          <a:p>
            <a:r>
              <a:rPr lang="en-GB" dirty="0"/>
              <a:t>The same network structure was used as for the base classification.</a:t>
            </a:r>
          </a:p>
        </p:txBody>
      </p:sp>
    </p:spTree>
    <p:extLst>
      <p:ext uri="{BB962C8B-B14F-4D97-AF65-F5344CB8AC3E}">
        <p14:creationId xmlns:p14="http://schemas.microsoft.com/office/powerpoint/2010/main" val="98463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0603-F327-4772-B80E-2E5DF8D939F3}"/>
              </a:ext>
            </a:extLst>
          </p:cNvPr>
          <p:cNvSpPr>
            <a:spLocks noGrp="1"/>
          </p:cNvSpPr>
          <p:nvPr>
            <p:ph type="title"/>
          </p:nvPr>
        </p:nvSpPr>
        <p:spPr>
          <a:xfrm>
            <a:off x="838200" y="51133"/>
            <a:ext cx="10515600" cy="969955"/>
          </a:xfrm>
        </p:spPr>
        <p:txBody>
          <a:bodyPr/>
          <a:lstStyle/>
          <a:p>
            <a:r>
              <a:rPr lang="en-GB" dirty="0"/>
              <a:t>Angle test results</a:t>
            </a:r>
          </a:p>
        </p:txBody>
      </p:sp>
      <p:pic>
        <p:nvPicPr>
          <p:cNvPr id="5" name="Picture 4">
            <a:extLst>
              <a:ext uri="{FF2B5EF4-FFF2-40B4-BE49-F238E27FC236}">
                <a16:creationId xmlns:a16="http://schemas.microsoft.com/office/drawing/2014/main" id="{FFE6F795-D71E-4237-AB22-6DB08549D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83" y="1021088"/>
            <a:ext cx="5456117" cy="4092088"/>
          </a:xfrm>
          <a:prstGeom prst="rect">
            <a:avLst/>
          </a:prstGeom>
        </p:spPr>
      </p:pic>
      <p:pic>
        <p:nvPicPr>
          <p:cNvPr id="7" name="Picture 6">
            <a:extLst>
              <a:ext uri="{FF2B5EF4-FFF2-40B4-BE49-F238E27FC236}">
                <a16:creationId xmlns:a16="http://schemas.microsoft.com/office/drawing/2014/main" id="{8E70BBBB-833D-4DC0-B165-377F67A67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290" y="1021088"/>
            <a:ext cx="5456117" cy="4092088"/>
          </a:xfrm>
          <a:prstGeom prst="rect">
            <a:avLst/>
          </a:prstGeom>
        </p:spPr>
      </p:pic>
      <p:sp>
        <p:nvSpPr>
          <p:cNvPr id="8" name="TextBox 7">
            <a:extLst>
              <a:ext uri="{FF2B5EF4-FFF2-40B4-BE49-F238E27FC236}">
                <a16:creationId xmlns:a16="http://schemas.microsoft.com/office/drawing/2014/main" id="{0166703B-8326-461E-9D8B-48B8681E23B3}"/>
              </a:ext>
            </a:extLst>
          </p:cNvPr>
          <p:cNvSpPr txBox="1"/>
          <p:nvPr/>
        </p:nvSpPr>
        <p:spPr>
          <a:xfrm>
            <a:off x="838200" y="5192785"/>
            <a:ext cx="10419826" cy="646331"/>
          </a:xfrm>
          <a:prstGeom prst="rect">
            <a:avLst/>
          </a:prstGeom>
          <a:noFill/>
        </p:spPr>
        <p:txBody>
          <a:bodyPr wrap="square" rtlCol="0">
            <a:spAutoFit/>
          </a:bodyPr>
          <a:lstStyle/>
          <a:p>
            <a:r>
              <a:rPr lang="en-GB" dirty="0"/>
              <a:t>After training the network had a close to 100% accuracy against the validation data.  Again train and validation losses were identical suggesting the model is not over-fitting.</a:t>
            </a:r>
          </a:p>
        </p:txBody>
      </p:sp>
    </p:spTree>
    <p:extLst>
      <p:ext uri="{BB962C8B-B14F-4D97-AF65-F5344CB8AC3E}">
        <p14:creationId xmlns:p14="http://schemas.microsoft.com/office/powerpoint/2010/main" val="1450469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1563</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Gem classification with Deep Learning</vt:lpstr>
      <vt:lpstr>Aim</vt:lpstr>
      <vt:lpstr>CNNs</vt:lpstr>
      <vt:lpstr>Stone types</vt:lpstr>
      <vt:lpstr>Network</vt:lpstr>
      <vt:lpstr>Training results</vt:lpstr>
      <vt:lpstr>Testing results</vt:lpstr>
      <vt:lpstr>Angle estimation</vt:lpstr>
      <vt:lpstr>Angle test results</vt:lpstr>
      <vt:lpstr>Angle prediction method</vt:lpstr>
      <vt:lpstr>Angle detect results</vt:lpstr>
      <vt:lpstr>Conclusions from tests.</vt:lpstr>
      <vt:lpstr>Next steps</vt:lpstr>
      <vt:lpstr>Why GPU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 classification with Deep Learning</dc:title>
  <dc:creator>Mary Henley</dc:creator>
  <cp:lastModifiedBy>Mary Henley</cp:lastModifiedBy>
  <cp:revision>21</cp:revision>
  <dcterms:created xsi:type="dcterms:W3CDTF">2019-02-06T10:38:42Z</dcterms:created>
  <dcterms:modified xsi:type="dcterms:W3CDTF">2019-02-06T16:31:59Z</dcterms:modified>
</cp:coreProperties>
</file>