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7" r:id="rId4"/>
    <p:sldId id="259" r:id="rId5"/>
    <p:sldId id="260" r:id="rId6"/>
    <p:sldId id="265" r:id="rId7"/>
    <p:sldId id="266" r:id="rId8"/>
    <p:sldId id="261" r:id="rId9"/>
    <p:sldId id="267" r:id="rId10"/>
    <p:sldId id="268" r:id="rId11"/>
    <p:sldId id="269" r:id="rId12"/>
    <p:sldId id="262" r:id="rId13"/>
    <p:sldId id="263" r:id="rId14"/>
    <p:sldId id="264"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278" autoAdjust="0"/>
  </p:normalViewPr>
  <p:slideViewPr>
    <p:cSldViewPr snapToGrid="0" snapToObjects="1">
      <p:cViewPr varScale="1">
        <p:scale>
          <a:sx n="98" d="100"/>
          <a:sy n="98" d="100"/>
        </p:scale>
        <p:origin x="-168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ltLang="ja-JP"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February 22, 2014</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February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February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February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February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February 22,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February 22,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February 22, 2014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February 22,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February 22, 2014</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ltLang="ja-JP"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ltLang="ja-JP"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February 22, 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February 22, 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Olearn-PRML1</a:t>
            </a:r>
            <a:endParaRPr lang="en-US" dirty="0"/>
          </a:p>
        </p:txBody>
      </p:sp>
      <p:sp>
        <p:nvSpPr>
          <p:cNvPr id="3" name="Subtitle 2"/>
          <p:cNvSpPr>
            <a:spLocks noGrp="1"/>
          </p:cNvSpPr>
          <p:nvPr>
            <p:ph type="subTitle" idx="1"/>
          </p:nvPr>
        </p:nvSpPr>
        <p:spPr/>
        <p:txBody>
          <a:bodyPr/>
          <a:lstStyle/>
          <a:p>
            <a:pPr algn="ctr"/>
            <a:r>
              <a:rPr lang="en-US" dirty="0" err="1" smtClean="0"/>
              <a:t>Kousuke</a:t>
            </a:r>
            <a:r>
              <a:rPr lang="en-US" dirty="0" smtClean="0"/>
              <a:t> Takeuchi</a:t>
            </a:r>
            <a:endParaRPr lang="en-US" dirty="0"/>
          </a:p>
        </p:txBody>
      </p:sp>
    </p:spTree>
    <p:extLst>
      <p:ext uri="{BB962C8B-B14F-4D97-AF65-F5344CB8AC3E}">
        <p14:creationId xmlns:p14="http://schemas.microsoft.com/office/powerpoint/2010/main" val="194410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クラスタリング</a:t>
            </a:r>
            <a:r>
              <a:rPr lang="en-US" altLang="ja-JP" dirty="0" smtClean="0"/>
              <a:t>(</a:t>
            </a:r>
            <a:r>
              <a:rPr lang="en-US" altLang="ja-JP" dirty="0" err="1" smtClean="0"/>
              <a:t>Clastering</a:t>
            </a:r>
            <a:r>
              <a:rPr lang="en-US" altLang="ja-JP" dirty="0" smtClean="0"/>
              <a:t>)</a:t>
            </a:r>
            <a:endParaRPr lang="en-US" dirty="0"/>
          </a:p>
        </p:txBody>
      </p:sp>
      <p:sp>
        <p:nvSpPr>
          <p:cNvPr id="3" name="Content Placeholder 2"/>
          <p:cNvSpPr>
            <a:spLocks noGrp="1"/>
          </p:cNvSpPr>
          <p:nvPr>
            <p:ph idx="1"/>
          </p:nvPr>
        </p:nvSpPr>
        <p:spPr/>
        <p:txBody>
          <a:bodyPr/>
          <a:lstStyle/>
          <a:p>
            <a:endParaRPr lang="en-US" altLang="ja-JP" dirty="0" smtClean="0"/>
          </a:p>
          <a:p>
            <a:endParaRPr lang="en-US" altLang="ja-JP" dirty="0"/>
          </a:p>
          <a:p>
            <a:r>
              <a:rPr lang="ja-JP" altLang="en-US" dirty="0" smtClean="0"/>
              <a:t>分類と同様のパターン認識問題</a:t>
            </a:r>
            <a:endParaRPr lang="en-US" altLang="ja-JP" dirty="0" smtClean="0"/>
          </a:p>
          <a:p>
            <a:r>
              <a:rPr lang="ja-JP" altLang="en-US" dirty="0" smtClean="0"/>
              <a:t>入力標本　　　　を元にラベル</a:t>
            </a:r>
            <a:r>
              <a:rPr lang="en-US" altLang="ja-JP" dirty="0" smtClean="0"/>
              <a:t>(1..c)</a:t>
            </a:r>
            <a:r>
              <a:rPr lang="ja-JP" altLang="en-US" dirty="0" smtClean="0"/>
              <a:t>を振り分ける。</a:t>
            </a:r>
            <a:endParaRPr lang="en-US" altLang="ja-JP" dirty="0" smtClean="0"/>
          </a:p>
          <a:p>
            <a:pPr marL="68580" indent="0">
              <a:buNone/>
            </a:pPr>
            <a:r>
              <a:rPr lang="ja-JP" altLang="en-US" dirty="0" smtClean="0"/>
              <a:t>（分類はラベルが明示的に与えられる）</a:t>
            </a:r>
            <a:endParaRPr lang="en-US" dirty="0"/>
          </a:p>
        </p:txBody>
      </p:sp>
      <p:pic>
        <p:nvPicPr>
          <p:cNvPr id="4" name="Picture 3" descr="OLearning-PRML1_pdf-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172" y="3626264"/>
            <a:ext cx="927100" cy="444500"/>
          </a:xfrm>
          <a:prstGeom prst="rect">
            <a:avLst/>
          </a:prstGeom>
        </p:spPr>
      </p:pic>
    </p:spTree>
    <p:extLst>
      <p:ext uri="{BB962C8B-B14F-4D97-AF65-F5344CB8AC3E}">
        <p14:creationId xmlns:p14="http://schemas.microsoft.com/office/powerpoint/2010/main" val="140011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3200" dirty="0" smtClean="0"/>
              <a:t>次元削減</a:t>
            </a:r>
            <a:r>
              <a:rPr lang="en-US" altLang="ja-JP" sz="3200" dirty="0"/>
              <a:t>(</a:t>
            </a:r>
            <a:r>
              <a:rPr lang="en-US" altLang="ja-JP" sz="3200" dirty="0" smtClean="0"/>
              <a:t>Dimensionality </a:t>
            </a:r>
            <a:r>
              <a:rPr lang="en-US" altLang="ja-JP" sz="3200" dirty="0" err="1" smtClean="0"/>
              <a:t>redution</a:t>
            </a:r>
            <a:r>
              <a:rPr lang="en-US" altLang="ja-JP" sz="3200" dirty="0" smtClean="0"/>
              <a:t>)</a:t>
            </a:r>
            <a:endParaRPr lang="en-US" sz="3200" dirty="0"/>
          </a:p>
        </p:txBody>
      </p:sp>
      <p:sp>
        <p:nvSpPr>
          <p:cNvPr id="3" name="Content Placeholder 2"/>
          <p:cNvSpPr>
            <a:spLocks noGrp="1"/>
          </p:cNvSpPr>
          <p:nvPr>
            <p:ph idx="1"/>
          </p:nvPr>
        </p:nvSpPr>
        <p:spPr/>
        <p:txBody>
          <a:bodyPr/>
          <a:lstStyle/>
          <a:p>
            <a:r>
              <a:rPr lang="ja-JP" altLang="en-US" dirty="0" smtClean="0"/>
              <a:t>入力標本の次元数</a:t>
            </a:r>
            <a:r>
              <a:rPr lang="en-US" altLang="ja-JP" dirty="0" smtClean="0"/>
              <a:t>d</a:t>
            </a:r>
            <a:r>
              <a:rPr lang="ja-JP" altLang="en-US" dirty="0" smtClean="0"/>
              <a:t>が非常に大きい時、計算量</a:t>
            </a:r>
            <a:r>
              <a:rPr lang="en-US" altLang="ja-JP" dirty="0" smtClean="0"/>
              <a:t>T(d)</a:t>
            </a:r>
            <a:r>
              <a:rPr lang="ja-JP" altLang="en-US" dirty="0" smtClean="0"/>
              <a:t>が大きくなり、計算に時間がかかってしまうので、少ない次元（データ数）に変換する問題</a:t>
            </a:r>
            <a:endParaRPr lang="en-US" altLang="ja-JP" dirty="0" smtClean="0"/>
          </a:p>
          <a:p>
            <a:endParaRPr lang="en-US" altLang="ja-JP" dirty="0"/>
          </a:p>
          <a:p>
            <a:r>
              <a:rPr lang="en-US" altLang="ja-JP" dirty="0" smtClean="0"/>
              <a:t>Ex. ) </a:t>
            </a:r>
            <a:r>
              <a:rPr lang="ja-JP" altLang="en-US" dirty="0" smtClean="0"/>
              <a:t>人間の価値に対する次元削減</a:t>
            </a:r>
            <a:endParaRPr lang="en-US" altLang="ja-JP" dirty="0" smtClean="0"/>
          </a:p>
        </p:txBody>
      </p:sp>
      <p:pic>
        <p:nvPicPr>
          <p:cNvPr id="4" name="Picture 3" descr="OLearning-PRML1_pdf-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055" y="4829329"/>
            <a:ext cx="6743700" cy="1003300"/>
          </a:xfrm>
          <a:prstGeom prst="rect">
            <a:avLst/>
          </a:prstGeom>
        </p:spPr>
      </p:pic>
    </p:spTree>
    <p:extLst>
      <p:ext uri="{BB962C8B-B14F-4D97-AF65-F5344CB8AC3E}">
        <p14:creationId xmlns:p14="http://schemas.microsoft.com/office/powerpoint/2010/main" val="304870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SECTION3</a:t>
            </a:r>
            <a:endParaRPr lang="en-US" dirty="0"/>
          </a:p>
        </p:txBody>
      </p:sp>
      <p:sp>
        <p:nvSpPr>
          <p:cNvPr id="3" name="Text Placeholder 2"/>
          <p:cNvSpPr>
            <a:spLocks noGrp="1"/>
          </p:cNvSpPr>
          <p:nvPr>
            <p:ph type="body" idx="1"/>
          </p:nvPr>
        </p:nvSpPr>
        <p:spPr/>
        <p:txBody>
          <a:bodyPr>
            <a:noAutofit/>
          </a:bodyPr>
          <a:lstStyle/>
          <a:p>
            <a:r>
              <a:rPr lang="ja-JP" altLang="en-US" sz="4000" dirty="0" smtClean="0"/>
              <a:t>頻度主義とベイズ主義</a:t>
            </a:r>
            <a:endParaRPr lang="en-US" altLang="ja-JP" sz="4000" dirty="0" smtClean="0"/>
          </a:p>
          <a:p>
            <a:r>
              <a:rPr lang="en-US" altLang="ja-JP" sz="2400" dirty="0" smtClean="0"/>
              <a:t>(</a:t>
            </a:r>
            <a:r>
              <a:rPr lang="en-US" altLang="ja-JP" sz="2400" dirty="0" err="1" smtClean="0"/>
              <a:t>Bayesianism</a:t>
            </a:r>
            <a:r>
              <a:rPr lang="en-US" altLang="ja-JP" sz="2400" dirty="0" smtClean="0"/>
              <a:t> and Frequency Principle)</a:t>
            </a:r>
            <a:endParaRPr lang="en-US" sz="2400" dirty="0"/>
          </a:p>
        </p:txBody>
      </p:sp>
    </p:spTree>
    <p:extLst>
      <p:ext uri="{BB962C8B-B14F-4D97-AF65-F5344CB8AC3E}">
        <p14:creationId xmlns:p14="http://schemas.microsoft.com/office/powerpoint/2010/main" val="189457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頻度主義</a:t>
            </a:r>
            <a:r>
              <a:rPr lang="en-US" altLang="ja-JP" dirty="0" smtClean="0"/>
              <a:t>(</a:t>
            </a:r>
            <a:r>
              <a:rPr lang="en-US" altLang="ja-JP" dirty="0" err="1" smtClean="0"/>
              <a:t>Frenquency</a:t>
            </a:r>
            <a:r>
              <a:rPr lang="en-US" altLang="ja-JP" dirty="0" smtClean="0"/>
              <a:t> Principle)</a:t>
            </a:r>
            <a:endParaRPr lang="en-US" dirty="0"/>
          </a:p>
        </p:txBody>
      </p:sp>
      <p:sp>
        <p:nvSpPr>
          <p:cNvPr id="3" name="Content Placeholder 2"/>
          <p:cNvSpPr>
            <a:spLocks noGrp="1"/>
          </p:cNvSpPr>
          <p:nvPr>
            <p:ph idx="1"/>
          </p:nvPr>
        </p:nvSpPr>
        <p:spPr/>
        <p:txBody>
          <a:bodyPr>
            <a:normAutofit lnSpcReduction="10000"/>
          </a:bodyPr>
          <a:lstStyle/>
          <a:p>
            <a:r>
              <a:rPr lang="ja-JP" altLang="en-US" dirty="0" smtClean="0"/>
              <a:t>訓練標本</a:t>
            </a:r>
            <a:r>
              <a:rPr lang="en-US" altLang="ja-JP" dirty="0"/>
              <a:t> </a:t>
            </a:r>
            <a:r>
              <a:rPr lang="en-US" altLang="ja-JP" dirty="0" smtClean="0"/>
              <a:t>D = {(x</a:t>
            </a:r>
            <a:r>
              <a:rPr lang="en-US" altLang="ja-JP" baseline="-25000" dirty="0" smtClean="0"/>
              <a:t>i </a:t>
            </a:r>
            <a:r>
              <a:rPr lang="en-US" altLang="ja-JP" dirty="0" smtClean="0"/>
              <a:t>, </a:t>
            </a:r>
            <a:r>
              <a:rPr lang="en-US" altLang="ja-JP" dirty="0" err="1"/>
              <a:t>y</a:t>
            </a:r>
            <a:r>
              <a:rPr lang="en-US" altLang="ja-JP" baseline="-25000" dirty="0" err="1" smtClean="0"/>
              <a:t>i</a:t>
            </a:r>
            <a:r>
              <a:rPr lang="en-US" altLang="ja-JP" dirty="0" smtClean="0"/>
              <a:t>)}</a:t>
            </a:r>
            <a:r>
              <a:rPr lang="en-US" altLang="ja-JP" baseline="30000" dirty="0"/>
              <a:t> </a:t>
            </a:r>
            <a:r>
              <a:rPr lang="en-US" altLang="ja-JP" dirty="0"/>
              <a:t> </a:t>
            </a:r>
            <a:r>
              <a:rPr lang="en-US" altLang="ja-JP" dirty="0" smtClean="0"/>
              <a:t>( </a:t>
            </a:r>
            <a:r>
              <a:rPr lang="en-US" altLang="ja-JP" dirty="0" err="1" smtClean="0"/>
              <a:t>i</a:t>
            </a:r>
            <a:r>
              <a:rPr lang="en-US" altLang="ja-JP" dirty="0" smtClean="0"/>
              <a:t> = 1..n ) </a:t>
            </a:r>
          </a:p>
          <a:p>
            <a:r>
              <a:rPr lang="ja-JP" altLang="en-US" dirty="0" smtClean="0"/>
              <a:t>パラメータ</a:t>
            </a:r>
            <a:r>
              <a:rPr lang="en-US" altLang="ja-JP" dirty="0" err="1" smtClean="0"/>
              <a:t>θ</a:t>
            </a:r>
            <a:endParaRPr lang="en-US" altLang="ja-JP" dirty="0" smtClean="0"/>
          </a:p>
          <a:p>
            <a:pPr marL="68580" indent="0">
              <a:buNone/>
            </a:pPr>
            <a:r>
              <a:rPr lang="ja-JP" altLang="en-US" dirty="0" smtClean="0"/>
              <a:t>を用いて学習</a:t>
            </a:r>
            <a:endParaRPr lang="en-US" altLang="ja-JP" dirty="0" smtClean="0"/>
          </a:p>
          <a:p>
            <a:pPr marL="68580" indent="0">
              <a:buNone/>
            </a:pPr>
            <a:endParaRPr lang="en-US" dirty="0"/>
          </a:p>
          <a:p>
            <a:pPr marL="68580" indent="0">
              <a:buNone/>
            </a:pPr>
            <a:r>
              <a:rPr lang="ja-JP" altLang="en-US" dirty="0" smtClean="0"/>
              <a:t>例：最尤推定）</a:t>
            </a:r>
            <a:endParaRPr lang="en-US" altLang="ja-JP" dirty="0" smtClean="0"/>
          </a:p>
          <a:p>
            <a:pPr marL="68580" indent="0">
              <a:buNone/>
            </a:pPr>
            <a:endParaRPr lang="en-US" dirty="0" smtClean="0"/>
          </a:p>
          <a:p>
            <a:pPr marL="68580" indent="0">
              <a:buNone/>
            </a:pPr>
            <a:r>
              <a:rPr lang="en-US" dirty="0" smtClean="0"/>
              <a:t>q : </a:t>
            </a:r>
            <a:r>
              <a:rPr lang="ja-JP" altLang="en-US" dirty="0" smtClean="0"/>
              <a:t>生成モデルの精度</a:t>
            </a:r>
            <a:endParaRPr lang="en-US" altLang="ja-JP" dirty="0" smtClean="0"/>
          </a:p>
          <a:p>
            <a:pPr marL="68580" indent="0">
              <a:buNone/>
            </a:pPr>
            <a:r>
              <a:rPr lang="en-US" altLang="ja-JP" dirty="0" smtClean="0"/>
              <a:t>→ </a:t>
            </a:r>
            <a:r>
              <a:rPr lang="ja-JP" altLang="en-US" dirty="0" smtClean="0"/>
              <a:t>モデルの精度が一番よくなる</a:t>
            </a:r>
            <a:r>
              <a:rPr lang="en-US" altLang="ja-JP" dirty="0" err="1" smtClean="0"/>
              <a:t>θ</a:t>
            </a:r>
            <a:r>
              <a:rPr lang="ja-JP" altLang="en-US" dirty="0" smtClean="0"/>
              <a:t>を計算</a:t>
            </a:r>
            <a:endParaRPr lang="en-US" altLang="ja-JP" dirty="0" smtClean="0"/>
          </a:p>
        </p:txBody>
      </p:sp>
      <p:pic>
        <p:nvPicPr>
          <p:cNvPr id="5" name="Picture 4" descr="OLearning-PRML1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110" y="3840039"/>
            <a:ext cx="2902023" cy="1197436"/>
          </a:xfrm>
          <a:prstGeom prst="rect">
            <a:avLst/>
          </a:prstGeom>
        </p:spPr>
      </p:pic>
    </p:spTree>
    <p:extLst>
      <p:ext uri="{BB962C8B-B14F-4D97-AF65-F5344CB8AC3E}">
        <p14:creationId xmlns:p14="http://schemas.microsoft.com/office/powerpoint/2010/main" val="19692212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ベイズ主義</a:t>
            </a:r>
            <a:r>
              <a:rPr lang="en-US" altLang="ja-JP" dirty="0" smtClean="0"/>
              <a:t>(</a:t>
            </a:r>
            <a:r>
              <a:rPr lang="en-US" altLang="ja-JP" dirty="0" err="1" smtClean="0"/>
              <a:t>Bayesianism</a:t>
            </a:r>
            <a:r>
              <a:rPr lang="en-US" altLang="ja-JP" dirty="0" smtClean="0"/>
              <a:t>)</a:t>
            </a:r>
            <a:endParaRPr lang="en-US" dirty="0"/>
          </a:p>
        </p:txBody>
      </p:sp>
      <p:sp>
        <p:nvSpPr>
          <p:cNvPr id="3" name="Content Placeholder 2"/>
          <p:cNvSpPr>
            <a:spLocks noGrp="1"/>
          </p:cNvSpPr>
          <p:nvPr>
            <p:ph idx="1"/>
          </p:nvPr>
        </p:nvSpPr>
        <p:spPr/>
        <p:txBody>
          <a:bodyPr/>
          <a:lstStyle/>
          <a:p>
            <a:r>
              <a:rPr lang="ja-JP" altLang="en-US" dirty="0" smtClean="0"/>
              <a:t>事前確率</a:t>
            </a:r>
            <a:r>
              <a:rPr lang="en-US" altLang="ja-JP" dirty="0" smtClean="0"/>
              <a:t> p(</a:t>
            </a:r>
            <a:r>
              <a:rPr lang="en-US" altLang="ja-JP" dirty="0" err="1" smtClean="0"/>
              <a:t>θ</a:t>
            </a:r>
            <a:r>
              <a:rPr lang="en-US" altLang="ja-JP" dirty="0" smtClean="0"/>
              <a:t>)</a:t>
            </a:r>
          </a:p>
          <a:p>
            <a:r>
              <a:rPr lang="ja-JP" altLang="en-US" dirty="0" smtClean="0"/>
              <a:t>事後確率</a:t>
            </a:r>
            <a:r>
              <a:rPr lang="en-US" altLang="ja-JP" dirty="0" smtClean="0"/>
              <a:t> p(</a:t>
            </a:r>
            <a:r>
              <a:rPr lang="en-US" altLang="ja-JP" dirty="0" err="1" smtClean="0"/>
              <a:t>θ|D</a:t>
            </a:r>
            <a:r>
              <a:rPr lang="en-US" altLang="ja-JP" dirty="0" smtClean="0"/>
              <a:t>)</a:t>
            </a:r>
          </a:p>
          <a:p>
            <a:endParaRPr lang="en-US" altLang="ja-JP" dirty="0"/>
          </a:p>
          <a:p>
            <a:endParaRPr lang="en-US" altLang="ja-JP" dirty="0" smtClean="0"/>
          </a:p>
          <a:p>
            <a:endParaRPr lang="en-US" altLang="ja-JP" dirty="0"/>
          </a:p>
          <a:p>
            <a:r>
              <a:rPr lang="ja-JP" altLang="en-US" dirty="0" smtClean="0"/>
              <a:t>一般的には、ベイズ主義は「信頼度」で計算する。（モンティ・ホール問題など）</a:t>
            </a:r>
            <a:endParaRPr lang="en-US" altLang="ja-JP" dirty="0" smtClean="0"/>
          </a:p>
          <a:p>
            <a:pPr marL="68580" indent="0">
              <a:buNone/>
            </a:pPr>
            <a:endParaRPr lang="en-US" altLang="ja-JP" dirty="0" smtClean="0"/>
          </a:p>
        </p:txBody>
      </p:sp>
      <p:pic>
        <p:nvPicPr>
          <p:cNvPr id="5" name="Picture 4" descr="OLearning-PRML1_pdf-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109" y="3289198"/>
            <a:ext cx="6489700" cy="1066800"/>
          </a:xfrm>
          <a:prstGeom prst="rect">
            <a:avLst/>
          </a:prstGeom>
        </p:spPr>
      </p:pic>
    </p:spTree>
    <p:extLst>
      <p:ext uri="{BB962C8B-B14F-4D97-AF65-F5344CB8AC3E}">
        <p14:creationId xmlns:p14="http://schemas.microsoft.com/office/powerpoint/2010/main" val="3248539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ベイズ確率の計算例</a:t>
            </a:r>
            <a:r>
              <a:rPr lang="en-US" altLang="ja-JP" dirty="0" smtClean="0"/>
              <a:t>(</a:t>
            </a:r>
            <a:r>
              <a:rPr lang="ja-JP" altLang="en-US" dirty="0" smtClean="0"/>
              <a:t>病気の診断</a:t>
            </a:r>
            <a:r>
              <a:rPr lang="en-US" altLang="ja-JP" dirty="0" smtClean="0"/>
              <a:t>)</a:t>
            </a:r>
            <a:endParaRPr lang="en-US" dirty="0"/>
          </a:p>
        </p:txBody>
      </p:sp>
      <p:sp>
        <p:nvSpPr>
          <p:cNvPr id="3" name="Content Placeholder 2"/>
          <p:cNvSpPr>
            <a:spLocks noGrp="1"/>
          </p:cNvSpPr>
          <p:nvPr>
            <p:ph idx="1"/>
          </p:nvPr>
        </p:nvSpPr>
        <p:spPr>
          <a:xfrm>
            <a:off x="1043492" y="2621685"/>
            <a:ext cx="7024742" cy="3508977"/>
          </a:xfrm>
        </p:spPr>
        <p:txBody>
          <a:bodyPr/>
          <a:lstStyle/>
          <a:p>
            <a:r>
              <a:rPr lang="ja-JP" altLang="en-US" dirty="0" smtClean="0"/>
              <a:t>医者は患者の症状</a:t>
            </a:r>
            <a:r>
              <a:rPr lang="en-US" altLang="ja-JP" dirty="0" smtClean="0"/>
              <a:t>(S)</a:t>
            </a:r>
            <a:r>
              <a:rPr lang="ja-JP" altLang="en-US" dirty="0" smtClean="0"/>
              <a:t>を診ていて、いくつか考えられる病気</a:t>
            </a:r>
            <a:r>
              <a:rPr lang="en-US" altLang="ja-JP" dirty="0" smtClean="0"/>
              <a:t>(D</a:t>
            </a:r>
            <a:r>
              <a:rPr lang="en-US" altLang="ja-JP" baseline="-25000" dirty="0" smtClean="0"/>
              <a:t>1</a:t>
            </a:r>
            <a:r>
              <a:rPr lang="en-US" altLang="ja-JP" dirty="0" smtClean="0"/>
              <a:t>, … </a:t>
            </a:r>
            <a:r>
              <a:rPr lang="en-US" altLang="ja-JP" dirty="0" err="1" smtClean="0"/>
              <a:t>D</a:t>
            </a:r>
            <a:r>
              <a:rPr lang="en-US" altLang="ja-JP" baseline="-25000" dirty="0" err="1" smtClean="0"/>
              <a:t>n</a:t>
            </a:r>
            <a:r>
              <a:rPr lang="en-US" altLang="ja-JP" dirty="0" smtClean="0"/>
              <a:t>)</a:t>
            </a:r>
            <a:r>
              <a:rPr lang="ja-JP" altLang="en-US" dirty="0" smtClean="0"/>
              <a:t>のどれかを宣告しなければいけない。</a:t>
            </a:r>
            <a:endParaRPr lang="en-US" altLang="ja-JP" dirty="0" smtClean="0"/>
          </a:p>
          <a:p>
            <a:r>
              <a:rPr lang="ja-JP" altLang="en-US" dirty="0" smtClean="0"/>
              <a:t>これまでの診断記録から、病気の事前確率</a:t>
            </a:r>
            <a:r>
              <a:rPr lang="en-US" altLang="ja-JP" dirty="0" smtClean="0"/>
              <a:t>P(D</a:t>
            </a:r>
            <a:r>
              <a:rPr lang="en-US" altLang="ja-JP" baseline="-25000" dirty="0" smtClean="0"/>
              <a:t>i</a:t>
            </a:r>
            <a:r>
              <a:rPr lang="en-US" altLang="ja-JP" dirty="0" smtClean="0"/>
              <a:t>)</a:t>
            </a:r>
            <a:r>
              <a:rPr lang="ja-JP" altLang="en-US" dirty="0" smtClean="0"/>
              <a:t>と条件付き確率</a:t>
            </a:r>
            <a:r>
              <a:rPr lang="en-US" altLang="ja-JP" dirty="0" smtClean="0"/>
              <a:t>P(</a:t>
            </a:r>
            <a:r>
              <a:rPr lang="en-US" altLang="ja-JP" dirty="0" err="1" smtClean="0"/>
              <a:t>D</a:t>
            </a:r>
            <a:r>
              <a:rPr lang="en-US" altLang="ja-JP" baseline="-25000" dirty="0" err="1" smtClean="0"/>
              <a:t>i</a:t>
            </a:r>
            <a:r>
              <a:rPr lang="en-US" altLang="ja-JP" dirty="0" err="1" smtClean="0"/>
              <a:t>|S</a:t>
            </a:r>
            <a:r>
              <a:rPr lang="en-US" altLang="ja-JP" dirty="0" smtClean="0"/>
              <a:t>)</a:t>
            </a:r>
            <a:r>
              <a:rPr lang="ja-JP" altLang="en-US" dirty="0" smtClean="0"/>
              <a:t>は与えられている。</a:t>
            </a:r>
            <a:endParaRPr lang="en-US" altLang="ja-JP" dirty="0" smtClean="0"/>
          </a:p>
          <a:p>
            <a:r>
              <a:rPr lang="ja-JP" altLang="en-US" dirty="0" smtClean="0"/>
              <a:t>最も確からしい原因の病気</a:t>
            </a:r>
            <a:r>
              <a:rPr lang="en-US" altLang="ja-JP" dirty="0" smtClean="0"/>
              <a:t>P(</a:t>
            </a:r>
            <a:r>
              <a:rPr lang="en-US" altLang="ja-JP" dirty="0" err="1" smtClean="0"/>
              <a:t>S|D</a:t>
            </a:r>
            <a:r>
              <a:rPr lang="en-US" altLang="ja-JP" baseline="-25000" dirty="0" err="1" smtClean="0"/>
              <a:t>i</a:t>
            </a:r>
            <a:r>
              <a:rPr lang="en-US" altLang="ja-JP" dirty="0" smtClean="0"/>
              <a:t>)</a:t>
            </a:r>
            <a:r>
              <a:rPr lang="ja-JP" altLang="en-US" dirty="0" smtClean="0"/>
              <a:t>を求める</a:t>
            </a:r>
            <a:endParaRPr lang="en-US" dirty="0"/>
          </a:p>
        </p:txBody>
      </p:sp>
    </p:spTree>
    <p:extLst>
      <p:ext uri="{BB962C8B-B14F-4D97-AF65-F5344CB8AC3E}">
        <p14:creationId xmlns:p14="http://schemas.microsoft.com/office/powerpoint/2010/main" val="345038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ベイズ確率の計算例</a:t>
            </a:r>
            <a:r>
              <a:rPr lang="en-US" altLang="ja-JP" dirty="0" smtClean="0"/>
              <a:t>(2)</a:t>
            </a:r>
            <a:endParaRPr lang="en-US" dirty="0"/>
          </a:p>
        </p:txBody>
      </p:sp>
      <p:sp>
        <p:nvSpPr>
          <p:cNvPr id="3" name="Content Placeholder 2"/>
          <p:cNvSpPr>
            <a:spLocks noGrp="1"/>
          </p:cNvSpPr>
          <p:nvPr>
            <p:ph idx="1"/>
          </p:nvPr>
        </p:nvSpPr>
        <p:spPr/>
        <p:txBody>
          <a:bodyPr/>
          <a:lstStyle/>
          <a:p>
            <a:r>
              <a:rPr lang="ja-JP" altLang="en-US" dirty="0" smtClean="0"/>
              <a:t>いま、以下の確率がわかってるとする</a:t>
            </a:r>
            <a:endParaRPr lang="en-US" altLang="ja-JP" dirty="0" smtClean="0"/>
          </a:p>
          <a:p>
            <a:endParaRPr lang="en-US" altLang="ja-JP" dirty="0"/>
          </a:p>
          <a:p>
            <a:endParaRPr lang="en-US" altLang="ja-JP" dirty="0" smtClean="0"/>
          </a:p>
          <a:p>
            <a:endParaRPr lang="en-US" altLang="ja-JP" dirty="0"/>
          </a:p>
          <a:p>
            <a:r>
              <a:rPr lang="ja-JP" altLang="en-US" dirty="0" smtClean="0"/>
              <a:t>症状</a:t>
            </a:r>
            <a:r>
              <a:rPr lang="en-US" altLang="ja-JP" dirty="0" smtClean="0"/>
              <a:t>S</a:t>
            </a:r>
            <a:r>
              <a:rPr lang="ja-JP" altLang="en-US" dirty="0" smtClean="0"/>
              <a:t>の全確率は以下のようになる</a:t>
            </a:r>
            <a:endParaRPr lang="en-US" altLang="ja-JP" dirty="0" smtClean="0"/>
          </a:p>
        </p:txBody>
      </p:sp>
      <p:pic>
        <p:nvPicPr>
          <p:cNvPr id="4" name="Picture 3" descr="OLearning-PRML1_pdf-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27" y="2962154"/>
            <a:ext cx="6375400" cy="762000"/>
          </a:xfrm>
          <a:prstGeom prst="rect">
            <a:avLst/>
          </a:prstGeom>
        </p:spPr>
      </p:pic>
      <p:pic>
        <p:nvPicPr>
          <p:cNvPr id="5" name="Picture 4" descr="OLearning-PRML1_pdf-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0" y="4840800"/>
            <a:ext cx="7360454" cy="661870"/>
          </a:xfrm>
          <a:prstGeom prst="rect">
            <a:avLst/>
          </a:prstGeom>
        </p:spPr>
      </p:pic>
    </p:spTree>
    <p:extLst>
      <p:ext uri="{BB962C8B-B14F-4D97-AF65-F5344CB8AC3E}">
        <p14:creationId xmlns:p14="http://schemas.microsoft.com/office/powerpoint/2010/main" val="209471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ベイズ確率の計算例</a:t>
            </a:r>
            <a:r>
              <a:rPr lang="en-US" altLang="ja-JP" dirty="0" smtClean="0"/>
              <a:t>(3)</a:t>
            </a:r>
            <a:endParaRPr lang="en-US" dirty="0"/>
          </a:p>
        </p:txBody>
      </p:sp>
      <p:sp>
        <p:nvSpPr>
          <p:cNvPr id="3" name="Content Placeholder 2"/>
          <p:cNvSpPr>
            <a:spLocks noGrp="1"/>
          </p:cNvSpPr>
          <p:nvPr>
            <p:ph idx="1"/>
          </p:nvPr>
        </p:nvSpPr>
        <p:spPr>
          <a:xfrm>
            <a:off x="1043492" y="4133589"/>
            <a:ext cx="6777317" cy="2010031"/>
          </a:xfrm>
        </p:spPr>
        <p:txBody>
          <a:bodyPr/>
          <a:lstStyle/>
          <a:p>
            <a:r>
              <a:rPr lang="ja-JP" altLang="en-US" dirty="0" smtClean="0"/>
              <a:t>従って、</a:t>
            </a:r>
            <a:r>
              <a:rPr lang="en-US" altLang="ja-JP" dirty="0" smtClean="0"/>
              <a:t>P(D</a:t>
            </a:r>
            <a:r>
              <a:rPr lang="en-US" altLang="ja-JP" baseline="-25000" dirty="0"/>
              <a:t>1</a:t>
            </a:r>
            <a:r>
              <a:rPr lang="en-US" altLang="ja-JP" dirty="0" smtClean="0"/>
              <a:t>|S)</a:t>
            </a:r>
            <a:r>
              <a:rPr lang="ja-JP" altLang="en-US" dirty="0" smtClean="0"/>
              <a:t>の確率が最も高く、症状</a:t>
            </a:r>
            <a:r>
              <a:rPr lang="en-US" altLang="ja-JP" dirty="0" smtClean="0"/>
              <a:t>S</a:t>
            </a:r>
            <a:r>
              <a:rPr lang="ja-JP" altLang="en-US" dirty="0" smtClean="0"/>
              <a:t>の原因は</a:t>
            </a:r>
            <a:r>
              <a:rPr lang="en-US" altLang="ja-JP" dirty="0" smtClean="0"/>
              <a:t>D</a:t>
            </a:r>
            <a:r>
              <a:rPr lang="en-US" altLang="ja-JP" baseline="-25000" dirty="0" smtClean="0"/>
              <a:t>1</a:t>
            </a:r>
            <a:r>
              <a:rPr lang="ja-JP" altLang="en-US" dirty="0" smtClean="0"/>
              <a:t>という病気にかかっているからだという説が一番尤もらしいことが分かる</a:t>
            </a:r>
            <a:endParaRPr lang="en-US" dirty="0"/>
          </a:p>
        </p:txBody>
      </p:sp>
      <p:pic>
        <p:nvPicPr>
          <p:cNvPr id="4" name="Picture 3" descr="OLearning-PRML1_pdf-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34" y="2682100"/>
            <a:ext cx="5638800" cy="1295400"/>
          </a:xfrm>
          <a:prstGeom prst="rect">
            <a:avLst/>
          </a:prstGeom>
        </p:spPr>
      </p:pic>
    </p:spTree>
    <p:extLst>
      <p:ext uri="{BB962C8B-B14F-4D97-AF65-F5344CB8AC3E}">
        <p14:creationId xmlns:p14="http://schemas.microsoft.com/office/powerpoint/2010/main" val="17514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つまりベイズ主義とは</a:t>
            </a:r>
            <a:r>
              <a:rPr lang="en-US" altLang="ja-JP" dirty="0" smtClean="0"/>
              <a:t>…</a:t>
            </a:r>
            <a:endParaRPr lang="en-US" dirty="0"/>
          </a:p>
        </p:txBody>
      </p:sp>
      <p:sp>
        <p:nvSpPr>
          <p:cNvPr id="3" name="Content Placeholder 2"/>
          <p:cNvSpPr>
            <a:spLocks noGrp="1"/>
          </p:cNvSpPr>
          <p:nvPr>
            <p:ph idx="1"/>
          </p:nvPr>
        </p:nvSpPr>
        <p:spPr/>
        <p:txBody>
          <a:bodyPr/>
          <a:lstStyle/>
          <a:p>
            <a:r>
              <a:rPr lang="ja-JP" altLang="en-US" dirty="0" smtClean="0"/>
              <a:t>頻度主義では、大数の法則に基づく実験的な確率の計算方法を採用していた。</a:t>
            </a:r>
            <a:endParaRPr lang="en-US" altLang="ja-JP" dirty="0" smtClean="0"/>
          </a:p>
          <a:p>
            <a:endParaRPr lang="en-US" dirty="0"/>
          </a:p>
          <a:p>
            <a:r>
              <a:rPr lang="ja-JP" altLang="en-US" dirty="0" smtClean="0"/>
              <a:t>しかし今回の例では、症状に対して原因となる病気の確率を実験なしで求めることが出来た。</a:t>
            </a:r>
            <a:endParaRPr lang="en-US" altLang="ja-JP" dirty="0" smtClean="0"/>
          </a:p>
          <a:p>
            <a:pPr marL="68580" indent="0">
              <a:buNone/>
            </a:pPr>
            <a:r>
              <a:rPr lang="ja-JP" altLang="en-US" dirty="0" smtClean="0"/>
              <a:t>　</a:t>
            </a:r>
            <a:r>
              <a:rPr lang="en-US" altLang="ja-JP" dirty="0" smtClean="0"/>
              <a:t>→</a:t>
            </a:r>
            <a:r>
              <a:rPr lang="en-US" altLang="ja-JP" dirty="0"/>
              <a:t> </a:t>
            </a:r>
            <a:r>
              <a:rPr lang="ja-JP" altLang="en-US" dirty="0" smtClean="0"/>
              <a:t>「おなかが痛い？多分それ盲腸や」</a:t>
            </a:r>
            <a:endParaRPr lang="en-US" altLang="ja-JP" dirty="0" smtClean="0"/>
          </a:p>
          <a:p>
            <a:pPr marL="68580" indent="0">
              <a:buNone/>
            </a:pPr>
            <a:r>
              <a:rPr lang="ja-JP" altLang="ja-JP" dirty="0"/>
              <a:t>　</a:t>
            </a:r>
            <a:r>
              <a:rPr lang="ja-JP" altLang="en-US" dirty="0" smtClean="0"/>
              <a:t>　　に対する信頼度数と捉えることが出来る</a:t>
            </a:r>
            <a:endParaRPr lang="en-US" altLang="ja-JP" dirty="0" smtClean="0"/>
          </a:p>
        </p:txBody>
      </p:sp>
    </p:spTree>
    <p:extLst>
      <p:ext uri="{BB962C8B-B14F-4D97-AF65-F5344CB8AC3E}">
        <p14:creationId xmlns:p14="http://schemas.microsoft.com/office/powerpoint/2010/main" val="1491169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課題</a:t>
            </a:r>
            <a:r>
              <a:rPr lang="en-US" altLang="ja-JP" dirty="0"/>
              <a:t>1</a:t>
            </a:r>
            <a:endParaRPr lang="en-US" dirty="0"/>
          </a:p>
        </p:txBody>
      </p:sp>
      <p:sp>
        <p:nvSpPr>
          <p:cNvPr id="3" name="Content Placeholder 2"/>
          <p:cNvSpPr>
            <a:spLocks noGrp="1"/>
          </p:cNvSpPr>
          <p:nvPr>
            <p:ph idx="1"/>
          </p:nvPr>
        </p:nvSpPr>
        <p:spPr/>
        <p:txBody>
          <a:bodyPr/>
          <a:lstStyle/>
          <a:p>
            <a:endParaRPr lang="en-US" altLang="ja-JP" smtClean="0"/>
          </a:p>
          <a:p>
            <a:r>
              <a:rPr lang="ja-JP" altLang="en-US" smtClean="0"/>
              <a:t>教師付き</a:t>
            </a:r>
            <a:r>
              <a:rPr lang="ja-JP" altLang="en-US" dirty="0" smtClean="0"/>
              <a:t>学習、教師なし学習、強化学習について少しだけ例を上げたが、実際の応用例を上げると多岐に渡る。</a:t>
            </a:r>
            <a:endParaRPr lang="en-US" altLang="ja-JP" dirty="0" smtClean="0"/>
          </a:p>
          <a:p>
            <a:endParaRPr lang="en-US" dirty="0" smtClean="0"/>
          </a:p>
          <a:p>
            <a:r>
              <a:rPr lang="ja-JP" altLang="en-US" dirty="0" smtClean="0"/>
              <a:t>これら</a:t>
            </a:r>
            <a:r>
              <a:rPr lang="en-US" altLang="ja-JP" dirty="0" smtClean="0"/>
              <a:t>3</a:t>
            </a:r>
            <a:r>
              <a:rPr lang="ja-JP" altLang="en-US" dirty="0" smtClean="0"/>
              <a:t>つの、今回紹介しなかった</a:t>
            </a:r>
            <a:endParaRPr lang="en-US" dirty="0"/>
          </a:p>
        </p:txBody>
      </p:sp>
    </p:spTree>
    <p:extLst>
      <p:ext uri="{BB962C8B-B14F-4D97-AF65-F5344CB8AC3E}">
        <p14:creationId xmlns:p14="http://schemas.microsoft.com/office/powerpoint/2010/main" val="252197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CAPTER1</a:t>
            </a:r>
            <a:endParaRPr lang="en-US" dirty="0"/>
          </a:p>
        </p:txBody>
      </p:sp>
      <p:sp>
        <p:nvSpPr>
          <p:cNvPr id="3" name="Text Placeholder 2"/>
          <p:cNvSpPr>
            <a:spLocks noGrp="1"/>
          </p:cNvSpPr>
          <p:nvPr>
            <p:ph type="body" idx="1"/>
          </p:nvPr>
        </p:nvSpPr>
        <p:spPr/>
        <p:txBody>
          <a:bodyPr>
            <a:normAutofit/>
          </a:bodyPr>
          <a:lstStyle/>
          <a:p>
            <a:r>
              <a:rPr lang="ja-JP" altLang="en-US" sz="4800" dirty="0" smtClean="0"/>
              <a:t>機械学習とは</a:t>
            </a:r>
            <a:endParaRPr lang="en-US" sz="4800" dirty="0"/>
          </a:p>
        </p:txBody>
      </p:sp>
    </p:spTree>
    <p:extLst>
      <p:ext uri="{BB962C8B-B14F-4D97-AF65-F5344CB8AC3E}">
        <p14:creationId xmlns:p14="http://schemas.microsoft.com/office/powerpoint/2010/main" val="52156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どんなことに使える技術？</a:t>
            </a:r>
            <a:endParaRPr lang="en-US" dirty="0"/>
          </a:p>
        </p:txBody>
      </p:sp>
      <p:sp>
        <p:nvSpPr>
          <p:cNvPr id="3" name="Content Placeholder 2"/>
          <p:cNvSpPr>
            <a:spLocks noGrp="1"/>
          </p:cNvSpPr>
          <p:nvPr>
            <p:ph idx="1"/>
          </p:nvPr>
        </p:nvSpPr>
        <p:spPr/>
        <p:txBody>
          <a:bodyPr/>
          <a:lstStyle/>
          <a:p>
            <a:endParaRPr lang="en-US" altLang="ja-JP" dirty="0" smtClean="0"/>
          </a:p>
          <a:p>
            <a:r>
              <a:rPr lang="ja-JP" altLang="en-US" dirty="0" smtClean="0"/>
              <a:t>ユーザーの好きな動画を見つけたり</a:t>
            </a:r>
            <a:endParaRPr lang="en-US" altLang="ja-JP" dirty="0" smtClean="0"/>
          </a:p>
          <a:p>
            <a:r>
              <a:rPr lang="ja-JP" altLang="en-US" dirty="0" smtClean="0"/>
              <a:t>購買履歴からおすすめの商品を推薦したり</a:t>
            </a:r>
            <a:endParaRPr lang="en-US" altLang="ja-JP" dirty="0" smtClean="0"/>
          </a:p>
          <a:p>
            <a:endParaRPr lang="en-US" dirty="0"/>
          </a:p>
          <a:p>
            <a:pPr marL="68580" indent="0">
              <a:buNone/>
            </a:pPr>
            <a:r>
              <a:rPr lang="en-US" altLang="ja-JP" dirty="0" smtClean="0"/>
              <a:t>→</a:t>
            </a:r>
            <a:r>
              <a:rPr lang="ja-JP" altLang="en-US" dirty="0"/>
              <a:t>　</a:t>
            </a:r>
            <a:r>
              <a:rPr lang="ja-JP" altLang="en-US" b="1" dirty="0" smtClean="0">
                <a:solidFill>
                  <a:schemeClr val="accent3"/>
                </a:solidFill>
              </a:rPr>
              <a:t>いわゆる推薦（レコメンド）システムの</a:t>
            </a:r>
            <a:endParaRPr lang="en-US" altLang="ja-JP" b="1" dirty="0" smtClean="0">
              <a:solidFill>
                <a:schemeClr val="accent3"/>
              </a:solidFill>
            </a:endParaRPr>
          </a:p>
          <a:p>
            <a:pPr marL="68580" indent="0">
              <a:buNone/>
            </a:pPr>
            <a:r>
              <a:rPr lang="en-US" altLang="ja-JP" b="1" dirty="0" smtClean="0">
                <a:solidFill>
                  <a:schemeClr val="accent3"/>
                </a:solidFill>
              </a:rPr>
              <a:t>       </a:t>
            </a:r>
            <a:r>
              <a:rPr lang="ja-JP" altLang="en-US" b="1" dirty="0" smtClean="0">
                <a:solidFill>
                  <a:schemeClr val="accent3"/>
                </a:solidFill>
              </a:rPr>
              <a:t>アルゴリズムとしてよく使われる</a:t>
            </a:r>
            <a:endParaRPr lang="en-US" b="1" dirty="0"/>
          </a:p>
        </p:txBody>
      </p:sp>
    </p:spTree>
    <p:extLst>
      <p:ext uri="{BB962C8B-B14F-4D97-AF65-F5344CB8AC3E}">
        <p14:creationId xmlns:p14="http://schemas.microsoft.com/office/powerpoint/2010/main" val="296102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機械学習の概要（種類）</a:t>
            </a:r>
            <a:endParaRPr lang="en-US" dirty="0"/>
          </a:p>
        </p:txBody>
      </p:sp>
      <p:sp>
        <p:nvSpPr>
          <p:cNvPr id="3" name="Content Placeholder 2"/>
          <p:cNvSpPr>
            <a:spLocks noGrp="1"/>
          </p:cNvSpPr>
          <p:nvPr>
            <p:ph idx="1"/>
          </p:nvPr>
        </p:nvSpPr>
        <p:spPr/>
        <p:txBody>
          <a:bodyPr/>
          <a:lstStyle/>
          <a:p>
            <a:pPr marL="68580" indent="0">
              <a:buNone/>
            </a:pPr>
            <a:endParaRPr lang="en-US" altLang="ja-JP" u="sng" dirty="0" smtClean="0"/>
          </a:p>
          <a:p>
            <a:pPr marL="68580" indent="0">
              <a:buNone/>
            </a:pPr>
            <a:r>
              <a:rPr lang="ja-JP" altLang="en-US" u="sng" dirty="0" smtClean="0">
                <a:solidFill>
                  <a:srgbClr val="FF6700"/>
                </a:solidFill>
              </a:rPr>
              <a:t>学習段階</a:t>
            </a:r>
            <a:endParaRPr lang="en-US" altLang="ja-JP" u="sng" dirty="0" smtClean="0">
              <a:solidFill>
                <a:srgbClr val="FF6700"/>
              </a:solidFill>
            </a:endParaRPr>
          </a:p>
          <a:p>
            <a:r>
              <a:rPr lang="ja-JP" altLang="en-US" dirty="0" smtClean="0"/>
              <a:t>教師付き学習</a:t>
            </a:r>
            <a:r>
              <a:rPr lang="en-US" altLang="ja-JP" dirty="0"/>
              <a:t> </a:t>
            </a:r>
            <a:r>
              <a:rPr lang="en-US" altLang="ja-JP" dirty="0" smtClean="0"/>
              <a:t>~&gt; </a:t>
            </a:r>
            <a:r>
              <a:rPr lang="ja-JP" altLang="en-US" dirty="0" smtClean="0"/>
              <a:t>音声認識</a:t>
            </a:r>
            <a:endParaRPr lang="en-US" altLang="ja-JP" dirty="0" smtClean="0"/>
          </a:p>
          <a:p>
            <a:r>
              <a:rPr lang="ja-JP" altLang="en-US" dirty="0" smtClean="0"/>
              <a:t>教師なし学習</a:t>
            </a:r>
            <a:r>
              <a:rPr lang="en-US" altLang="ja-JP" dirty="0" smtClean="0"/>
              <a:t>  ~&gt; Facebook</a:t>
            </a:r>
            <a:r>
              <a:rPr lang="ja-JP" altLang="en-US" dirty="0" smtClean="0"/>
              <a:t>の友人検出</a:t>
            </a:r>
            <a:r>
              <a:rPr lang="en-US" altLang="ja-JP" dirty="0" smtClean="0"/>
              <a:t> </a:t>
            </a:r>
          </a:p>
          <a:p>
            <a:pPr marL="68580" indent="0">
              <a:buNone/>
            </a:pPr>
            <a:endParaRPr lang="en-US" altLang="ja-JP" dirty="0" smtClean="0"/>
          </a:p>
          <a:p>
            <a:pPr marL="68580" indent="0">
              <a:buNone/>
            </a:pPr>
            <a:r>
              <a:rPr lang="ja-JP" altLang="en-US" u="sng" dirty="0" smtClean="0">
                <a:solidFill>
                  <a:srgbClr val="FF6700"/>
                </a:solidFill>
              </a:rPr>
              <a:t>評価段階</a:t>
            </a:r>
            <a:endParaRPr lang="en-US" altLang="ja-JP" u="sng" dirty="0" smtClean="0">
              <a:solidFill>
                <a:srgbClr val="FF6700"/>
              </a:solidFill>
            </a:endParaRPr>
          </a:p>
          <a:p>
            <a:r>
              <a:rPr lang="ja-JP" altLang="en-US" dirty="0" smtClean="0"/>
              <a:t>強化学習</a:t>
            </a:r>
            <a:r>
              <a:rPr lang="en-US" altLang="ja-JP" dirty="0" smtClean="0"/>
              <a:t> ~&gt; FB</a:t>
            </a:r>
            <a:r>
              <a:rPr lang="ja-JP" altLang="en-US" dirty="0" smtClean="0"/>
              <a:t>で正しい友人を教える</a:t>
            </a:r>
            <a:endParaRPr lang="en-US" dirty="0"/>
          </a:p>
        </p:txBody>
      </p:sp>
    </p:spTree>
    <p:extLst>
      <p:ext uri="{BB962C8B-B14F-4D97-AF65-F5344CB8AC3E}">
        <p14:creationId xmlns:p14="http://schemas.microsoft.com/office/powerpoint/2010/main" val="18492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SECTION1</a:t>
            </a:r>
            <a:endParaRPr lang="en-US" dirty="0"/>
          </a:p>
        </p:txBody>
      </p:sp>
      <p:sp>
        <p:nvSpPr>
          <p:cNvPr id="3" name="Text Placeholder 2"/>
          <p:cNvSpPr>
            <a:spLocks noGrp="1"/>
          </p:cNvSpPr>
          <p:nvPr>
            <p:ph type="body" idx="1"/>
          </p:nvPr>
        </p:nvSpPr>
        <p:spPr/>
        <p:txBody>
          <a:bodyPr>
            <a:normAutofit/>
          </a:bodyPr>
          <a:lstStyle/>
          <a:p>
            <a:r>
              <a:rPr lang="ja-JP" altLang="en-US" sz="4400" dirty="0" smtClean="0"/>
              <a:t>教師付き学習</a:t>
            </a:r>
            <a:endParaRPr lang="en-US" altLang="ja-JP" sz="4400" dirty="0" smtClean="0"/>
          </a:p>
          <a:p>
            <a:r>
              <a:rPr lang="en-US" altLang="ja-JP" sz="3200" dirty="0" smtClean="0"/>
              <a:t>(Supervised Learning)</a:t>
            </a:r>
            <a:endParaRPr lang="en-US" altLang="ja-JP" sz="4000" dirty="0" smtClean="0"/>
          </a:p>
          <a:p>
            <a:endParaRPr lang="en-US" sz="4000" dirty="0"/>
          </a:p>
        </p:txBody>
      </p:sp>
    </p:spTree>
    <p:extLst>
      <p:ext uri="{BB962C8B-B14F-4D97-AF65-F5344CB8AC3E}">
        <p14:creationId xmlns:p14="http://schemas.microsoft.com/office/powerpoint/2010/main" val="20926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ja-JP" altLang="en-US" dirty="0" smtClean="0"/>
              <a:t>回帰</a:t>
            </a:r>
            <a:r>
              <a:rPr lang="en-US" altLang="ja-JP" dirty="0" smtClean="0"/>
              <a:t>(Regression)</a:t>
            </a:r>
            <a:endParaRPr lang="en-US" dirty="0"/>
          </a:p>
        </p:txBody>
      </p:sp>
      <p:sp>
        <p:nvSpPr>
          <p:cNvPr id="3" name="Content Placeholder 2"/>
          <p:cNvSpPr>
            <a:spLocks noGrp="1"/>
          </p:cNvSpPr>
          <p:nvPr>
            <p:ph idx="1"/>
          </p:nvPr>
        </p:nvSpPr>
        <p:spPr/>
        <p:txBody>
          <a:bodyPr/>
          <a:lstStyle/>
          <a:p>
            <a:pPr marL="68580" indent="0">
              <a:buNone/>
            </a:pPr>
            <a:r>
              <a:rPr lang="en-US" dirty="0" smtClean="0"/>
              <a:t>                    </a:t>
            </a:r>
            <a:r>
              <a:rPr lang="ja-JP" altLang="en-US" dirty="0" smtClean="0"/>
              <a:t>データを元に関数を近似する問題</a:t>
            </a:r>
            <a:endParaRPr lang="en-US" altLang="ja-JP" dirty="0" smtClean="0"/>
          </a:p>
          <a:p>
            <a:pPr marL="68580" indent="0">
              <a:buNone/>
            </a:pPr>
            <a:endParaRPr lang="en-US" dirty="0"/>
          </a:p>
        </p:txBody>
      </p:sp>
      <p:pic>
        <p:nvPicPr>
          <p:cNvPr id="4" name="Picture 3" descr="500px-Linear_regression.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745" y="2928499"/>
            <a:ext cx="5079427" cy="3352422"/>
          </a:xfrm>
          <a:prstGeom prst="rect">
            <a:avLst/>
          </a:prstGeom>
        </p:spPr>
      </p:pic>
      <p:sp>
        <p:nvSpPr>
          <p:cNvPr id="5" name="TextBox 4"/>
          <p:cNvSpPr txBox="1"/>
          <p:nvPr/>
        </p:nvSpPr>
        <p:spPr>
          <a:xfrm>
            <a:off x="4284671" y="5186298"/>
            <a:ext cx="3791085" cy="646331"/>
          </a:xfrm>
          <a:prstGeom prst="rect">
            <a:avLst/>
          </a:prstGeom>
          <a:noFill/>
        </p:spPr>
        <p:txBody>
          <a:bodyPr wrap="none" rtlCol="0">
            <a:spAutoFit/>
          </a:bodyPr>
          <a:lstStyle/>
          <a:p>
            <a:r>
              <a:rPr lang="en-US" dirty="0" smtClean="0">
                <a:solidFill>
                  <a:schemeClr val="accent5"/>
                </a:solidFill>
              </a:rPr>
              <a:t>2</a:t>
            </a:r>
            <a:r>
              <a:rPr lang="ja-JP" altLang="en-US" dirty="0" smtClean="0">
                <a:solidFill>
                  <a:schemeClr val="accent5"/>
                </a:solidFill>
              </a:rPr>
              <a:t>次元データの回帰分析の図</a:t>
            </a:r>
            <a:endParaRPr lang="en-US" altLang="ja-JP" dirty="0" smtClean="0">
              <a:solidFill>
                <a:schemeClr val="accent5"/>
              </a:solidFill>
            </a:endParaRPr>
          </a:p>
          <a:p>
            <a:r>
              <a:rPr lang="en-US" dirty="0" smtClean="0">
                <a:solidFill>
                  <a:schemeClr val="accent5"/>
                </a:solidFill>
              </a:rPr>
              <a:t>(Wikipedia : “Linear Regression”)</a:t>
            </a:r>
            <a:endParaRPr lang="en-US" dirty="0">
              <a:solidFill>
                <a:schemeClr val="accent5"/>
              </a:solidFill>
            </a:endParaRPr>
          </a:p>
        </p:txBody>
      </p:sp>
      <p:pic>
        <p:nvPicPr>
          <p:cNvPr id="6" name="Picture 5" descr="OLearning-PRML1_pdf-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745" y="2370621"/>
            <a:ext cx="1418667" cy="497265"/>
          </a:xfrm>
          <a:prstGeom prst="rect">
            <a:avLst/>
          </a:prstGeom>
        </p:spPr>
      </p:pic>
    </p:spTree>
    <p:extLst>
      <p:ext uri="{BB962C8B-B14F-4D97-AF65-F5344CB8AC3E}">
        <p14:creationId xmlns:p14="http://schemas.microsoft.com/office/powerpoint/2010/main" val="246771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24001"/>
            <a:ext cx="7024744" cy="1143000"/>
          </a:xfrm>
        </p:spPr>
        <p:txBody>
          <a:bodyPr/>
          <a:lstStyle/>
          <a:p>
            <a:pPr algn="ctr"/>
            <a:r>
              <a:rPr lang="ja-JP" altLang="en-US" dirty="0" smtClean="0"/>
              <a:t>分類</a:t>
            </a:r>
            <a:r>
              <a:rPr lang="en-US" altLang="ja-JP" dirty="0" smtClean="0"/>
              <a:t>(Classification)</a:t>
            </a:r>
            <a:endParaRPr lang="en-US" dirty="0"/>
          </a:p>
        </p:txBody>
      </p:sp>
      <p:sp>
        <p:nvSpPr>
          <p:cNvPr id="3" name="Content Placeholder 2"/>
          <p:cNvSpPr>
            <a:spLocks noGrp="1"/>
          </p:cNvSpPr>
          <p:nvPr>
            <p:ph idx="1"/>
          </p:nvPr>
        </p:nvSpPr>
        <p:spPr>
          <a:xfrm>
            <a:off x="1043490" y="2690651"/>
            <a:ext cx="7392639" cy="3508977"/>
          </a:xfrm>
        </p:spPr>
        <p:txBody>
          <a:bodyPr>
            <a:normAutofit/>
          </a:bodyPr>
          <a:lstStyle/>
          <a:p>
            <a:pPr marL="68580" indent="0">
              <a:buNone/>
            </a:pPr>
            <a:r>
              <a:rPr lang="ja-JP" altLang="en-US" dirty="0" smtClean="0">
                <a:solidFill>
                  <a:schemeClr val="accent2"/>
                </a:solidFill>
              </a:rPr>
              <a:t>・回帰</a:t>
            </a:r>
            <a:r>
              <a:rPr lang="ja-JP" altLang="en-US" dirty="0">
                <a:solidFill>
                  <a:schemeClr val="accent2"/>
                </a:solidFill>
              </a:rPr>
              <a:t>と同様、</a:t>
            </a:r>
            <a:r>
              <a:rPr lang="en-US" altLang="ja-JP" dirty="0">
                <a:solidFill>
                  <a:schemeClr val="accent2"/>
                </a:solidFill>
              </a:rPr>
              <a:t>y=f(x)</a:t>
            </a:r>
            <a:r>
              <a:rPr lang="ja-JP" altLang="en-US" dirty="0">
                <a:solidFill>
                  <a:schemeClr val="accent2"/>
                </a:solidFill>
              </a:rPr>
              <a:t>を学習する</a:t>
            </a:r>
            <a:r>
              <a:rPr lang="ja-JP" altLang="en-US" dirty="0" smtClean="0">
                <a:solidFill>
                  <a:schemeClr val="accent2"/>
                </a:solidFill>
              </a:rPr>
              <a:t>問題</a:t>
            </a:r>
            <a:endParaRPr lang="en-US" altLang="ja-JP" dirty="0" smtClean="0">
              <a:solidFill>
                <a:schemeClr val="accent2"/>
              </a:solidFill>
            </a:endParaRPr>
          </a:p>
          <a:p>
            <a:pPr marL="68580" indent="0">
              <a:buNone/>
            </a:pPr>
            <a:r>
              <a:rPr lang="ja-JP" altLang="en-US" dirty="0" smtClean="0">
                <a:solidFill>
                  <a:schemeClr val="accent2"/>
                </a:solidFill>
              </a:rPr>
              <a:t>・</a:t>
            </a:r>
            <a:r>
              <a:rPr lang="en-US" altLang="ja-JP" dirty="0" smtClean="0">
                <a:solidFill>
                  <a:schemeClr val="accent2"/>
                </a:solidFill>
              </a:rPr>
              <a:t>x</a:t>
            </a:r>
            <a:r>
              <a:rPr lang="en-US" altLang="ja-JP" baseline="-25000" dirty="0" smtClean="0">
                <a:solidFill>
                  <a:schemeClr val="accent2"/>
                </a:solidFill>
              </a:rPr>
              <a:t>i </a:t>
            </a:r>
            <a:r>
              <a:rPr lang="ja-JP" altLang="en-US" dirty="0" smtClean="0">
                <a:solidFill>
                  <a:schemeClr val="accent2"/>
                </a:solidFill>
              </a:rPr>
              <a:t>を</a:t>
            </a:r>
            <a:r>
              <a:rPr lang="en-US" altLang="ja-JP" dirty="0" smtClean="0">
                <a:solidFill>
                  <a:schemeClr val="accent2"/>
                </a:solidFill>
              </a:rPr>
              <a:t>c</a:t>
            </a:r>
            <a:r>
              <a:rPr lang="ja-JP" altLang="en-US" dirty="0" smtClean="0">
                <a:solidFill>
                  <a:schemeClr val="accent2"/>
                </a:solidFill>
              </a:rPr>
              <a:t>個のクラスに分ける</a:t>
            </a:r>
            <a:endParaRPr lang="en-US" altLang="ja-JP" dirty="0" smtClean="0">
              <a:solidFill>
                <a:schemeClr val="accent2"/>
              </a:solidFill>
            </a:endParaRPr>
          </a:p>
          <a:p>
            <a:pPr marL="68580" indent="0">
              <a:buNone/>
            </a:pPr>
            <a:endParaRPr lang="en-US" altLang="ja-JP" dirty="0" smtClean="0"/>
          </a:p>
          <a:p>
            <a:pPr marL="68580" indent="0">
              <a:buNone/>
            </a:pPr>
            <a:r>
              <a:rPr lang="en-US" altLang="ja-JP" dirty="0" smtClean="0"/>
              <a:t>Ex.) 2</a:t>
            </a:r>
            <a:r>
              <a:rPr lang="ja-JP" altLang="en-US" dirty="0" smtClean="0"/>
              <a:t>次元グラフにおける事象分け</a:t>
            </a:r>
            <a:r>
              <a:rPr lang="en-US" altLang="ja-JP" dirty="0" smtClean="0"/>
              <a:t>(c = 4(</a:t>
            </a:r>
            <a:r>
              <a:rPr lang="ja-JP" altLang="en-US" dirty="0" smtClean="0"/>
              <a:t>事象</a:t>
            </a:r>
            <a:r>
              <a:rPr lang="en-US" altLang="ja-JP" dirty="0" smtClean="0"/>
              <a:t>))</a:t>
            </a:r>
          </a:p>
          <a:p>
            <a:pPr marL="68580" indent="0">
              <a:buNone/>
            </a:pPr>
            <a:r>
              <a:rPr lang="en-US" altLang="ja-JP" dirty="0"/>
              <a:t>	</a:t>
            </a:r>
            <a:r>
              <a:rPr lang="en-US" altLang="ja-JP" dirty="0" smtClean="0"/>
              <a:t>(1, 3)  ~&gt; </a:t>
            </a:r>
            <a:r>
              <a:rPr lang="ja-JP" altLang="en-US" dirty="0" smtClean="0"/>
              <a:t>第</a:t>
            </a:r>
            <a:r>
              <a:rPr lang="en-US" altLang="ja-JP" dirty="0" smtClean="0"/>
              <a:t>1</a:t>
            </a:r>
            <a:r>
              <a:rPr lang="ja-JP" altLang="en-US" dirty="0" smtClean="0"/>
              <a:t>事象</a:t>
            </a:r>
            <a:endParaRPr lang="en-US" altLang="ja-JP" dirty="0"/>
          </a:p>
          <a:p>
            <a:pPr marL="68580" indent="0">
              <a:buNone/>
            </a:pPr>
            <a:r>
              <a:rPr lang="en-US" altLang="ja-JP" dirty="0" smtClean="0"/>
              <a:t>	(1, -1) ~&gt; </a:t>
            </a:r>
            <a:r>
              <a:rPr lang="ja-JP" altLang="en-US" dirty="0" smtClean="0"/>
              <a:t>第</a:t>
            </a:r>
            <a:r>
              <a:rPr lang="en-US" altLang="ja-JP" dirty="0"/>
              <a:t>4</a:t>
            </a:r>
            <a:r>
              <a:rPr lang="ja-JP" altLang="en-US" dirty="0" smtClean="0"/>
              <a:t>事象</a:t>
            </a:r>
            <a:r>
              <a:rPr lang="en-US" altLang="ja-JP" dirty="0" smtClean="0"/>
              <a:t> </a:t>
            </a:r>
            <a:endParaRPr lang="en-US" altLang="ja-JP" dirty="0"/>
          </a:p>
        </p:txBody>
      </p:sp>
    </p:spTree>
    <p:extLst>
      <p:ext uri="{BB962C8B-B14F-4D97-AF65-F5344CB8AC3E}">
        <p14:creationId xmlns:p14="http://schemas.microsoft.com/office/powerpoint/2010/main" val="381412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SECTION2</a:t>
            </a:r>
            <a:endParaRPr lang="en-US" dirty="0"/>
          </a:p>
        </p:txBody>
      </p:sp>
      <p:sp>
        <p:nvSpPr>
          <p:cNvPr id="3" name="Text Placeholder 2"/>
          <p:cNvSpPr>
            <a:spLocks noGrp="1"/>
          </p:cNvSpPr>
          <p:nvPr>
            <p:ph type="body" idx="1"/>
          </p:nvPr>
        </p:nvSpPr>
        <p:spPr/>
        <p:txBody>
          <a:bodyPr>
            <a:noAutofit/>
          </a:bodyPr>
          <a:lstStyle/>
          <a:p>
            <a:r>
              <a:rPr lang="ja-JP" altLang="en-US" sz="4400" dirty="0" smtClean="0"/>
              <a:t>教師なし学習</a:t>
            </a:r>
            <a:endParaRPr lang="en-US" altLang="ja-JP" sz="4400" dirty="0" smtClean="0"/>
          </a:p>
          <a:p>
            <a:r>
              <a:rPr lang="en-US" altLang="ja-JP" sz="3200" dirty="0" smtClean="0"/>
              <a:t>(Unsupervised Learning)</a:t>
            </a:r>
            <a:endParaRPr lang="en-US" sz="3200" dirty="0"/>
          </a:p>
        </p:txBody>
      </p:sp>
    </p:spTree>
    <p:extLst>
      <p:ext uri="{BB962C8B-B14F-4D97-AF65-F5344CB8AC3E}">
        <p14:creationId xmlns:p14="http://schemas.microsoft.com/office/powerpoint/2010/main" val="1388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異常検出</a:t>
            </a:r>
            <a:r>
              <a:rPr lang="en-US" altLang="ja-JP" dirty="0"/>
              <a:t>(Anomaly detection)</a:t>
            </a:r>
            <a:endParaRPr lang="en-US" dirty="0"/>
          </a:p>
        </p:txBody>
      </p:sp>
      <p:sp>
        <p:nvSpPr>
          <p:cNvPr id="3" name="Content Placeholder 2"/>
          <p:cNvSpPr>
            <a:spLocks noGrp="1"/>
          </p:cNvSpPr>
          <p:nvPr>
            <p:ph idx="1"/>
          </p:nvPr>
        </p:nvSpPr>
        <p:spPr>
          <a:xfrm>
            <a:off x="1043492" y="2785961"/>
            <a:ext cx="6777317" cy="3046668"/>
          </a:xfrm>
        </p:spPr>
        <p:txBody>
          <a:bodyPr/>
          <a:lstStyle/>
          <a:p>
            <a:r>
              <a:rPr lang="ja-JP" altLang="en-US" dirty="0" smtClean="0"/>
              <a:t>正常データと異常データの例が与えられている場合は教師付き学習</a:t>
            </a:r>
            <a:endParaRPr lang="en-US" altLang="ja-JP" dirty="0" smtClean="0"/>
          </a:p>
          <a:p>
            <a:r>
              <a:rPr lang="ja-JP" altLang="en-US" dirty="0" smtClean="0"/>
              <a:t>例が与えられていない場合は教師なし学習になる</a:t>
            </a:r>
            <a:endParaRPr lang="en-US" altLang="ja-JP" dirty="0"/>
          </a:p>
          <a:p>
            <a:r>
              <a:rPr lang="ja-JP" altLang="en-US" dirty="0" smtClean="0"/>
              <a:t>通常の異常検出問題では例が明示的に与えられないことが多い</a:t>
            </a:r>
            <a:endParaRPr lang="en-US" altLang="ja-JP" dirty="0" smtClean="0"/>
          </a:p>
        </p:txBody>
      </p:sp>
    </p:spTree>
    <p:extLst>
      <p:ext uri="{BB962C8B-B14F-4D97-AF65-F5344CB8AC3E}">
        <p14:creationId xmlns:p14="http://schemas.microsoft.com/office/powerpoint/2010/main" val="397059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298</TotalTime>
  <Words>615</Words>
  <Application>Microsoft Macintosh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Austin</vt:lpstr>
      <vt:lpstr>Olearn-PRML1</vt:lpstr>
      <vt:lpstr>CAPTER1</vt:lpstr>
      <vt:lpstr>どんなことに使える技術？</vt:lpstr>
      <vt:lpstr>機械学習の概要（種類）</vt:lpstr>
      <vt:lpstr>SECTION1</vt:lpstr>
      <vt:lpstr>回帰(Regression)</vt:lpstr>
      <vt:lpstr>分類(Classification)</vt:lpstr>
      <vt:lpstr>SECTION2</vt:lpstr>
      <vt:lpstr>異常検出(Anomaly detection)</vt:lpstr>
      <vt:lpstr>クラスタリング(Clastering)</vt:lpstr>
      <vt:lpstr>次元削減(Dimensionality redution)</vt:lpstr>
      <vt:lpstr>SECTION3</vt:lpstr>
      <vt:lpstr>頻度主義(Frenquency Principle)</vt:lpstr>
      <vt:lpstr>ベイズ主義(Bayesianism)</vt:lpstr>
      <vt:lpstr>ベイズ確率の計算例(病気の診断)</vt:lpstr>
      <vt:lpstr>ベイズ確率の計算例(2)</vt:lpstr>
      <vt:lpstr>ベイズ確率の計算例(3)</vt:lpstr>
      <vt:lpstr>つまりベイズ主義とは…</vt:lpstr>
      <vt:lpstr>課題1</vt:lpstr>
    </vt:vector>
  </TitlesOfParts>
  <Company>person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Olearn-PRML1</dc:title>
  <dc:creator>宏佑 竹内</dc:creator>
  <cp:lastModifiedBy>宏佑 竹内</cp:lastModifiedBy>
  <cp:revision>73</cp:revision>
  <dcterms:created xsi:type="dcterms:W3CDTF">2014-02-18T12:58:22Z</dcterms:created>
  <dcterms:modified xsi:type="dcterms:W3CDTF">2014-02-22T05:26:08Z</dcterms:modified>
</cp:coreProperties>
</file>